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8" r:id="rId3"/>
    <p:sldId id="270" r:id="rId4"/>
    <p:sldId id="269" r:id="rId5"/>
    <p:sldId id="274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99" autoAdjust="0"/>
  </p:normalViewPr>
  <p:slideViewPr>
    <p:cSldViewPr snapToGrid="0">
      <p:cViewPr>
        <p:scale>
          <a:sx n="64" d="100"/>
          <a:sy n="64" d="100"/>
        </p:scale>
        <p:origin x="748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han\Masters\Maryland%20iSchool\Courses\INFM%20600%20Information%20Environments\Project\Data%20Sets\Tor_Exp_RegionWis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[Tor_Exp_RegionWise.csv]Sheet1!PivotTable1</c:name>
    <c:fmtId val="8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2000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2"/>
                <c:pt idx="0">
                  <c:v>North-East</c:v>
                </c:pt>
                <c:pt idx="1">
                  <c:v>South-East</c:v>
                </c:pt>
              </c:strCache>
            </c:strRef>
          </c:cat>
          <c:val>
            <c:numRef>
              <c:f>Sheet1!$B$5:$B$6</c:f>
              <c:numCache>
                <c:formatCode>General</c:formatCode>
                <c:ptCount val="2"/>
                <c:pt idx="0">
                  <c:v>41</c:v>
                </c:pt>
                <c:pt idx="1">
                  <c:v>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2F-4238-A7B2-2238508AF41C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2001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2"/>
                <c:pt idx="0">
                  <c:v>North-East</c:v>
                </c:pt>
                <c:pt idx="1">
                  <c:v>South-East</c:v>
                </c:pt>
              </c:strCache>
            </c:strRef>
          </c:cat>
          <c:val>
            <c:numRef>
              <c:f>Sheet1!$C$5:$C$6</c:f>
              <c:numCache>
                <c:formatCode>General</c:formatCode>
                <c:ptCount val="2"/>
                <c:pt idx="0">
                  <c:v>33</c:v>
                </c:pt>
                <c:pt idx="1">
                  <c:v>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2F-4238-A7B2-2238508AF41C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2002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2"/>
                <c:pt idx="0">
                  <c:v>North-East</c:v>
                </c:pt>
                <c:pt idx="1">
                  <c:v>South-East</c:v>
                </c:pt>
              </c:strCache>
            </c:strRef>
          </c:cat>
          <c:val>
            <c:numRef>
              <c:f>Sheet1!$D$5:$D$6</c:f>
              <c:numCache>
                <c:formatCode>General</c:formatCode>
                <c:ptCount val="2"/>
                <c:pt idx="0">
                  <c:v>66</c:v>
                </c:pt>
                <c:pt idx="1">
                  <c:v>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2F-4238-A7B2-2238508AF41C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2003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2"/>
                <c:pt idx="0">
                  <c:v>North-East</c:v>
                </c:pt>
                <c:pt idx="1">
                  <c:v>South-East</c:v>
                </c:pt>
              </c:strCache>
            </c:strRef>
          </c:cat>
          <c:val>
            <c:numRef>
              <c:f>Sheet1!$E$5:$E$6</c:f>
              <c:numCache>
                <c:formatCode>General</c:formatCode>
                <c:ptCount val="2"/>
                <c:pt idx="0">
                  <c:v>49</c:v>
                </c:pt>
                <c:pt idx="1">
                  <c:v>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2F-4238-A7B2-2238508AF41C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2004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2"/>
                <c:pt idx="0">
                  <c:v>North-East</c:v>
                </c:pt>
                <c:pt idx="1">
                  <c:v>South-East</c:v>
                </c:pt>
              </c:strCache>
            </c:strRef>
          </c:cat>
          <c:val>
            <c:numRef>
              <c:f>Sheet1!$F$5:$F$6</c:f>
              <c:numCache>
                <c:formatCode>General</c:formatCode>
                <c:ptCount val="2"/>
                <c:pt idx="0">
                  <c:v>48</c:v>
                </c:pt>
                <c:pt idx="1">
                  <c:v>824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2F-4238-A7B2-2238508AF41C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2005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2"/>
                <c:pt idx="0">
                  <c:v>North-East</c:v>
                </c:pt>
                <c:pt idx="1">
                  <c:v>South-East</c:v>
                </c:pt>
              </c:strCache>
            </c:strRef>
          </c:cat>
          <c:val>
            <c:numRef>
              <c:f>Sheet1!$G$5:$G$6</c:f>
              <c:numCache>
                <c:formatCode>General</c:formatCode>
                <c:ptCount val="2"/>
                <c:pt idx="0">
                  <c:v>22</c:v>
                </c:pt>
                <c:pt idx="1">
                  <c:v>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72F-4238-A7B2-2238508AF41C}"/>
            </c:ext>
          </c:extLst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2006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2"/>
                <c:pt idx="0">
                  <c:v>North-East</c:v>
                </c:pt>
                <c:pt idx="1">
                  <c:v>South-East</c:v>
                </c:pt>
              </c:strCache>
            </c:strRef>
          </c:cat>
          <c:val>
            <c:numRef>
              <c:f>Sheet1!$H$5:$H$6</c:f>
              <c:numCache>
                <c:formatCode>General</c:formatCode>
                <c:ptCount val="2"/>
                <c:pt idx="0">
                  <c:v>58</c:v>
                </c:pt>
                <c:pt idx="1">
                  <c:v>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72F-4238-A7B2-2238508AF41C}"/>
            </c:ext>
          </c:extLst>
        </c:ser>
        <c:ser>
          <c:idx val="7"/>
          <c:order val="7"/>
          <c:tx>
            <c:strRef>
              <c:f>Sheet1!$I$3:$I$4</c:f>
              <c:strCache>
                <c:ptCount val="1"/>
                <c:pt idx="0">
                  <c:v>2007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2"/>
                <c:pt idx="0">
                  <c:v>North-East</c:v>
                </c:pt>
                <c:pt idx="1">
                  <c:v>South-East</c:v>
                </c:pt>
              </c:strCache>
            </c:strRef>
          </c:cat>
          <c:val>
            <c:numRef>
              <c:f>Sheet1!$I$5:$I$6</c:f>
              <c:numCache>
                <c:formatCode>General</c:formatCode>
                <c:ptCount val="2"/>
                <c:pt idx="0">
                  <c:v>26</c:v>
                </c:pt>
                <c:pt idx="1">
                  <c:v>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72F-4238-A7B2-2238508AF41C}"/>
            </c:ext>
          </c:extLst>
        </c:ser>
        <c:ser>
          <c:idx val="8"/>
          <c:order val="8"/>
          <c:tx>
            <c:strRef>
              <c:f>Sheet1!$J$3:$J$4</c:f>
              <c:strCache>
                <c:ptCount val="1"/>
                <c:pt idx="0">
                  <c:v>2008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2"/>
                <c:pt idx="0">
                  <c:v>North-East</c:v>
                </c:pt>
                <c:pt idx="1">
                  <c:v>South-East</c:v>
                </c:pt>
              </c:strCache>
            </c:strRef>
          </c:cat>
          <c:val>
            <c:numRef>
              <c:f>Sheet1!$J$5:$J$6</c:f>
              <c:numCache>
                <c:formatCode>General</c:formatCode>
                <c:ptCount val="2"/>
                <c:pt idx="0">
                  <c:v>28</c:v>
                </c:pt>
                <c:pt idx="1">
                  <c:v>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72F-4238-A7B2-2238508AF41C}"/>
            </c:ext>
          </c:extLst>
        </c:ser>
        <c:ser>
          <c:idx val="9"/>
          <c:order val="9"/>
          <c:tx>
            <c:strRef>
              <c:f>Sheet1!$K$3:$K$4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2"/>
                <c:pt idx="0">
                  <c:v>North-East</c:v>
                </c:pt>
                <c:pt idx="1">
                  <c:v>South-East</c:v>
                </c:pt>
              </c:strCache>
            </c:strRef>
          </c:cat>
          <c:val>
            <c:numRef>
              <c:f>Sheet1!$K$5:$K$6</c:f>
              <c:numCache>
                <c:formatCode>General</c:formatCode>
                <c:ptCount val="2"/>
                <c:pt idx="0">
                  <c:v>44</c:v>
                </c:pt>
                <c:pt idx="1">
                  <c:v>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72F-4238-A7B2-2238508AF41C}"/>
            </c:ext>
          </c:extLst>
        </c:ser>
        <c:ser>
          <c:idx val="10"/>
          <c:order val="10"/>
          <c:tx>
            <c:strRef>
              <c:f>Sheet1!$L$3:$L$4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2"/>
                <c:pt idx="0">
                  <c:v>North-East</c:v>
                </c:pt>
                <c:pt idx="1">
                  <c:v>South-East</c:v>
                </c:pt>
              </c:strCache>
            </c:strRef>
          </c:cat>
          <c:val>
            <c:numRef>
              <c:f>Sheet1!$L$5:$L$6</c:f>
              <c:numCache>
                <c:formatCode>General</c:formatCode>
                <c:ptCount val="2"/>
                <c:pt idx="0">
                  <c:v>86</c:v>
                </c:pt>
                <c:pt idx="1">
                  <c:v>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72F-4238-A7B2-2238508AF41C}"/>
            </c:ext>
          </c:extLst>
        </c:ser>
        <c:ser>
          <c:idx val="11"/>
          <c:order val="11"/>
          <c:tx>
            <c:strRef>
              <c:f>Sheet1!$M$3:$M$4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2"/>
                <c:pt idx="0">
                  <c:v>North-East</c:v>
                </c:pt>
                <c:pt idx="1">
                  <c:v>South-East</c:v>
                </c:pt>
              </c:strCache>
            </c:strRef>
          </c:cat>
          <c:val>
            <c:numRef>
              <c:f>Sheet1!$M$5:$M$6</c:f>
              <c:numCache>
                <c:formatCode>General</c:formatCode>
                <c:ptCount val="2"/>
                <c:pt idx="0">
                  <c:v>106</c:v>
                </c:pt>
                <c:pt idx="1">
                  <c:v>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72F-4238-A7B2-2238508AF41C}"/>
            </c:ext>
          </c:extLst>
        </c:ser>
        <c:ser>
          <c:idx val="12"/>
          <c:order val="12"/>
          <c:tx>
            <c:strRef>
              <c:f>Sheet1!$N$3:$N$4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2"/>
                <c:pt idx="0">
                  <c:v>North-East</c:v>
                </c:pt>
                <c:pt idx="1">
                  <c:v>South-East</c:v>
                </c:pt>
              </c:strCache>
            </c:strRef>
          </c:cat>
          <c:val>
            <c:numRef>
              <c:f>Sheet1!$N$5:$N$6</c:f>
              <c:numCache>
                <c:formatCode>General</c:formatCode>
                <c:ptCount val="2"/>
                <c:pt idx="0">
                  <c:v>40</c:v>
                </c:pt>
                <c:pt idx="1">
                  <c:v>486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72F-4238-A7B2-2238508AF41C}"/>
            </c:ext>
          </c:extLst>
        </c:ser>
        <c:ser>
          <c:idx val="13"/>
          <c:order val="13"/>
          <c:tx>
            <c:strRef>
              <c:f>Sheet1!$O$3:$O$4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2"/>
                <c:pt idx="0">
                  <c:v>North-East</c:v>
                </c:pt>
                <c:pt idx="1">
                  <c:v>South-East</c:v>
                </c:pt>
              </c:strCache>
            </c:strRef>
          </c:cat>
          <c:val>
            <c:numRef>
              <c:f>Sheet1!$O$5:$O$6</c:f>
              <c:numCache>
                <c:formatCode>General</c:formatCode>
                <c:ptCount val="2"/>
                <c:pt idx="0">
                  <c:v>58</c:v>
                </c:pt>
                <c:pt idx="1">
                  <c:v>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72F-4238-A7B2-2238508AF41C}"/>
            </c:ext>
          </c:extLst>
        </c:ser>
        <c:ser>
          <c:idx val="14"/>
          <c:order val="14"/>
          <c:tx>
            <c:strRef>
              <c:f>Sheet1!$P$3:$P$4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2"/>
                <c:pt idx="0">
                  <c:v>North-East</c:v>
                </c:pt>
                <c:pt idx="1">
                  <c:v>South-East</c:v>
                </c:pt>
              </c:strCache>
            </c:strRef>
          </c:cat>
          <c:val>
            <c:numRef>
              <c:f>Sheet1!$P$5:$P$6</c:f>
              <c:numCache>
                <c:formatCode>General</c:formatCode>
                <c:ptCount val="2"/>
                <c:pt idx="0">
                  <c:v>50</c:v>
                </c:pt>
                <c:pt idx="1">
                  <c:v>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72F-4238-A7B2-2238508AF4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999924432"/>
        <c:axId val="-999925520"/>
      </c:barChart>
      <c:catAx>
        <c:axId val="-999924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layout>
            <c:manualLayout>
              <c:xMode val="edge"/>
              <c:yMode val="edge"/>
              <c:x val="0.91607848959952487"/>
              <c:y val="2.322496598919899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99925520"/>
        <c:crosses val="autoZero"/>
        <c:auto val="1"/>
        <c:lblAlgn val="ctr"/>
        <c:lblOffset val="100"/>
        <c:noMultiLvlLbl val="0"/>
      </c:catAx>
      <c:valAx>
        <c:axId val="-99992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Tornadoes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9992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5A9CD-578C-491B-AFB9-7A3E99FE66FD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6B862-536D-4E29-8F95-02D6F36E7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3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6B862-536D-4E29-8F95-02D6F36E71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08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6B862-536D-4E29-8F95-02D6F36E71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02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6B862-536D-4E29-8F95-02D6F36E71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31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6B862-536D-4E29-8F95-02D6F36E71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5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AA9D-030B-49B8-ADDA-FD179CFCD84E}" type="datetimeFigureOut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1716-1EE8-45DA-9002-46170E5F2E0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82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AA9D-030B-49B8-ADDA-FD179CFCD84E}" type="datetimeFigureOut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1716-1EE8-45DA-9002-46170E5F2E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AA9D-030B-49B8-ADDA-FD179CFCD84E}" type="datetimeFigureOut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1716-1EE8-45DA-9002-46170E5F2E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6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AA9D-030B-49B8-ADDA-FD179CFCD84E}" type="datetimeFigureOut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1716-1EE8-45DA-9002-46170E5F2E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0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AA9D-030B-49B8-ADDA-FD179CFCD84E}" type="datetimeFigureOut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1716-1EE8-45DA-9002-46170E5F2E0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90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AA9D-030B-49B8-ADDA-FD179CFCD84E}" type="datetimeFigureOut">
              <a:rPr lang="en-US" smtClean="0"/>
              <a:t>12/15/16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1716-1EE8-45DA-9002-46170E5F2E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3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AA9D-030B-49B8-ADDA-FD179CFCD84E}" type="datetimeFigureOut">
              <a:rPr lang="en-US" smtClean="0"/>
              <a:t>12/15/16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1716-1EE8-45DA-9002-46170E5F2E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3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AA9D-030B-49B8-ADDA-FD179CFCD84E}" type="datetimeFigureOut">
              <a:rPr lang="en-US" smtClean="0"/>
              <a:t>12/15/16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1716-1EE8-45DA-9002-46170E5F2E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2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AA9D-030B-49B8-ADDA-FD179CFCD84E}" type="datetimeFigureOut">
              <a:rPr lang="en-US" smtClean="0"/>
              <a:t>12/15/16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1716-1EE8-45DA-9002-46170E5F2E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7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DEAA9D-030B-49B8-ADDA-FD179CFCD84E}" type="datetimeFigureOut">
              <a:rPr lang="en-US" smtClean="0"/>
              <a:t>12/15/16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D31716-1EE8-45DA-9002-46170E5F2E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9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AA9D-030B-49B8-ADDA-FD179CFCD84E}" type="datetimeFigureOut">
              <a:rPr lang="en-US" smtClean="0"/>
              <a:t>12/15/16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1716-1EE8-45DA-9002-46170E5F2E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6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DEAA9D-030B-49B8-ADDA-FD179CFCD84E}" type="datetimeFigureOut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D31716-1EE8-45DA-9002-46170E5F2E0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3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7" r="11765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1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40080"/>
            <a:ext cx="3659246" cy="292608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Tornadoes vs Agricultural Exports</a:t>
            </a:r>
            <a:br>
              <a:rPr lang="en-US" sz="4400" dirty="0">
                <a:solidFill>
                  <a:srgbClr val="FFFFFF"/>
                </a:solidFill>
              </a:rPr>
            </a:b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78087"/>
            <a:ext cx="3659246" cy="2057400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impressive impalas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Sohan shah</a:t>
            </a:r>
          </a:p>
          <a:p>
            <a:r>
              <a:rPr lang="en-US" sz="1800" dirty="0">
                <a:solidFill>
                  <a:srgbClr val="FFFFFF"/>
                </a:solidFill>
              </a:rPr>
              <a:t>Shashank kava</a:t>
            </a:r>
          </a:p>
          <a:p>
            <a:r>
              <a:rPr lang="en-US" sz="1800" dirty="0">
                <a:solidFill>
                  <a:srgbClr val="FFFFFF"/>
                </a:solidFill>
              </a:rPr>
              <a:t>Alexandra </a:t>
            </a:r>
            <a:r>
              <a:rPr lang="en-US" sz="1800" dirty="0" err="1">
                <a:solidFill>
                  <a:srgbClr val="FFFFFF"/>
                </a:solidFill>
              </a:rPr>
              <a:t>steinheimer</a:t>
            </a:r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96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17" y="709768"/>
            <a:ext cx="6798082" cy="54384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Graphical Analysis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Revenue generated from agricultural exports (in millions) for the state of Texas</a:t>
            </a:r>
          </a:p>
        </p:txBody>
      </p:sp>
    </p:spTree>
    <p:extLst>
      <p:ext uri="{BB962C8B-B14F-4D97-AF65-F5344CB8AC3E}">
        <p14:creationId xmlns:p14="http://schemas.microsoft.com/office/powerpoint/2010/main" val="425606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17" y="709768"/>
            <a:ext cx="6798082" cy="54384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Graphical Analysis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Revenue from agricultural exports is generally greater when the tornado count is low</a:t>
            </a:r>
          </a:p>
        </p:txBody>
      </p:sp>
    </p:spTree>
    <p:extLst>
      <p:ext uri="{BB962C8B-B14F-4D97-AF65-F5344CB8AC3E}">
        <p14:creationId xmlns:p14="http://schemas.microsoft.com/office/powerpoint/2010/main" val="2322833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709768"/>
            <a:ext cx="6798082" cy="54384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Graphical Analysis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Revenue from plant product exports is generally greater when the tornado count is low.</a:t>
            </a:r>
          </a:p>
        </p:txBody>
      </p:sp>
    </p:spTree>
    <p:extLst>
      <p:ext uri="{BB962C8B-B14F-4D97-AF65-F5344CB8AC3E}">
        <p14:creationId xmlns:p14="http://schemas.microsoft.com/office/powerpoint/2010/main" val="156134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709768"/>
            <a:ext cx="6798082" cy="54384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Graphical Analysis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Revenue from animal product exports is generally greater when the tornado count is low</a:t>
            </a:r>
          </a:p>
        </p:txBody>
      </p:sp>
    </p:spTree>
    <p:extLst>
      <p:ext uri="{BB962C8B-B14F-4D97-AF65-F5344CB8AC3E}">
        <p14:creationId xmlns:p14="http://schemas.microsoft.com/office/powerpoint/2010/main" val="76972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Tests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conducted multiple regression tests to check which of our results were significant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Negative correlation between the count of tornadoes and revenue generated from agricultural exports in the state of Texas.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Modelling Result:</a:t>
            </a:r>
          </a:p>
          <a:p>
            <a:pPr marL="0" indent="0">
              <a:buNone/>
            </a:pPr>
            <a:r>
              <a:rPr lang="en-US" dirty="0"/>
              <a:t>	When the tornado count increases by 1</a:t>
            </a:r>
          </a:p>
          <a:p>
            <a:pPr marL="0" indent="0">
              <a:buNone/>
            </a:pPr>
            <a:r>
              <a:rPr lang="en-US" dirty="0"/>
              <a:t>	Revenue from agricultural exports drops by approximately $23 Million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 significant relationship was noticed in any other region.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 significant relationship was noticed between tornado intensity and agricultural exports</a:t>
            </a:r>
          </a:p>
        </p:txBody>
      </p:sp>
    </p:spTree>
    <p:extLst>
      <p:ext uri="{BB962C8B-B14F-4D97-AF65-F5344CB8AC3E}">
        <p14:creationId xmlns:p14="http://schemas.microsoft.com/office/powerpoint/2010/main" val="148764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 significant relationships in other regions could imply that the relationship exists only above a certain threshold value of tornado count, or a third variable factor in play.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Median value for tornado count in Texas is 120, which can be assumed as the threshold.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Low intensity tornadoes have the same effect on agricultural exports as high intensity tornadoes.</a:t>
            </a:r>
          </a:p>
        </p:txBody>
      </p:sp>
    </p:spTree>
    <p:extLst>
      <p:ext uri="{BB962C8B-B14F-4D97-AF65-F5344CB8AC3E}">
        <p14:creationId xmlns:p14="http://schemas.microsoft.com/office/powerpoint/2010/main" val="817358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6436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5359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Each year in the United States, tornadoes: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Kill 60 people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Injure 1500 people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Cause roughly $400 million in damages</a:t>
            </a:r>
          </a:p>
          <a:p>
            <a:pPr marL="201168" lvl="1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narrow down the scope of damages to agricultural exports.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1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How has tornado occurrence varied over the last 10 years?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What is relationship between tornado occurrences and revenues generated from exports for states and regions in the United States?</a:t>
            </a:r>
          </a:p>
        </p:txBody>
      </p:sp>
    </p:spTree>
    <p:extLst>
      <p:ext uri="{BB962C8B-B14F-4D97-AF65-F5344CB8AC3E}">
        <p14:creationId xmlns:p14="http://schemas.microsoft.com/office/powerpoint/2010/main" val="293735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648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Tornado data in the United States since 1950 from National Oceanic and Atmospheric Administration (NOAA).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61217 tuples.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Important Attributes: Date of occurrence, State, Intensity(F-scale).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Agricultural export data from United States Department of Agriculture.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27 tuples and 50 sheets corresponding to each state in US.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Attributes: Revenue generated through Agricultural exports, Plant product exports and Animal product exports.</a:t>
            </a:r>
          </a:p>
        </p:txBody>
      </p:sp>
    </p:spTree>
    <p:extLst>
      <p:ext uri="{BB962C8B-B14F-4D97-AF65-F5344CB8AC3E}">
        <p14:creationId xmlns:p14="http://schemas.microsoft.com/office/powerpoint/2010/main" val="219470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to USDA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Determine effect of tornadoes on agricultural exports, plant and animal products.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Gather weather data from the National Weather Service agency and leverage our model for reporting and analysis.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Proactive measures and minimize economic damage.</a:t>
            </a:r>
          </a:p>
        </p:txBody>
      </p:sp>
    </p:spTree>
    <p:extLst>
      <p:ext uri="{BB962C8B-B14F-4D97-AF65-F5344CB8AC3E}">
        <p14:creationId xmlns:p14="http://schemas.microsoft.com/office/powerpoint/2010/main" val="224645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 &amp;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 set merge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Graphical representation and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Statistical tests using regression models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55886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Graphical Analysis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Frequency distribution of tornado count in the United States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826" y="713684"/>
            <a:ext cx="7174253" cy="572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4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Graphical Analysis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South and North regions in the United States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541065"/>
              </p:ext>
            </p:extLst>
          </p:nvPr>
        </p:nvGraphicFramePr>
        <p:xfrm>
          <a:off x="4419513" y="923649"/>
          <a:ext cx="7342697" cy="4612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945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17" y="709768"/>
            <a:ext cx="6798082" cy="54384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Graphical Analysis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Tornado incidence over the last 15 years in Texas</a:t>
            </a:r>
          </a:p>
        </p:txBody>
      </p:sp>
    </p:spTree>
    <p:extLst>
      <p:ext uri="{BB962C8B-B14F-4D97-AF65-F5344CB8AC3E}">
        <p14:creationId xmlns:p14="http://schemas.microsoft.com/office/powerpoint/2010/main" val="22276095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251</TotalTime>
  <Words>438</Words>
  <Application>Microsoft Office PowerPoint</Application>
  <PresentationFormat>Widescreen</PresentationFormat>
  <Paragraphs>77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Retrospect</vt:lpstr>
      <vt:lpstr>Tornadoes vs Agricultural Exports </vt:lpstr>
      <vt:lpstr>Introduction</vt:lpstr>
      <vt:lpstr>Research Questions</vt:lpstr>
      <vt:lpstr>Datasets</vt:lpstr>
      <vt:lpstr>Benefits to USDA</vt:lpstr>
      <vt:lpstr>Methodology &amp; Approach</vt:lpstr>
      <vt:lpstr>Graphical Analysis</vt:lpstr>
      <vt:lpstr>Graphical Analysis</vt:lpstr>
      <vt:lpstr>Graphical Analysis</vt:lpstr>
      <vt:lpstr>Graphical Analysis</vt:lpstr>
      <vt:lpstr>Graphical Analysis</vt:lpstr>
      <vt:lpstr>Graphical Analysis</vt:lpstr>
      <vt:lpstr>Graphical Analysis</vt:lpstr>
      <vt:lpstr>Statistical Tests &amp; Results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Sohan Shah</dc:creator>
  <cp:lastModifiedBy>Sohan Shah</cp:lastModifiedBy>
  <cp:revision>26</cp:revision>
  <dcterms:created xsi:type="dcterms:W3CDTF">2016-12-15T05:03:09Z</dcterms:created>
  <dcterms:modified xsi:type="dcterms:W3CDTF">2016-12-15T18:02:49Z</dcterms:modified>
</cp:coreProperties>
</file>