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3" r:id="rId5"/>
    <p:sldId id="259" r:id="rId6"/>
    <p:sldId id="260" r:id="rId7"/>
    <p:sldId id="281" r:id="rId8"/>
    <p:sldId id="262" r:id="rId9"/>
    <p:sldId id="282" r:id="rId10"/>
    <p:sldId id="261" r:id="rId11"/>
    <p:sldId id="265" r:id="rId12"/>
    <p:sldId id="267" r:id="rId13"/>
    <p:sldId id="268" r:id="rId14"/>
    <p:sldId id="269" r:id="rId15"/>
    <p:sldId id="270" r:id="rId16"/>
    <p:sldId id="271" r:id="rId17"/>
    <p:sldId id="276" r:id="rId18"/>
    <p:sldId id="274" r:id="rId19"/>
    <p:sldId id="283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613755F-17E9-43C3-9E4D-CFAB98F3B0F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334E0B9-7D61-4C71-BC45-DD190CCF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11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55F-17E9-43C3-9E4D-CFAB98F3B0F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0B9-7D61-4C71-BC45-DD190CCF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30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55F-17E9-43C3-9E4D-CFAB98F3B0F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0B9-7D61-4C71-BC45-DD190CCF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894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55F-17E9-43C3-9E4D-CFAB98F3B0F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0B9-7D61-4C71-BC45-DD190CCF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662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55F-17E9-43C3-9E4D-CFAB98F3B0F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0B9-7D61-4C71-BC45-DD190CCF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509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55F-17E9-43C3-9E4D-CFAB98F3B0F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0B9-7D61-4C71-BC45-DD190CCF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066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55F-17E9-43C3-9E4D-CFAB98F3B0F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0B9-7D61-4C71-BC45-DD190CCF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43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55F-17E9-43C3-9E4D-CFAB98F3B0F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0B9-7D61-4C71-BC45-DD190CCFD56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55F-17E9-43C3-9E4D-CFAB98F3B0F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0B9-7D61-4C71-BC45-DD190CCF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74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55F-17E9-43C3-9E4D-CFAB98F3B0F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0B9-7D61-4C71-BC45-DD190CCF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88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55F-17E9-43C3-9E4D-CFAB98F3B0F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0B9-7D61-4C71-BC45-DD190CCF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7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55F-17E9-43C3-9E4D-CFAB98F3B0F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0B9-7D61-4C71-BC45-DD190CCF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37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55F-17E9-43C3-9E4D-CFAB98F3B0F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0B9-7D61-4C71-BC45-DD190CCF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6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55F-17E9-43C3-9E4D-CFAB98F3B0F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0B9-7D61-4C71-BC45-DD190CCF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97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55F-17E9-43C3-9E4D-CFAB98F3B0F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0B9-7D61-4C71-BC45-DD190CCF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74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55F-17E9-43C3-9E4D-CFAB98F3B0F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0B9-7D61-4C71-BC45-DD190CCF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1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755F-17E9-43C3-9E4D-CFAB98F3B0F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E0B9-7D61-4C71-BC45-DD190CCF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49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13755F-17E9-43C3-9E4D-CFAB98F3B0F0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34E0B9-7D61-4C71-BC45-DD190CCFD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476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webgl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61B7-22B6-411C-B51C-0297B618F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2707" y="1820985"/>
            <a:ext cx="8057417" cy="2564746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Computer Graphics Assignment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CC9F5-A307-49EC-9C33-F1709A50F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Game : </a:t>
            </a:r>
            <a:r>
              <a:rPr lang="en-IN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Plane run</a:t>
            </a:r>
          </a:p>
          <a:p>
            <a:pPr algn="ctr"/>
            <a:r>
              <a:rPr lang="en-IN" sz="2000" dirty="0">
                <a:solidFill>
                  <a:srgbClr val="FFFF00"/>
                </a:solidFill>
              </a:rPr>
              <a:t>ANIRUDDHA MAHAJAN – 2017A7PS0145P</a:t>
            </a:r>
          </a:p>
          <a:p>
            <a:pPr algn="ctr"/>
            <a:r>
              <a:rPr lang="en-IN" sz="2000" dirty="0">
                <a:solidFill>
                  <a:srgbClr val="FFFF00"/>
                </a:solidFill>
              </a:rPr>
              <a:t>Shreyas SRIKRISHNA – 2017A7PS0162P</a:t>
            </a:r>
          </a:p>
        </p:txBody>
      </p:sp>
    </p:spTree>
    <p:extLst>
      <p:ext uri="{BB962C8B-B14F-4D97-AF65-F5344CB8AC3E}">
        <p14:creationId xmlns:p14="http://schemas.microsoft.com/office/powerpoint/2010/main" val="418857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5DCC-C18E-4282-9027-5A73CBED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DESCRIPTION – GAME.JS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FEE2-EEC4-4C5E-9472-1679D1E42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07771"/>
            <a:ext cx="10131425" cy="3649133"/>
          </a:xfrm>
        </p:spPr>
        <p:txBody>
          <a:bodyPr>
            <a:normAutofit/>
          </a:bodyPr>
          <a:lstStyle/>
          <a:p>
            <a:r>
              <a:rPr lang="en-IN" sz="2400" dirty="0"/>
              <a:t>List of objects in the scene:-</a:t>
            </a:r>
          </a:p>
          <a:p>
            <a:pPr lvl="1"/>
            <a:r>
              <a:rPr lang="en-IN" sz="1800" dirty="0"/>
              <a:t>Sky and Clouds</a:t>
            </a:r>
          </a:p>
          <a:p>
            <a:pPr lvl="1"/>
            <a:r>
              <a:rPr lang="en-IN" sz="1800" dirty="0"/>
              <a:t>Ocean</a:t>
            </a:r>
          </a:p>
          <a:p>
            <a:pPr lvl="1"/>
            <a:r>
              <a:rPr lang="en-IN" sz="1800" dirty="0"/>
              <a:t>Aircraft</a:t>
            </a:r>
          </a:p>
          <a:p>
            <a:pPr lvl="1"/>
            <a:r>
              <a:rPr lang="en-IN" sz="1800" dirty="0"/>
              <a:t>Meteors</a:t>
            </a:r>
          </a:p>
          <a:p>
            <a:pPr lvl="1"/>
            <a:r>
              <a:rPr lang="en-IN" sz="1800" dirty="0"/>
              <a:t>Jewels</a:t>
            </a:r>
          </a:p>
          <a:p>
            <a:pPr lvl="1"/>
            <a:r>
              <a:rPr lang="en-IN" sz="1800" dirty="0"/>
              <a:t>Bullets</a:t>
            </a:r>
          </a:p>
          <a:p>
            <a:pPr lvl="1"/>
            <a:r>
              <a:rPr lang="en-IN" sz="1800" dirty="0"/>
              <a:t>Meteor Fragments</a:t>
            </a:r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0302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80DB-0C6D-47A8-917E-8DDA6A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6" cy="1456267"/>
          </a:xfrm>
        </p:spPr>
        <p:txBody>
          <a:bodyPr/>
          <a:lstStyle/>
          <a:p>
            <a:r>
              <a:rPr lang="en-IN" dirty="0"/>
              <a:t>MODULAR DESCRIPTION – GAME.js –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3D6B-52F2-4C59-8368-564F06E0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800" dirty="0"/>
              <a:t>Clouds</a:t>
            </a:r>
          </a:p>
          <a:p>
            <a:pPr marL="0" indent="0">
              <a:buNone/>
            </a:pPr>
            <a:r>
              <a:rPr lang="en-IN" sz="1900" dirty="0"/>
              <a:t>	</a:t>
            </a:r>
            <a:r>
              <a:rPr lang="en-IN" sz="2100" dirty="0"/>
              <a:t> Combination of simple cubes whose number and angle are randomised.</a:t>
            </a:r>
          </a:p>
          <a:p>
            <a:pPr marL="0" indent="0">
              <a:buNone/>
            </a:pPr>
            <a:r>
              <a:rPr lang="en-IN" sz="2100" dirty="0"/>
              <a:t>	 We used polar coordinates for representation of clouds and converted them to cartesian coordinates </a:t>
            </a:r>
          </a:p>
          <a:p>
            <a:pPr marL="0" indent="0">
              <a:buNone/>
            </a:pPr>
            <a:r>
              <a:rPr lang="en-IN" sz="2100" dirty="0"/>
              <a:t>	    as per our requirement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800" dirty="0"/>
              <a:t>Sky</a:t>
            </a:r>
          </a:p>
          <a:p>
            <a:pPr marL="457200" lvl="1" indent="0">
              <a:buNone/>
            </a:pPr>
            <a:r>
              <a:rPr lang="en-IN" sz="2100" dirty="0"/>
              <a:t>It is an empty 3D object. Just acts as a container for clouds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100" dirty="0"/>
              <a:t>Made up of by placing clouds placing at an equal angle with each other.</a:t>
            </a:r>
          </a:p>
          <a:p>
            <a:pPr marL="0" indent="0">
              <a:buNone/>
            </a:pPr>
            <a:r>
              <a:rPr lang="en-IN" sz="2100" dirty="0"/>
              <a:t>	</a:t>
            </a:r>
            <a:r>
              <a:rPr lang="en-IN" sz="2000" dirty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931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80DB-0C6D-47A8-917E-8DDA6A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6" cy="1456267"/>
          </a:xfrm>
        </p:spPr>
        <p:txBody>
          <a:bodyPr/>
          <a:lstStyle/>
          <a:p>
            <a:r>
              <a:rPr lang="en-IN" dirty="0"/>
              <a:t>MODULAR DESCRIPTION – GAME.js –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3D6B-52F2-4C59-8368-564F06E0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600" dirty="0"/>
              <a:t>Ocean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900" dirty="0"/>
              <a:t>Created using a cylinder whose axis coincides with z – axis</a:t>
            </a:r>
            <a:r>
              <a:rPr lang="en-IN" dirty="0"/>
              <a:t>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600" dirty="0"/>
              <a:t>Creating waves in ocean</a:t>
            </a:r>
            <a:r>
              <a:rPr lang="en-IN" dirty="0"/>
              <a:t>.</a:t>
            </a:r>
          </a:p>
          <a:p>
            <a:pPr lvl="1"/>
            <a:r>
              <a:rPr lang="en-US" sz="1800" dirty="0"/>
              <a:t>M</a:t>
            </a:r>
            <a:r>
              <a:rPr lang="en-US" sz="1900" dirty="0"/>
              <a:t>anipulation of the vertices of the cylinder.</a:t>
            </a:r>
          </a:p>
          <a:p>
            <a:pPr lvl="1"/>
            <a:r>
              <a:rPr lang="en-US" sz="1900" dirty="0"/>
              <a:t>Applying cosine and sine to the x and y coordinates of the above created vertices.</a:t>
            </a:r>
          </a:p>
          <a:p>
            <a:pPr lvl="1"/>
            <a:r>
              <a:rPr lang="en-IN" sz="1900" dirty="0"/>
              <a:t>Changing angle attribute of the vertices the waves w.r.t time.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1056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80DB-0C6D-47A8-917E-8DDA6A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6" cy="1456267"/>
          </a:xfrm>
        </p:spPr>
        <p:txBody>
          <a:bodyPr/>
          <a:lstStyle/>
          <a:p>
            <a:r>
              <a:rPr lang="en-IN" dirty="0"/>
              <a:t>MODULAR DESCRIPTION – GAME.js –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3D6B-52F2-4C59-8368-564F06E0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Aircraft</a:t>
            </a:r>
          </a:p>
          <a:p>
            <a:pPr lvl="1"/>
            <a:r>
              <a:rPr lang="en-IN" sz="1800" dirty="0"/>
              <a:t>Fuselage – Made by altering the vertices of a basic cuboid object in three.js</a:t>
            </a:r>
          </a:p>
          <a:p>
            <a:pPr lvl="1"/>
            <a:r>
              <a:rPr lang="en-IN" sz="1800" dirty="0"/>
              <a:t>Nose – Simple cuboid</a:t>
            </a:r>
          </a:p>
          <a:p>
            <a:pPr lvl="1"/>
            <a:r>
              <a:rPr lang="en-IN" sz="1800" dirty="0"/>
              <a:t>Propeller – 2 cuboidal blades perpendicular to each other</a:t>
            </a:r>
          </a:p>
          <a:p>
            <a:pPr lvl="1"/>
            <a:r>
              <a:rPr lang="en-IN" sz="1800" dirty="0"/>
              <a:t>Wing – Simple cuboid passing through the centre of the fuselage</a:t>
            </a:r>
          </a:p>
          <a:p>
            <a:pPr lvl="1"/>
            <a:r>
              <a:rPr lang="en-IN" sz="1800" dirty="0"/>
              <a:t>Wheels – Simple cuboids placed at the bottom of the plane</a:t>
            </a:r>
          </a:p>
          <a:p>
            <a:pPr lvl="1"/>
            <a:r>
              <a:rPr lang="en-IN" sz="1800" dirty="0"/>
              <a:t>Tail  - Simple cuboid placed at the back</a:t>
            </a:r>
          </a:p>
          <a:p>
            <a:pPr lvl="1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0365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80DB-0C6D-47A8-917E-8DDA6A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6" cy="1456267"/>
          </a:xfrm>
        </p:spPr>
        <p:txBody>
          <a:bodyPr/>
          <a:lstStyle/>
          <a:p>
            <a:r>
              <a:rPr lang="en-IN" dirty="0"/>
              <a:t>MODULAR DESCRIPTION – GAME.js –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3D6B-52F2-4C59-8368-564F06E0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Meteors</a:t>
            </a:r>
          </a:p>
          <a:p>
            <a:pPr lvl="1"/>
            <a:r>
              <a:rPr lang="en-IN" sz="1800" dirty="0"/>
              <a:t>Simple tetrahedrons that are spawned periodically. Their number increases as the player progresses to next stage.</a:t>
            </a:r>
          </a:p>
          <a:p>
            <a:r>
              <a:rPr lang="en-IN" sz="2400" dirty="0"/>
              <a:t>Meteor Fragments</a:t>
            </a:r>
          </a:p>
          <a:p>
            <a:pPr lvl="1"/>
            <a:r>
              <a:rPr lang="en-IN" sz="1800" dirty="0"/>
              <a:t>Simple tetrahedrons that are generated on collision</a:t>
            </a:r>
          </a:p>
          <a:p>
            <a:pPr lvl="1"/>
            <a:r>
              <a:rPr lang="en-IN" sz="1800" dirty="0"/>
              <a:t>After the fragments are spawned, their position</a:t>
            </a:r>
          </a:p>
          <a:p>
            <a:pPr marL="0" indent="0">
              <a:buNone/>
            </a:pPr>
            <a:endParaRPr lang="en-IN" sz="2000" dirty="0"/>
          </a:p>
          <a:p>
            <a:pPr lvl="1"/>
            <a:endParaRPr lang="en-IN" sz="2200" dirty="0"/>
          </a:p>
          <a:p>
            <a:pPr lvl="1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0984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80DB-0C6D-47A8-917E-8DDA6A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6" cy="1456267"/>
          </a:xfrm>
        </p:spPr>
        <p:txBody>
          <a:bodyPr/>
          <a:lstStyle/>
          <a:p>
            <a:r>
              <a:rPr lang="en-IN" dirty="0"/>
              <a:t>MODULAR DESCRIPTION – GAME.js –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3D6B-52F2-4C59-8368-564F06E0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Jewels</a:t>
            </a:r>
          </a:p>
          <a:p>
            <a:pPr lvl="1"/>
            <a:r>
              <a:rPr lang="en-IN" sz="1800" dirty="0"/>
              <a:t>Created using tetrahedron geometry (available in threejs).</a:t>
            </a:r>
          </a:p>
          <a:p>
            <a:pPr lvl="1"/>
            <a:r>
              <a:rPr lang="en-IN" sz="1800" dirty="0"/>
              <a:t>Number of jewels in each set is random.</a:t>
            </a:r>
          </a:p>
          <a:p>
            <a:pPr lvl="1"/>
            <a:r>
              <a:rPr lang="en-IN" sz="1800" dirty="0"/>
              <a:t>The pattern of location of jewels in a set is formed using cosine wave.</a:t>
            </a:r>
          </a:p>
          <a:p>
            <a:pPr lvl="1"/>
            <a:r>
              <a:rPr lang="en-IN" sz="1800" dirty="0"/>
              <a:t>The mean position of each set of jewel is also randomly decided.</a:t>
            </a:r>
          </a:p>
          <a:p>
            <a:pPr lvl="1"/>
            <a:r>
              <a:rPr lang="en-IN" sz="1800" dirty="0"/>
              <a:t>Collection of jewels.</a:t>
            </a:r>
          </a:p>
          <a:p>
            <a:pPr lvl="1"/>
            <a:endParaRPr lang="en-IN" sz="1800" dirty="0"/>
          </a:p>
          <a:p>
            <a:pPr lvl="1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609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80DB-0C6D-47A8-917E-8DDA6A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6" cy="1456267"/>
          </a:xfrm>
        </p:spPr>
        <p:txBody>
          <a:bodyPr/>
          <a:lstStyle/>
          <a:p>
            <a:r>
              <a:rPr lang="en-IN" dirty="0"/>
              <a:t>MODULAR DESCRIPTION – GAME.js –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3D6B-52F2-4C59-8368-564F06E0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Bullet</a:t>
            </a:r>
          </a:p>
          <a:p>
            <a:pPr lvl="1"/>
            <a:r>
              <a:rPr lang="en-IN" sz="1800" dirty="0"/>
              <a:t>Created using a simple sphere geometry (available in standard threejs library).</a:t>
            </a:r>
          </a:p>
          <a:p>
            <a:pPr lvl="1"/>
            <a:r>
              <a:rPr lang="en-IN" sz="1800" dirty="0"/>
              <a:t>Movement of bullet in the scene.</a:t>
            </a:r>
          </a:p>
          <a:p>
            <a:pPr lvl="1"/>
            <a:r>
              <a:rPr lang="en-IN" sz="1800" dirty="0"/>
              <a:t>Checking collisions with obstacle meteors.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196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E240-CDA2-4FE1-BC2D-982AEF2F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DESCRIPTION – GAME.js –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DCBB3-5D52-4E26-9116-99132CD6F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How the frames are rendered</a:t>
            </a:r>
          </a:p>
          <a:p>
            <a:pPr lvl="1"/>
            <a:r>
              <a:rPr lang="en-IN" sz="1800" dirty="0"/>
              <a:t>A function called loop() executes at the start of every animation frame. </a:t>
            </a:r>
          </a:p>
          <a:p>
            <a:pPr lvl="1"/>
            <a:r>
              <a:rPr lang="en-IN" sz="1800" dirty="0"/>
              <a:t>Inside loop(), functions for updating the position of each object in the scene, increasing speed of the game,  is invoked. </a:t>
            </a:r>
          </a:p>
          <a:p>
            <a:pPr lvl="1"/>
            <a:r>
              <a:rPr lang="en-IN" sz="1800" dirty="0"/>
              <a:t>Also, functions for spawning meteors and jewels is periodically invoked after a particular distance is reached.</a:t>
            </a:r>
          </a:p>
          <a:p>
            <a:pPr lvl="1"/>
            <a:r>
              <a:rPr lang="en-IN" sz="1800" dirty="0"/>
              <a:t>And, function for updating the points and stage is called.</a:t>
            </a:r>
          </a:p>
          <a:p>
            <a:pPr lvl="1"/>
            <a:r>
              <a:rPr lang="en-IN" sz="1800" dirty="0"/>
              <a:t>The location of mouse pointer at each frame is stored (previous frame’s is also stored – used to calculate the extent to which aircraft is moved – basically how vigorous the movement is).</a:t>
            </a:r>
          </a:p>
          <a:p>
            <a:pPr marL="457200" lvl="1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62770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80DB-0C6D-47A8-917E-8DDA6A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6" cy="1456267"/>
          </a:xfrm>
        </p:spPr>
        <p:txBody>
          <a:bodyPr/>
          <a:lstStyle/>
          <a:p>
            <a:r>
              <a:rPr lang="en-IN" dirty="0"/>
              <a:t>MODULAR DESCRIPTION – GAME.js –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3D6B-52F2-4C59-8368-564F06E0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Collision of meteor with bullet/aircraft</a:t>
            </a:r>
          </a:p>
          <a:p>
            <a:pPr lvl="1"/>
            <a:r>
              <a:rPr lang="en-IN" sz="2200" dirty="0"/>
              <a:t> </a:t>
            </a:r>
            <a:r>
              <a:rPr lang="en-IN" sz="1800" dirty="0"/>
              <a:t>When bullet/aircraft reaches a tolerance distance to the meteor, the meteor explodes, spawning meteor fragments.</a:t>
            </a:r>
          </a:p>
          <a:p>
            <a:pPr lvl="1"/>
            <a:r>
              <a:rPr lang="en-IN" sz="1800" dirty="0"/>
              <a:t>The TweenMax.js library has been used to animate the meteor fragments (The fragments’ scale, position and rotation is altered using this to give the effect of an explosion).</a:t>
            </a:r>
            <a:endParaRPr lang="en-IN" sz="22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16500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812B-0B69-4DB6-B8D3-ECC66E95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DESCRIPTION – GAME.js –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E0D0-F7C4-4F32-BE09-42C0E25B7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Aircraft movement</a:t>
            </a:r>
          </a:p>
          <a:p>
            <a:pPr lvl="1"/>
            <a:r>
              <a:rPr lang="en-IN" sz="1800" dirty="0"/>
              <a:t>Using the difference between current and previous mouse pointer position, the aircraft’s y-coordinate is altered.</a:t>
            </a:r>
          </a:p>
          <a:p>
            <a:pPr lvl="1"/>
            <a:r>
              <a:rPr lang="en-IN" sz="1800" dirty="0"/>
              <a:t>Also the aircraft’s mesh is rotated about the z axis (nose pitching up and down) to give the effect of smooth upward/downward movement. </a:t>
            </a:r>
          </a:p>
          <a:p>
            <a:pPr lvl="1"/>
            <a:r>
              <a:rPr lang="en-IN" sz="1800" dirty="0"/>
              <a:t>The magnitude of change in position and rotation is adjusted using sensitivity factor variables.</a:t>
            </a:r>
          </a:p>
        </p:txBody>
      </p:sp>
    </p:spTree>
    <p:extLst>
      <p:ext uri="{BB962C8B-B14F-4D97-AF65-F5344CB8AC3E}">
        <p14:creationId xmlns:p14="http://schemas.microsoft.com/office/powerpoint/2010/main" val="136816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9295-B4D6-4D3E-8855-567DAF92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28246"/>
            <a:ext cx="10131425" cy="1456267"/>
          </a:xfrm>
        </p:spPr>
        <p:txBody>
          <a:bodyPr/>
          <a:lstStyle/>
          <a:p>
            <a:r>
              <a:rPr lang="en-IN" b="1" dirty="0"/>
              <a:t>Overview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F73E0-EA8F-4337-A75F-EDA749662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88775"/>
            <a:ext cx="10131425" cy="3649133"/>
          </a:xfrm>
        </p:spPr>
        <p:txBody>
          <a:bodyPr/>
          <a:lstStyle/>
          <a:p>
            <a:r>
              <a:rPr lang="en-IN" sz="2400" dirty="0"/>
              <a:t>Supported browsers </a:t>
            </a:r>
          </a:p>
          <a:p>
            <a:pPr marL="0" indent="0">
              <a:buNone/>
            </a:pPr>
            <a:r>
              <a:rPr lang="en-IN" dirty="0"/>
              <a:t>	This game can be played in following browsers:-</a:t>
            </a:r>
          </a:p>
          <a:p>
            <a:pPr marL="0" indent="0">
              <a:buNone/>
            </a:pPr>
            <a:r>
              <a:rPr lang="en-IN" dirty="0"/>
              <a:t>	Google Chrome 9+, Firefox 4+, Opera 15+, Safari 5.1+, Internet Explorer 11 and Microsoft Edge.</a:t>
            </a:r>
          </a:p>
          <a:p>
            <a:pPr marL="0" indent="0">
              <a:buNone/>
            </a:pPr>
            <a:r>
              <a:rPr lang="en-IN" dirty="0"/>
              <a:t>	To check whether your browsers support WebGL or not open the following link.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hlinkClick r:id="rId2" tooltip="https://get.webgl.org/"/>
              </a:rPr>
              <a:t>https://get.webgl.org/</a:t>
            </a:r>
            <a:endParaRPr lang="en-IN" dirty="0"/>
          </a:p>
          <a:p>
            <a:endParaRPr lang="en-IN" sz="2000" dirty="0"/>
          </a:p>
          <a:p>
            <a:r>
              <a:rPr lang="en-IN" sz="2400" dirty="0"/>
              <a:t>Required equipment to play</a:t>
            </a:r>
          </a:p>
          <a:p>
            <a:pPr marL="457200" lvl="1" indent="0">
              <a:buNone/>
            </a:pPr>
            <a:r>
              <a:rPr lang="en-IN" sz="1800" dirty="0"/>
              <a:t>You will require a keyboard and a mouse to play this game.</a:t>
            </a:r>
          </a:p>
        </p:txBody>
      </p:sp>
    </p:spTree>
    <p:extLst>
      <p:ext uri="{BB962C8B-B14F-4D97-AF65-F5344CB8AC3E}">
        <p14:creationId xmlns:p14="http://schemas.microsoft.com/office/powerpoint/2010/main" val="284351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80DB-0C6D-47A8-917E-8DDA6A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6" cy="1456267"/>
          </a:xfrm>
        </p:spPr>
        <p:txBody>
          <a:bodyPr/>
          <a:lstStyle/>
          <a:p>
            <a:r>
              <a:rPr lang="en-IN" dirty="0"/>
              <a:t>MODULAR DESCRIPTION – GAME.js –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3D6B-52F2-4C59-8368-564F06E0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Motion of sky, clouds, aircraft and ocean</a:t>
            </a:r>
          </a:p>
          <a:p>
            <a:pPr lvl="1"/>
            <a:r>
              <a:rPr lang="en-IN" sz="1800" dirty="0"/>
              <a:t>The sky, clouds and ocean are rotating about z – axis and aircraft is kept stationary along  z – axis and x-axis </a:t>
            </a:r>
          </a:p>
          <a:p>
            <a:pPr lvl="1"/>
            <a:r>
              <a:rPr lang="en-IN" sz="1800" dirty="0"/>
              <a:t>This gives effect that aircraft is moving in 2 directions but actually it’s moving only in y-direction, based on mouse pointer input. 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721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E31B-B071-4B2B-9632-141BC321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DESCRIPTION – GAME.js – EVENT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59D41-C02E-43C1-B986-793A39BDC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There are total 5 event listeners present </a:t>
            </a:r>
            <a:endParaRPr lang="en-IN" sz="2000" dirty="0"/>
          </a:p>
          <a:p>
            <a:pPr lvl="1"/>
            <a:r>
              <a:rPr lang="en-IN" sz="1800" dirty="0"/>
              <a:t>For handling the movement of mouse pointer</a:t>
            </a:r>
          </a:p>
          <a:p>
            <a:pPr lvl="1"/>
            <a:r>
              <a:rPr lang="en-IN" sz="1800" dirty="0"/>
              <a:t>For handling the event of mouse click.</a:t>
            </a:r>
          </a:p>
          <a:p>
            <a:pPr lvl="1"/>
            <a:r>
              <a:rPr lang="en-IN" sz="1800" dirty="0"/>
              <a:t>For handling the event of pressing of any of the keyboard key.</a:t>
            </a:r>
          </a:p>
          <a:p>
            <a:pPr lvl="1"/>
            <a:r>
              <a:rPr lang="en-IN" sz="1800" dirty="0"/>
              <a:t>For handling the  event of pressing key  ‘x’ in the key board.</a:t>
            </a:r>
          </a:p>
          <a:p>
            <a:pPr lvl="1"/>
            <a:r>
              <a:rPr lang="en-IN" sz="1800" dirty="0"/>
              <a:t>For handling the event of resizing and reshaping the window.</a:t>
            </a:r>
          </a:p>
        </p:txBody>
      </p:sp>
    </p:spTree>
    <p:extLst>
      <p:ext uri="{BB962C8B-B14F-4D97-AF65-F5344CB8AC3E}">
        <p14:creationId xmlns:p14="http://schemas.microsoft.com/office/powerpoint/2010/main" val="3009123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2978-799B-4081-8F67-7632C37F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DESCRIPTION – GAME.JS - 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EEE70-827A-45BF-B414-1CA84FCE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Following sounds are added in the game:-</a:t>
            </a:r>
          </a:p>
          <a:p>
            <a:pPr lvl="1"/>
            <a:r>
              <a:rPr lang="en-IN" sz="1800" dirty="0"/>
              <a:t>Background Sound</a:t>
            </a:r>
          </a:p>
          <a:p>
            <a:pPr lvl="1"/>
            <a:r>
              <a:rPr lang="en-IN" sz="1800" dirty="0"/>
              <a:t>Sound when aircraft collects coin.</a:t>
            </a:r>
          </a:p>
          <a:p>
            <a:pPr lvl="1"/>
            <a:r>
              <a:rPr lang="en-IN" sz="1800" dirty="0"/>
              <a:t>Sound of firing a bullet</a:t>
            </a:r>
          </a:p>
          <a:p>
            <a:pPr lvl="1"/>
            <a:r>
              <a:rPr lang="en-IN" sz="1800" dirty="0"/>
              <a:t>Sound of breaking of meteor.</a:t>
            </a:r>
          </a:p>
          <a:p>
            <a:pPr lvl="1"/>
            <a:r>
              <a:rPr lang="en-IN" sz="1800" dirty="0"/>
              <a:t>Level up sound.</a:t>
            </a:r>
          </a:p>
          <a:p>
            <a:pPr lvl="1"/>
            <a:r>
              <a:rPr lang="en-IN" sz="1800" dirty="0"/>
              <a:t>Game over sound.</a:t>
            </a:r>
          </a:p>
          <a:p>
            <a:r>
              <a:rPr lang="en-IN" sz="2000" dirty="0"/>
              <a:t>Sound is added using standard java script methods and different suitable attributes of the sound object are set.</a:t>
            </a:r>
          </a:p>
        </p:txBody>
      </p:sp>
    </p:spTree>
    <p:extLst>
      <p:ext uri="{BB962C8B-B14F-4D97-AF65-F5344CB8AC3E}">
        <p14:creationId xmlns:p14="http://schemas.microsoft.com/office/powerpoint/2010/main" val="217642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9295-B4D6-4D3E-8855-567DAF92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8000"/>
            <a:ext cx="10131425" cy="1456267"/>
          </a:xfrm>
        </p:spPr>
        <p:txBody>
          <a:bodyPr/>
          <a:lstStyle/>
          <a:p>
            <a:r>
              <a:rPr lang="en-IN" b="1" dirty="0"/>
              <a:t>Overview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F73E0-EA8F-4337-A75F-EDA749662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55523"/>
            <a:ext cx="10131425" cy="5213047"/>
          </a:xfrm>
        </p:spPr>
        <p:txBody>
          <a:bodyPr>
            <a:normAutofit/>
          </a:bodyPr>
          <a:lstStyle/>
          <a:p>
            <a:r>
              <a:rPr lang="en-IN" sz="2400" dirty="0"/>
              <a:t>What is the game?</a:t>
            </a:r>
          </a:p>
          <a:p>
            <a:pPr marL="457200" lvl="2" indent="0">
              <a:buNone/>
            </a:pPr>
            <a:r>
              <a:rPr lang="en-IN" sz="1800" dirty="0"/>
              <a:t>It is inspired by flappy bird and temple run.</a:t>
            </a:r>
          </a:p>
          <a:p>
            <a:pPr marL="457200" lvl="2" indent="0">
              <a:buNone/>
            </a:pPr>
            <a:r>
              <a:rPr lang="en-IN" sz="1800" dirty="0"/>
              <a:t>The goal is to fly the aircraft as long as possible, avoiding meteors in the way (or shooting them with bullets if needed).</a:t>
            </a:r>
          </a:p>
          <a:p>
            <a:pPr marL="457200" lvl="2" indent="0">
              <a:buNone/>
            </a:pPr>
            <a:r>
              <a:rPr lang="en-IN" sz="1800" dirty="0"/>
              <a:t>Difficulty increases in stages and bullets are limited</a:t>
            </a:r>
            <a:r>
              <a:rPr lang="en-IN" sz="1600" dirty="0"/>
              <a:t>.</a:t>
            </a:r>
          </a:p>
          <a:p>
            <a:pPr marL="457200" lvl="2" indent="0">
              <a:buNone/>
            </a:pPr>
            <a:endParaRPr lang="en-IN" sz="1600" dirty="0"/>
          </a:p>
          <a:p>
            <a:r>
              <a:rPr lang="en-IN" sz="2400" dirty="0"/>
              <a:t>How to Play</a:t>
            </a:r>
          </a:p>
          <a:p>
            <a:pPr marL="457200" lvl="2" indent="0">
              <a:buNone/>
            </a:pPr>
            <a:r>
              <a:rPr lang="en-IN" sz="1800" dirty="0"/>
              <a:t>Move the plane up/down by moving the mouse cursor up/down to avoid hitting the meteors.</a:t>
            </a:r>
          </a:p>
          <a:p>
            <a:pPr marL="457200" lvl="2" indent="0">
              <a:buNone/>
            </a:pPr>
            <a:r>
              <a:rPr lang="en-IN" sz="1800" dirty="0"/>
              <a:t>Press X to shoot bullets at the meteors. </a:t>
            </a:r>
          </a:p>
        </p:txBody>
      </p:sp>
    </p:spTree>
    <p:extLst>
      <p:ext uri="{BB962C8B-B14F-4D97-AF65-F5344CB8AC3E}">
        <p14:creationId xmlns:p14="http://schemas.microsoft.com/office/powerpoint/2010/main" val="270898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9295-B4D6-4D3E-8855-567DAF92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F73E0-EA8F-4337-A75F-EDA749662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Frameworks / Libraries Used</a:t>
            </a:r>
          </a:p>
          <a:p>
            <a:pPr lvl="1"/>
            <a:r>
              <a:rPr lang="en-IN" sz="1800" dirty="0"/>
              <a:t>HTML5</a:t>
            </a:r>
          </a:p>
          <a:p>
            <a:pPr lvl="1"/>
            <a:r>
              <a:rPr lang="en-IN" sz="1800" dirty="0"/>
              <a:t>CSS3</a:t>
            </a:r>
          </a:p>
          <a:p>
            <a:pPr lvl="1"/>
            <a:r>
              <a:rPr lang="en-IN" sz="1800" dirty="0"/>
              <a:t>JavaScript</a:t>
            </a:r>
          </a:p>
          <a:p>
            <a:pPr lvl="1"/>
            <a:r>
              <a:rPr lang="en-IN" sz="1800" dirty="0"/>
              <a:t>Threejs (library used for creating and handling 3-D objects)</a:t>
            </a:r>
          </a:p>
          <a:p>
            <a:pPr lvl="1"/>
            <a:r>
              <a:rPr lang="en-IN" sz="1800" dirty="0"/>
              <a:t>TweenMaxjs (library used for moving certain 3-D objects)</a:t>
            </a:r>
          </a:p>
        </p:txBody>
      </p:sp>
    </p:spTree>
    <p:extLst>
      <p:ext uri="{BB962C8B-B14F-4D97-AF65-F5344CB8AC3E}">
        <p14:creationId xmlns:p14="http://schemas.microsoft.com/office/powerpoint/2010/main" val="367901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58E4-7D25-4887-9336-0B939CEC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666"/>
            <a:ext cx="10131425" cy="1456267"/>
          </a:xfrm>
        </p:spPr>
        <p:txBody>
          <a:bodyPr/>
          <a:lstStyle/>
          <a:p>
            <a:r>
              <a:rPr lang="en-IN" b="1" dirty="0"/>
              <a:t>MODULAR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A97D-BC59-4E8F-8D98-8C97F3970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File structure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dirty="0"/>
              <a:t>The source code of game is written in three files which are index.html, game.css and game.js.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dirty="0"/>
              <a:t>The sounds used in game are present in sounds folder.</a:t>
            </a:r>
          </a:p>
          <a:p>
            <a:pPr marL="0" indent="0">
              <a:buNone/>
            </a:pPr>
            <a:r>
              <a:rPr lang="en-IN" sz="1800" dirty="0"/>
              <a:t>	The </a:t>
            </a:r>
            <a:r>
              <a:rPr lang="en-IN" dirty="0"/>
              <a:t>libs folder contain 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2400" dirty="0"/>
              <a:t>Explanation of content in each file</a:t>
            </a:r>
          </a:p>
          <a:p>
            <a:pPr marL="457200" lvl="1" indent="0">
              <a:buNone/>
            </a:pPr>
            <a:r>
              <a:rPr lang="en-IN" sz="1800" dirty="0"/>
              <a:t>The game.js handles the 3-D objects, their properties and motion.</a:t>
            </a:r>
          </a:p>
          <a:p>
            <a:pPr marL="457200" lvl="1" indent="0">
              <a:buNone/>
            </a:pPr>
            <a:r>
              <a:rPr lang="en-IN" sz="1800" dirty="0"/>
              <a:t>The index.html provides the basic structure to the web page.</a:t>
            </a:r>
          </a:p>
          <a:p>
            <a:pPr marL="457200" lvl="1" indent="0">
              <a:buNone/>
            </a:pPr>
            <a:r>
              <a:rPr lang="en-IN" sz="1800" dirty="0"/>
              <a:t>The game.css handles the styling of the text in the web page.</a:t>
            </a:r>
          </a:p>
        </p:txBody>
      </p:sp>
    </p:spTree>
    <p:extLst>
      <p:ext uri="{BB962C8B-B14F-4D97-AF65-F5344CB8AC3E}">
        <p14:creationId xmlns:p14="http://schemas.microsoft.com/office/powerpoint/2010/main" val="219315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0462-29FE-4BF4-8B18-8EECB320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1692"/>
            <a:ext cx="10131425" cy="1456267"/>
          </a:xfrm>
        </p:spPr>
        <p:txBody>
          <a:bodyPr/>
          <a:lstStyle/>
          <a:p>
            <a:r>
              <a:rPr lang="en-IN" dirty="0"/>
              <a:t>MODULAR DESCRIPTION – HTML AND CSS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86A8-1D33-4BEE-9B79-06B465F9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48696"/>
            <a:ext cx="10131425" cy="3649133"/>
          </a:xfrm>
        </p:spPr>
        <p:txBody>
          <a:bodyPr/>
          <a:lstStyle/>
          <a:p>
            <a:r>
              <a:rPr lang="en-IN" dirty="0"/>
              <a:t>Designing of HTML file</a:t>
            </a:r>
          </a:p>
          <a:p>
            <a:pPr marL="0" indent="0">
              <a:buNone/>
            </a:pPr>
            <a:r>
              <a:rPr lang="en-IN" dirty="0"/>
              <a:t>	This file deals with basic structure of the web page. The snapshot of the html page is shown below.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6F70F-9DDC-4D7E-AF66-30045F1A2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23" y="2622633"/>
            <a:ext cx="7401168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0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2ABB-374D-429F-AB64-CC68DC07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DESCRIPTION – HTML AND CSS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114E-95EB-4060-A58B-D254BD2AB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Designing of CSS file </a:t>
            </a:r>
            <a:r>
              <a:rPr lang="en-IN" sz="2000" dirty="0"/>
              <a:t>–</a:t>
            </a:r>
          </a:p>
          <a:p>
            <a:pPr lvl="1"/>
            <a:r>
              <a:rPr lang="en-IN" sz="2000" dirty="0"/>
              <a:t>The stylesheet file contains the styles for all the text / static elements show in the image in previous slide.</a:t>
            </a:r>
          </a:p>
          <a:p>
            <a:pPr lvl="1"/>
            <a:r>
              <a:rPr lang="en-IN" sz="2000" dirty="0"/>
              <a:t>The background colour for the sky has been given a gradient.</a:t>
            </a:r>
          </a:p>
          <a:p>
            <a:pPr lvl="1"/>
            <a:r>
              <a:rPr lang="en-IN" sz="2000" dirty="0"/>
              <a:t>Flickering effect in the health bar is created using a CSS keyframe in which opacity is alternated between 0 and 1.</a:t>
            </a:r>
          </a:p>
          <a:p>
            <a:pPr lvl="1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3116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80DB-0C6D-47A8-917E-8DDA6A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609600"/>
            <a:ext cx="11582399" cy="1456267"/>
          </a:xfrm>
        </p:spPr>
        <p:txBody>
          <a:bodyPr/>
          <a:lstStyle/>
          <a:p>
            <a:r>
              <a:rPr lang="en-IN" dirty="0"/>
              <a:t>MODULAR DESCRIPTION – GAME.js – CAMERA &amp; LIGHTING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3D6B-52F2-4C59-8368-564F06E0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600" dirty="0"/>
              <a:t>Camera</a:t>
            </a:r>
          </a:p>
          <a:p>
            <a:pPr lvl="1"/>
            <a:r>
              <a:rPr lang="en-IN" sz="1900" dirty="0"/>
              <a:t>A standard three.js perspective camera has been used</a:t>
            </a:r>
          </a:p>
          <a:p>
            <a:pPr lvl="1"/>
            <a:r>
              <a:rPr lang="en-IN" sz="1900" dirty="0"/>
              <a:t>The viewing direction is along z axis. </a:t>
            </a:r>
          </a:p>
          <a:p>
            <a:pPr lvl="1"/>
            <a:r>
              <a:rPr lang="en-IN" sz="1900" dirty="0"/>
              <a:t>The ocean, meteors, jewels, clouds rotate about the z-axis to give the effect that the plane is moving</a:t>
            </a:r>
          </a:p>
          <a:p>
            <a:pPr marL="457200" lvl="1" indent="0">
              <a:buNone/>
            </a:pPr>
            <a:endParaRPr lang="en-IN" sz="1800" dirty="0"/>
          </a:p>
          <a:p>
            <a:r>
              <a:rPr lang="en-IN" sz="2600" dirty="0"/>
              <a:t>Lighting</a:t>
            </a:r>
          </a:p>
          <a:p>
            <a:pPr lvl="1"/>
            <a:r>
              <a:rPr lang="en-IN" sz="1900" dirty="0"/>
              <a:t>A light source is placed on the top of the scene</a:t>
            </a:r>
          </a:p>
          <a:p>
            <a:pPr lvl="1"/>
            <a:r>
              <a:rPr lang="en-IN" sz="1900" dirty="0"/>
              <a:t>Three.js renders the shadow creation for the objects automatically if shadow attribute of object is set true.</a:t>
            </a:r>
          </a:p>
          <a:p>
            <a:pPr lvl="1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0758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221F-D70C-4E80-B6F4-33BFBFF8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DESCRIPTION – GAME.JS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A147C-E20C-4B44-B06D-6DB8097EE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Object Creation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dirty="0"/>
              <a:t>To create objects in the game we have followed a standard procedure followed in threejs:-</a:t>
            </a:r>
          </a:p>
          <a:p>
            <a:pPr marL="0" indent="0">
              <a:buNone/>
            </a:pPr>
            <a:r>
              <a:rPr lang="en-IN" dirty="0"/>
              <a:t>	1. create a geometry</a:t>
            </a:r>
          </a:p>
          <a:p>
            <a:pPr marL="0" indent="0">
              <a:buNone/>
            </a:pPr>
            <a:r>
              <a:rPr lang="en-IN" dirty="0"/>
              <a:t>	2. create a material</a:t>
            </a:r>
          </a:p>
          <a:p>
            <a:pPr marL="0" indent="0">
              <a:buNone/>
            </a:pPr>
            <a:r>
              <a:rPr lang="en-IN" dirty="0"/>
              <a:t>	3. pass them into a mesh</a:t>
            </a:r>
          </a:p>
          <a:p>
            <a:pPr marL="0" indent="0">
              <a:buNone/>
            </a:pPr>
            <a:r>
              <a:rPr lang="en-IN" dirty="0"/>
              <a:t>	4. add mesh to the source.</a:t>
            </a:r>
          </a:p>
        </p:txBody>
      </p:sp>
    </p:spTree>
    <p:extLst>
      <p:ext uri="{BB962C8B-B14F-4D97-AF65-F5344CB8AC3E}">
        <p14:creationId xmlns:p14="http://schemas.microsoft.com/office/powerpoint/2010/main" val="1123018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281</TotalTime>
  <Words>1367</Words>
  <Application>Microsoft Office PowerPoint</Application>
  <PresentationFormat>Widescreen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Celestial</vt:lpstr>
      <vt:lpstr>Computer Graphics Assignment  </vt:lpstr>
      <vt:lpstr>Overview </vt:lpstr>
      <vt:lpstr>Overview </vt:lpstr>
      <vt:lpstr>TOOLS USED </vt:lpstr>
      <vt:lpstr>MODULAR DESCRIPTION</vt:lpstr>
      <vt:lpstr>MODULAR DESCRIPTION – HTML AND CSS </vt:lpstr>
      <vt:lpstr>MODULAR DESCRIPTION – HTML AND CSS </vt:lpstr>
      <vt:lpstr>MODULAR DESCRIPTION – GAME.js – CAMERA &amp; LIGHTING</vt:lpstr>
      <vt:lpstr>MODULAR DESCRIPTION – GAME.JS</vt:lpstr>
      <vt:lpstr>MODULAR DESCRIPTION – GAME.JS </vt:lpstr>
      <vt:lpstr>MODULAR DESCRIPTION – GAME.js – OBJECTS</vt:lpstr>
      <vt:lpstr>MODULAR DESCRIPTION – GAME.js – OBJECTS</vt:lpstr>
      <vt:lpstr>MODULAR DESCRIPTION – GAME.js – OBJECTS</vt:lpstr>
      <vt:lpstr>MODULAR DESCRIPTION – GAME.js – OBJECTS</vt:lpstr>
      <vt:lpstr>MODULAR DESCRIPTION – GAME.js – OBJECTS</vt:lpstr>
      <vt:lpstr>MODULAR DESCRIPTION – GAME.js – OBJECTS</vt:lpstr>
      <vt:lpstr>MODULAR DESCRIPTION – GAME.js – ANIMATION</vt:lpstr>
      <vt:lpstr>MODULAR DESCRIPTION – GAME.js – ANIMATION</vt:lpstr>
      <vt:lpstr>MODULAR DESCRIPTION – GAME.js – ANIMATION</vt:lpstr>
      <vt:lpstr>MODULAR DESCRIPTION – GAME.js – ANIMATION</vt:lpstr>
      <vt:lpstr>MODULAR DESCRIPTION – GAME.js – EVENT LISTENERS</vt:lpstr>
      <vt:lpstr>MODULAR DESCRIPTION – GAME.JS - SOUNDS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S S</dc:creator>
  <cp:lastModifiedBy>S S</cp:lastModifiedBy>
  <cp:revision>32</cp:revision>
  <dcterms:created xsi:type="dcterms:W3CDTF">2020-04-30T16:14:14Z</dcterms:created>
  <dcterms:modified xsi:type="dcterms:W3CDTF">2020-04-30T21:00:29Z</dcterms:modified>
</cp:coreProperties>
</file>