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0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2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4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B57AB-2FFC-CC07-44F2-D152D25CF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MX" dirty="0"/>
              <a:t>Normas ISO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126D67-C91D-9A4E-E216-EDEE2ED22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s-C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D81F3-CB39-5BE4-F44F-34601488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25" r="29058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1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37908-D336-8028-3C0B-5F623995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Organización </a:t>
            </a:r>
            <a:r>
              <a:rPr lang="en-US" sz="4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internacional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4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Estandarizacion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FCE2DD-4129-395D-BAA6-FB6C2F73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33" y="640080"/>
            <a:ext cx="6988856" cy="349442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721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C8831-2686-F844-35D0-BCD920BA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Beneficios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426E4-81C9-FB8B-9C87-E033947B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3E9065F-C474-354B-F212-0577D16A6B3A}"/>
              </a:ext>
            </a:extLst>
          </p:cNvPr>
          <p:cNvSpPr/>
          <p:nvPr/>
        </p:nvSpPr>
        <p:spPr>
          <a:xfrm>
            <a:off x="1097280" y="2190323"/>
            <a:ext cx="2088372" cy="1811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Calidad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D39EDE2-C87F-CE37-BE5E-2703BD985E91}"/>
              </a:ext>
            </a:extLst>
          </p:cNvPr>
          <p:cNvSpPr/>
          <p:nvPr/>
        </p:nvSpPr>
        <p:spPr>
          <a:xfrm>
            <a:off x="2704854" y="3988646"/>
            <a:ext cx="2088372" cy="18114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Confianza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93E4EAE-C0D2-75A2-80D1-348AA397B22C}"/>
              </a:ext>
            </a:extLst>
          </p:cNvPr>
          <p:cNvSpPr/>
          <p:nvPr/>
        </p:nvSpPr>
        <p:spPr>
          <a:xfrm>
            <a:off x="4597564" y="2190323"/>
            <a:ext cx="2088372" cy="181140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Eficiencia</a:t>
            </a:r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4696827-1A5E-D88E-9E6C-6535136A730C}"/>
              </a:ext>
            </a:extLst>
          </p:cNvPr>
          <p:cNvSpPr/>
          <p:nvPr/>
        </p:nvSpPr>
        <p:spPr>
          <a:xfrm>
            <a:off x="6685936" y="4083850"/>
            <a:ext cx="2088372" cy="181140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Eficiencia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F511201-C6C4-4791-AD2C-6477DA38C4F0}"/>
              </a:ext>
            </a:extLst>
          </p:cNvPr>
          <p:cNvSpPr/>
          <p:nvPr/>
        </p:nvSpPr>
        <p:spPr>
          <a:xfrm>
            <a:off x="8881971" y="2272445"/>
            <a:ext cx="2088372" cy="18114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Cumplimiento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76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B50D-1D94-F733-728C-C6DD4090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ISO 18788</a:t>
            </a:r>
            <a:br>
              <a:rPr lang="es-MX" dirty="0"/>
            </a:br>
            <a:r>
              <a:rPr lang="es-MX" dirty="0"/>
              <a:t> </a:t>
            </a:r>
            <a:r>
              <a:rPr lang="es-MX" sz="4400" dirty="0"/>
              <a:t>(Gestión para operaciones de seguridad privada)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92838-7A5F-18FD-DEBA-682438AC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0BCE5C-09E2-87BB-9193-383BD414DF1D}"/>
              </a:ext>
            </a:extLst>
          </p:cNvPr>
          <p:cNvSpPr/>
          <p:nvPr/>
        </p:nvSpPr>
        <p:spPr>
          <a:xfrm>
            <a:off x="1248696" y="2717392"/>
            <a:ext cx="3923071" cy="81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Estándares de empresas de seguridad privada.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DFE638-4579-F5B1-0E3B-AEF2F8B99AEC}"/>
              </a:ext>
            </a:extLst>
          </p:cNvPr>
          <p:cNvSpPr/>
          <p:nvPr/>
        </p:nvSpPr>
        <p:spPr>
          <a:xfrm>
            <a:off x="7020235" y="2717392"/>
            <a:ext cx="3923071" cy="811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Énfasis en los derechos humanos y leyes.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20D2F1-1E96-AD2A-B393-A90C6F5617EF}"/>
              </a:ext>
            </a:extLst>
          </p:cNvPr>
          <p:cNvSpPr/>
          <p:nvPr/>
        </p:nvSpPr>
        <p:spPr>
          <a:xfrm>
            <a:off x="1248696" y="4138562"/>
            <a:ext cx="3923071" cy="811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Gestión ética y efectiva.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DC7A34-2AFB-0A01-1784-9864121D4278}"/>
              </a:ext>
            </a:extLst>
          </p:cNvPr>
          <p:cNvSpPr/>
          <p:nvPr/>
        </p:nvSpPr>
        <p:spPr>
          <a:xfrm>
            <a:off x="7020233" y="4138562"/>
            <a:ext cx="3923071" cy="811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Evaluación y gestión de riesgos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147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D0860-16A2-0CB7-E767-6C4F093E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2E284-1C2B-D8C0-D138-A0B78E9D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ISO 9001</a:t>
            </a:r>
            <a:br>
              <a:rPr lang="es-MX" dirty="0"/>
            </a:br>
            <a:r>
              <a:rPr lang="es-MX" dirty="0"/>
              <a:t> </a:t>
            </a:r>
            <a:r>
              <a:rPr lang="es-MX" sz="4400" dirty="0"/>
              <a:t>(Sistemas de gestión de la calidad)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A27AC-3CC0-5ABB-B16B-F0B8E0D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4D52F6-2A07-0089-21C6-E7AEF6AF8445}"/>
              </a:ext>
            </a:extLst>
          </p:cNvPr>
          <p:cNvSpPr/>
          <p:nvPr/>
        </p:nvSpPr>
        <p:spPr>
          <a:xfrm>
            <a:off x="1248696" y="2717392"/>
            <a:ext cx="3923071" cy="81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Aumenta la satisfacción del cliente.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714F4A-029F-3E2A-5B55-D7C44EAC3ABC}"/>
              </a:ext>
            </a:extLst>
          </p:cNvPr>
          <p:cNvSpPr/>
          <p:nvPr/>
        </p:nvSpPr>
        <p:spPr>
          <a:xfrm>
            <a:off x="7020235" y="2717392"/>
            <a:ext cx="3923071" cy="811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Mejora la calidad del servicio.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31E969-DF6C-D18F-BAE7-A3DC5276CBF8}"/>
              </a:ext>
            </a:extLst>
          </p:cNvPr>
          <p:cNvSpPr/>
          <p:nvPr/>
        </p:nvSpPr>
        <p:spPr>
          <a:xfrm>
            <a:off x="1248696" y="4138562"/>
            <a:ext cx="3923071" cy="811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Optimiza procesos y reduce costos.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71FB8EB-3602-79E4-0B4A-D0601A99CE5C}"/>
              </a:ext>
            </a:extLst>
          </p:cNvPr>
          <p:cNvSpPr/>
          <p:nvPr/>
        </p:nvSpPr>
        <p:spPr>
          <a:xfrm>
            <a:off x="7020233" y="4138562"/>
            <a:ext cx="3923071" cy="811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Facilita la competitividad en el mercado.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440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368EA-57B0-E064-D106-0248D0F2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EE2D-BAAB-0C20-F3E2-BF4DA20B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ISO 31000</a:t>
            </a:r>
            <a:br>
              <a:rPr lang="es-MX" dirty="0"/>
            </a:br>
            <a:r>
              <a:rPr lang="es-MX" dirty="0"/>
              <a:t> </a:t>
            </a:r>
            <a:r>
              <a:rPr lang="es-MX" sz="4400" dirty="0"/>
              <a:t>(Norma internacional para la gestión de riesgos)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ADC70-9982-B885-68BE-0FAF3EC1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F75CBA6-3E98-3582-370D-32CAB3BBE9D7}"/>
              </a:ext>
            </a:extLst>
          </p:cNvPr>
          <p:cNvSpPr/>
          <p:nvPr/>
        </p:nvSpPr>
        <p:spPr>
          <a:xfrm>
            <a:off x="1248696" y="2717392"/>
            <a:ext cx="3923071" cy="81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Identificación y evaluación de riesgos.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9F6604-5DDF-9175-787B-F50CAD26A3C8}"/>
              </a:ext>
            </a:extLst>
          </p:cNvPr>
          <p:cNvSpPr/>
          <p:nvPr/>
        </p:nvSpPr>
        <p:spPr>
          <a:xfrm>
            <a:off x="7020235" y="2717392"/>
            <a:ext cx="3923071" cy="811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Mejora de toma de decisiones basada en datos reales.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382E01-306C-4E46-0A91-EFF57F279BBD}"/>
              </a:ext>
            </a:extLst>
          </p:cNvPr>
          <p:cNvSpPr/>
          <p:nvPr/>
        </p:nvSpPr>
        <p:spPr>
          <a:xfrm>
            <a:off x="1248696" y="4138562"/>
            <a:ext cx="3923071" cy="811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Protege recursos y activos de la organización.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4BEDB1-6DC7-C9F9-5D3E-C353AA9D3774}"/>
              </a:ext>
            </a:extLst>
          </p:cNvPr>
          <p:cNvSpPr/>
          <p:nvPr/>
        </p:nvSpPr>
        <p:spPr>
          <a:xfrm>
            <a:off x="7020233" y="4138562"/>
            <a:ext cx="3923071" cy="811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Fomenta la adaptación respecto a cambios y crisis.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1476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3"/>
      </a:lt2>
      <a:accent1>
        <a:srgbClr val="E72A29"/>
      </a:accent1>
      <a:accent2>
        <a:srgbClr val="D51765"/>
      </a:accent2>
      <a:accent3>
        <a:srgbClr val="E729C6"/>
      </a:accent3>
      <a:accent4>
        <a:srgbClr val="A717D5"/>
      </a:accent4>
      <a:accent5>
        <a:srgbClr val="6A29E7"/>
      </a:accent5>
      <a:accent6>
        <a:srgbClr val="2C39D9"/>
      </a:accent6>
      <a:hlink>
        <a:srgbClr val="803F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132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Garamond</vt:lpstr>
      <vt:lpstr>RetrospectVTI</vt:lpstr>
      <vt:lpstr>Normas ISO</vt:lpstr>
      <vt:lpstr>Organización internacional de Estandarizacion  </vt:lpstr>
      <vt:lpstr>Beneficios</vt:lpstr>
      <vt:lpstr>ISO 18788  (Gestión para operaciones de seguridad privada)</vt:lpstr>
      <vt:lpstr>ISO 9001  (Sistemas de gestión de la calidad)</vt:lpstr>
      <vt:lpstr>ISO 31000  (Norma internacional para la gestión de riesgos)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Muñoz</dc:creator>
  <cp:lastModifiedBy>Felipe Muñoz</cp:lastModifiedBy>
  <cp:revision>1</cp:revision>
  <dcterms:created xsi:type="dcterms:W3CDTF">2024-12-12T06:41:34Z</dcterms:created>
  <dcterms:modified xsi:type="dcterms:W3CDTF">2024-12-12T09:14:57Z</dcterms:modified>
</cp:coreProperties>
</file>