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p:scale>
          <a:sx n="81" d="100"/>
          <a:sy n="81" d="100"/>
        </p:scale>
        <p:origin x="308"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Sports Merchandise Marketing Analytics 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7" name="Picture 6">
            <a:extLst>
              <a:ext uri="{FF2B5EF4-FFF2-40B4-BE49-F238E27FC236}">
                <a16:creationId xmlns:a16="http://schemas.microsoft.com/office/drawing/2014/main" id="{385102CD-89BC-95C7-4321-2CEAACC5B6A0}"/>
              </a:ext>
            </a:extLst>
          </p:cNvPr>
          <p:cNvPicPr>
            <a:picLocks noChangeAspect="1"/>
          </p:cNvPicPr>
          <p:nvPr/>
        </p:nvPicPr>
        <p:blipFill>
          <a:blip r:embed="rId2"/>
          <a:stretch>
            <a:fillRect/>
          </a:stretch>
        </p:blipFill>
        <p:spPr>
          <a:xfrm>
            <a:off x="4482623" y="1473099"/>
            <a:ext cx="7617937" cy="4460341"/>
          </a:xfrm>
          <a:prstGeom prst="rect">
            <a:avLst/>
          </a:prstGeom>
        </p:spPr>
      </p:pic>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92500"/>
          </a:bodyPr>
          <a:lstStyle/>
          <a:p>
            <a:pPr>
              <a:lnSpc>
                <a:spcPct val="170000"/>
              </a:lnSpc>
            </a:pPr>
            <a:r>
              <a:rPr lang="en-US" sz="1000" b="1" dirty="0"/>
              <a:t>General Conversion Trend:</a:t>
            </a:r>
          </a:p>
          <a:p>
            <a:pPr lvl="1">
              <a:lnSpc>
                <a:spcPct val="170000"/>
              </a:lnSpc>
            </a:pPr>
            <a:r>
              <a:rPr lang="en-US" sz="1000" dirty="0"/>
              <a:t>Throughout the years, conversion rates varied, with higher numbers of products converting successfully in months like January and September. This suggests that while some products had strong seasonal peaks, there is potential to improve conversions in lower-performing months through targeted interventions.</a:t>
            </a:r>
          </a:p>
          <a:p>
            <a:pPr>
              <a:lnSpc>
                <a:spcPct val="170000"/>
              </a:lnSpc>
            </a:pPr>
            <a:r>
              <a:rPr lang="en-US" sz="1000" b="1" dirty="0"/>
              <a:t>Lowest Conversion Month:</a:t>
            </a:r>
          </a:p>
          <a:p>
            <a:pPr lvl="1">
              <a:lnSpc>
                <a:spcPct val="170000"/>
              </a:lnSpc>
            </a:pPr>
            <a:r>
              <a:rPr lang="en-US" sz="1000" dirty="0"/>
              <a:t>October experienced the lowest overall conversion rate at 6.1%, with Baseball Gloves being the only product standing out significantly in terms of conversion. It is strange considering the September had second most conversion rate in this three-year period. This indicates a potential need to revisit marketing strategies or promotions during this period to boost performance.</a:t>
            </a:r>
          </a:p>
          <a:p>
            <a:pPr>
              <a:lnSpc>
                <a:spcPct val="170000"/>
              </a:lnSpc>
            </a:pPr>
            <a:r>
              <a:rPr lang="en-US" sz="1000" b="1" dirty="0"/>
              <a:t>Highest Conversion Rates:</a:t>
            </a:r>
          </a:p>
          <a:p>
            <a:pPr lvl="1">
              <a:lnSpc>
                <a:spcPct val="170000"/>
              </a:lnSpc>
            </a:pPr>
            <a:r>
              <a:rPr lang="en-US" sz="1000" dirty="0"/>
              <a:t>January recorded the highest overall conversion rate at 17.3%, driven significantly by the Ski Boots with a remarkable 100% conversion over the three-year period. This indicates a strong start to the year, likely fueled by seasonal demand and effective marketing strategies.</a:t>
            </a:r>
          </a:p>
        </p:txBody>
      </p:sp>
      <p:pic>
        <p:nvPicPr>
          <p:cNvPr id="10" name="Picture 9">
            <a:extLst>
              <a:ext uri="{FF2B5EF4-FFF2-40B4-BE49-F238E27FC236}">
                <a16:creationId xmlns:a16="http://schemas.microsoft.com/office/drawing/2014/main" id="{702ED0A6-C2F2-33C1-6AFE-2447A03CE789}"/>
              </a:ext>
            </a:extLst>
          </p:cNvPr>
          <p:cNvPicPr>
            <a:picLocks noChangeAspect="1"/>
          </p:cNvPicPr>
          <p:nvPr/>
        </p:nvPicPr>
        <p:blipFill>
          <a:blip r:embed="rId2"/>
          <a:stretch>
            <a:fillRect/>
          </a:stretch>
        </p:blipFill>
        <p:spPr>
          <a:xfrm>
            <a:off x="6019800" y="1690688"/>
            <a:ext cx="6172200" cy="4276560"/>
          </a:xfrm>
          <a:prstGeom prst="rect">
            <a:avLst/>
          </a:prstGeom>
        </p:spPr>
      </p:pic>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January and February but declined from May onwards,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March and August, while social media and video content maintained steady but slightly lower engagement.</a:t>
            </a:r>
            <a:endParaRPr lang="nb-NO" dirty="0"/>
          </a:p>
        </p:txBody>
      </p:sp>
      <p:pic>
        <p:nvPicPr>
          <p:cNvPr id="5" name="Picture 4">
            <a:extLst>
              <a:ext uri="{FF2B5EF4-FFF2-40B4-BE49-F238E27FC236}">
                <a16:creationId xmlns:a16="http://schemas.microsoft.com/office/drawing/2014/main" id="{E890AFEB-1C72-1DDF-88DF-10167892FB77}"/>
              </a:ext>
            </a:extLst>
          </p:cNvPr>
          <p:cNvPicPr>
            <a:picLocks noChangeAspect="1"/>
          </p:cNvPicPr>
          <p:nvPr/>
        </p:nvPicPr>
        <p:blipFill>
          <a:blip r:embed="rId2"/>
          <a:stretch>
            <a:fillRect/>
          </a:stretch>
        </p:blipFill>
        <p:spPr>
          <a:xfrm>
            <a:off x="6172201" y="1756916"/>
            <a:ext cx="4713889" cy="2137168"/>
          </a:xfrm>
          <a:prstGeom prst="rect">
            <a:avLst/>
          </a:prstGeom>
        </p:spPr>
      </p:pic>
      <p:pic>
        <p:nvPicPr>
          <p:cNvPr id="10" name="Picture 9">
            <a:extLst>
              <a:ext uri="{FF2B5EF4-FFF2-40B4-BE49-F238E27FC236}">
                <a16:creationId xmlns:a16="http://schemas.microsoft.com/office/drawing/2014/main" id="{2714BCA3-2234-2DA8-489A-53B0D1A3B4FB}"/>
              </a:ext>
            </a:extLst>
          </p:cNvPr>
          <p:cNvPicPr>
            <a:picLocks noChangeAspect="1"/>
          </p:cNvPicPr>
          <p:nvPr/>
        </p:nvPicPr>
        <p:blipFill>
          <a:blip r:embed="rId3"/>
          <a:stretch>
            <a:fillRect/>
          </a:stretch>
        </p:blipFill>
        <p:spPr>
          <a:xfrm>
            <a:off x="6172201" y="4009176"/>
            <a:ext cx="4713889" cy="2473051"/>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838200" y="1825625"/>
            <a:ext cx="5181600" cy="4351338"/>
          </a:xfrm>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431 reviews at 4 stars and 409 reviews at 5 stars, indicating overall positive feedback. Lower ratings (1-2 stars) account for a smaller proportion, with 80 reviews at 1 star and 153 reviews at 2 stars.</a:t>
            </a:r>
          </a:p>
          <a:p>
            <a:pPr>
              <a:lnSpc>
                <a:spcPct val="170000"/>
              </a:lnSpc>
            </a:pPr>
            <a:r>
              <a:rPr lang="en-US" b="1" dirty="0"/>
              <a:t>Sentiment Analysis:</a:t>
            </a:r>
          </a:p>
          <a:p>
            <a:pPr lvl="1">
              <a:lnSpc>
                <a:spcPct val="170000"/>
              </a:lnSpc>
            </a:pPr>
            <a:r>
              <a:rPr lang="en-US" dirty="0"/>
              <a:t>Positive sentiment dominates with 840 reviews, reflecting a generally satisfied customer base. Negative sentiment is present in 226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Picture 4">
            <a:extLst>
              <a:ext uri="{FF2B5EF4-FFF2-40B4-BE49-F238E27FC236}">
                <a16:creationId xmlns:a16="http://schemas.microsoft.com/office/drawing/2014/main" id="{83C26F88-AFBE-C908-5F05-A69F1986B867}"/>
              </a:ext>
            </a:extLst>
          </p:cNvPr>
          <p:cNvPicPr>
            <a:picLocks noChangeAspect="1"/>
          </p:cNvPicPr>
          <p:nvPr/>
        </p:nvPicPr>
        <p:blipFill>
          <a:blip r:embed="rId2"/>
          <a:stretch>
            <a:fillRect/>
          </a:stretch>
        </p:blipFill>
        <p:spPr>
          <a:xfrm>
            <a:off x="7003067" y="1690688"/>
            <a:ext cx="3877216" cy="2274340"/>
          </a:xfrm>
          <a:prstGeom prst="rect">
            <a:avLst/>
          </a:prstGeom>
        </p:spPr>
      </p:pic>
      <p:pic>
        <p:nvPicPr>
          <p:cNvPr id="9" name="Picture 8">
            <a:extLst>
              <a:ext uri="{FF2B5EF4-FFF2-40B4-BE49-F238E27FC236}">
                <a16:creationId xmlns:a16="http://schemas.microsoft.com/office/drawing/2014/main" id="{161C9A5D-B855-34EE-446A-5D7DB9526225}"/>
              </a:ext>
            </a:extLst>
          </p:cNvPr>
          <p:cNvPicPr>
            <a:picLocks noChangeAspect="1"/>
          </p:cNvPicPr>
          <p:nvPr/>
        </p:nvPicPr>
        <p:blipFill>
          <a:blip r:embed="rId3"/>
          <a:stretch>
            <a:fillRect/>
          </a:stretch>
        </p:blipFill>
        <p:spPr>
          <a:xfrm>
            <a:off x="6172201" y="4105348"/>
            <a:ext cx="5785943" cy="204322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a:t>Increase Conversion Rates:</a:t>
            </a:r>
          </a:p>
          <a:p>
            <a:pPr lvl="1">
              <a:lnSpc>
                <a:spcPct val="120000"/>
              </a:lnSpc>
            </a:pPr>
            <a:r>
              <a:rPr lang="en-US" sz="900" u="sng" dirty="0"/>
              <a:t>Target High-Performing Product Categories</a:t>
            </a:r>
            <a:r>
              <a:rPr lang="en-US" sz="900" dirty="0"/>
              <a:t>: Focus marketing efforts on products with demonstrated high conversion rates, such as Hockey Sticks,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a:t>Enhance Customer Engagement: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t>
            </a:r>
          </a:p>
          <a:p>
            <a:pPr lvl="1">
              <a:lnSpc>
                <a:spcPct val="120000"/>
              </a:lnSpc>
            </a:pPr>
            <a:r>
              <a:rPr lang="en-US" sz="900" dirty="0"/>
              <a:t>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a:t>Improve Customer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199</TotalTime>
  <Words>813</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Anya Warang</cp:lastModifiedBy>
  <cp:revision>2</cp:revision>
  <dcterms:created xsi:type="dcterms:W3CDTF">2024-09-03T15:16:05Z</dcterms:created>
  <dcterms:modified xsi:type="dcterms:W3CDTF">2025-07-06T12:33:08Z</dcterms:modified>
</cp:coreProperties>
</file>