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1" r:id="rId6"/>
    <p:sldId id="258" r:id="rId7"/>
    <p:sldId id="262" r:id="rId8"/>
    <p:sldId id="259" r:id="rId9"/>
    <p:sldId id="263" r:id="rId10"/>
    <p:sldId id="264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F0BFE-AFC4-4128-BA42-13820594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E1541-1B91-9A95-0E91-CE53FBBAA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ACFC2-2DFD-4E7E-7AD2-D190CA38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EEF6E-5EEC-0EB5-0094-1B29BEA7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9E8C7-C5C8-A071-6276-75C82984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AD85B-86D5-0D86-70A8-14A3877E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BAC4E-183F-C859-F5B1-E9E45C4A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D9DA3-E772-2CE4-7645-F25AEC53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802A6-65ED-0E99-B200-34D0E83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2D4C4-EA3B-D2CA-D8FE-9FC3202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25C23C-6A30-DBEB-F48E-531F9477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07BE7-D89A-953E-6E80-D019BF07C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66F10-8743-D2C2-DD24-F39257E8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57796-7EC7-0573-A150-EA02CBBF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62877-5B2E-FB12-D5A3-A0541F0F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7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3455-00DF-9DC7-FC26-E130AA2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47875-43F7-70AB-1EF5-7C67C9FA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1080F-B800-5E4A-2EFF-A4037A72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DCA0B-98B4-48D9-644C-6286587C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192D-6633-E5BF-038A-18F6898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071A-CD88-E293-E996-8EE4C0BA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4681C-8448-2CBA-360D-67829E3C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0DA09-DC90-225D-86DF-5E09DF81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52B17-0AE7-16BB-1046-F54F3D06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F1E9F-BDA1-E65F-504F-7983EB93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9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156E-1532-3258-2EA6-D3384ABE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8DEA8-31C5-437B-2515-ED7592A1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56E95-375B-8754-6041-D3291020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67D2-8FB9-F954-CD0D-79868E6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7B59B-E18C-53C1-71AA-CCE74026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3E0A3-AD49-13D4-A45B-31D759D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87C22-46F4-A127-46D9-CC251217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C76F1-B6A4-A113-F819-5CCCE9C5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8B2DA-6374-E005-5655-0DBAA99E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EE793A-A747-F34A-E64C-C97350460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4D358-7D7B-C016-C902-FE305992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F2BEC4-9CFF-470B-F9B4-09748307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C1DF9C-B8E1-5B10-ADE6-EF2B033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E4B19-6B11-2FA2-648E-E85DCDE7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1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2A6DF-ECD0-0D90-0E8F-0E1F3505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88A5E6-1FB2-5D2F-1B22-EC7362A0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C9D2A4-1BFF-0507-A404-5FA48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F15E14-C9DF-E4D5-96FB-908AB29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E6F5CE-379E-CAB1-2DA2-336D8C8B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7AFFA2-D5C6-62F8-0DB9-8E06C41E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51C40-939A-A4AA-1D6F-AC587B5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B5F86-06F4-36A1-1DFC-27058572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8F784-4DD4-9FFB-C6EA-C0B84EB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F7ABF-875D-534C-40E7-4E7EF1AC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22B0-9776-6F20-5C93-4007DAE5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B8694-8DDC-DB1F-7D4F-0C107AC2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D4BDE-0EE1-7AC7-3E40-CD7C0FB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98367-1927-0907-17B2-521E954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DFFC51-3AA7-8794-BFFD-184D7CCE7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E5401-3C81-1074-1E96-55EF315A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DE670-405C-9CE2-B391-ADC9D43C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E5846-27A4-A183-D64C-E0A1E21D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E5958-2B6B-6990-C1AD-91FA5250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6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1351C-92E6-A5EA-5F95-7D1E8F4D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4D946-927B-9ABC-3479-75E3FB17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72A-8C38-7996-3BF5-0A94A9748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0BB0-DEBE-40E1-8E57-47D38181F35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8FAA2-DC78-C762-A45B-D5191291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BE0C0-E5F2-B267-6A73-4117BC08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275D-C8B6-4DE4-AF04-927AD86EA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2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0B170-0B87-FFAF-BB2A-24E9A64AC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수박게임 </a:t>
            </a:r>
            <a:r>
              <a:rPr lang="en-US" altLang="ko-KR"/>
              <a:t>UI </a:t>
            </a:r>
            <a:r>
              <a:rPr lang="ko-KR" altLang="en-US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B13B0-EFC8-C66B-4F22-54E129120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5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A280-044C-3801-6E5B-D72B0EF3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수박 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2F6E5A-E164-A4F4-C51E-EC36CE41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21" y="1762872"/>
            <a:ext cx="2231758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577589-C3B5-C024-0FF4-D84D00A330F3}"/>
              </a:ext>
            </a:extLst>
          </p:cNvPr>
          <p:cNvSpPr/>
          <p:nvPr/>
        </p:nvSpPr>
        <p:spPr>
          <a:xfrm>
            <a:off x="4984377" y="3254095"/>
            <a:ext cx="6288741" cy="1703387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구글 플레이스토어 기준 수박 게임류 게임 중 </a:t>
            </a:r>
            <a:endParaRPr lang="en-US" altLang="ko-KR"/>
          </a:p>
          <a:p>
            <a:pPr algn="ctr"/>
            <a:r>
              <a:rPr lang="ko-KR" altLang="en-US"/>
              <a:t>두 번째로 높은 순위를 기록 중이다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20</a:t>
            </a:r>
            <a:r>
              <a:rPr lang="ko-KR" altLang="en-US"/>
              <a:t>일 기준 </a:t>
            </a:r>
            <a:r>
              <a:rPr lang="en-US" altLang="ko-KR"/>
              <a:t>20</a:t>
            </a:r>
            <a:r>
              <a:rPr lang="ko-KR" altLang="en-US"/>
              <a:t>위</a:t>
            </a:r>
            <a:endParaRPr lang="en-US" altLang="ko-KR"/>
          </a:p>
          <a:p>
            <a:pPr algn="ctr"/>
            <a:r>
              <a:rPr lang="ko-KR" altLang="en-US"/>
              <a:t>기존 수박 게임들과 달리 경쟁 요소가 추가된 게임</a:t>
            </a:r>
            <a:endParaRPr lang="en-US" altLang="ko-KR"/>
          </a:p>
          <a:p>
            <a:pPr algn="ctr"/>
            <a:r>
              <a:rPr lang="ko-KR" altLang="en-US"/>
              <a:t>경쟁 모드 추가로 인한 홈 화면이 존재</a:t>
            </a:r>
          </a:p>
        </p:txBody>
      </p:sp>
    </p:spTree>
    <p:extLst>
      <p:ext uri="{BB962C8B-B14F-4D97-AF65-F5344CB8AC3E}">
        <p14:creationId xmlns:p14="http://schemas.microsoft.com/office/powerpoint/2010/main" val="47445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1446-21D1-32EE-AF91-49BE52C7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수박 게임 홈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C12237-2F7D-87A0-940E-706CCF9DA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09" y="1023753"/>
            <a:ext cx="2402649" cy="520574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013852-B67E-8100-7498-0ADDA1E2DB09}"/>
              </a:ext>
            </a:extLst>
          </p:cNvPr>
          <p:cNvSpPr/>
          <p:nvPr/>
        </p:nvSpPr>
        <p:spPr>
          <a:xfrm>
            <a:off x="2357609" y="1185680"/>
            <a:ext cx="448236" cy="4464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DACF79-330F-9E24-A67B-A1267BE01102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2088777" y="1408909"/>
            <a:ext cx="268832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D507A-F3E2-83FF-E153-A9F10C550586}"/>
              </a:ext>
            </a:extLst>
          </p:cNvPr>
          <p:cNvSpPr/>
          <p:nvPr/>
        </p:nvSpPr>
        <p:spPr>
          <a:xfrm>
            <a:off x="107577" y="1220650"/>
            <a:ext cx="1981200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 제거 버튼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E782FC-AAC1-F281-858A-AA9993F1CACE}"/>
              </a:ext>
            </a:extLst>
          </p:cNvPr>
          <p:cNvSpPr/>
          <p:nvPr/>
        </p:nvSpPr>
        <p:spPr>
          <a:xfrm>
            <a:off x="3558933" y="1185680"/>
            <a:ext cx="878596" cy="3383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81BF30-AD63-A994-0F80-6A79A3A534C8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>
            <a:off x="2070847" y="1354840"/>
            <a:ext cx="1488086" cy="6719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83766B-6509-937D-9616-BC463119D990}"/>
              </a:ext>
            </a:extLst>
          </p:cNvPr>
          <p:cNvSpPr/>
          <p:nvPr/>
        </p:nvSpPr>
        <p:spPr>
          <a:xfrm>
            <a:off x="89647" y="1713708"/>
            <a:ext cx="1981200" cy="62607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재화 표시 및 </a:t>
            </a:r>
            <a:endParaRPr lang="en-US" altLang="ko-KR"/>
          </a:p>
          <a:p>
            <a:pPr algn="ctr"/>
            <a:r>
              <a:rPr lang="ko-KR" altLang="en-US"/>
              <a:t>상점 입장 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9A74B-73FF-D356-1345-147823A656A1}"/>
              </a:ext>
            </a:extLst>
          </p:cNvPr>
          <p:cNvSpPr/>
          <p:nvPr/>
        </p:nvSpPr>
        <p:spPr>
          <a:xfrm>
            <a:off x="4325254" y="1562920"/>
            <a:ext cx="407894" cy="41148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DC6930-4D23-93D7-98F0-9A9814739171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 flipV="1">
            <a:off x="4766981" y="1340202"/>
            <a:ext cx="170328" cy="146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18F72B-06B9-0510-074D-629E0BA2461B}"/>
              </a:ext>
            </a:extLst>
          </p:cNvPr>
          <p:cNvSpPr/>
          <p:nvPr/>
        </p:nvSpPr>
        <p:spPr>
          <a:xfrm>
            <a:off x="4937309" y="1151943"/>
            <a:ext cx="1214719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649CE1-CBFF-97C1-FFB3-8618577759AA}"/>
              </a:ext>
            </a:extLst>
          </p:cNvPr>
          <p:cNvSpPr/>
          <p:nvPr/>
        </p:nvSpPr>
        <p:spPr>
          <a:xfrm>
            <a:off x="4444252" y="1185680"/>
            <a:ext cx="322729" cy="3383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CD1EC4-309F-A711-8505-56987BB074BF}"/>
              </a:ext>
            </a:extLst>
          </p:cNvPr>
          <p:cNvSpPr/>
          <p:nvPr/>
        </p:nvSpPr>
        <p:spPr>
          <a:xfrm>
            <a:off x="4325254" y="1966892"/>
            <a:ext cx="407894" cy="41148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C3F3AD-11EB-16D2-D68F-0570F0E4EEFB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4733148" y="1768664"/>
            <a:ext cx="204161" cy="167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51D259-2677-F284-99A7-AA947EA0581C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4733148" y="2172636"/>
            <a:ext cx="196210" cy="672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2580F7-7C66-70FF-9DB9-3DFAD7220D76}"/>
              </a:ext>
            </a:extLst>
          </p:cNvPr>
          <p:cNvSpPr/>
          <p:nvPr/>
        </p:nvSpPr>
        <p:spPr>
          <a:xfrm>
            <a:off x="4937309" y="1597168"/>
            <a:ext cx="1214719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상점 버튼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1599FE-FC88-F904-FFE4-C616D310A99C}"/>
              </a:ext>
            </a:extLst>
          </p:cNvPr>
          <p:cNvSpPr/>
          <p:nvPr/>
        </p:nvSpPr>
        <p:spPr>
          <a:xfrm>
            <a:off x="4929358" y="2051636"/>
            <a:ext cx="1738939" cy="3765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출석 체크 버튼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D089C7-2CBD-32CA-9D56-479625A42FEB}"/>
              </a:ext>
            </a:extLst>
          </p:cNvPr>
          <p:cNvSpPr/>
          <p:nvPr/>
        </p:nvSpPr>
        <p:spPr>
          <a:xfrm>
            <a:off x="2990795" y="3756212"/>
            <a:ext cx="1136276" cy="4572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04C127-7EEF-6734-9808-62606860A708}"/>
              </a:ext>
            </a:extLst>
          </p:cNvPr>
          <p:cNvSpPr/>
          <p:nvPr/>
        </p:nvSpPr>
        <p:spPr>
          <a:xfrm>
            <a:off x="2990795" y="4258960"/>
            <a:ext cx="1136276" cy="4572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68349D-D8B3-7C76-AEB2-CD8CA39CF341}"/>
              </a:ext>
            </a:extLst>
          </p:cNvPr>
          <p:cNvSpPr/>
          <p:nvPr/>
        </p:nvSpPr>
        <p:spPr>
          <a:xfrm>
            <a:off x="2990795" y="4787027"/>
            <a:ext cx="1136276" cy="4572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746AEF7-111D-066A-3EF6-0EF9898077E7}"/>
              </a:ext>
            </a:extLst>
          </p:cNvPr>
          <p:cNvCxnSpPr>
            <a:cxnSpLocks/>
            <a:stCxn id="54" idx="1"/>
            <a:endCxn id="59" idx="3"/>
          </p:cNvCxnSpPr>
          <p:nvPr/>
        </p:nvCxnSpPr>
        <p:spPr>
          <a:xfrm flipH="1">
            <a:off x="2088777" y="3984812"/>
            <a:ext cx="9020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959AEC-3768-650E-2798-7AF9BF473000}"/>
              </a:ext>
            </a:extLst>
          </p:cNvPr>
          <p:cNvSpPr/>
          <p:nvPr/>
        </p:nvSpPr>
        <p:spPr>
          <a:xfrm>
            <a:off x="107577" y="3799157"/>
            <a:ext cx="1981200" cy="3713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싱글 플레이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30728B0-6A5E-F7FE-EC2E-1262EE972A81}"/>
              </a:ext>
            </a:extLst>
          </p:cNvPr>
          <p:cNvSpPr/>
          <p:nvPr/>
        </p:nvSpPr>
        <p:spPr>
          <a:xfrm>
            <a:off x="107577" y="4301905"/>
            <a:ext cx="1981200" cy="3713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E9A63-04C0-DEDC-9AD6-6623C419AD0E}"/>
              </a:ext>
            </a:extLst>
          </p:cNvPr>
          <p:cNvSpPr/>
          <p:nvPr/>
        </p:nvSpPr>
        <p:spPr>
          <a:xfrm>
            <a:off x="107577" y="4787027"/>
            <a:ext cx="1981200" cy="3713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경쟁 모드 플레이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D891B55-A5D2-1CE3-CFD5-27AF2545E051}"/>
              </a:ext>
            </a:extLst>
          </p:cNvPr>
          <p:cNvCxnSpPr>
            <a:stCxn id="55" idx="1"/>
            <a:endCxn id="64" idx="3"/>
          </p:cNvCxnSpPr>
          <p:nvPr/>
        </p:nvCxnSpPr>
        <p:spPr>
          <a:xfrm flipH="1">
            <a:off x="2088777" y="4487560"/>
            <a:ext cx="9020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6A9242-1788-199A-C1DA-20211F0DC5B0}"/>
              </a:ext>
            </a:extLst>
          </p:cNvPr>
          <p:cNvCxnSpPr>
            <a:stCxn id="56" idx="1"/>
            <a:endCxn id="65" idx="3"/>
          </p:cNvCxnSpPr>
          <p:nvPr/>
        </p:nvCxnSpPr>
        <p:spPr>
          <a:xfrm flipH="1" flipV="1">
            <a:off x="2088777" y="4972682"/>
            <a:ext cx="902018" cy="429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053EDC-B23D-6998-DF1C-DCAED97EA317}"/>
              </a:ext>
            </a:extLst>
          </p:cNvPr>
          <p:cNvSpPr/>
          <p:nvPr/>
        </p:nvSpPr>
        <p:spPr>
          <a:xfrm>
            <a:off x="2357609" y="5672320"/>
            <a:ext cx="2402649" cy="54918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E3A56F8-BA0D-558E-335C-D1C65F96A075}"/>
              </a:ext>
            </a:extLst>
          </p:cNvPr>
          <p:cNvCxnSpPr>
            <a:cxnSpLocks/>
            <a:stCxn id="70" idx="1"/>
            <a:endCxn id="74" idx="3"/>
          </p:cNvCxnSpPr>
          <p:nvPr/>
        </p:nvCxnSpPr>
        <p:spPr>
          <a:xfrm flipH="1">
            <a:off x="2141390" y="5946913"/>
            <a:ext cx="216219" cy="696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1DEDC9-08A7-71F0-1344-0C12DF9E27C2}"/>
              </a:ext>
            </a:extLst>
          </p:cNvPr>
          <p:cNvSpPr/>
          <p:nvPr/>
        </p:nvSpPr>
        <p:spPr>
          <a:xfrm>
            <a:off x="160190" y="5717144"/>
            <a:ext cx="1981200" cy="5987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 화면</a:t>
            </a:r>
            <a:r>
              <a:rPr lang="en-US" altLang="ko-KR"/>
              <a:t>, </a:t>
            </a:r>
            <a:r>
              <a:rPr lang="ko-KR" altLang="en-US"/>
              <a:t>스킨 설정 화면 전환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4F9669-629C-B873-4F99-803BBD1DA8E6}"/>
              </a:ext>
            </a:extLst>
          </p:cNvPr>
          <p:cNvSpPr/>
          <p:nvPr/>
        </p:nvSpPr>
        <p:spPr>
          <a:xfrm>
            <a:off x="5544668" y="3171094"/>
            <a:ext cx="5486400" cy="207150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</a:t>
            </a:r>
            <a:r>
              <a:rPr lang="ko-KR" altLang="en-US"/>
              <a:t>오른손잡이가 비율이 많으므로 터치가 편하도록 기능 버튼이 오른쪽에 다수 배치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재화 상단 배치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플레이 모드와 순위 중앙 배치</a:t>
            </a:r>
            <a:endParaRPr lang="en-US" altLang="ko-KR"/>
          </a:p>
          <a:p>
            <a:pPr algn="ctr"/>
            <a:r>
              <a:rPr lang="en-US" altLang="ko-KR"/>
              <a:t>4. </a:t>
            </a:r>
            <a:r>
              <a:rPr lang="ko-KR" altLang="en-US"/>
              <a:t>홈 버튼과 스킨 설정 화면 전환 버튼 존재</a:t>
            </a:r>
          </a:p>
        </p:txBody>
      </p:sp>
    </p:spTree>
    <p:extLst>
      <p:ext uri="{BB962C8B-B14F-4D97-AF65-F5344CB8AC3E}">
        <p14:creationId xmlns:p14="http://schemas.microsoft.com/office/powerpoint/2010/main" val="375261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A2A8D-BF71-DEE3-19A6-B3176755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0"/>
            <a:ext cx="10515600" cy="1325563"/>
          </a:xfrm>
        </p:spPr>
        <p:txBody>
          <a:bodyPr/>
          <a:lstStyle/>
          <a:p>
            <a:r>
              <a:rPr lang="ko-KR" altLang="en-US"/>
              <a:t>수박 게임 홈 화면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2A9779-C45C-D2FF-F320-D8982554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16" y="1325563"/>
            <a:ext cx="2277638" cy="493488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1B7694-53C2-5DA4-8344-AF43AA4B013B}"/>
              </a:ext>
            </a:extLst>
          </p:cNvPr>
          <p:cNvSpPr/>
          <p:nvPr/>
        </p:nvSpPr>
        <p:spPr>
          <a:xfrm>
            <a:off x="5200702" y="1895704"/>
            <a:ext cx="6197921" cy="207150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ko-KR" altLang="en-US"/>
              <a:t>플레이 화면의 설정과 달리 문의 버튼과 제어 모드 설정이 추가 되어 있다</a:t>
            </a:r>
            <a:r>
              <a:rPr lang="en-US" altLang="ko-KR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3E180C-B412-A434-9AA2-C5BBC44AE499}"/>
              </a:ext>
            </a:extLst>
          </p:cNvPr>
          <p:cNvSpPr/>
          <p:nvPr/>
        </p:nvSpPr>
        <p:spPr>
          <a:xfrm>
            <a:off x="5200701" y="3967206"/>
            <a:ext cx="6197921" cy="175227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아쉬운 점</a:t>
            </a:r>
            <a:endParaRPr lang="en-US" altLang="ko-KR" b="1"/>
          </a:p>
          <a:p>
            <a:pPr algn="ctr"/>
            <a:r>
              <a:rPr lang="ko-KR" altLang="en-US"/>
              <a:t>인게임 화면 설정에 제어 모드가 없어 </a:t>
            </a:r>
            <a:endParaRPr lang="en-US" altLang="ko-KR"/>
          </a:p>
          <a:p>
            <a:pPr algn="ctr"/>
            <a:r>
              <a:rPr lang="ko-KR" altLang="en-US"/>
              <a:t>어떻게 변경되었는지 보려면 홈화면으로 돌아와야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0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58F07-E7E8-8A78-4741-26F3EBDD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68" y="0"/>
            <a:ext cx="10515600" cy="1325563"/>
          </a:xfrm>
        </p:spPr>
        <p:txBody>
          <a:bodyPr/>
          <a:lstStyle/>
          <a:p>
            <a:r>
              <a:rPr lang="ko-KR" altLang="en-US"/>
              <a:t>수박 게임 스킨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5B23D5-CD13-C985-E8A0-5E5CA2B66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15" y="1461764"/>
            <a:ext cx="20083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43DEB-2F27-D84A-201A-92FA25F1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4" y="1461764"/>
            <a:ext cx="2008309" cy="4351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2C9C-1D1F-5B46-9ADC-A24B42F252D2}"/>
              </a:ext>
            </a:extLst>
          </p:cNvPr>
          <p:cNvSpPr/>
          <p:nvPr/>
        </p:nvSpPr>
        <p:spPr>
          <a:xfrm>
            <a:off x="5777668" y="2974652"/>
            <a:ext cx="5486400" cy="13255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ko-KR" altLang="en-US"/>
              <a:t>과일과 게임 배경</a:t>
            </a:r>
            <a:r>
              <a:rPr lang="en-US" altLang="ko-KR"/>
              <a:t>, </a:t>
            </a:r>
            <a:r>
              <a:rPr lang="ko-KR" altLang="en-US"/>
              <a:t>집게 종류로 나눠 분류</a:t>
            </a:r>
            <a:endParaRPr lang="en-US" altLang="ko-KR"/>
          </a:p>
          <a:p>
            <a:pPr algn="ctr"/>
            <a:r>
              <a:rPr lang="ko-KR" altLang="en-US"/>
              <a:t>바둑판 형식의 배열로 정렬</a:t>
            </a:r>
          </a:p>
        </p:txBody>
      </p:sp>
    </p:spTree>
    <p:extLst>
      <p:ext uri="{BB962C8B-B14F-4D97-AF65-F5344CB8AC3E}">
        <p14:creationId xmlns:p14="http://schemas.microsoft.com/office/powerpoint/2010/main" val="201197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59C6A-049F-7533-1820-BCEEB08E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24"/>
            <a:ext cx="10515600" cy="1325563"/>
          </a:xfrm>
        </p:spPr>
        <p:txBody>
          <a:bodyPr/>
          <a:lstStyle/>
          <a:p>
            <a:r>
              <a:rPr lang="ko-KR" altLang="en-US"/>
              <a:t>수박 게임 플레이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8D755-C3D8-3108-9F74-BCE06A35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55" y="1371599"/>
            <a:ext cx="2308756" cy="50023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69DF44-EB12-54F3-9846-D76D9B730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3" y="1371599"/>
            <a:ext cx="2308756" cy="50023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37E833-0ACF-782A-257E-66B42E3B5EAF}"/>
              </a:ext>
            </a:extLst>
          </p:cNvPr>
          <p:cNvSpPr/>
          <p:nvPr/>
        </p:nvSpPr>
        <p:spPr>
          <a:xfrm>
            <a:off x="3711388" y="2895600"/>
            <a:ext cx="1174377" cy="40341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FE482A-18B7-BC67-EC60-D6B409C86DFB}"/>
              </a:ext>
            </a:extLst>
          </p:cNvPr>
          <p:cNvSpPr/>
          <p:nvPr/>
        </p:nvSpPr>
        <p:spPr>
          <a:xfrm>
            <a:off x="3711388" y="3299012"/>
            <a:ext cx="1174377" cy="164054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1D93A7-C816-1554-5973-BFEE112EF2EB}"/>
              </a:ext>
            </a:extLst>
          </p:cNvPr>
          <p:cNvSpPr/>
          <p:nvPr/>
        </p:nvSpPr>
        <p:spPr>
          <a:xfrm>
            <a:off x="730620" y="6006353"/>
            <a:ext cx="2308757" cy="3675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B9B9E8-779B-C49A-D4AE-EE88061FE693}"/>
              </a:ext>
            </a:extLst>
          </p:cNvPr>
          <p:cNvSpPr/>
          <p:nvPr/>
        </p:nvSpPr>
        <p:spPr>
          <a:xfrm>
            <a:off x="3144197" y="6006352"/>
            <a:ext cx="2308757" cy="36754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F054B-70A1-7B97-31B6-CF5238153815}"/>
              </a:ext>
            </a:extLst>
          </p:cNvPr>
          <p:cNvSpPr/>
          <p:nvPr/>
        </p:nvSpPr>
        <p:spPr>
          <a:xfrm>
            <a:off x="5662386" y="2263261"/>
            <a:ext cx="6197921" cy="207150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</a:t>
            </a:r>
            <a:r>
              <a:rPr lang="ko-KR" altLang="en-US"/>
              <a:t>순위가 좌측 상단에 존재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점수와 최고 점수 상단 표시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과일 진화 과정과 다음 과일 표시를 합침</a:t>
            </a:r>
            <a:endParaRPr lang="en-US" altLang="ko-KR"/>
          </a:p>
          <a:p>
            <a:pPr algn="ctr"/>
            <a:r>
              <a:rPr lang="en-US" altLang="ko-KR"/>
              <a:t>4. </a:t>
            </a:r>
            <a:r>
              <a:rPr lang="ko-KR" altLang="en-US"/>
              <a:t>홈화면 설정과 다른 플레이 기능 버튼과 소리 설정 존재</a:t>
            </a:r>
            <a:endParaRPr lang="en-US" altLang="ko-KR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6663B5-C049-8750-9A8E-F5986BB24181}"/>
              </a:ext>
            </a:extLst>
          </p:cNvPr>
          <p:cNvSpPr/>
          <p:nvPr/>
        </p:nvSpPr>
        <p:spPr>
          <a:xfrm>
            <a:off x="5662386" y="4334763"/>
            <a:ext cx="6197921" cy="175227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불편한 점</a:t>
            </a:r>
            <a:endParaRPr lang="en-US" altLang="ko-KR" b="1"/>
          </a:p>
          <a:p>
            <a:pPr algn="ctr"/>
            <a:r>
              <a:rPr lang="ko-KR" altLang="en-US"/>
              <a:t>순위 표시가 작아서 보기 힘들다</a:t>
            </a:r>
            <a:r>
              <a:rPr lang="en-US" altLang="ko-KR"/>
              <a:t>. </a:t>
            </a:r>
            <a:r>
              <a:rPr lang="ko-KR" altLang="en-US"/>
              <a:t>따로 랭킹 버튼이 존재 하여 화면을 띄운다면 괜찮을 것 같다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43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46824-88AE-C007-4AE2-44EA4199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수박 게임 순위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3AED80-86B7-E13B-724E-66FA567E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4" y="1690686"/>
            <a:ext cx="20083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7EBAB9-BEAB-FB5D-6B49-AC44B106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14" y="1690686"/>
            <a:ext cx="2008310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D49635-C989-5A84-02E4-D3B6BD62F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24" y="1690686"/>
            <a:ext cx="2008311" cy="4351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5FCD65-3A34-957A-646A-8E2BBF51D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35" y="1690686"/>
            <a:ext cx="2008310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AD2DC-E322-5838-07C9-6C3E8F244D1D}"/>
              </a:ext>
            </a:extLst>
          </p:cNvPr>
          <p:cNvSpPr/>
          <p:nvPr/>
        </p:nvSpPr>
        <p:spPr>
          <a:xfrm>
            <a:off x="8217070" y="1027906"/>
            <a:ext cx="3845967" cy="344608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ko-KR" altLang="en-US"/>
              <a:t>순위 종류 목록이 분리 되어 있으며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개인 순위</a:t>
            </a:r>
            <a:r>
              <a:rPr lang="en-US" altLang="ko-KR"/>
              <a:t>, </a:t>
            </a:r>
            <a:r>
              <a:rPr lang="ko-KR" altLang="en-US"/>
              <a:t>글로벌 순위</a:t>
            </a:r>
            <a:r>
              <a:rPr lang="en-US" altLang="ko-KR"/>
              <a:t>, </a:t>
            </a:r>
          </a:p>
          <a:p>
            <a:pPr algn="ctr"/>
            <a:r>
              <a:rPr lang="ko-KR" altLang="en-US"/>
              <a:t>빠른 수박 완성 시간 기록으로 </a:t>
            </a:r>
            <a:endParaRPr lang="en-US" altLang="ko-KR"/>
          </a:p>
          <a:p>
            <a:pPr algn="ctr"/>
            <a:r>
              <a:rPr lang="ko-KR" altLang="en-US"/>
              <a:t>세분화 되어 있다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/>
              <a:t>기록 초기화 남은 시간이 버튼 하단에 표시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경쟁 모드의 경우 득점 규칙이 하단에 적혀 있다</a:t>
            </a:r>
            <a:r>
              <a:rPr lang="en-US" altLang="ko-KR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68E2FA-037F-12F6-EBFA-68B6041C018D}"/>
              </a:ext>
            </a:extLst>
          </p:cNvPr>
          <p:cNvSpPr/>
          <p:nvPr/>
        </p:nvSpPr>
        <p:spPr>
          <a:xfrm>
            <a:off x="8217072" y="4543238"/>
            <a:ext cx="3845967" cy="14755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아쉬운 점</a:t>
            </a:r>
            <a:endParaRPr lang="en-US" altLang="ko-KR" sz="1600" b="1"/>
          </a:p>
          <a:p>
            <a:pPr algn="ctr"/>
            <a:r>
              <a:rPr lang="ko-KR" altLang="en-US" sz="1600"/>
              <a:t>득점 규칙이 이곳이 아니라 경쟁 모드 입장 시 표시 되면 괜찮을 것 같다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순위 남은 시간 표시가 더 크면 좋을 것 같다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28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1BD9D-3143-1533-223F-13A78518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0" y="-65181"/>
            <a:ext cx="10515600" cy="1325563"/>
          </a:xfrm>
        </p:spPr>
        <p:txBody>
          <a:bodyPr/>
          <a:lstStyle/>
          <a:p>
            <a:r>
              <a:rPr lang="ko-KR" altLang="en-US"/>
              <a:t>프로젝트 홈 화면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E43BA-6130-0E3F-2FC5-133A7AA48E24}"/>
              </a:ext>
            </a:extLst>
          </p:cNvPr>
          <p:cNvSpPr/>
          <p:nvPr/>
        </p:nvSpPr>
        <p:spPr>
          <a:xfrm>
            <a:off x="4276164" y="1066800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E3581-3877-5794-929B-B601A38B98F6}"/>
              </a:ext>
            </a:extLst>
          </p:cNvPr>
          <p:cNvSpPr/>
          <p:nvPr/>
        </p:nvSpPr>
        <p:spPr>
          <a:xfrm>
            <a:off x="4276164" y="1064864"/>
            <a:ext cx="2707342" cy="54769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745C3F-EEC6-BFE5-1548-68B3C0368B74}"/>
              </a:ext>
            </a:extLst>
          </p:cNvPr>
          <p:cNvSpPr/>
          <p:nvPr/>
        </p:nvSpPr>
        <p:spPr>
          <a:xfrm>
            <a:off x="5006789" y="4454246"/>
            <a:ext cx="1317811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D338D1-448B-23E0-0602-C426AFF726DF}"/>
              </a:ext>
            </a:extLst>
          </p:cNvPr>
          <p:cNvSpPr/>
          <p:nvPr/>
        </p:nvSpPr>
        <p:spPr>
          <a:xfrm>
            <a:off x="5006788" y="4929982"/>
            <a:ext cx="1317811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7CA36A-0FF5-4066-C2D3-9562B4C75151}"/>
              </a:ext>
            </a:extLst>
          </p:cNvPr>
          <p:cNvSpPr/>
          <p:nvPr/>
        </p:nvSpPr>
        <p:spPr>
          <a:xfrm>
            <a:off x="5006788" y="5432588"/>
            <a:ext cx="1317811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19338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81CF-E172-569F-8B7D-44694F51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ko-KR" altLang="en-US"/>
              <a:t>프로젝트 인 게임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89511A-0A98-989A-3B9D-45DA795251DB}"/>
              </a:ext>
            </a:extLst>
          </p:cNvPr>
          <p:cNvSpPr/>
          <p:nvPr/>
        </p:nvSpPr>
        <p:spPr>
          <a:xfrm>
            <a:off x="4455458" y="1325563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8F2584-AB7C-A7A8-D79B-604D761A797E}"/>
              </a:ext>
            </a:extLst>
          </p:cNvPr>
          <p:cNvSpPr/>
          <p:nvPr/>
        </p:nvSpPr>
        <p:spPr>
          <a:xfrm>
            <a:off x="4697505" y="3542948"/>
            <a:ext cx="2223247" cy="2991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A88BA3-C3B8-17F8-A36A-2FFF67FDDE85}"/>
              </a:ext>
            </a:extLst>
          </p:cNvPr>
          <p:cNvSpPr/>
          <p:nvPr/>
        </p:nvSpPr>
        <p:spPr>
          <a:xfrm>
            <a:off x="5580527" y="3026491"/>
            <a:ext cx="457201" cy="45486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6F9731-BD1A-A7B6-12EF-74C25044FECE}"/>
              </a:ext>
            </a:extLst>
          </p:cNvPr>
          <p:cNvSpPr/>
          <p:nvPr/>
        </p:nvSpPr>
        <p:spPr>
          <a:xfrm>
            <a:off x="5410197" y="1428883"/>
            <a:ext cx="860612" cy="316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현재 점수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9EEB55-274F-62D9-6943-62E9B13CBA27}"/>
              </a:ext>
            </a:extLst>
          </p:cNvPr>
          <p:cNvSpPr/>
          <p:nvPr/>
        </p:nvSpPr>
        <p:spPr>
          <a:xfrm>
            <a:off x="5466507" y="1752981"/>
            <a:ext cx="726142" cy="239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최고기록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C1C09E-6ADB-EDDB-A8DB-10F627EC5A53}"/>
              </a:ext>
            </a:extLst>
          </p:cNvPr>
          <p:cNvSpPr/>
          <p:nvPr/>
        </p:nvSpPr>
        <p:spPr>
          <a:xfrm>
            <a:off x="4546226" y="1882626"/>
            <a:ext cx="873498" cy="868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진화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F5CE91-DAF0-CB51-D387-97DA62274076}"/>
              </a:ext>
            </a:extLst>
          </p:cNvPr>
          <p:cNvSpPr/>
          <p:nvPr/>
        </p:nvSpPr>
        <p:spPr>
          <a:xfrm>
            <a:off x="6561839" y="1473175"/>
            <a:ext cx="421340" cy="3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메뉴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BF0AF0-CD0A-583C-D119-4517B862F20A}"/>
              </a:ext>
            </a:extLst>
          </p:cNvPr>
          <p:cNvSpPr/>
          <p:nvPr/>
        </p:nvSpPr>
        <p:spPr>
          <a:xfrm>
            <a:off x="6239433" y="2203037"/>
            <a:ext cx="788895" cy="761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 과일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24F7F-56AB-B9F5-5566-4ED882A1339F}"/>
              </a:ext>
            </a:extLst>
          </p:cNvPr>
          <p:cNvSpPr/>
          <p:nvPr/>
        </p:nvSpPr>
        <p:spPr>
          <a:xfrm>
            <a:off x="6383990" y="2099717"/>
            <a:ext cx="499779" cy="2256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C0C0C0"/>
                </a:highlight>
              </a:rPr>
              <a:t>NEXT</a:t>
            </a:r>
            <a:endParaRPr lang="ko-KR" altLang="en-US" sz="100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683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8389-29C8-B765-1AF5-D4FF8B10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/>
              <a:t>메뉴 클릭 시 설정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A4028-1B8A-D856-6D0B-75B03A3B38B8}"/>
              </a:ext>
            </a:extLst>
          </p:cNvPr>
          <p:cNvSpPr/>
          <p:nvPr/>
        </p:nvSpPr>
        <p:spPr>
          <a:xfrm>
            <a:off x="4464423" y="1244881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912790-2DFD-C2BC-6D9E-6967FA1B670D}"/>
              </a:ext>
            </a:extLst>
          </p:cNvPr>
          <p:cNvSpPr/>
          <p:nvPr/>
        </p:nvSpPr>
        <p:spPr>
          <a:xfrm>
            <a:off x="4670615" y="2366542"/>
            <a:ext cx="2286000" cy="3466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C4D3D-E907-14D9-2A07-B16B37DE70E9}"/>
              </a:ext>
            </a:extLst>
          </p:cNvPr>
          <p:cNvSpPr/>
          <p:nvPr/>
        </p:nvSpPr>
        <p:spPr>
          <a:xfrm>
            <a:off x="4787156" y="4950601"/>
            <a:ext cx="2052918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8E2D3-A212-5CD3-31A9-CE82D80D915B}"/>
              </a:ext>
            </a:extLst>
          </p:cNvPr>
          <p:cNvSpPr/>
          <p:nvPr/>
        </p:nvSpPr>
        <p:spPr>
          <a:xfrm>
            <a:off x="5011275" y="2869730"/>
            <a:ext cx="627529" cy="5933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배경 음악 음소거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3907ED-D0DF-117A-D4A2-8F9116A337B6}"/>
              </a:ext>
            </a:extLst>
          </p:cNvPr>
          <p:cNvSpPr/>
          <p:nvPr/>
        </p:nvSpPr>
        <p:spPr>
          <a:xfrm>
            <a:off x="5983945" y="2870167"/>
            <a:ext cx="627529" cy="5933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효과음 음소거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DD445-C707-466D-6F57-639E1D1170CC}"/>
              </a:ext>
            </a:extLst>
          </p:cNvPr>
          <p:cNvSpPr/>
          <p:nvPr/>
        </p:nvSpPr>
        <p:spPr>
          <a:xfrm>
            <a:off x="5024714" y="2088497"/>
            <a:ext cx="1586760" cy="530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EC9AA5-D11D-D7BD-6D7F-81151D4A5EFC}"/>
              </a:ext>
            </a:extLst>
          </p:cNvPr>
          <p:cNvSpPr/>
          <p:nvPr/>
        </p:nvSpPr>
        <p:spPr>
          <a:xfrm>
            <a:off x="4787156" y="4332490"/>
            <a:ext cx="981639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홈화면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96266D-4571-436A-EE2D-E75EE4283B05}"/>
              </a:ext>
            </a:extLst>
          </p:cNvPr>
          <p:cNvSpPr/>
          <p:nvPr/>
        </p:nvSpPr>
        <p:spPr>
          <a:xfrm>
            <a:off x="5885337" y="4332491"/>
            <a:ext cx="954738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초기화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435C8-713B-9485-9A83-4264E13A5DAA}"/>
              </a:ext>
            </a:extLst>
          </p:cNvPr>
          <p:cNvSpPr/>
          <p:nvPr/>
        </p:nvSpPr>
        <p:spPr>
          <a:xfrm>
            <a:off x="4787156" y="3714380"/>
            <a:ext cx="2052918" cy="41236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내 기록</a:t>
            </a:r>
          </a:p>
        </p:txBody>
      </p:sp>
    </p:spTree>
    <p:extLst>
      <p:ext uri="{BB962C8B-B14F-4D97-AF65-F5344CB8AC3E}">
        <p14:creationId xmlns:p14="http://schemas.microsoft.com/office/powerpoint/2010/main" val="287653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9CA30-6574-E66A-CD97-845CC997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/>
              <a:t>프로젝트 기록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F2C64-33B0-A544-84B5-F251F335A3FB}"/>
              </a:ext>
            </a:extLst>
          </p:cNvPr>
          <p:cNvSpPr/>
          <p:nvPr/>
        </p:nvSpPr>
        <p:spPr>
          <a:xfrm>
            <a:off x="4742329" y="1200057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D1C84-84E9-C677-4C85-1C805C88C841}"/>
              </a:ext>
            </a:extLst>
          </p:cNvPr>
          <p:cNvSpPr/>
          <p:nvPr/>
        </p:nvSpPr>
        <p:spPr>
          <a:xfrm>
            <a:off x="4944036" y="2500811"/>
            <a:ext cx="2286000" cy="3466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18694-B151-22EB-FB89-1ABFAE0E7496}"/>
              </a:ext>
            </a:extLst>
          </p:cNvPr>
          <p:cNvSpPr/>
          <p:nvPr/>
        </p:nvSpPr>
        <p:spPr>
          <a:xfrm>
            <a:off x="5275729" y="2196353"/>
            <a:ext cx="1640541" cy="564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 최고기록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B72EFA-571F-E5B4-D5C1-5644947917E2}"/>
              </a:ext>
            </a:extLst>
          </p:cNvPr>
          <p:cNvSpPr/>
          <p:nvPr/>
        </p:nvSpPr>
        <p:spPr>
          <a:xfrm>
            <a:off x="5549154" y="2859741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F1BC0-4D2C-80A9-75C1-2A65C34BE8A8}"/>
              </a:ext>
            </a:extLst>
          </p:cNvPr>
          <p:cNvSpPr/>
          <p:nvPr/>
        </p:nvSpPr>
        <p:spPr>
          <a:xfrm>
            <a:off x="5257800" y="2859741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CE39BC-1A8E-02A0-0EA4-C697534D563B}"/>
              </a:ext>
            </a:extLst>
          </p:cNvPr>
          <p:cNvSpPr/>
          <p:nvPr/>
        </p:nvSpPr>
        <p:spPr>
          <a:xfrm>
            <a:off x="5257800" y="4487667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54C8DE-ABF4-D2CF-07E3-47EA75D86220}"/>
              </a:ext>
            </a:extLst>
          </p:cNvPr>
          <p:cNvSpPr/>
          <p:nvPr/>
        </p:nvSpPr>
        <p:spPr>
          <a:xfrm>
            <a:off x="5257800" y="3406929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555873-C63D-F67F-F499-7E9C457C1A0D}"/>
              </a:ext>
            </a:extLst>
          </p:cNvPr>
          <p:cNvSpPr/>
          <p:nvPr/>
        </p:nvSpPr>
        <p:spPr>
          <a:xfrm>
            <a:off x="5265644" y="5585515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953AB0-DC67-99F2-0CF8-CC6AFF0EAC59}"/>
              </a:ext>
            </a:extLst>
          </p:cNvPr>
          <p:cNvSpPr/>
          <p:nvPr/>
        </p:nvSpPr>
        <p:spPr>
          <a:xfrm>
            <a:off x="5261162" y="5039277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2B9E6E-5D91-EA0A-C325-E12A069769EB}"/>
              </a:ext>
            </a:extLst>
          </p:cNvPr>
          <p:cNvSpPr/>
          <p:nvPr/>
        </p:nvSpPr>
        <p:spPr>
          <a:xfrm>
            <a:off x="5549154" y="3406928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1CB032-A9EE-42A9-9EBA-8C967B247A73}"/>
              </a:ext>
            </a:extLst>
          </p:cNvPr>
          <p:cNvSpPr/>
          <p:nvPr/>
        </p:nvSpPr>
        <p:spPr>
          <a:xfrm>
            <a:off x="5549154" y="3947236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CBF2F4-5B6F-FC8A-924C-80F4670FB85F}"/>
              </a:ext>
            </a:extLst>
          </p:cNvPr>
          <p:cNvSpPr/>
          <p:nvPr/>
        </p:nvSpPr>
        <p:spPr>
          <a:xfrm>
            <a:off x="5549154" y="4496460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A3D93-88AF-9A30-A990-D078192D8A76}"/>
              </a:ext>
            </a:extLst>
          </p:cNvPr>
          <p:cNvSpPr/>
          <p:nvPr/>
        </p:nvSpPr>
        <p:spPr>
          <a:xfrm>
            <a:off x="5556998" y="5588937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48773-417D-CAB7-2900-E310D9CA2038}"/>
              </a:ext>
            </a:extLst>
          </p:cNvPr>
          <p:cNvSpPr/>
          <p:nvPr/>
        </p:nvSpPr>
        <p:spPr>
          <a:xfrm>
            <a:off x="5549154" y="5039277"/>
            <a:ext cx="1367116" cy="286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기록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174ABC-7EFF-00B4-F38A-B17DB6AE351A}"/>
              </a:ext>
            </a:extLst>
          </p:cNvPr>
          <p:cNvSpPr/>
          <p:nvPr/>
        </p:nvSpPr>
        <p:spPr>
          <a:xfrm>
            <a:off x="5257800" y="3146611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95ADB4-E8FD-ADA6-DC39-B0FBE4F88E38}"/>
              </a:ext>
            </a:extLst>
          </p:cNvPr>
          <p:cNvSpPr/>
          <p:nvPr/>
        </p:nvSpPr>
        <p:spPr>
          <a:xfrm>
            <a:off x="5257800" y="3687869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1FF51D-1FBE-817A-3E25-B4AF36444C20}"/>
              </a:ext>
            </a:extLst>
          </p:cNvPr>
          <p:cNvSpPr/>
          <p:nvPr/>
        </p:nvSpPr>
        <p:spPr>
          <a:xfrm>
            <a:off x="5257800" y="3947236"/>
            <a:ext cx="291354" cy="286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순서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E679F6-9F0C-266B-81C9-18FD2B536055}"/>
              </a:ext>
            </a:extLst>
          </p:cNvPr>
          <p:cNvSpPr/>
          <p:nvPr/>
        </p:nvSpPr>
        <p:spPr>
          <a:xfrm>
            <a:off x="5257800" y="4234107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A0A89D-9270-EECA-5B8B-D0E05B06C439}"/>
              </a:ext>
            </a:extLst>
          </p:cNvPr>
          <p:cNvSpPr/>
          <p:nvPr/>
        </p:nvSpPr>
        <p:spPr>
          <a:xfrm>
            <a:off x="5257800" y="4783331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1990A9-E287-7057-AA61-EAB96A119DC8}"/>
              </a:ext>
            </a:extLst>
          </p:cNvPr>
          <p:cNvSpPr/>
          <p:nvPr/>
        </p:nvSpPr>
        <p:spPr>
          <a:xfrm>
            <a:off x="5266764" y="5326148"/>
            <a:ext cx="1658470" cy="1944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날짜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73C3C4-E780-96F6-3159-A4188EF6F6AB}"/>
              </a:ext>
            </a:extLst>
          </p:cNvPr>
          <p:cNvSpPr/>
          <p:nvPr/>
        </p:nvSpPr>
        <p:spPr>
          <a:xfrm>
            <a:off x="5266764" y="5866400"/>
            <a:ext cx="1658470" cy="105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E303D9-12FD-6FD5-8D27-51AE95F8B96C}"/>
              </a:ext>
            </a:extLst>
          </p:cNvPr>
          <p:cNvSpPr/>
          <p:nvPr/>
        </p:nvSpPr>
        <p:spPr>
          <a:xfrm>
            <a:off x="7906870" y="3882284"/>
            <a:ext cx="2814918" cy="481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기록 최대 </a:t>
            </a:r>
            <a:r>
              <a:rPr lang="en-US" altLang="ko-KR"/>
              <a:t>30</a:t>
            </a:r>
            <a:r>
              <a:rPr lang="ko-KR" altLang="en-US"/>
              <a:t>개까지 저장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123177" y="2500811"/>
            <a:ext cx="124786" cy="3466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23177" y="2496264"/>
            <a:ext cx="124786" cy="13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휠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3187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CB73-5814-DAD4-741B-38EC48E5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9239D-90C3-390E-6E38-BA12DE35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멜론메이커</a:t>
            </a:r>
            <a:endParaRPr lang="en-US" altLang="ko-KR"/>
          </a:p>
          <a:p>
            <a:pPr lvl="1"/>
            <a:r>
              <a:rPr lang="ko-KR" altLang="en-US"/>
              <a:t>게임 화면</a:t>
            </a:r>
            <a:endParaRPr lang="en-US" altLang="ko-KR"/>
          </a:p>
          <a:p>
            <a:pPr lvl="1"/>
            <a:r>
              <a:rPr lang="ko-KR" altLang="en-US"/>
              <a:t>메뉴 목록</a:t>
            </a:r>
            <a:endParaRPr lang="en-US" altLang="ko-KR"/>
          </a:p>
          <a:p>
            <a:pPr lvl="2"/>
            <a:r>
              <a:rPr lang="ko-KR" altLang="en-US"/>
              <a:t>설정 화면</a:t>
            </a:r>
            <a:endParaRPr lang="en-US" altLang="ko-KR"/>
          </a:p>
          <a:p>
            <a:pPr lvl="2"/>
            <a:r>
              <a:rPr lang="ko-KR" altLang="en-US"/>
              <a:t>순위 화면</a:t>
            </a:r>
            <a:endParaRPr lang="en-US" altLang="ko-KR"/>
          </a:p>
          <a:p>
            <a:pPr lvl="2"/>
            <a:r>
              <a:rPr lang="ko-KR" altLang="en-US"/>
              <a:t>음악 목록 화면</a:t>
            </a:r>
            <a:endParaRPr lang="en-US" altLang="ko-KR"/>
          </a:p>
          <a:p>
            <a:pPr lvl="2"/>
            <a:r>
              <a:rPr lang="ko-KR" altLang="en-US"/>
              <a:t>통계 화면</a:t>
            </a:r>
            <a:endParaRPr lang="en-US" altLang="ko-KR"/>
          </a:p>
          <a:p>
            <a:r>
              <a:rPr lang="ko-KR" altLang="en-US"/>
              <a:t>수박 게임</a:t>
            </a:r>
            <a:endParaRPr lang="en-US" altLang="ko-KR"/>
          </a:p>
          <a:p>
            <a:pPr lvl="1"/>
            <a:r>
              <a:rPr lang="ko-KR" altLang="en-US"/>
              <a:t>홈 화면</a:t>
            </a:r>
            <a:endParaRPr lang="en-US" altLang="ko-KR"/>
          </a:p>
          <a:p>
            <a:pPr lvl="2"/>
            <a:r>
              <a:rPr lang="ko-KR" altLang="en-US"/>
              <a:t>홈 화면 설정</a:t>
            </a:r>
            <a:endParaRPr lang="en-US" altLang="ko-KR"/>
          </a:p>
          <a:p>
            <a:pPr lvl="1"/>
            <a:r>
              <a:rPr lang="ko-KR" altLang="en-US"/>
              <a:t>스킨 화면</a:t>
            </a:r>
            <a:endParaRPr lang="en-US" altLang="ko-KR"/>
          </a:p>
          <a:p>
            <a:pPr lvl="1"/>
            <a:r>
              <a:rPr lang="ko-KR" altLang="en-US"/>
              <a:t>플레이 화면</a:t>
            </a:r>
            <a:endParaRPr lang="en-US" altLang="ko-KR"/>
          </a:p>
          <a:p>
            <a:pPr lvl="1"/>
            <a:r>
              <a:rPr lang="ko-KR" altLang="en-US"/>
              <a:t>순위 화면</a:t>
            </a:r>
            <a:endParaRPr lang="en-US" altLang="ko-KR"/>
          </a:p>
          <a:p>
            <a:r>
              <a:rPr lang="ko-KR" altLang="en-US"/>
              <a:t>프로젝트 </a:t>
            </a:r>
            <a:r>
              <a:rPr lang="en-US" altLang="ko-KR"/>
              <a:t>UI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smtClean="0"/>
              <a:t>프로젝트 게임 오버 화면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F2C64-33B0-A544-84B5-F251F335A3FB}"/>
              </a:ext>
            </a:extLst>
          </p:cNvPr>
          <p:cNvSpPr/>
          <p:nvPr/>
        </p:nvSpPr>
        <p:spPr>
          <a:xfrm>
            <a:off x="4742329" y="1200057"/>
            <a:ext cx="2707342" cy="54769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2329" y="1200056"/>
            <a:ext cx="2707342" cy="54769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D1C84-84E9-C677-4C85-1C805C88C841}"/>
              </a:ext>
            </a:extLst>
          </p:cNvPr>
          <p:cNvSpPr/>
          <p:nvPr/>
        </p:nvSpPr>
        <p:spPr>
          <a:xfrm>
            <a:off x="4944036" y="2500811"/>
            <a:ext cx="2286000" cy="3466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C18694-B151-22EB-FB89-1ABFAE0E7496}"/>
              </a:ext>
            </a:extLst>
          </p:cNvPr>
          <p:cNvSpPr/>
          <p:nvPr/>
        </p:nvSpPr>
        <p:spPr>
          <a:xfrm>
            <a:off x="5275729" y="2196353"/>
            <a:ext cx="1640541" cy="564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오버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0435C8-713B-9485-9A83-4264E13A5DAA}"/>
              </a:ext>
            </a:extLst>
          </p:cNvPr>
          <p:cNvSpPr/>
          <p:nvPr/>
        </p:nvSpPr>
        <p:spPr>
          <a:xfrm>
            <a:off x="5060577" y="3343793"/>
            <a:ext cx="2052918" cy="41236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내 기록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35C8-713B-9485-9A83-4264E13A5DAA}"/>
              </a:ext>
            </a:extLst>
          </p:cNvPr>
          <p:cNvSpPr/>
          <p:nvPr/>
        </p:nvSpPr>
        <p:spPr>
          <a:xfrm>
            <a:off x="5221225" y="3914260"/>
            <a:ext cx="1731622" cy="1967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최고 기록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EC9AA5-D11D-D7BD-6D7F-81151D4A5EFC}"/>
              </a:ext>
            </a:extLst>
          </p:cNvPr>
          <p:cNvSpPr/>
          <p:nvPr/>
        </p:nvSpPr>
        <p:spPr>
          <a:xfrm>
            <a:off x="5116436" y="5036380"/>
            <a:ext cx="887330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홈으로</a:t>
            </a:r>
            <a:endParaRPr lang="ko-KR" altLang="en-US" sz="16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EC9AA5-D11D-D7BD-6D7F-81151D4A5EFC}"/>
              </a:ext>
            </a:extLst>
          </p:cNvPr>
          <p:cNvSpPr/>
          <p:nvPr/>
        </p:nvSpPr>
        <p:spPr>
          <a:xfrm>
            <a:off x="6173236" y="5036379"/>
            <a:ext cx="887330" cy="41236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재시도</a:t>
            </a:r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5376672" y="1402546"/>
            <a:ext cx="1519517" cy="5876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어둡게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5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698D8-22F9-A84D-EFD9-5227F5BB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멜론 메이커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C257D4-DE61-CA4E-210D-D10035E0B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82" y="1511394"/>
            <a:ext cx="2247002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B70002-5064-1F02-7B6D-90B6B38C3D57}"/>
              </a:ext>
            </a:extLst>
          </p:cNvPr>
          <p:cNvSpPr/>
          <p:nvPr/>
        </p:nvSpPr>
        <p:spPr>
          <a:xfrm>
            <a:off x="4966448" y="2786064"/>
            <a:ext cx="6288741" cy="1490101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구글 플레이스토어 기준 수박 게임류 게임 중 </a:t>
            </a:r>
            <a:endParaRPr lang="en-US" altLang="ko-KR"/>
          </a:p>
          <a:p>
            <a:pPr algn="ctr"/>
            <a:r>
              <a:rPr lang="ko-KR" altLang="en-US"/>
              <a:t>가장 높은 순위를 기록 중이다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20</a:t>
            </a:r>
            <a:r>
              <a:rPr lang="ko-KR" altLang="en-US"/>
              <a:t>일 기준 </a:t>
            </a:r>
            <a:r>
              <a:rPr lang="en-US" altLang="ko-KR"/>
              <a:t>14</a:t>
            </a:r>
            <a:r>
              <a:rPr lang="ko-KR" altLang="en-US"/>
              <a:t>위</a:t>
            </a:r>
            <a:endParaRPr lang="en-US" altLang="ko-KR"/>
          </a:p>
          <a:p>
            <a:pPr algn="ctr"/>
            <a:r>
              <a:rPr lang="ko-KR" altLang="en-US"/>
              <a:t>기존 수박 게임같이 순위를 매기는 형식의 게임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82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525FA-DD5B-F798-2C59-1B46F336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1" y="57308"/>
            <a:ext cx="10515600" cy="1325563"/>
          </a:xfrm>
        </p:spPr>
        <p:txBody>
          <a:bodyPr/>
          <a:lstStyle/>
          <a:p>
            <a:r>
              <a:rPr lang="ko-KR" altLang="en-US"/>
              <a:t>멜론 메이커 게임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BE79E1-EB17-93A9-149E-BD85E7ED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47" y="1146374"/>
            <a:ext cx="2266411" cy="491056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DF67A1-47AF-AAF8-11D8-1B3FB3B57942}"/>
              </a:ext>
            </a:extLst>
          </p:cNvPr>
          <p:cNvSpPr/>
          <p:nvPr/>
        </p:nvSpPr>
        <p:spPr>
          <a:xfrm>
            <a:off x="3587124" y="1307866"/>
            <a:ext cx="394447" cy="38548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225E9-2FC3-51D0-6992-156DB771CB81}"/>
              </a:ext>
            </a:extLst>
          </p:cNvPr>
          <p:cNvSpPr/>
          <p:nvPr/>
        </p:nvSpPr>
        <p:spPr>
          <a:xfrm>
            <a:off x="0" y="1237132"/>
            <a:ext cx="2505636" cy="3854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점수 </a:t>
            </a:r>
            <a:r>
              <a:rPr lang="en-US" altLang="ko-KR"/>
              <a:t>/ </a:t>
            </a:r>
            <a:r>
              <a:rPr lang="ko-KR" altLang="en-US"/>
              <a:t>최고 점수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C9D7CA-0DBA-4523-381D-ABFAE560BF35}"/>
              </a:ext>
            </a:extLst>
          </p:cNvPr>
          <p:cNvCxnSpPr>
            <a:endCxn id="6" idx="0"/>
          </p:cNvCxnSpPr>
          <p:nvPr/>
        </p:nvCxnSpPr>
        <p:spPr>
          <a:xfrm>
            <a:off x="3784347" y="994101"/>
            <a:ext cx="1" cy="31376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E6BB7F-469E-236B-1D0F-556DB503058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505636" y="1004047"/>
            <a:ext cx="1278711" cy="4258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482B7D-BBAE-4ED7-87B3-17DCC2B19042}"/>
              </a:ext>
            </a:extLst>
          </p:cNvPr>
          <p:cNvSpPr/>
          <p:nvPr/>
        </p:nvSpPr>
        <p:spPr>
          <a:xfrm>
            <a:off x="2554183" y="1240322"/>
            <a:ext cx="895330" cy="89756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5F5714-E5F0-C748-D88C-0188FA965F5C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2381450" y="1689102"/>
            <a:ext cx="172733" cy="4013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1BA722-2818-F079-F784-A118261944A0}"/>
              </a:ext>
            </a:extLst>
          </p:cNvPr>
          <p:cNvSpPr/>
          <p:nvPr/>
        </p:nvSpPr>
        <p:spPr>
          <a:xfrm>
            <a:off x="119194" y="1948436"/>
            <a:ext cx="2262256" cy="2839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과일 진화 순서 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5C728-4F17-2B74-3572-B0C4952955AA}"/>
              </a:ext>
            </a:extLst>
          </p:cNvPr>
          <p:cNvSpPr/>
          <p:nvPr/>
        </p:nvSpPr>
        <p:spPr>
          <a:xfrm>
            <a:off x="4607516" y="1308850"/>
            <a:ext cx="281554" cy="24204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AF270C-9AB9-38E0-D15E-F74B780012E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8293" y="995085"/>
            <a:ext cx="0" cy="313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C31ED5-6DF1-5564-6D4F-5A6FB509F16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748293" y="1004047"/>
            <a:ext cx="642152" cy="3681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308B98-53BA-5B50-E7BC-1E8D1BC1570D}"/>
              </a:ext>
            </a:extLst>
          </p:cNvPr>
          <p:cNvSpPr/>
          <p:nvPr/>
        </p:nvSpPr>
        <p:spPr>
          <a:xfrm>
            <a:off x="5390445" y="1182318"/>
            <a:ext cx="1637884" cy="3798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메뉴 버튼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11324F-5134-5503-48AA-26F09AB80C64}"/>
              </a:ext>
            </a:extLst>
          </p:cNvPr>
          <p:cNvSpPr/>
          <p:nvPr/>
        </p:nvSpPr>
        <p:spPr>
          <a:xfrm>
            <a:off x="4427011" y="1560585"/>
            <a:ext cx="523595" cy="24204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C13C23-8A9C-8CA0-3E72-0A2B25FECF81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4950606" y="1681608"/>
            <a:ext cx="439839" cy="1369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F265D7-A336-82DE-51C8-D13891A0DC5B}"/>
              </a:ext>
            </a:extLst>
          </p:cNvPr>
          <p:cNvSpPr/>
          <p:nvPr/>
        </p:nvSpPr>
        <p:spPr>
          <a:xfrm>
            <a:off x="5390445" y="1628600"/>
            <a:ext cx="1748118" cy="3798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 과일 표시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0767427-3709-AE0B-6BE3-4F484E9CBB8F}"/>
              </a:ext>
            </a:extLst>
          </p:cNvPr>
          <p:cNvSpPr/>
          <p:nvPr/>
        </p:nvSpPr>
        <p:spPr>
          <a:xfrm>
            <a:off x="4451616" y="1830434"/>
            <a:ext cx="479273" cy="229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9457E8A-F010-FFBA-ACAC-55C66C3D6A79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4930889" y="1944958"/>
            <a:ext cx="459556" cy="3198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606A7E-7138-AEC8-DA04-746002F8067B}"/>
              </a:ext>
            </a:extLst>
          </p:cNvPr>
          <p:cNvSpPr/>
          <p:nvPr/>
        </p:nvSpPr>
        <p:spPr>
          <a:xfrm>
            <a:off x="5390445" y="2074882"/>
            <a:ext cx="1748118" cy="3798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 과일 표시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E96E27-EB97-9D8B-9435-75ECB8A59ADB}"/>
              </a:ext>
            </a:extLst>
          </p:cNvPr>
          <p:cNvSpPr/>
          <p:nvPr/>
        </p:nvSpPr>
        <p:spPr>
          <a:xfrm>
            <a:off x="2651143" y="2210770"/>
            <a:ext cx="2266408" cy="323054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3A1DAFA-4D02-AB5E-7EDE-CF2CB97B8DBF}"/>
              </a:ext>
            </a:extLst>
          </p:cNvPr>
          <p:cNvCxnSpPr>
            <a:cxnSpLocks/>
            <a:stCxn id="78" idx="2"/>
            <a:endCxn id="56" idx="1"/>
          </p:cNvCxnSpPr>
          <p:nvPr/>
        </p:nvCxnSpPr>
        <p:spPr>
          <a:xfrm>
            <a:off x="1250322" y="3086383"/>
            <a:ext cx="1400821" cy="7396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C9191D-64C8-AA6B-F415-03A807A6CF84}"/>
              </a:ext>
            </a:extLst>
          </p:cNvPr>
          <p:cNvSpPr/>
          <p:nvPr/>
        </p:nvSpPr>
        <p:spPr>
          <a:xfrm>
            <a:off x="119194" y="2802438"/>
            <a:ext cx="2262256" cy="2839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 화면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E2E5F6E-7DFB-EBD8-8965-67B3E4842861}"/>
              </a:ext>
            </a:extLst>
          </p:cNvPr>
          <p:cNvSpPr/>
          <p:nvPr/>
        </p:nvSpPr>
        <p:spPr>
          <a:xfrm>
            <a:off x="5697071" y="2626029"/>
            <a:ext cx="5486400" cy="386730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</a:t>
            </a:r>
            <a:r>
              <a:rPr lang="ko-KR" altLang="en-US"/>
              <a:t>오른손잡이가 비율이 많으므로 터치가 편하도록 기능 버튼이 오른쪽에 다수 배치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게임의 즐거움을 느낄 수 있는 점수요소가 잘 보이도록 상단 중앙에 배치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플레이가 방해되지 않고</a:t>
            </a:r>
            <a:r>
              <a:rPr lang="en-US" altLang="ko-KR"/>
              <a:t>, </a:t>
            </a:r>
            <a:r>
              <a:rPr lang="ko-KR" altLang="en-US"/>
              <a:t>터치가 필요없는 과일 진화 이미지를 좌측 상단에 배치</a:t>
            </a:r>
            <a:endParaRPr lang="en-US" altLang="ko-KR"/>
          </a:p>
          <a:p>
            <a:pPr algn="ctr"/>
            <a:r>
              <a:rPr lang="en-US" altLang="ko-KR"/>
              <a:t>4. 5. NEXT</a:t>
            </a:r>
            <a:r>
              <a:rPr lang="ko-KR" altLang="en-US"/>
              <a:t>에 다음과일 이미지 표시</a:t>
            </a:r>
            <a:endParaRPr lang="en-US" altLang="ko-KR"/>
          </a:p>
          <a:p>
            <a:pPr algn="ctr"/>
            <a:r>
              <a:rPr lang="en-US" altLang="ko-KR"/>
              <a:t>6. </a:t>
            </a:r>
            <a:r>
              <a:rPr lang="ko-KR" altLang="en-US"/>
              <a:t>과일들 스킨 변경 버튼이 존재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F577B90-06CB-40C4-E661-696FFF19EA92}"/>
              </a:ext>
            </a:extLst>
          </p:cNvPr>
          <p:cNvSpPr/>
          <p:nvPr/>
        </p:nvSpPr>
        <p:spPr>
          <a:xfrm>
            <a:off x="2642904" y="5617678"/>
            <a:ext cx="2266408" cy="37003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E142CD1-E09C-0BA9-6479-753A137304B4}"/>
              </a:ext>
            </a:extLst>
          </p:cNvPr>
          <p:cNvCxnSpPr>
            <a:cxnSpLocks/>
            <a:stCxn id="88" idx="2"/>
            <a:endCxn id="82" idx="1"/>
          </p:cNvCxnSpPr>
          <p:nvPr/>
        </p:nvCxnSpPr>
        <p:spPr>
          <a:xfrm>
            <a:off x="1305382" y="4701654"/>
            <a:ext cx="1337522" cy="11010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696EAF3-F107-3C3D-329C-88CFC7808FFA}"/>
              </a:ext>
            </a:extLst>
          </p:cNvPr>
          <p:cNvSpPr/>
          <p:nvPr/>
        </p:nvSpPr>
        <p:spPr>
          <a:xfrm>
            <a:off x="174254" y="4417709"/>
            <a:ext cx="2262256" cy="2839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 팝업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2D4E34-DD46-4579-9CDB-0E8109DCF09A}"/>
              </a:ext>
            </a:extLst>
          </p:cNvPr>
          <p:cNvSpPr/>
          <p:nvPr/>
        </p:nvSpPr>
        <p:spPr>
          <a:xfrm>
            <a:off x="7241396" y="1246890"/>
            <a:ext cx="4685888" cy="111979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요약</a:t>
            </a:r>
            <a:endParaRPr lang="en-US" altLang="ko-KR" b="1"/>
          </a:p>
          <a:p>
            <a:pPr algn="ctr"/>
            <a:r>
              <a:rPr lang="ko-KR" altLang="en-US"/>
              <a:t>기능 버튼은 우측 상단</a:t>
            </a:r>
            <a:r>
              <a:rPr lang="en-US" altLang="ko-KR"/>
              <a:t>, </a:t>
            </a:r>
            <a:r>
              <a:rPr lang="ko-KR" altLang="en-US"/>
              <a:t>표시 요소는 좌측 상단</a:t>
            </a:r>
            <a:r>
              <a:rPr lang="en-US" altLang="ko-KR"/>
              <a:t>, </a:t>
            </a:r>
            <a:r>
              <a:rPr lang="ko-KR" altLang="en-US"/>
              <a:t>플레이 화면은 중앙 및 하단</a:t>
            </a:r>
          </a:p>
        </p:txBody>
      </p:sp>
    </p:spTree>
    <p:extLst>
      <p:ext uri="{BB962C8B-B14F-4D97-AF65-F5344CB8AC3E}">
        <p14:creationId xmlns:p14="http://schemas.microsoft.com/office/powerpoint/2010/main" val="125305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6BFA8-3E04-22E0-E139-145BBEE5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멜론 메이커 메뉴 목록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B019E9-CC09-75BA-59D8-1FEA4507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20" y="1538288"/>
            <a:ext cx="2008309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73F7D3-A5A2-8A4D-5176-8A05F32F6784}"/>
              </a:ext>
            </a:extLst>
          </p:cNvPr>
          <p:cNvSpPr/>
          <p:nvPr/>
        </p:nvSpPr>
        <p:spPr>
          <a:xfrm>
            <a:off x="3980169" y="1904997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CC375-3EE6-ED8C-A1AE-136872D2A80F}"/>
              </a:ext>
            </a:extLst>
          </p:cNvPr>
          <p:cNvSpPr/>
          <p:nvPr/>
        </p:nvSpPr>
        <p:spPr>
          <a:xfrm>
            <a:off x="3980169" y="2111186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32AA60-4B88-2E8D-CEE9-333885362E20}"/>
              </a:ext>
            </a:extLst>
          </p:cNvPr>
          <p:cNvSpPr/>
          <p:nvPr/>
        </p:nvSpPr>
        <p:spPr>
          <a:xfrm>
            <a:off x="3980116" y="2323911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E23AA-35A1-FFCC-C429-662C529EC7EB}"/>
              </a:ext>
            </a:extLst>
          </p:cNvPr>
          <p:cNvSpPr/>
          <p:nvPr/>
        </p:nvSpPr>
        <p:spPr>
          <a:xfrm>
            <a:off x="3980116" y="2512911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05D45-2A30-F34C-5046-D897EA699B05}"/>
              </a:ext>
            </a:extLst>
          </p:cNvPr>
          <p:cNvSpPr/>
          <p:nvPr/>
        </p:nvSpPr>
        <p:spPr>
          <a:xfrm>
            <a:off x="3980010" y="2700794"/>
            <a:ext cx="215260" cy="2061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DA0275-C4B3-8DB6-67BA-0BD93684236A}"/>
              </a:ext>
            </a:extLst>
          </p:cNvPr>
          <p:cNvSpPr/>
          <p:nvPr/>
        </p:nvSpPr>
        <p:spPr>
          <a:xfrm>
            <a:off x="4437558" y="1726309"/>
            <a:ext cx="726085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A2D74-D466-A331-71C1-339E20E17DEF}"/>
              </a:ext>
            </a:extLst>
          </p:cNvPr>
          <p:cNvSpPr/>
          <p:nvPr/>
        </p:nvSpPr>
        <p:spPr>
          <a:xfrm>
            <a:off x="4437505" y="2336382"/>
            <a:ext cx="1730213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배경 음악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728EB8-C2A5-11B4-B76C-D910FCD1F37A}"/>
              </a:ext>
            </a:extLst>
          </p:cNvPr>
          <p:cNvSpPr/>
          <p:nvPr/>
        </p:nvSpPr>
        <p:spPr>
          <a:xfrm>
            <a:off x="4437558" y="2620114"/>
            <a:ext cx="1205756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추천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E4A9CC-F9A1-485F-9DDD-6DD794BF8EEA}"/>
              </a:ext>
            </a:extLst>
          </p:cNvPr>
          <p:cNvSpPr/>
          <p:nvPr/>
        </p:nvSpPr>
        <p:spPr>
          <a:xfrm>
            <a:off x="4437558" y="2037042"/>
            <a:ext cx="1205756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랭킹 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ADC8A-DD79-0836-11F4-ABEEE4A7E4E2}"/>
              </a:ext>
            </a:extLst>
          </p:cNvPr>
          <p:cNvSpPr/>
          <p:nvPr/>
        </p:nvSpPr>
        <p:spPr>
          <a:xfrm>
            <a:off x="4437558" y="2903846"/>
            <a:ext cx="1730160" cy="2868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나의 통계</a:t>
            </a:r>
          </a:p>
        </p:txBody>
      </p:sp>
    </p:spTree>
    <p:extLst>
      <p:ext uri="{BB962C8B-B14F-4D97-AF65-F5344CB8AC3E}">
        <p14:creationId xmlns:p14="http://schemas.microsoft.com/office/powerpoint/2010/main" val="25297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D32A1-ED1B-DCF4-D8E2-618DC64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멜론 메이커 설정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466463-E013-4F2A-BEF1-0967E84E6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18" y="1325563"/>
            <a:ext cx="2277746" cy="493511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D5E3B0-B82D-748D-CE1E-773F21192E9D}"/>
              </a:ext>
            </a:extLst>
          </p:cNvPr>
          <p:cNvSpPr/>
          <p:nvPr/>
        </p:nvSpPr>
        <p:spPr>
          <a:xfrm>
            <a:off x="4598893" y="2169457"/>
            <a:ext cx="349623" cy="32273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C1B3AD-8201-42AF-8758-1BE7F9E5E7E5}"/>
              </a:ext>
            </a:extLst>
          </p:cNvPr>
          <p:cNvCxnSpPr>
            <a:cxnSpLocks/>
            <a:stCxn id="11" idx="1"/>
            <a:endCxn id="6" idx="0"/>
          </p:cNvCxnSpPr>
          <p:nvPr/>
        </p:nvCxnSpPr>
        <p:spPr>
          <a:xfrm flipH="1">
            <a:off x="4773705" y="1754842"/>
            <a:ext cx="542366" cy="41461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16F18E-98C8-91B0-57CD-F6E6ABA1598F}"/>
              </a:ext>
            </a:extLst>
          </p:cNvPr>
          <p:cNvSpPr/>
          <p:nvPr/>
        </p:nvSpPr>
        <p:spPr>
          <a:xfrm>
            <a:off x="5316071" y="1618131"/>
            <a:ext cx="1699311" cy="27342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뒤로가기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EFAFD-67AF-E435-1E91-280EB3FD24B4}"/>
              </a:ext>
            </a:extLst>
          </p:cNvPr>
          <p:cNvSpPr/>
          <p:nvPr/>
        </p:nvSpPr>
        <p:spPr>
          <a:xfrm>
            <a:off x="3191434" y="2492188"/>
            <a:ext cx="1470923" cy="4930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40E8C0-A987-F264-F1A4-543C8598D57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1362635" y="1754842"/>
            <a:ext cx="1828799" cy="98387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8BAF5D-9CA1-F4EE-B689-52F5602130F5}"/>
              </a:ext>
            </a:extLst>
          </p:cNvPr>
          <p:cNvSpPr/>
          <p:nvPr/>
        </p:nvSpPr>
        <p:spPr>
          <a:xfrm>
            <a:off x="35609" y="1440049"/>
            <a:ext cx="2654052" cy="3147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소리 및 진동 설정 버튼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FE049E-25C5-EE4C-9832-E4BC80DCF571}"/>
              </a:ext>
            </a:extLst>
          </p:cNvPr>
          <p:cNvSpPr/>
          <p:nvPr/>
        </p:nvSpPr>
        <p:spPr>
          <a:xfrm>
            <a:off x="744071" y="2151527"/>
            <a:ext cx="1237128" cy="3147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언어 설정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7A26D1-36A1-4D2F-48C6-AFEC057E01EE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>
            <a:off x="1362635" y="2466320"/>
            <a:ext cx="1828799" cy="7643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D2C12A-923C-BA5D-DCDD-F61D086D8F49}"/>
              </a:ext>
            </a:extLst>
          </p:cNvPr>
          <p:cNvSpPr/>
          <p:nvPr/>
        </p:nvSpPr>
        <p:spPr>
          <a:xfrm>
            <a:off x="3191434" y="2985247"/>
            <a:ext cx="1470923" cy="49081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A470CB-4DBD-62B9-CC91-F76C22EE5D2B}"/>
              </a:ext>
            </a:extLst>
          </p:cNvPr>
          <p:cNvSpPr/>
          <p:nvPr/>
        </p:nvSpPr>
        <p:spPr>
          <a:xfrm>
            <a:off x="3191434" y="3476064"/>
            <a:ext cx="1470923" cy="76433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9DDDC-6070-DF5B-9546-6500D20F15CA}"/>
              </a:ext>
            </a:extLst>
          </p:cNvPr>
          <p:cNvSpPr/>
          <p:nvPr/>
        </p:nvSpPr>
        <p:spPr>
          <a:xfrm>
            <a:off x="372358" y="2950319"/>
            <a:ext cx="2012253" cy="5606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  <a:r>
              <a:rPr lang="en-US" altLang="ko-KR"/>
              <a:t>, </a:t>
            </a:r>
            <a:r>
              <a:rPr lang="ko-KR" altLang="en-US"/>
              <a:t>재시도</a:t>
            </a:r>
            <a:r>
              <a:rPr lang="en-US" altLang="ko-KR"/>
              <a:t>, </a:t>
            </a:r>
            <a:r>
              <a:rPr lang="ko-KR" altLang="en-US"/>
              <a:t>계속하기 버튼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20A00E4-1B94-D936-C6CB-2AEB35C9D8FB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1378485" y="3510990"/>
            <a:ext cx="1812949" cy="3472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6C92DB-5169-9F53-10B2-28ECF35F7470}"/>
              </a:ext>
            </a:extLst>
          </p:cNvPr>
          <p:cNvSpPr/>
          <p:nvPr/>
        </p:nvSpPr>
        <p:spPr>
          <a:xfrm>
            <a:off x="3747247" y="4397185"/>
            <a:ext cx="394447" cy="13690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CC3281F-3521-DA09-EB7D-D8E9B1D1C73A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2269109" y="4084639"/>
            <a:ext cx="1478138" cy="3809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7A5CC9-4439-A00C-BD8C-C7D4552D3BA9}"/>
              </a:ext>
            </a:extLst>
          </p:cNvPr>
          <p:cNvSpPr/>
          <p:nvPr/>
        </p:nvSpPr>
        <p:spPr>
          <a:xfrm>
            <a:off x="456160" y="3911018"/>
            <a:ext cx="1812949" cy="34724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버전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AAC3A8-D638-214D-80CD-F37B78C8D624}"/>
              </a:ext>
            </a:extLst>
          </p:cNvPr>
          <p:cNvSpPr/>
          <p:nvPr/>
        </p:nvSpPr>
        <p:spPr>
          <a:xfrm>
            <a:off x="3008178" y="4534087"/>
            <a:ext cx="1868622" cy="32273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3CE1083-241B-B170-DAC9-F8D1112367B3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2269108" y="4695453"/>
            <a:ext cx="739070" cy="505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C29377-7EA1-C30A-D5FA-4EDF0EF0D8F6}"/>
              </a:ext>
            </a:extLst>
          </p:cNvPr>
          <p:cNvSpPr/>
          <p:nvPr/>
        </p:nvSpPr>
        <p:spPr>
          <a:xfrm>
            <a:off x="456159" y="4465636"/>
            <a:ext cx="1812949" cy="5606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제작사 유튜브</a:t>
            </a:r>
            <a:r>
              <a:rPr lang="en-US" altLang="ko-KR"/>
              <a:t>, </a:t>
            </a:r>
            <a:r>
              <a:rPr lang="ko-KR" altLang="en-US"/>
              <a:t>페이스북 채널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08AB50-DB2F-F1F7-B6D9-E82E360F7409}"/>
              </a:ext>
            </a:extLst>
          </p:cNvPr>
          <p:cNvSpPr/>
          <p:nvPr/>
        </p:nvSpPr>
        <p:spPr>
          <a:xfrm>
            <a:off x="3008178" y="4966447"/>
            <a:ext cx="1868622" cy="62566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7F845DF-392E-C266-83EE-A3A3B5088622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V="1">
            <a:off x="2638642" y="5279279"/>
            <a:ext cx="369536" cy="1157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D1040A-6F6C-0803-C922-574AC63D59BB}"/>
              </a:ext>
            </a:extLst>
          </p:cNvPr>
          <p:cNvSpPr/>
          <p:nvPr/>
        </p:nvSpPr>
        <p:spPr>
          <a:xfrm>
            <a:off x="86623" y="5233683"/>
            <a:ext cx="2552019" cy="3227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제작사 다른 게임 광고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026F6D-CFB0-9DE7-018D-A633F6554A64}"/>
              </a:ext>
            </a:extLst>
          </p:cNvPr>
          <p:cNvSpPr/>
          <p:nvPr/>
        </p:nvSpPr>
        <p:spPr>
          <a:xfrm>
            <a:off x="6804317" y="2151527"/>
            <a:ext cx="5199529" cy="370139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배치 특징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설정에 중요한 기능 버튼들은 잘 보이는 상단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중앙에 다수 배치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중요하지 않은 버전 표시를 설정 창 밑에 작게 표시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3. </a:t>
            </a:r>
            <a:r>
              <a:rPr lang="ko-KR" altLang="en-US">
                <a:solidFill>
                  <a:schemeClr val="tx1"/>
                </a:solidFill>
              </a:rPr>
              <a:t>제작사 채널 홍보 및 제작사의 다른 게임 광고 하단에 묶어 배치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3F3941-996E-CADE-E8F9-977FB2257777}"/>
              </a:ext>
            </a:extLst>
          </p:cNvPr>
          <p:cNvCxnSpPr/>
          <p:nvPr/>
        </p:nvCxnSpPr>
        <p:spPr>
          <a:xfrm>
            <a:off x="4957514" y="4454617"/>
            <a:ext cx="36755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6D5EFB0-E9C4-77C4-5BB6-09E062868B2E}"/>
              </a:ext>
            </a:extLst>
          </p:cNvPr>
          <p:cNvCxnSpPr>
            <a:cxnSpLocks/>
          </p:cNvCxnSpPr>
          <p:nvPr/>
        </p:nvCxnSpPr>
        <p:spPr>
          <a:xfrm>
            <a:off x="5316071" y="4454617"/>
            <a:ext cx="0" cy="11374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9837E81-DB20-8513-0BE8-A9272931B203}"/>
              </a:ext>
            </a:extLst>
          </p:cNvPr>
          <p:cNvCxnSpPr/>
          <p:nvPr/>
        </p:nvCxnSpPr>
        <p:spPr>
          <a:xfrm flipH="1">
            <a:off x="4876800" y="5592110"/>
            <a:ext cx="43927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07162FA-AB17-8F43-8AC9-2267C37C8654}"/>
              </a:ext>
            </a:extLst>
          </p:cNvPr>
          <p:cNvCxnSpPr>
            <a:cxnSpLocks/>
          </p:cNvCxnSpPr>
          <p:nvPr/>
        </p:nvCxnSpPr>
        <p:spPr>
          <a:xfrm>
            <a:off x="4832072" y="2563906"/>
            <a:ext cx="48399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64FD426-E7BC-9B23-DB45-DCD23729256E}"/>
              </a:ext>
            </a:extLst>
          </p:cNvPr>
          <p:cNvCxnSpPr>
            <a:cxnSpLocks/>
          </p:cNvCxnSpPr>
          <p:nvPr/>
        </p:nvCxnSpPr>
        <p:spPr>
          <a:xfrm>
            <a:off x="5316071" y="2563906"/>
            <a:ext cx="0" cy="17112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044EB2-63D4-3ABB-5C1B-C8C8C18F9A00}"/>
              </a:ext>
            </a:extLst>
          </p:cNvPr>
          <p:cNvCxnSpPr>
            <a:cxnSpLocks/>
          </p:cNvCxnSpPr>
          <p:nvPr/>
        </p:nvCxnSpPr>
        <p:spPr>
          <a:xfrm>
            <a:off x="4662357" y="4258260"/>
            <a:ext cx="6627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BA4A12-721C-B511-DAB3-A715B7A34734}"/>
              </a:ext>
            </a:extLst>
          </p:cNvPr>
          <p:cNvSpPr/>
          <p:nvPr/>
        </p:nvSpPr>
        <p:spPr>
          <a:xfrm>
            <a:off x="5480094" y="3116517"/>
            <a:ext cx="1160200" cy="568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설정에 영향을 미치는 요소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CE5A9C-A52B-3CD7-7556-F0210C5FB6ED}"/>
              </a:ext>
            </a:extLst>
          </p:cNvPr>
          <p:cNvSpPr/>
          <p:nvPr/>
        </p:nvSpPr>
        <p:spPr>
          <a:xfrm>
            <a:off x="5367138" y="4790794"/>
            <a:ext cx="1437179" cy="568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설정에 영향을 미치지 않는 요소</a:t>
            </a:r>
          </a:p>
        </p:txBody>
      </p:sp>
    </p:spTree>
    <p:extLst>
      <p:ext uri="{BB962C8B-B14F-4D97-AF65-F5344CB8AC3E}">
        <p14:creationId xmlns:p14="http://schemas.microsoft.com/office/powerpoint/2010/main" val="374270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3228-8D1A-0A9C-D463-A92E105D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멜론 메이커 순위 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3894439-F977-EBC9-5D14-DF422C7D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0" y="1540202"/>
            <a:ext cx="2008309" cy="435133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95FEE0-618E-BFF9-0282-896A2F61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10" y="1540202"/>
            <a:ext cx="2008310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6C57E9-FFCB-A3C9-D8FE-E736792F8AC5}"/>
              </a:ext>
            </a:extLst>
          </p:cNvPr>
          <p:cNvSpPr/>
          <p:nvPr/>
        </p:nvSpPr>
        <p:spPr>
          <a:xfrm>
            <a:off x="1066800" y="2886635"/>
            <a:ext cx="1353671" cy="37651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4F6525-C393-257B-AA6C-87C898F3AEE6}"/>
              </a:ext>
            </a:extLst>
          </p:cNvPr>
          <p:cNvSpPr/>
          <p:nvPr/>
        </p:nvSpPr>
        <p:spPr>
          <a:xfrm>
            <a:off x="3173829" y="2886635"/>
            <a:ext cx="1353671" cy="37651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01C544-8345-8C77-F921-230A6DCF69CD}"/>
              </a:ext>
            </a:extLst>
          </p:cNvPr>
          <p:cNvSpPr/>
          <p:nvPr/>
        </p:nvSpPr>
        <p:spPr>
          <a:xfrm>
            <a:off x="1066800" y="2653553"/>
            <a:ext cx="1353671" cy="2122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C6BB83-50CC-1021-E112-2077FA9C616E}"/>
              </a:ext>
            </a:extLst>
          </p:cNvPr>
          <p:cNvSpPr/>
          <p:nvPr/>
        </p:nvSpPr>
        <p:spPr>
          <a:xfrm>
            <a:off x="3173828" y="2653553"/>
            <a:ext cx="1353671" cy="21221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F8530-B92F-DE51-7012-EE78198FDF95}"/>
              </a:ext>
            </a:extLst>
          </p:cNvPr>
          <p:cNvSpPr/>
          <p:nvPr/>
        </p:nvSpPr>
        <p:spPr>
          <a:xfrm>
            <a:off x="1066800" y="3263153"/>
            <a:ext cx="1353671" cy="154193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BFF4FF-6A01-2A87-E19E-361D1BC0282F}"/>
              </a:ext>
            </a:extLst>
          </p:cNvPr>
          <p:cNvSpPr/>
          <p:nvPr/>
        </p:nvSpPr>
        <p:spPr>
          <a:xfrm>
            <a:off x="3173827" y="3290746"/>
            <a:ext cx="1353671" cy="154193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8C470E-C9C8-35FC-2454-D381BD07712B}"/>
              </a:ext>
            </a:extLst>
          </p:cNvPr>
          <p:cNvSpPr/>
          <p:nvPr/>
        </p:nvSpPr>
        <p:spPr>
          <a:xfrm>
            <a:off x="816879" y="5535893"/>
            <a:ext cx="1853509" cy="3556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DB99EC-21F9-D384-36F3-ADDD75B4BA12}"/>
              </a:ext>
            </a:extLst>
          </p:cNvPr>
          <p:cNvSpPr/>
          <p:nvPr/>
        </p:nvSpPr>
        <p:spPr>
          <a:xfrm>
            <a:off x="2923907" y="5546328"/>
            <a:ext cx="1853509" cy="3556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190515-3E2C-3225-61B1-E44BDCC2100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527499" y="2759658"/>
            <a:ext cx="426042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D14505-6125-2D6D-EB23-0F3EF45767D2}"/>
              </a:ext>
            </a:extLst>
          </p:cNvPr>
          <p:cNvSpPr/>
          <p:nvPr/>
        </p:nvSpPr>
        <p:spPr>
          <a:xfrm>
            <a:off x="4953541" y="2554942"/>
            <a:ext cx="1254950" cy="337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 종류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BB376-E3E8-4A82-958D-A93D2819186D}"/>
              </a:ext>
            </a:extLst>
          </p:cNvPr>
          <p:cNvSpPr/>
          <p:nvPr/>
        </p:nvSpPr>
        <p:spPr>
          <a:xfrm>
            <a:off x="4953541" y="2897584"/>
            <a:ext cx="1254950" cy="337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 기준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25444F-AC9D-3214-B6DB-042A75272CC6}"/>
              </a:ext>
            </a:extLst>
          </p:cNvPr>
          <p:cNvSpPr/>
          <p:nvPr/>
        </p:nvSpPr>
        <p:spPr>
          <a:xfrm>
            <a:off x="4953541" y="3234602"/>
            <a:ext cx="1254950" cy="337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순위 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F86F0C-74AC-3DE1-3EEC-90A8B05C9E2E}"/>
              </a:ext>
            </a:extLst>
          </p:cNvPr>
          <p:cNvSpPr/>
          <p:nvPr/>
        </p:nvSpPr>
        <p:spPr>
          <a:xfrm>
            <a:off x="5581016" y="3908638"/>
            <a:ext cx="5669635" cy="13255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특징</a:t>
            </a:r>
            <a:endParaRPr lang="en-US" altLang="ko-KR" b="1"/>
          </a:p>
          <a:p>
            <a:pPr algn="ctr"/>
            <a:r>
              <a:rPr lang="en-US" altLang="ko-KR"/>
              <a:t>1. </a:t>
            </a:r>
            <a:r>
              <a:rPr lang="ko-KR" altLang="en-US"/>
              <a:t>순위를 매기는 종류가 </a:t>
            </a:r>
            <a:r>
              <a:rPr lang="en-US" altLang="ko-KR"/>
              <a:t>2</a:t>
            </a:r>
            <a:r>
              <a:rPr lang="ko-KR" altLang="en-US"/>
              <a:t>가지 뿐이므로 버튼을 분리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기준을 보기 쉽게 상단에 표시</a:t>
            </a:r>
            <a:endParaRPr lang="en-US" altLang="ko-KR"/>
          </a:p>
          <a:p>
            <a:pPr algn="ctr"/>
            <a:r>
              <a:rPr lang="en-US" altLang="ko-KR"/>
              <a:t>3. </a:t>
            </a:r>
            <a:r>
              <a:rPr lang="ko-KR" altLang="en-US"/>
              <a:t>내 순위 칸이 잘 보이도록 강조 표시</a:t>
            </a:r>
          </a:p>
        </p:txBody>
      </p:sp>
    </p:spTree>
    <p:extLst>
      <p:ext uri="{BB962C8B-B14F-4D97-AF65-F5344CB8AC3E}">
        <p14:creationId xmlns:p14="http://schemas.microsoft.com/office/powerpoint/2010/main" val="37682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F8554-D3A5-0DEF-D22A-A5941076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멜론 메이커 음악 목록 화면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29B7E2-A30F-5322-C0BC-7841927FC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97" y="1325563"/>
            <a:ext cx="2313002" cy="501150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76D0EB-45DF-DD08-8B11-F0C3079172A1}"/>
              </a:ext>
            </a:extLst>
          </p:cNvPr>
          <p:cNvSpPr/>
          <p:nvPr/>
        </p:nvSpPr>
        <p:spPr>
          <a:xfrm>
            <a:off x="2079756" y="5928355"/>
            <a:ext cx="2061883" cy="3678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1CC0B8-8936-D46C-B267-ABF064B9766A}"/>
              </a:ext>
            </a:extLst>
          </p:cNvPr>
          <p:cNvSpPr/>
          <p:nvPr/>
        </p:nvSpPr>
        <p:spPr>
          <a:xfrm>
            <a:off x="5387792" y="1944755"/>
            <a:ext cx="5199529" cy="370139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설명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 멜론메이커의 특이사항 중 하나로 배경음악이 여러 개이며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음표 </a:t>
            </a:r>
            <a:r>
              <a:rPr lang="en-US" altLang="ko-KR">
                <a:solidFill>
                  <a:schemeClr val="tx1"/>
                </a:solidFill>
              </a:rPr>
              <a:t>3000</a:t>
            </a:r>
            <a:r>
              <a:rPr lang="ko-KR" altLang="en-US">
                <a:solidFill>
                  <a:schemeClr val="tx1"/>
                </a:solidFill>
              </a:rPr>
              <a:t>개로 해금할 수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음표는 광고 시청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제작사 채널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회성 방문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다른 사람에게 추천메시지를 보내 획득 가능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특징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광고 시청이 잘 보이도록 오른손에 가려지지 않는 좌측 상단 배치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9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0BBF6-1822-4E46-35C5-FA63E852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멜론 메이커 통계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0B0E95-18D6-56E2-3D68-B99AFBCA1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5" y="1753907"/>
            <a:ext cx="20083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6A399B-9DB9-C626-254C-2437C492E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72" y="1753907"/>
            <a:ext cx="2008310" cy="43513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F1081F-FA80-1DB8-1364-72037CDF968C}"/>
              </a:ext>
            </a:extLst>
          </p:cNvPr>
          <p:cNvSpPr/>
          <p:nvPr/>
        </p:nvSpPr>
        <p:spPr>
          <a:xfrm>
            <a:off x="994544" y="5764306"/>
            <a:ext cx="2008309" cy="3409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697C08-1A97-00D5-53B5-77BDA5D1BDC8}"/>
              </a:ext>
            </a:extLst>
          </p:cNvPr>
          <p:cNvSpPr/>
          <p:nvPr/>
        </p:nvSpPr>
        <p:spPr>
          <a:xfrm>
            <a:off x="3042872" y="5764306"/>
            <a:ext cx="2008310" cy="3409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17EF3-906E-61BC-DE15-8162AFD61743}"/>
              </a:ext>
            </a:extLst>
          </p:cNvPr>
          <p:cNvSpPr/>
          <p:nvPr/>
        </p:nvSpPr>
        <p:spPr>
          <a:xfrm>
            <a:off x="5414682" y="3164541"/>
            <a:ext cx="5782773" cy="241150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특징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합쳐서만 만들 수 있는 과일들이 목록에 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보기 좋게 한 줄씩 표기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최고 점수를 찍을 때마다 점수 기록이 갱신되며 찍은 날짜가 기록됨</a:t>
            </a:r>
          </a:p>
        </p:txBody>
      </p:sp>
    </p:spTree>
    <p:extLst>
      <p:ext uri="{BB962C8B-B14F-4D97-AF65-F5344CB8AC3E}">
        <p14:creationId xmlns:p14="http://schemas.microsoft.com/office/powerpoint/2010/main" val="397813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734</Words>
  <Application>Microsoft Office PowerPoint</Application>
  <PresentationFormat>와이드스크린</PresentationFormat>
  <Paragraphs>186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수박게임 UI 디자인</vt:lpstr>
      <vt:lpstr>목차</vt:lpstr>
      <vt:lpstr>멜론 메이커</vt:lpstr>
      <vt:lpstr>멜론 메이커 게임 화면</vt:lpstr>
      <vt:lpstr>멜론 메이커 메뉴 목록</vt:lpstr>
      <vt:lpstr>멜론 메이커 설정 화면</vt:lpstr>
      <vt:lpstr>멜론 메이커 순위 화면</vt:lpstr>
      <vt:lpstr>멜론 메이커 음악 목록 화면 </vt:lpstr>
      <vt:lpstr>멜론 메이커 통계 화면</vt:lpstr>
      <vt:lpstr>수박 게임</vt:lpstr>
      <vt:lpstr>수박 게임 홈 화면</vt:lpstr>
      <vt:lpstr>수박 게임 홈 화면 설정</vt:lpstr>
      <vt:lpstr>수박 게임 스킨 화면</vt:lpstr>
      <vt:lpstr>수박 게임 플레이 화면</vt:lpstr>
      <vt:lpstr>수박 게임 순위 화면</vt:lpstr>
      <vt:lpstr>프로젝트 홈 화면 UI</vt:lpstr>
      <vt:lpstr>프로젝트 인 게임 UI</vt:lpstr>
      <vt:lpstr>메뉴 클릭 시 설정 화면</vt:lpstr>
      <vt:lpstr>프로젝트 기록 화면 </vt:lpstr>
      <vt:lpstr>프로젝트 게임 오버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수박게임 UI 디자인</dc:title>
  <dc:creator>New Game</dc:creator>
  <cp:lastModifiedBy>1-414</cp:lastModifiedBy>
  <cp:revision>4</cp:revision>
  <dcterms:created xsi:type="dcterms:W3CDTF">2024-03-20T20:55:16Z</dcterms:created>
  <dcterms:modified xsi:type="dcterms:W3CDTF">2024-03-21T04:42:59Z</dcterms:modified>
</cp:coreProperties>
</file>