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14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3" autoAdjust="0"/>
  </p:normalViewPr>
  <p:slideViewPr>
    <p:cSldViewPr>
      <p:cViewPr varScale="1">
        <p:scale>
          <a:sx n="84" d="100"/>
          <a:sy n="84" d="100"/>
        </p:scale>
        <p:origin x="-845" y="-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A9B2-96BF-4559-84FB-6A042137F7B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BAB5B-AFE9-4091-B863-9E136F31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BAB5B-AFE9-4091-B863-9E136F3126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9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1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3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4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60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26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40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8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48F-7EBF-44C7-B178-D5F9D0368BE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F9CA-26C0-44F0-A19B-FE4DB645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48F-7EBF-44C7-B178-D5F9D0368BE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F9CA-26C0-44F0-A19B-FE4DB645CE0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sz="4400" dirty="0" smtClean="0">
                <a:solidFill>
                  <a:srgbClr val="0070C0"/>
                </a:solidFill>
                <a:latin typeface="Arial" charset="0"/>
              </a:rPr>
              <a:t>Remote Method Invocation</a:t>
            </a:r>
            <a:r>
              <a:rPr lang="en-US" altLang="zh-TW" sz="5400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5400" dirty="0" smtClean="0">
                <a:solidFill>
                  <a:srgbClr val="0070C0"/>
                </a:solidFill>
                <a:latin typeface="Arial" charset="0"/>
              </a:rPr>
            </a:br>
            <a:r>
              <a:rPr lang="en-US" altLang="zh-TW" sz="5400" b="1" dirty="0" smtClean="0">
                <a:solidFill>
                  <a:srgbClr val="0070C0"/>
                </a:solidFill>
                <a:latin typeface="Arial" charset="0"/>
              </a:rPr>
              <a:t>(RMI)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Anib Manandhar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Roshan Shrestha ‘b’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Execution Procedure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on Server.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Compile all java files.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rmiregistry</a:t>
            </a:r>
            <a:r>
              <a:rPr lang="en-US" dirty="0" smtClean="0">
                <a:solidFill>
                  <a:schemeClr val="tx1"/>
                </a:solidFill>
              </a:rPr>
              <a:t> is not yet started.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Run Server class.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on Client.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Compile all java files.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Run Client classes.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C:\Users\Anibm\Desktop\fedc69de4af7f44a7ae0fcaf07f29639311169b48749daa3d9ff8609e016b1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4322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RMI ?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503920" cy="4572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/>
              <a:t>emote </a:t>
            </a:r>
            <a:r>
              <a:rPr lang="en-US" dirty="0" smtClean="0">
                <a:solidFill>
                  <a:srgbClr val="0070C0"/>
                </a:solidFill>
              </a:rPr>
              <a:t>M</a:t>
            </a:r>
            <a:r>
              <a:rPr lang="en-US" dirty="0" smtClean="0"/>
              <a:t>ethod </a:t>
            </a:r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nvocation </a:t>
            </a:r>
            <a:r>
              <a:rPr lang="en-US" dirty="0" smtClean="0">
                <a:latin typeface="Arial" pitchFamily="34" charset="0"/>
              </a:rPr>
              <a:t>allows applications to call object methods located remotely.</a:t>
            </a:r>
          </a:p>
          <a:p>
            <a:r>
              <a:rPr lang="en-US" dirty="0" smtClean="0">
                <a:latin typeface="Arial" pitchFamily="34" charset="0"/>
              </a:rPr>
              <a:t>It helps to share resources and load across the distributed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RMI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C:\Users\Anibm\Desktop\29-clip-art-computer-server-free-cliparts-that-you-can-download-to-you-IRjn6A-clipar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71" b="89965" l="9970" r="899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14600"/>
            <a:ext cx="1192876" cy="137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ibm\Desktop\Desktop_computer_clipart_-_Yellow_them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368553" cy="163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ibm\Desktop\server-computer-clipart-database-clipart-database_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49721"/>
            <a:ext cx="914400" cy="10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3352800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Bind/Rebind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377" y="4114800"/>
            <a:ext cx="38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Server Bind/Rebind into RMI registry.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992826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Lookup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377" y="4484132"/>
            <a:ext cx="334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Client Lookup into RMI registry.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327262"/>
            <a:ext cx="25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Remote Procedure Call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2377" y="4861340"/>
            <a:ext cx="38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Client Remote Procedure Calls Server.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4803" y="254686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 Class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969" y="5231726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Stub class is </a:t>
            </a:r>
            <a:r>
              <a:rPr lang="en-US" dirty="0" err="1" smtClean="0"/>
              <a:t>tranfered</a:t>
            </a:r>
            <a:r>
              <a:rPr lang="en-US" dirty="0" smtClean="0"/>
              <a:t> to the client.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9969" y="2348620"/>
            <a:ext cx="838201" cy="35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70C0"/>
                </a:solidFill>
              </a:rPr>
              <a:t>Client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55241" y="2251120"/>
            <a:ext cx="855359" cy="35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70C0"/>
                </a:solidFill>
              </a:rPr>
              <a:t>Server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0998" y="1330860"/>
            <a:ext cx="1447800" cy="35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RMIRegistry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3599E-6 L -0.27378 -0.16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80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486E-6 L 0.23038 -0.096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48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58085E-6 L 0.40833 0.0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5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85427E-7 L -0.15173 -0.09137 C -0.18368 -0.11219 -0.23125 -0.12399 -0.2809 -0.12399 C -0.33767 -0.12399 -0.38281 -0.11219 -0.41475 -0.09137 L -0.56701 9.85427E-7 " pathEditMode="relative" rAng="10800000" ptsTypes="FffFF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1" y="-6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8" grpId="0"/>
      <p:bldP spid="8" grpId="1"/>
      <p:bldP spid="9" grpId="0"/>
      <p:bldP spid="10" grpId="0"/>
      <p:bldP spid="10" grpId="1"/>
      <p:bldP spid="11" grpId="0"/>
      <p:bldP spid="13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685800" y="5650988"/>
            <a:ext cx="784859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Transport Layer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nibm\Desktop\Desktop_computer_clipart_-_Yellow_them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1" y="1220184"/>
            <a:ext cx="1368553" cy="163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ibm\Desktop\29-clip-art-computer-server-free-cliparts-that-you-can-download-to-you-IRjn6A-clipa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71" b="89965" l="9970" r="899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05" y="1347523"/>
            <a:ext cx="1193800" cy="13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2511" y="106681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31071" y="1078781"/>
            <a:ext cx="20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object Host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5762" y="1666143"/>
            <a:ext cx="519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----------------------Interface (Prototypes)--------------------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1835" y="3382342"/>
            <a:ext cx="238785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                 STUB         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1547" y="4584188"/>
            <a:ext cx="261645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RMI Registry with JVM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15000" y="3382342"/>
            <a:ext cx="302259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                SKELETON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67505" y="4569216"/>
            <a:ext cx="264159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RMI Registry with JVM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86738" y="19294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</a:t>
            </a:r>
            <a:r>
              <a:rPr lang="en-US" sz="1400" dirty="0" smtClean="0"/>
              <a:t>()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24600" y="2114099"/>
            <a:ext cx="115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myFunction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31861" y="2298765"/>
            <a:ext cx="14307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myFunction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1994" y="2635831"/>
            <a:ext cx="139288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Return Value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266792" y="932789"/>
            <a:ext cx="0" cy="4489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0" y="92658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H="1">
            <a:off x="0" y="5422388"/>
            <a:ext cx="3266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486400" y="921154"/>
            <a:ext cx="0" cy="4489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516703" y="5429295"/>
            <a:ext cx="3627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474656" y="928496"/>
            <a:ext cx="3627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 txBox="1">
            <a:spLocks/>
          </p:cNvSpPr>
          <p:nvPr/>
        </p:nvSpPr>
        <p:spPr>
          <a:xfrm>
            <a:off x="2564987" y="24175"/>
            <a:ext cx="4233975" cy="740859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>
                <a:solidFill>
                  <a:srgbClr val="0070C0"/>
                </a:solidFill>
              </a:rPr>
              <a:t>Basic RMI Flow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4590" y="3276600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Marshaling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36350" y="3276600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Unmarshaling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226E-6 L -0.00139 0.173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7303 L 0.03194 0.5061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6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4 0.50613 L 0.65694 0.506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695 0.50613 L 0.56372 0.1841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-1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372 0.18413 L 0.70539 0.0397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7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-0.00949 L -0.11042 0.1253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6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0.13486 L -0.08437 0.4679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6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0.45686 L -0.59896 0.4568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896 0.45686 L -0.67396 0.1237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16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73 0.12376 L -0.6823 -0.0316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7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xit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0" grpId="0"/>
      <p:bldP spid="12" grpId="0"/>
      <p:bldP spid="14" grpId="0"/>
      <p:bldP spid="16" grpId="0" animBg="1"/>
      <p:bldP spid="46" grpId="0" animBg="1"/>
      <p:bldP spid="47" grpId="0" animBg="1"/>
      <p:bldP spid="48" grpId="0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5" grpId="1" animBg="1"/>
      <p:bldP spid="55" grpId="2" animBg="1"/>
      <p:bldP spid="55" grpId="6" animBg="1"/>
      <p:bldP spid="55" grpId="7" animBg="1"/>
      <p:bldP spid="55" grpId="8" animBg="1"/>
      <p:bldP spid="55" grpId="9" animBg="1"/>
      <p:bldP spid="55" grpId="10" animBg="1"/>
      <p:bldP spid="82" grpId="0"/>
      <p:bldP spid="82" grpId="1"/>
      <p:bldP spid="83" grpId="0"/>
      <p:bldP spid="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Basic Components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5486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Client : This is the device application which calls/invokes the object remotely.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Client Stub : It is proxy server, which act as if the remote object is in the client machine. Hence the client calls object to the stub.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Marshaling : It is the conversion of invoked function into network portable form to send through network environment.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RMI registry : It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special server that looks up objects by name (i.e. it must be unique).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Basic Components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5486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 smtClean="0">
                <a:solidFill>
                  <a:schemeClr val="tx1"/>
                </a:solidFill>
              </a:rPr>
              <a:t>Transport Layer :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transport layer is the low-layer that ships marshal streams between different address spaces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dirty="0" smtClean="0">
                <a:solidFill>
                  <a:schemeClr val="tx1"/>
                </a:solidFill>
              </a:rPr>
              <a:t>Server Skeleton : It is proxy client. Hence the server returns value to the Skeleton.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dirty="0" smtClean="0">
                <a:solidFill>
                  <a:schemeClr val="tx1"/>
                </a:solidFill>
              </a:rPr>
              <a:t>Remote Object Host (server) : It is the device hosting the object (methods).The server binds the object for the client.</a:t>
            </a:r>
          </a:p>
          <a:p>
            <a:pPr marL="514350" indent="-514350" algn="l">
              <a:buFont typeface="+mj-lt"/>
              <a:buAutoNum type="arabicPeriod" startAt="5"/>
            </a:pPr>
            <a:r>
              <a:rPr lang="en-US" dirty="0" smtClean="0">
                <a:solidFill>
                  <a:schemeClr val="tx1"/>
                </a:solidFill>
              </a:rPr>
              <a:t>Interface : Interface is the behavior containing methods’ prototypes. </a:t>
            </a:r>
          </a:p>
          <a:p>
            <a:pPr marL="514350" indent="-514350" algn="l">
              <a:buFont typeface="+mj-lt"/>
              <a:buAutoNum type="arabicPeriod" startAt="5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 startAt="5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Code Notes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458200" cy="54864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Interface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Must Import </a:t>
            </a:r>
            <a:r>
              <a:rPr lang="en-US" sz="2800" dirty="0" err="1" smtClean="0">
                <a:solidFill>
                  <a:schemeClr val="tx1"/>
                </a:solidFill>
              </a:rPr>
              <a:t>java.rmi</a:t>
            </a:r>
            <a:r>
              <a:rPr lang="en-US" sz="2800" dirty="0" smtClean="0">
                <a:solidFill>
                  <a:schemeClr val="tx1"/>
                </a:solidFill>
              </a:rPr>
              <a:t>.*.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Must extend Remote class.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Must declare methods’ prototypes.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Code Notes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Server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Must Import 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java.rmi.*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java.rmi.registry.LocateRegistry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import java.rmi.server.*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Must extend </a:t>
            </a:r>
            <a:r>
              <a:rPr lang="en-US" dirty="0" err="1" smtClean="0">
                <a:solidFill>
                  <a:schemeClr val="tx1"/>
                </a:solidFill>
              </a:rPr>
              <a:t>UnicastRemoteObject</a:t>
            </a:r>
            <a:r>
              <a:rPr lang="en-US" dirty="0" smtClean="0">
                <a:solidFill>
                  <a:schemeClr val="tx1"/>
                </a:solidFill>
              </a:rPr>
              <a:t> class and handle exception for its constructor.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Must implement interface class.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The function are defined in the class.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LocateRegistry.createRegistry</a:t>
            </a:r>
            <a:r>
              <a:rPr lang="en-US" dirty="0" smtClean="0">
                <a:solidFill>
                  <a:srgbClr val="C00000"/>
                </a:solidFill>
              </a:rPr>
              <a:t>(port)</a:t>
            </a:r>
            <a:r>
              <a:rPr lang="en-US" dirty="0" smtClean="0">
                <a:solidFill>
                  <a:schemeClr val="tx1"/>
                </a:solidFill>
              </a:rPr>
              <a:t>” is used to start “</a:t>
            </a:r>
            <a:r>
              <a:rPr lang="en-US" dirty="0" err="1" smtClean="0">
                <a:solidFill>
                  <a:schemeClr val="tx1"/>
                </a:solidFill>
              </a:rPr>
              <a:t>rmiregistry</a:t>
            </a:r>
            <a:r>
              <a:rPr lang="en-US" dirty="0" smtClean="0">
                <a:solidFill>
                  <a:schemeClr val="tx1"/>
                </a:solidFill>
              </a:rPr>
              <a:t>”. 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Naming.rebind</a:t>
            </a:r>
            <a:r>
              <a:rPr lang="en-US" dirty="0" smtClean="0">
                <a:solidFill>
                  <a:srgbClr val="C00000"/>
                </a:solidFill>
              </a:rPr>
              <a:t>(“Unique Caption”, </a:t>
            </a:r>
            <a:r>
              <a:rPr lang="en-US" dirty="0" err="1" smtClean="0">
                <a:solidFill>
                  <a:srgbClr val="C00000"/>
                </a:solidFill>
              </a:rPr>
              <a:t>serverObject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used to bind the object.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70C0"/>
                </a:solidFill>
                <a:latin typeface="Arial" charset="0"/>
              </a:rPr>
              <a:t/>
            </a:r>
            <a:br>
              <a:rPr lang="en-US" altLang="zh-TW" sz="4400" dirty="0">
                <a:solidFill>
                  <a:srgbClr val="0070C0"/>
                </a:solidFill>
                <a:latin typeface="Arial" charset="0"/>
              </a:rPr>
            </a:br>
            <a:r>
              <a:rPr lang="en-US" altLang="zh-TW" dirty="0" smtClean="0">
                <a:solidFill>
                  <a:srgbClr val="0070C0"/>
                </a:solidFill>
                <a:latin typeface="Arial" charset="0"/>
              </a:rPr>
              <a:t>Code Notes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Client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Must import </a:t>
            </a:r>
            <a:r>
              <a:rPr lang="en-US" dirty="0" err="1" smtClean="0">
                <a:solidFill>
                  <a:schemeClr val="tx1"/>
                </a:solidFill>
              </a:rPr>
              <a:t>java.rmi.Naming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interface lookup is done using following:-	</a:t>
            </a:r>
            <a:r>
              <a:rPr lang="en-US" sz="2000" dirty="0" smtClean="0">
                <a:solidFill>
                  <a:srgbClr val="C00000"/>
                </a:solidFill>
              </a:rPr>
              <a:t>Interface object = (Interface)</a:t>
            </a:r>
            <a:r>
              <a:rPr lang="en-US" sz="2000" dirty="0" err="1" smtClean="0">
                <a:solidFill>
                  <a:srgbClr val="C00000"/>
                </a:solidFill>
              </a:rPr>
              <a:t>Naming.lookup</a:t>
            </a:r>
            <a:r>
              <a:rPr lang="en-US" sz="2000" dirty="0" smtClean="0">
                <a:solidFill>
                  <a:srgbClr val="C00000"/>
                </a:solidFill>
              </a:rPr>
              <a:t>(" Unique Caption ");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The Naming Lookup must be type casted to interface class as above, so to use object like a local object.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The object is then used to invoke functions.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336</TotalTime>
  <Words>406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 Remote Method Invocation (RMI)</vt:lpstr>
      <vt:lpstr>What is RMI ? </vt:lpstr>
      <vt:lpstr>RMI Architecture</vt:lpstr>
      <vt:lpstr>PowerPoint Presentation</vt:lpstr>
      <vt:lpstr> Basic Components</vt:lpstr>
      <vt:lpstr> Basic Components</vt:lpstr>
      <vt:lpstr> Code Notes</vt:lpstr>
      <vt:lpstr> Code Notes</vt:lpstr>
      <vt:lpstr> Code Notes</vt:lpstr>
      <vt:lpstr> Execution Procedure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 (RMI)</dc:title>
  <dc:creator>Anib Manandhar</dc:creator>
  <cp:lastModifiedBy>Anib Manandhar</cp:lastModifiedBy>
  <cp:revision>30</cp:revision>
  <dcterms:created xsi:type="dcterms:W3CDTF">2016-08-01T07:36:26Z</dcterms:created>
  <dcterms:modified xsi:type="dcterms:W3CDTF">2016-08-01T13:47:17Z</dcterms:modified>
</cp:coreProperties>
</file>