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sldIdLst>
    <p:sldId id="256" r:id="rId2"/>
    <p:sldId id="260" r:id="rId3"/>
    <p:sldId id="259" r:id="rId4"/>
    <p:sldId id="288" r:id="rId5"/>
    <p:sldId id="285" r:id="rId6"/>
    <p:sldId id="286" r:id="rId7"/>
    <p:sldId id="287" r:id="rId8"/>
    <p:sldId id="289" r:id="rId9"/>
    <p:sldId id="272" r:id="rId10"/>
    <p:sldId id="269" r:id="rId11"/>
    <p:sldId id="281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8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12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14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53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82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64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403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09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8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80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7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0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9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35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5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89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CF89E-BD86-4BC7-86D0-CD538508608C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F613FA-D70D-42C4-93FA-0573C3DE98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FF9B39-0FB4-F4D2-F40B-0B7AA3375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1: EMPRENDEDOR E IDEA EMPRENDEDORA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AEA5440-A809-2012-0D1D-451065F56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2673" y="5107284"/>
            <a:ext cx="7766936" cy="1096899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algn="l"/>
            <a:r>
              <a:rPr lang="es-ES" dirty="0"/>
              <a:t>PROFESORA: CELIA PLATA</a:t>
            </a:r>
          </a:p>
          <a:p>
            <a:pPr algn="l"/>
            <a:r>
              <a:rPr lang="es-ES" dirty="0"/>
              <a:t>Curso 2023/2024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37FD4017-B756-4F78-C6C3-35F9A41AE24F}"/>
              </a:ext>
            </a:extLst>
          </p:cNvPr>
          <p:cNvSpPr txBox="1">
            <a:spLocks/>
          </p:cNvSpPr>
          <p:nvPr/>
        </p:nvSpPr>
        <p:spPr>
          <a:xfrm>
            <a:off x="4082082" y="7449004"/>
            <a:ext cx="7859545" cy="118654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s-ES" dirty="0"/>
              <a:t>PROFESORA: CELIA PLATA</a:t>
            </a:r>
          </a:p>
          <a:p>
            <a:r>
              <a:rPr lang="es-ES" dirty="0"/>
              <a:t>Curso 2022/2023</a:t>
            </a:r>
          </a:p>
        </p:txBody>
      </p:sp>
      <p:pic>
        <p:nvPicPr>
          <p:cNvPr id="1026" name="Picture 2" descr="Instituto Domenico Scarlatti de Aranjuez | Opiniones y Precios 2023 - Mico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80" y="5346977"/>
            <a:ext cx="898130" cy="9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54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1487DB-2673-CB8A-4997-B94E5AE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EL INTRAEMPRENDEDOR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6A613F-7672-83A3-B53B-87447088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01" y="1841679"/>
            <a:ext cx="8951377" cy="46363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La iniciativa emprendedora no se debe considerar únicamente como un medio para crear una empresa, sino una actitud ante la vida.</a:t>
            </a:r>
          </a:p>
          <a:p>
            <a:pPr algn="just"/>
            <a:r>
              <a:rPr lang="es-ES" dirty="0"/>
              <a:t>Hay trabajadores que generan nuevas ideas, que dedican su tiempo y conocimiento a investigar y crear valor añadido.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dirty="0">
                <a:solidFill>
                  <a:schemeClr val="accent2"/>
                </a:solidFill>
              </a:rPr>
              <a:t>INTRAEMPRENDEDOR</a:t>
            </a: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s-ES" dirty="0"/>
              <a:t>empleados que desde su puesto de trabajo en una empresa de la que no son propietarios desarrollan y ponen en práctica sus cualidades emprendedoras en beneficio de la empresa para la que trabajan.</a:t>
            </a:r>
          </a:p>
          <a:p>
            <a:pPr algn="just"/>
            <a:r>
              <a:rPr lang="es-ES" dirty="0"/>
              <a:t>Ejemplos </a:t>
            </a:r>
          </a:p>
          <a:p>
            <a:pPr lvl="1" algn="just"/>
            <a:r>
              <a:rPr lang="es-ES" dirty="0"/>
              <a:t>Post-</a:t>
            </a:r>
            <a:r>
              <a:rPr lang="es-ES" dirty="0" err="1"/>
              <a:t>it</a:t>
            </a:r>
            <a:endParaRPr lang="es-ES" dirty="0"/>
          </a:p>
          <a:p>
            <a:pPr lvl="1" algn="just"/>
            <a:r>
              <a:rPr lang="es-ES" dirty="0"/>
              <a:t>Gmail</a:t>
            </a:r>
          </a:p>
          <a:p>
            <a:pPr lvl="1" algn="just"/>
            <a:r>
              <a:rPr lang="es-ES" dirty="0" smtClean="0"/>
              <a:t>Patentes: Derechos sobre invenciones. </a:t>
            </a:r>
            <a:r>
              <a:rPr lang="es-ES" dirty="0"/>
              <a:t>Será de la empresa cuando te contraten para ello y cuando se usen los medios y conocimientos adquiridos gracias a la empresa.</a:t>
            </a:r>
            <a:endParaRPr lang="es-ES" dirty="0"/>
          </a:p>
          <a:p>
            <a:pPr lvl="1" algn="just"/>
            <a:r>
              <a:rPr lang="es-ES" dirty="0"/>
              <a:t>Gas Natural y Telefónica: </a:t>
            </a:r>
            <a:r>
              <a:rPr lang="es-ES" dirty="0"/>
              <a:t>galardones e iniciativas internas para que los empleados puedan presentar sus proyectos.</a:t>
            </a:r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>
              <a:buAutoNum type="alphaUcParenR"/>
            </a:pPr>
            <a:endParaRPr lang="es-ES" sz="1600" dirty="0"/>
          </a:p>
          <a:p>
            <a:pPr>
              <a:buAutoNum type="alphaUcParenR"/>
            </a:pPr>
            <a:endParaRPr lang="es-E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s-E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6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7AB1F-2CED-6359-CC0D-68BAE5BE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LA IDEA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B08C8C-983A-B9FE-8D51-D9216DE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956996" cy="52611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Producto o servicio que se pretende ofrecer en el mercado</a:t>
            </a:r>
          </a:p>
          <a:p>
            <a:pPr lvl="1" algn="just"/>
            <a:r>
              <a:rPr lang="es-ES" dirty="0"/>
              <a:t>Para emprender no es suficiente tener una buena idea de negocio, sino que hay que evaluarla y comprobar su viabilidad.</a:t>
            </a:r>
          </a:p>
          <a:p>
            <a:pPr lvl="1" algn="just"/>
            <a:endParaRPr lang="es-ES" dirty="0"/>
          </a:p>
          <a:p>
            <a:pPr marL="0" indent="0" algn="just">
              <a:buNone/>
            </a:pPr>
            <a:r>
              <a:rPr lang="es-ES" b="1" dirty="0"/>
              <a:t>4.1) LA CREATIVIDAD</a:t>
            </a:r>
          </a:p>
          <a:p>
            <a:pPr algn="just"/>
            <a:r>
              <a:rPr lang="es-ES" dirty="0"/>
              <a:t>Cualidad que contribuye a la generación de ideas que originan productos o procesos innovadores.</a:t>
            </a:r>
          </a:p>
          <a:p>
            <a:pPr algn="just"/>
            <a:r>
              <a:rPr lang="es-ES" dirty="0"/>
              <a:t>Técnicas:</a:t>
            </a:r>
          </a:p>
          <a:p>
            <a:pPr lvl="1" algn="just"/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Thinkig</a:t>
            </a:r>
            <a:r>
              <a:rPr lang="es-ES" dirty="0"/>
              <a:t> + Mapa de empatía</a:t>
            </a:r>
          </a:p>
          <a:p>
            <a:pPr lvl="1" algn="just"/>
            <a:r>
              <a:rPr lang="es-ES" dirty="0" err="1"/>
              <a:t>Storytelling</a:t>
            </a:r>
            <a:endParaRPr lang="es-ES" dirty="0"/>
          </a:p>
          <a:p>
            <a:pPr lvl="1" algn="just"/>
            <a:r>
              <a:rPr lang="es-ES" dirty="0" err="1"/>
              <a:t>Brainstorming</a:t>
            </a: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65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7AB1F-2CED-6359-CC0D-68BAE5BE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LA IDEA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B08C8C-983A-B9FE-8D51-D9216DE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956996" cy="526111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ES" b="1" dirty="0"/>
              <a:t>4.2) VALORACIÓN DE LA IDEA DE NEGOCIO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b="1" dirty="0"/>
              <a:t>Está formado por las siguientes fases:</a:t>
            </a:r>
          </a:p>
          <a:p>
            <a:pPr marL="0" indent="0" algn="just">
              <a:buNone/>
            </a:pPr>
            <a:endParaRPr lang="es-ES" b="1" dirty="0"/>
          </a:p>
          <a:p>
            <a:pPr algn="just"/>
            <a:r>
              <a:rPr lang="es-ES" dirty="0"/>
              <a:t>Estudio inicial: </a:t>
            </a:r>
            <a:r>
              <a:rPr lang="es-ES" sz="1600" dirty="0"/>
              <a:t>análisis previo de las posibilidades que ofrece el mercado.</a:t>
            </a:r>
          </a:p>
          <a:p>
            <a:pPr algn="just"/>
            <a:endParaRPr lang="es-ES" sz="1600" dirty="0"/>
          </a:p>
          <a:p>
            <a:pPr algn="just"/>
            <a:r>
              <a:rPr lang="es-ES" dirty="0"/>
              <a:t>Fase de consulta: </a:t>
            </a:r>
            <a:r>
              <a:rPr lang="es-ES" sz="1600" dirty="0"/>
              <a:t>formación, asesoramiento de experto para resolver los posibles problemas técnicos, normativa vigente, así como opiniones.</a:t>
            </a:r>
          </a:p>
          <a:p>
            <a:pPr algn="just"/>
            <a:endParaRPr lang="es-ES" sz="1600" dirty="0"/>
          </a:p>
          <a:p>
            <a:pPr algn="just"/>
            <a:r>
              <a:rPr lang="es-ES" dirty="0"/>
              <a:t>Análisis de acogida: </a:t>
            </a:r>
            <a:r>
              <a:rPr lang="es-ES" sz="1600" dirty="0"/>
              <a:t>evaluación de la acogida de la idea.</a:t>
            </a:r>
          </a:p>
          <a:p>
            <a:pPr algn="just"/>
            <a:endParaRPr lang="es-ES" sz="1600" dirty="0"/>
          </a:p>
          <a:p>
            <a:pPr algn="just"/>
            <a:r>
              <a:rPr lang="es-ES" dirty="0"/>
              <a:t>Toma de decisiones: </a:t>
            </a:r>
            <a:r>
              <a:rPr lang="es-ES" sz="1600" dirty="0"/>
              <a:t>en función de los resultados anteriores se mantendrá la idea de negocio, se modificará o se abandonará el proyecto.</a:t>
            </a:r>
          </a:p>
          <a:p>
            <a:pPr algn="just"/>
            <a:endParaRPr lang="es-ES" sz="1600" dirty="0"/>
          </a:p>
          <a:p>
            <a:pPr algn="just"/>
            <a:r>
              <a:rPr lang="es-ES" dirty="0"/>
              <a:t>Puesta en práctica: </a:t>
            </a:r>
            <a:r>
              <a:rPr lang="es-ES" sz="1600" dirty="0"/>
              <a:t>implementación de la idea de negocio.</a:t>
            </a:r>
          </a:p>
          <a:p>
            <a:pPr algn="just"/>
            <a:endParaRPr lang="es-ES" sz="1600" dirty="0"/>
          </a:p>
          <a:p>
            <a:pPr lvl="1" algn="just"/>
            <a:r>
              <a:rPr lang="es-ES" dirty="0"/>
              <a:t>Venture </a:t>
            </a:r>
            <a:r>
              <a:rPr lang="es-ES" dirty="0" err="1"/>
              <a:t>Builder</a:t>
            </a:r>
            <a:endParaRPr lang="es-ES" dirty="0"/>
          </a:p>
          <a:p>
            <a:pPr marL="0" indent="0" algn="just">
              <a:buNone/>
            </a:pPr>
            <a:endParaRPr lang="es-ES" b="1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7AB1F-2CED-6359-CC0D-68BAE5BE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LA IDEA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B08C8C-983A-B9FE-8D51-D9216DE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723"/>
            <a:ext cx="8956996" cy="5261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/>
              <a:t>4.3) CÓMO INNOVAR</a:t>
            </a:r>
          </a:p>
          <a:p>
            <a:pPr marL="0" indent="0" algn="just">
              <a:buNone/>
            </a:pPr>
            <a:endParaRPr lang="es-ES" b="1" dirty="0"/>
          </a:p>
          <a:p>
            <a:pPr algn="just"/>
            <a:r>
              <a:rPr lang="es-ES" dirty="0"/>
              <a:t>I+D+I</a:t>
            </a:r>
          </a:p>
          <a:p>
            <a:pPr lvl="1" algn="just"/>
            <a:r>
              <a:rPr lang="es-ES" b="1" dirty="0"/>
              <a:t>Investigación: </a:t>
            </a:r>
            <a:r>
              <a:rPr lang="es-ES" dirty="0"/>
              <a:t>comprende el conjunto de actividades encaminadas a la obtención de nuevos conocimientos, generalmente científicos o técnicos.</a:t>
            </a:r>
          </a:p>
          <a:p>
            <a:pPr lvl="1" algn="just"/>
            <a:r>
              <a:rPr lang="es-ES" b="1" dirty="0"/>
              <a:t>Desarrollo: </a:t>
            </a:r>
            <a:r>
              <a:rPr lang="es-ES" dirty="0"/>
              <a:t>aplicación de estos </a:t>
            </a:r>
            <a:r>
              <a:rPr lang="es-ES"/>
              <a:t>conocimientos a un </a:t>
            </a:r>
            <a:r>
              <a:rPr lang="es-ES" dirty="0"/>
              <a:t>producto, técnica, procedimiento o dispositivo concreto.</a:t>
            </a:r>
          </a:p>
          <a:p>
            <a:pPr lvl="1" algn="just"/>
            <a:r>
              <a:rPr lang="es-ES" b="1" dirty="0"/>
              <a:t>Innovación: </a:t>
            </a:r>
            <a:r>
              <a:rPr lang="es-ES" dirty="0"/>
              <a:t>si la línea de desarrollo aplicada es viable y alcanza el éxito, da lugar a la innovación.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Innovación en el producto: </a:t>
            </a:r>
            <a:r>
              <a:rPr lang="es-ES" sz="1600" dirty="0"/>
              <a:t>que puede ser total si se crea un producto que no existía en el mercado o parcial al mejorar un producto o añadir algunas aportaciones. Ejemplo: salida al mercado de iPhone.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b="1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06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97AB1F-2CED-6359-CC0D-68BAE5BE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LA IDEA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4B08C8C-983A-B9FE-8D51-D9216DE6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754"/>
            <a:ext cx="8956996" cy="5261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b="1" dirty="0"/>
              <a:t>4.3) CÓMO INNOVAR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Innovación en el proceso: </a:t>
            </a:r>
            <a:r>
              <a:rPr lang="es-ES" sz="1600" dirty="0"/>
              <a:t>una nueva manera de hacer las cosas. Se aplica tanto a los sectores de producción como a los de distribución. Cadena de montaje de Ford.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Innovación en el marketing: </a:t>
            </a:r>
            <a:r>
              <a:rPr lang="es-ES" sz="1600" dirty="0"/>
              <a:t>introducción de un método de comercialización no utilizado antes por la empresa. Diseño, envasado, posicionamiento, promoción. Ejemplo: </a:t>
            </a:r>
            <a:r>
              <a:rPr lang="es-ES" sz="1600" dirty="0" err="1"/>
              <a:t>Solán</a:t>
            </a:r>
            <a:r>
              <a:rPr lang="es-ES" sz="1600" dirty="0"/>
              <a:t> de Cabras y su botella azul.</a:t>
            </a:r>
          </a:p>
          <a:p>
            <a:pPr marL="0" indent="0" algn="just">
              <a:buNone/>
            </a:pPr>
            <a:endParaRPr lang="es-ES" sz="1600" dirty="0"/>
          </a:p>
          <a:p>
            <a:pPr algn="just"/>
            <a:r>
              <a:rPr lang="es-ES" dirty="0"/>
              <a:t>Innovación en la organización de la empresa: </a:t>
            </a:r>
            <a:r>
              <a:rPr lang="es-ES" sz="1600" dirty="0"/>
              <a:t>introducción de cambios en las prácticas y procedimientos de la empresa o modificaciones en el lugar de trabajo. Ejemplo: nuevo Software o el teletrabajo</a:t>
            </a:r>
            <a:r>
              <a:rPr lang="es-ES" sz="1600" dirty="0" smtClean="0"/>
              <a:t>.</a:t>
            </a:r>
          </a:p>
          <a:p>
            <a:pPr marL="742950" lvl="2" indent="-342900" algn="just"/>
            <a:r>
              <a:rPr lang="es-ES" smtClean="0"/>
              <a:t>Economía circular y ODS</a:t>
            </a:r>
            <a:endParaRPr lang="es-ES" dirty="0"/>
          </a:p>
          <a:p>
            <a:pPr algn="just"/>
            <a:endParaRPr lang="es-ES" sz="1600" dirty="0"/>
          </a:p>
          <a:p>
            <a:pPr algn="just"/>
            <a:endParaRPr lang="es-ES" dirty="0"/>
          </a:p>
          <a:p>
            <a:pPr marL="0" indent="0" algn="just">
              <a:buNone/>
            </a:pPr>
            <a:endParaRPr lang="es-ES" b="1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29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7603A2-13D3-D32D-616F-2E2CAB1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26AF61E-B898-7BC4-C531-6ADADC58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  <a:p>
            <a:r>
              <a:rPr lang="es-ES" dirty="0"/>
              <a:t>2. Cualidades emprendedoras</a:t>
            </a:r>
          </a:p>
          <a:p>
            <a:r>
              <a:rPr lang="es-ES" dirty="0"/>
              <a:t>3. El </a:t>
            </a:r>
            <a:r>
              <a:rPr lang="es-ES" dirty="0" err="1"/>
              <a:t>intraemprendedor</a:t>
            </a:r>
            <a:endParaRPr lang="es-ES" dirty="0"/>
          </a:p>
          <a:p>
            <a:r>
              <a:rPr lang="es-ES" dirty="0"/>
              <a:t>4. La idea de negocio</a:t>
            </a:r>
          </a:p>
        </p:txBody>
      </p:sp>
    </p:spTree>
    <p:extLst>
      <p:ext uri="{BB962C8B-B14F-4D97-AF65-F5344CB8AC3E}">
        <p14:creationId xmlns:p14="http://schemas.microsoft.com/office/powerpoint/2010/main" val="15389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F0394-EDB9-9350-A5E3-EB3F8A5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77335" y="1545466"/>
            <a:ext cx="8827274" cy="466215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1900" dirty="0"/>
              <a:t>Las relaciones de trabajo están sufriendo una gran transformación debido a:</a:t>
            </a:r>
          </a:p>
          <a:p>
            <a:pPr lvl="1" algn="just"/>
            <a:r>
              <a:rPr lang="es-ES" sz="1700" dirty="0"/>
              <a:t>Nuevas oportunidades de desarrollo de negocio por las nuevas tecnologías e Internet.</a:t>
            </a:r>
          </a:p>
          <a:p>
            <a:pPr lvl="1" algn="just"/>
            <a:r>
              <a:rPr lang="es-ES" sz="1700" dirty="0"/>
              <a:t>Elevado desempleo en determinados sectores.</a:t>
            </a:r>
          </a:p>
          <a:p>
            <a:pPr lvl="1" algn="just"/>
            <a:r>
              <a:rPr lang="es-ES" sz="1700" dirty="0"/>
              <a:t>Aumento de la subcontratación en grandes empresas.</a:t>
            </a:r>
          </a:p>
          <a:p>
            <a:pPr lvl="1" algn="just"/>
            <a:r>
              <a:rPr lang="es-ES" sz="1700" dirty="0"/>
              <a:t>Incertidumbre económica y laboral por temas como el cambio climático, pandemias globales o crisis financieras.</a:t>
            </a:r>
          </a:p>
          <a:p>
            <a:pPr lvl="1" algn="just"/>
            <a:endParaRPr lang="es-ES" sz="1700" dirty="0"/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es-ES" sz="1900" dirty="0"/>
              <a:t>AUTOEMPLEO: factor clave del crecimiento económico</a:t>
            </a:r>
          </a:p>
          <a:p>
            <a:pPr marL="0" indent="0">
              <a:buNone/>
            </a:pPr>
            <a:endParaRPr lang="es-ES" sz="1900" dirty="0"/>
          </a:p>
          <a:p>
            <a:pPr marL="0" indent="0">
              <a:buNone/>
            </a:pPr>
            <a:endParaRPr lang="es-ES" sz="1900" dirty="0"/>
          </a:p>
          <a:p>
            <a:pPr algn="just"/>
            <a:r>
              <a:rPr lang="es-ES" dirty="0"/>
              <a:t>Autoempleo: </a:t>
            </a:r>
            <a:r>
              <a:rPr lang="es-ES" sz="1700" dirty="0"/>
              <a:t>actividad profesional o empresarial generada por una persona que la ejerce de forma directa por su cuenta y riesgo.</a:t>
            </a:r>
          </a:p>
          <a:p>
            <a:pPr algn="just"/>
            <a:r>
              <a:rPr lang="es-ES" dirty="0"/>
              <a:t>Emprendimiento: </a:t>
            </a:r>
            <a:r>
              <a:rPr lang="es-ES" sz="1700" dirty="0"/>
              <a:t>actitud y aptitud para iniciar un nuevo proyecto, iniciativa o negocio de forma individual.</a:t>
            </a:r>
          </a:p>
          <a:p>
            <a:endParaRPr lang="es-ES" dirty="0"/>
          </a:p>
        </p:txBody>
      </p:sp>
      <p:sp>
        <p:nvSpPr>
          <p:cNvPr id="5" name="4 Flecha abajo"/>
          <p:cNvSpPr/>
          <p:nvPr/>
        </p:nvSpPr>
        <p:spPr>
          <a:xfrm>
            <a:off x="4340180" y="3424564"/>
            <a:ext cx="450761" cy="309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7856112" y="3407250"/>
            <a:ext cx="2318198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Incremento del tejido empresarial.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Generación de puestos de trabajo.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social: impuestos SS.</a:t>
            </a:r>
          </a:p>
        </p:txBody>
      </p:sp>
      <p:sp>
        <p:nvSpPr>
          <p:cNvPr id="9" name="8 Flecha derecha"/>
          <p:cNvSpPr/>
          <p:nvPr/>
        </p:nvSpPr>
        <p:spPr>
          <a:xfrm>
            <a:off x="7353834" y="3889252"/>
            <a:ext cx="450761" cy="343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76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F0394-EDB9-9350-A5E3-EB3F8A5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77334" y="185149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1.1) TRABAJADOR POR CUENTA PROPIA VS AJENA</a:t>
            </a:r>
          </a:p>
          <a:p>
            <a:pPr marL="0" indent="0">
              <a:buNone/>
            </a:pPr>
            <a:endParaRPr lang="es-E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92416"/>
              </p:ext>
            </p:extLst>
          </p:nvPr>
        </p:nvGraphicFramePr>
        <p:xfrm>
          <a:off x="1091842" y="2574224"/>
          <a:ext cx="81280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Trabajador</a:t>
                      </a:r>
                      <a:r>
                        <a:rPr lang="es-ES" baseline="0" dirty="0"/>
                        <a:t> por cuenta ajena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Trabajador por cuenta propia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Depender</a:t>
                      </a:r>
                      <a:r>
                        <a:rPr lang="es-ES" baseline="0" dirty="0"/>
                        <a:t> de un jefe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 nuestro propio jefe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Responsabilidad limitada a cumplir con su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Asumir responsabilidades en la marcha del negocio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Salario</a:t>
                      </a:r>
                      <a:r>
                        <a:rPr lang="es-ES" baseline="0" dirty="0"/>
                        <a:t> fijo, independientemente de beneficios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Beneficios o pérdidas, asume</a:t>
                      </a:r>
                      <a:r>
                        <a:rPr lang="es-ES" baseline="0" dirty="0"/>
                        <a:t> el riesgo económico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Cumplir un horario de trabajo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Llevarse</a:t>
                      </a:r>
                      <a:r>
                        <a:rPr lang="es-ES" baseline="0" dirty="0"/>
                        <a:t> la tareas a casa fuera del horario de la empresa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Satisfacción laboral determinada por el clima</a:t>
                      </a:r>
                      <a:r>
                        <a:rPr lang="es-ES" baseline="0" dirty="0"/>
                        <a:t> y funcionamiento interno de la empresa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Fuente de satisfacción personal y profesional al asumir un reto empresarial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43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F0394-EDB9-9350-A5E3-EB3F8A5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74303" y="1503767"/>
            <a:ext cx="5852255" cy="5025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1.2) EL EMPRENDEDOR</a:t>
            </a:r>
            <a:endParaRPr lang="es-E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r>
              <a:rPr lang="es-E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Emprendedor en general</a:t>
            </a:r>
          </a:p>
          <a:p>
            <a:pPr algn="just">
              <a:buFontTx/>
              <a:buChar char="-"/>
            </a:pPr>
            <a:r>
              <a:rPr lang="es-ES" sz="1600" dirty="0"/>
              <a:t>Iniciativa + Acción </a:t>
            </a:r>
          </a:p>
          <a:p>
            <a:pPr algn="just">
              <a:buFontTx/>
              <a:buChar char="-"/>
            </a:pPr>
            <a:r>
              <a:rPr lang="es-ES" sz="1600" dirty="0"/>
              <a:t>Creatividad </a:t>
            </a:r>
          </a:p>
          <a:p>
            <a:pPr algn="just">
              <a:buFontTx/>
              <a:buChar char="-"/>
            </a:pPr>
            <a:r>
              <a:rPr lang="es-ES" sz="1600" dirty="0"/>
              <a:t>Innovación</a:t>
            </a:r>
          </a:p>
          <a:p>
            <a:pPr marL="0" indent="0" algn="just">
              <a:buNone/>
            </a:pPr>
            <a:r>
              <a:rPr lang="es-E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Emprendedor empresario</a:t>
            </a:r>
          </a:p>
          <a:p>
            <a:pPr algn="just">
              <a:buFontTx/>
              <a:buChar char="-"/>
            </a:pPr>
            <a:r>
              <a:rPr lang="es-ES" sz="1600" dirty="0"/>
              <a:t>Reconoce y evalúa oportunidades de negocio</a:t>
            </a:r>
          </a:p>
          <a:p>
            <a:pPr algn="just">
              <a:buFontTx/>
              <a:buChar char="-"/>
            </a:pPr>
            <a:r>
              <a:rPr lang="es-ES" sz="1600" dirty="0"/>
              <a:t>Reúne y organiza los recursos necesarios</a:t>
            </a:r>
          </a:p>
          <a:p>
            <a:pPr algn="just">
              <a:buFontTx/>
              <a:buChar char="-"/>
            </a:pPr>
            <a:r>
              <a:rPr lang="es-ES" sz="1600" dirty="0"/>
              <a:t>Observa las costumbre de la sociedad y detecta las necesidades no cubiertas </a:t>
            </a:r>
            <a:r>
              <a:rPr lang="es-ES" sz="1600" dirty="0">
                <a:sym typeface="Wingdings" panose="05000000000000000000" pitchFamily="2" charset="2"/>
              </a:rPr>
              <a:t> ofrece una respuesta satisfactoria</a:t>
            </a:r>
            <a:endParaRPr lang="es-ES" sz="1600" dirty="0"/>
          </a:p>
          <a:p>
            <a:pPr algn="just">
              <a:buFontTx/>
              <a:buChar char="-"/>
            </a:pPr>
            <a:r>
              <a:rPr lang="es-ES" sz="1600" dirty="0"/>
              <a:t>Crea, mejora, perfecciona, introduce innovaciones y amplía mercados</a:t>
            </a:r>
          </a:p>
          <a:p>
            <a:pPr>
              <a:buFontTx/>
              <a:buChar char="-"/>
            </a:pPr>
            <a:endParaRPr lang="es-ES" sz="1600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468872"/>
            <a:ext cx="29813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0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F0394-EDB9-9350-A5E3-EB3F8A5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631066" y="1584101"/>
            <a:ext cx="8937938" cy="475230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b="1" dirty="0"/>
              <a:t>1.3) EL EMPRENDEDOR vs EMPRESARIO</a:t>
            </a:r>
          </a:p>
          <a:p>
            <a:pPr marL="0" indent="0" algn="just">
              <a:buNone/>
            </a:pPr>
            <a:endParaRPr lang="es-E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s-ES" sz="1700" dirty="0"/>
              <a:t>Empresario: </a:t>
            </a:r>
            <a:r>
              <a:rPr lang="es-ES" sz="1500" dirty="0"/>
              <a:t>persona que crea y dirige una empresa</a:t>
            </a:r>
          </a:p>
          <a:p>
            <a:pPr algn="just">
              <a:lnSpc>
                <a:spcPct val="90000"/>
              </a:lnSpc>
            </a:pPr>
            <a:r>
              <a:rPr lang="es-ES" sz="1700" dirty="0"/>
              <a:t>Emprendedor: </a:t>
            </a:r>
            <a:r>
              <a:rPr lang="es-ES" sz="1500" dirty="0"/>
              <a:t>concepto más amplio. Persona que inicia una acción creativa e innovadora que implica normalmente asumir un riesgo.</a:t>
            </a:r>
          </a:p>
          <a:p>
            <a:pPr lvl="1" algn="just">
              <a:lnSpc>
                <a:spcPct val="90000"/>
              </a:lnSpc>
            </a:pPr>
            <a:r>
              <a:rPr lang="es-ES" sz="1100" dirty="0"/>
              <a:t>Hay emprendedores en muy diversos campos: empresarial, política, investigación, docencia</a:t>
            </a:r>
          </a:p>
          <a:p>
            <a:pPr algn="just">
              <a:buFontTx/>
              <a:buChar char="-"/>
            </a:pPr>
            <a:endParaRPr lang="es-ES" sz="1600" dirty="0"/>
          </a:p>
          <a:p>
            <a:pPr algn="just"/>
            <a:r>
              <a:rPr lang="es-ES" dirty="0"/>
              <a:t>EJEMPLOS DE EMPRENDEDORES:</a:t>
            </a:r>
          </a:p>
          <a:p>
            <a:pPr lvl="1" algn="just"/>
            <a:r>
              <a:rPr lang="es-ES" dirty="0"/>
              <a:t>Henry Ford: TEXTO</a:t>
            </a:r>
          </a:p>
          <a:p>
            <a:pPr lvl="1" algn="just"/>
            <a:r>
              <a:rPr lang="es-ES" dirty="0"/>
              <a:t>Teresa de Calcuta</a:t>
            </a:r>
          </a:p>
          <a:p>
            <a:pPr lvl="1" algn="just"/>
            <a:r>
              <a:rPr lang="es-ES" dirty="0"/>
              <a:t>Cristóbal Colón.</a:t>
            </a:r>
          </a:p>
          <a:p>
            <a:pPr lvl="1" algn="just"/>
            <a:r>
              <a:rPr lang="es-ES" dirty="0"/>
              <a:t>Rosa </a:t>
            </a:r>
            <a:r>
              <a:rPr lang="es-ES" dirty="0" err="1"/>
              <a:t>Parks</a:t>
            </a:r>
            <a:r>
              <a:rPr lang="es-ES" dirty="0"/>
              <a:t>: Mujer negra que en 1955 se negó a ceder su asiento en el autobús a un pasajero blanco y fue detenida</a:t>
            </a:r>
          </a:p>
          <a:p>
            <a:pPr lvl="1" algn="just"/>
            <a:r>
              <a:rPr lang="es-ES" dirty="0"/>
              <a:t>Gandhi: instauró la resistencia pasiva y sin violencia por la independencia de la India</a:t>
            </a:r>
          </a:p>
        </p:txBody>
      </p:sp>
    </p:spTree>
    <p:extLst>
      <p:ext uri="{BB962C8B-B14F-4D97-AF65-F5344CB8AC3E}">
        <p14:creationId xmlns:p14="http://schemas.microsoft.com/office/powerpoint/2010/main" val="302188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7F0394-EDB9-9350-A5E3-EB3F8A5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AUTOEMPLEO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3" y="1528628"/>
            <a:ext cx="8680361" cy="4926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1487DB-2673-CB8A-4997-B94E5AE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CUALIDADES EMPRENDEDORAS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6A613F-7672-83A3-B53B-87447088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21" y="1584101"/>
            <a:ext cx="9168380" cy="5273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2.1) ACTITUDES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dirty="0"/>
              <a:t>Están vinculadas a la personalidad de los empresarios.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Creatividad y curiosidad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Asunción de riesgos: </a:t>
            </a:r>
          </a:p>
          <a:p>
            <a:pPr lvl="2" algn="just">
              <a:lnSpc>
                <a:spcPct val="90000"/>
              </a:lnSpc>
            </a:pPr>
            <a:r>
              <a:rPr lang="es-ES" dirty="0"/>
              <a:t>Inherente a cualquier decisión empresarial. Siempre existe la posibilidad de un fracaso.</a:t>
            </a:r>
          </a:p>
          <a:p>
            <a:pPr lvl="2" algn="just">
              <a:lnSpc>
                <a:spcPct val="90000"/>
              </a:lnSpc>
            </a:pPr>
            <a:r>
              <a:rPr lang="es-ES" dirty="0"/>
              <a:t>Será más alto cuanto mayor sea la posible pérdida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Competencias sociales y personales.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Responsabilidad.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Flexibilidad: saber adaptarse a los cambios y tener una mentalidad abierta, siendo consciente del entorno cambiante.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Proactividad: tomar la iniciativa y asumir la responsabilidad de hacer que las cosas sucedan.</a:t>
            </a:r>
          </a:p>
          <a:p>
            <a:pPr lvl="1" algn="just">
              <a:lnSpc>
                <a:spcPct val="90000"/>
              </a:lnSpc>
            </a:pPr>
            <a:r>
              <a:rPr lang="es-ES" dirty="0"/>
              <a:t>Tolerancia a la frustración e incertidumbre.</a:t>
            </a:r>
          </a:p>
          <a:p>
            <a:pPr lvl="1" algn="just">
              <a:lnSpc>
                <a:spcPct val="9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4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1487DB-2673-CB8A-4997-B94E5AE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CUALIDADES EMPRENDEDORAS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26A613F-7672-83A3-B53B-87447088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71" y="1584101"/>
            <a:ext cx="8824207" cy="5022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2.2) APTITUDES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dirty="0"/>
              <a:t>Están vinculadas al conocimiento y formación del empresario.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Conocimiento del sector.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Conocimiento sobre la organización y gestión de la empresa.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Conocimiento profesional previo de la actividad que se va a desarrollar</a:t>
            </a:r>
            <a:r>
              <a:rPr lang="es-ES" dirty="0"/>
              <a:t>.</a:t>
            </a:r>
          </a:p>
          <a:p>
            <a:pPr lvl="1" algn="just">
              <a:lnSpc>
                <a:spcPct val="90000"/>
              </a:lnSpc>
            </a:pPr>
            <a:endParaRPr lang="es-ES" dirty="0"/>
          </a:p>
          <a:p>
            <a:pPr lvl="1" algn="just">
              <a:lnSpc>
                <a:spcPct val="90000"/>
              </a:lnSpc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2.3) HABILIDADES SOCIALES Y DE DIRECCIÓN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Habilidad comunicativa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Asertividad: capacidad para expresar los sentimientos, ideas y pensamientos propios sin herir los de otras personas.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Habilidad negociadora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Liderazgo</a:t>
            </a:r>
          </a:p>
          <a:p>
            <a:pPr lvl="1" algn="just">
              <a:lnSpc>
                <a:spcPct val="90000"/>
              </a:lnSpc>
            </a:pPr>
            <a:r>
              <a:rPr lang="es-ES" sz="1500" dirty="0"/>
              <a:t>Espíritu de equipo</a:t>
            </a:r>
          </a:p>
          <a:p>
            <a:pPr lvl="1" algn="just">
              <a:lnSpc>
                <a:spcPct val="90000"/>
              </a:lnSpc>
            </a:pPr>
            <a:endParaRPr lang="es-ES" sz="1500" dirty="0"/>
          </a:p>
          <a:p>
            <a:pPr lvl="1" algn="just">
              <a:lnSpc>
                <a:spcPct val="90000"/>
              </a:lnSpc>
            </a:pPr>
            <a:endParaRPr lang="es-ES" sz="1500" dirty="0"/>
          </a:p>
          <a:p>
            <a:pPr marL="0" indent="0"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4441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1112</TotalTime>
  <Words>1083</Words>
  <Application>Microsoft Office PowerPoint</Application>
  <PresentationFormat>Personalizado</PresentationFormat>
  <Paragraphs>156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Faceta</vt:lpstr>
      <vt:lpstr>Tema 1: EMPRENDEDOR E IDEA EMPRENDEDORA </vt:lpstr>
      <vt:lpstr>ÍNDICE</vt:lpstr>
      <vt:lpstr>1. EL AUTOEMPLEO</vt:lpstr>
      <vt:lpstr>1. EL AUTOEMPLEO</vt:lpstr>
      <vt:lpstr>1. EL AUTOEMPLEO</vt:lpstr>
      <vt:lpstr>1. EL AUTOEMPLEO</vt:lpstr>
      <vt:lpstr>1. EL AUTOEMPLEO</vt:lpstr>
      <vt:lpstr>2. CUALIDADES EMPRENDEDORAS</vt:lpstr>
      <vt:lpstr>2. CUALIDADES EMPRENDEDORAS</vt:lpstr>
      <vt:lpstr>3. EL INTRAEMPRENDEDOR</vt:lpstr>
      <vt:lpstr>4. LA IDEA DE NEGOCIO</vt:lpstr>
      <vt:lpstr>4. LA IDEA DE NEGOCIO</vt:lpstr>
      <vt:lpstr>4. LA IDEA DE NEGOCIO</vt:lpstr>
      <vt:lpstr>4. LA IDEA DE NEGOCIO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FORMACIÓN Y ORIENTACIÓN LABORAL</dc:title>
  <dc:creator>Celia Plata Maqueda</dc:creator>
  <cp:lastModifiedBy>Celia</cp:lastModifiedBy>
  <cp:revision>36</cp:revision>
  <dcterms:created xsi:type="dcterms:W3CDTF">2022-09-08T15:22:25Z</dcterms:created>
  <dcterms:modified xsi:type="dcterms:W3CDTF">2023-09-20T21:11:19Z</dcterms:modified>
</cp:coreProperties>
</file>