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notesMasterIdLst>
    <p:notesMasterId r:id="rId22"/>
  </p:notesMasterIdLst>
  <p:sldIdLst>
    <p:sldId id="256" r:id="rId2"/>
    <p:sldId id="260" r:id="rId3"/>
    <p:sldId id="259" r:id="rId4"/>
    <p:sldId id="293" r:id="rId5"/>
    <p:sldId id="294" r:id="rId6"/>
    <p:sldId id="295" r:id="rId7"/>
    <p:sldId id="296" r:id="rId8"/>
    <p:sldId id="302" r:id="rId9"/>
    <p:sldId id="304" r:id="rId10"/>
    <p:sldId id="303" r:id="rId11"/>
    <p:sldId id="297" r:id="rId12"/>
    <p:sldId id="305" r:id="rId13"/>
    <p:sldId id="298" r:id="rId14"/>
    <p:sldId id="306" r:id="rId15"/>
    <p:sldId id="307" r:id="rId16"/>
    <p:sldId id="308" r:id="rId17"/>
    <p:sldId id="299" r:id="rId18"/>
    <p:sldId id="309" r:id="rId19"/>
    <p:sldId id="310" r:id="rId20"/>
    <p:sldId id="30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53" autoAdjust="0"/>
    <p:restoredTop sz="94660"/>
  </p:normalViewPr>
  <p:slideViewPr>
    <p:cSldViewPr snapToGrid="0">
      <p:cViewPr varScale="1">
        <p:scale>
          <a:sx n="74" d="100"/>
          <a:sy n="74" d="100"/>
        </p:scale>
        <p:origin x="-894"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E4935A-8928-40D0-B7BA-DDA47568CBD8}" type="datetimeFigureOut">
              <a:rPr lang="es-ES" smtClean="0"/>
              <a:t>05/10/2023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8226E-3621-4691-A62C-B72F8C0D8EE3}" type="slidenum">
              <a:rPr lang="es-ES" smtClean="0"/>
              <a:t>‹Nº›</a:t>
            </a:fld>
            <a:endParaRPr lang="es-ES"/>
          </a:p>
        </p:txBody>
      </p:sp>
    </p:spTree>
    <p:extLst>
      <p:ext uri="{BB962C8B-B14F-4D97-AF65-F5344CB8AC3E}">
        <p14:creationId xmlns:p14="http://schemas.microsoft.com/office/powerpoint/2010/main" val="65681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C868226E-3621-4691-A62C-B72F8C0D8EE3}" type="slidenum">
              <a:rPr lang="es-ES" smtClean="0"/>
              <a:t>15</a:t>
            </a:fld>
            <a:endParaRPr lang="es-ES"/>
          </a:p>
        </p:txBody>
      </p:sp>
    </p:spTree>
    <p:extLst>
      <p:ext uri="{BB962C8B-B14F-4D97-AF65-F5344CB8AC3E}">
        <p14:creationId xmlns:p14="http://schemas.microsoft.com/office/powerpoint/2010/main" val="199978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8" y="2404534"/>
            <a:ext cx="7766937"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8" y="4050837"/>
            <a:ext cx="7766937"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426012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402214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43" y="3632201"/>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6531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248682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4" y="4013201"/>
            <a:ext cx="8596668"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6429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4" y="4013201"/>
            <a:ext cx="8596668"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1893403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1944093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603"/>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49"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43584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362880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0ACF89E-BD86-4BC7-86D0-CD538508608C}" type="datetimeFigureOut">
              <a:rPr lang="es-ES" smtClean="0"/>
              <a:t>05/10/2023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243377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5" y="2160589"/>
            <a:ext cx="4184036"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2" y="2160592"/>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0ACF89E-BD86-4BC7-86D0-CD538508608C}" type="datetimeFigureOut">
              <a:rPr lang="es-ES" smtClean="0"/>
              <a:t>05/10/2023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183150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52"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52"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4"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8"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0ACF89E-BD86-4BC7-86D0-CD538508608C}" type="datetimeFigureOut">
              <a:rPr lang="es-ES" smtClean="0"/>
              <a:t>05/10/2023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50297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ACF89E-BD86-4BC7-86D0-CD538508608C}" type="datetimeFigureOut">
              <a:rPr lang="es-ES" smtClean="0"/>
              <a:t>05/10/2023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4205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CF89E-BD86-4BC7-86D0-CD538508608C}" type="datetimeFigureOut">
              <a:rPr lang="es-ES" smtClean="0"/>
              <a:t>05/10/2023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95735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3"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9" y="514928"/>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3"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0ACF89E-BD86-4BC7-86D0-CD538508608C}" type="datetimeFigureOut">
              <a:rPr lang="es-ES" smtClean="0"/>
              <a:t>05/10/2023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110358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41"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41"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0ACF89E-BD86-4BC7-86D0-CD538508608C}" type="datetimeFigureOut">
              <a:rPr lang="es-ES" smtClean="0"/>
              <a:t>05/10/2023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F613FA-D70D-42C4-93FA-0573C3DE98E1}" type="slidenum">
              <a:rPr lang="es-ES" smtClean="0"/>
              <a:t>‹Nº›</a:t>
            </a:fld>
            <a:endParaRPr lang="es-ES"/>
          </a:p>
        </p:txBody>
      </p:sp>
    </p:spTree>
    <p:extLst>
      <p:ext uri="{BB962C8B-B14F-4D97-AF65-F5344CB8AC3E}">
        <p14:creationId xmlns:p14="http://schemas.microsoft.com/office/powerpoint/2010/main" val="346589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92"/>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2" y="6041366"/>
            <a:ext cx="91194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ACF89E-BD86-4BC7-86D0-CD538508608C}" type="datetimeFigureOut">
              <a:rPr lang="es-ES" smtClean="0"/>
              <a:t>05/10/2023</a:t>
            </a:fld>
            <a:endParaRPr lang="es-ES"/>
          </a:p>
        </p:txBody>
      </p:sp>
      <p:sp>
        <p:nvSpPr>
          <p:cNvPr id="5" name="Footer Placeholder 4"/>
          <p:cNvSpPr>
            <a:spLocks noGrp="1"/>
          </p:cNvSpPr>
          <p:nvPr>
            <p:ph type="ftr" sz="quarter" idx="3"/>
          </p:nvPr>
        </p:nvSpPr>
        <p:spPr>
          <a:xfrm>
            <a:off x="677334"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D0F613FA-D70D-42C4-93FA-0573C3DE98E1}" type="slidenum">
              <a:rPr lang="es-ES" smtClean="0"/>
              <a:t>‹Nº›</a:t>
            </a:fld>
            <a:endParaRPr lang="es-ES"/>
          </a:p>
        </p:txBody>
      </p:sp>
    </p:spTree>
    <p:extLst>
      <p:ext uri="{BB962C8B-B14F-4D97-AF65-F5344CB8AC3E}">
        <p14:creationId xmlns:p14="http://schemas.microsoft.com/office/powerpoint/2010/main" val="3839676125"/>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nfofranquicias.com/cd-12099/Las-mejores-franquicias-de-Espana.aspx" TargetMode="External"/><Relationship Id="rId2" Type="http://schemas.openxmlformats.org/officeDocument/2006/relationships/hyperlink" Target="https://www.elperiodicomediterraneo.com/comarcas/2021/07/30/norte-castellon-queda-mcdonalds-vinaros-franquicia-55673964.html" TargetMode="External"/><Relationship Id="rId1" Type="http://schemas.openxmlformats.org/officeDocument/2006/relationships/slideLayout" Target="../slideLayouts/slideLayout2.xml"/><Relationship Id="rId4" Type="http://schemas.openxmlformats.org/officeDocument/2006/relationships/hyperlink" Target="https://www.franchisedirect.com/top100globalfranchises/ranki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FF9B39-0FB4-F4D2-F40B-0B7AA33757B1}"/>
              </a:ext>
            </a:extLst>
          </p:cNvPr>
          <p:cNvSpPr>
            <a:spLocks noGrp="1"/>
          </p:cNvSpPr>
          <p:nvPr>
            <p:ph type="ctrTitle"/>
          </p:nvPr>
        </p:nvSpPr>
        <p:spPr/>
        <p:txBody>
          <a:bodyPr/>
          <a:lstStyle/>
          <a:p>
            <a:r>
              <a:rPr lang="es-ES" dirty="0"/>
              <a:t>Tema 3: PLAN DE MARKETING</a:t>
            </a:r>
            <a:br>
              <a:rPr lang="es-ES" dirty="0"/>
            </a:br>
            <a:endParaRPr lang="es-ES" dirty="0"/>
          </a:p>
        </p:txBody>
      </p:sp>
      <p:sp>
        <p:nvSpPr>
          <p:cNvPr id="3" name="Subtítulo 2">
            <a:extLst>
              <a:ext uri="{FF2B5EF4-FFF2-40B4-BE49-F238E27FC236}">
                <a16:creationId xmlns="" xmlns:a16="http://schemas.microsoft.com/office/drawing/2014/main" id="{6AEA5440-A809-2012-0D1D-451065F5669B}"/>
              </a:ext>
            </a:extLst>
          </p:cNvPr>
          <p:cNvSpPr>
            <a:spLocks noGrp="1"/>
          </p:cNvSpPr>
          <p:nvPr>
            <p:ph type="subTitle" idx="1"/>
          </p:nvPr>
        </p:nvSpPr>
        <p:spPr>
          <a:xfrm>
            <a:off x="1442672" y="5107288"/>
            <a:ext cx="7766937" cy="1096899"/>
          </a:xfrm>
        </p:spPr>
        <p:txBody>
          <a:bodyPr>
            <a:normAutofit lnSpcReduction="10000"/>
          </a:bodyPr>
          <a:lstStyle/>
          <a:p>
            <a:endParaRPr lang="es-ES" dirty="0"/>
          </a:p>
          <a:p>
            <a:pPr algn="l"/>
            <a:r>
              <a:rPr lang="es-ES" dirty="0"/>
              <a:t>PROFESORA: CELIA PLATA</a:t>
            </a:r>
          </a:p>
          <a:p>
            <a:pPr algn="l"/>
            <a:r>
              <a:rPr lang="es-ES" dirty="0"/>
              <a:t>Curso 2023/2024</a:t>
            </a:r>
          </a:p>
        </p:txBody>
      </p:sp>
      <p:sp>
        <p:nvSpPr>
          <p:cNvPr id="5" name="Subtítulo 2">
            <a:extLst>
              <a:ext uri="{FF2B5EF4-FFF2-40B4-BE49-F238E27FC236}">
                <a16:creationId xmlns="" xmlns:a16="http://schemas.microsoft.com/office/drawing/2014/main" id="{37FD4017-B756-4F78-C6C3-35F9A41AE24F}"/>
              </a:ext>
            </a:extLst>
          </p:cNvPr>
          <p:cNvSpPr txBox="1">
            <a:spLocks/>
          </p:cNvSpPr>
          <p:nvPr/>
        </p:nvSpPr>
        <p:spPr>
          <a:xfrm>
            <a:off x="4082082" y="7449005"/>
            <a:ext cx="7859545" cy="118654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endParaRPr lang="es-ES" dirty="0"/>
          </a:p>
          <a:p>
            <a:r>
              <a:rPr lang="es-ES" dirty="0"/>
              <a:t>PROFESORA: CELIA PLATA</a:t>
            </a:r>
          </a:p>
          <a:p>
            <a:r>
              <a:rPr lang="es-ES" dirty="0"/>
              <a:t>Curso 2022/2023</a:t>
            </a:r>
          </a:p>
        </p:txBody>
      </p:sp>
      <p:pic>
        <p:nvPicPr>
          <p:cNvPr id="1026" name="Picture 2" descr="Instituto Domenico Scarlatti de Aranjuez | Opiniones y Precios 2023 - Mic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3379" y="5346977"/>
            <a:ext cx="898130" cy="98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054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PRODUCTO</a:t>
            </a:r>
          </a:p>
        </p:txBody>
      </p:sp>
      <p:sp>
        <p:nvSpPr>
          <p:cNvPr id="3" name="2 Marcador de contenido"/>
          <p:cNvSpPr>
            <a:spLocks noGrp="1"/>
          </p:cNvSpPr>
          <p:nvPr>
            <p:ph idx="1"/>
          </p:nvPr>
        </p:nvSpPr>
        <p:spPr>
          <a:xfrm>
            <a:off x="677334" y="1414131"/>
            <a:ext cx="8596668" cy="4627232"/>
          </a:xfrm>
        </p:spPr>
        <p:txBody>
          <a:bodyPr>
            <a:normAutofit lnSpcReduction="10000"/>
          </a:bodyPr>
          <a:lstStyle/>
          <a:p>
            <a:pPr marL="0" indent="0" algn="just">
              <a:buNone/>
            </a:pPr>
            <a:r>
              <a:rPr lang="es-ES" dirty="0"/>
              <a:t>3.2) CICLO DE VIDA</a:t>
            </a:r>
          </a:p>
          <a:p>
            <a:pPr lvl="1" algn="just">
              <a:buAutoNum type="arabicPeriod"/>
            </a:pPr>
            <a:r>
              <a:rPr lang="es-ES" b="1" dirty="0"/>
              <a:t>Introducción: </a:t>
            </a:r>
            <a:r>
              <a:rPr lang="es-ES" dirty="0"/>
              <a:t>periodo de lanzamiento del producto. Etapa difícil de crecimiento lento en las ventas y que requiere un gran esfuerzo comercial. Estos productos se denominan interrogantes</a:t>
            </a:r>
          </a:p>
          <a:p>
            <a:pPr lvl="1" algn="just">
              <a:buAutoNum type="arabicPeriod"/>
            </a:pPr>
            <a:r>
              <a:rPr lang="es-ES" b="1" dirty="0"/>
              <a:t>Crecimiento: </a:t>
            </a:r>
            <a:r>
              <a:rPr lang="es-ES" dirty="0"/>
              <a:t>Las ventas comienzan a elevarse de forma considerable. El producto es cada vez más conocido y no requiere de tanto esfuerzo de promoción y publicidad. Estos productos se denominan estrellas.</a:t>
            </a:r>
          </a:p>
          <a:p>
            <a:pPr lvl="1" algn="just">
              <a:buAutoNum type="arabicPeriod"/>
            </a:pPr>
            <a:r>
              <a:rPr lang="es-ES" b="1" dirty="0"/>
              <a:t>Madurez: </a:t>
            </a:r>
            <a:r>
              <a:rPr lang="es-ES" dirty="0"/>
              <a:t>Las ventas son altas, sin variaciones en el volumen. Se establece una gran competencia entre las empresas. A estos productos se les denomina Vacas lecheras.</a:t>
            </a:r>
          </a:p>
          <a:p>
            <a:pPr lvl="1" algn="just">
              <a:buAutoNum type="arabicPeriod"/>
            </a:pPr>
            <a:r>
              <a:rPr lang="es-ES" b="1" dirty="0"/>
              <a:t>Declive: </a:t>
            </a:r>
            <a:r>
              <a:rPr lang="es-ES" dirty="0"/>
              <a:t>Es la última etapa del productor. Disminuyen las ventas y ha de plantearse si es preciso matar el producto o reinventarlo. Estos productos se denominan perros y suelen estorbar a la fabricación de otros.</a:t>
            </a:r>
          </a:p>
          <a:p>
            <a:pPr lvl="1" algn="just">
              <a:buAutoNum type="arabicPeriod"/>
            </a:pPr>
            <a:endParaRPr lang="es-ES" dirty="0"/>
          </a:p>
          <a:p>
            <a:pPr marL="457200" lvl="1" indent="0" algn="just">
              <a:buNone/>
            </a:pPr>
            <a:r>
              <a:rPr lang="es-ES" dirty="0"/>
              <a:t>Este ciclo de vida es cada vez más corto debido a los cambios en la demanda, el avance tecnológico y la presión de la competencia.</a:t>
            </a:r>
          </a:p>
        </p:txBody>
      </p:sp>
    </p:spTree>
    <p:extLst>
      <p:ext uri="{BB962C8B-B14F-4D97-AF65-F5344CB8AC3E}">
        <p14:creationId xmlns:p14="http://schemas.microsoft.com/office/powerpoint/2010/main" val="1033268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4. PRECIO</a:t>
            </a:r>
          </a:p>
        </p:txBody>
      </p:sp>
      <p:sp>
        <p:nvSpPr>
          <p:cNvPr id="3" name="2 Marcador de contenido"/>
          <p:cNvSpPr>
            <a:spLocks noGrp="1"/>
          </p:cNvSpPr>
          <p:nvPr>
            <p:ph idx="1"/>
          </p:nvPr>
        </p:nvSpPr>
        <p:spPr>
          <a:xfrm>
            <a:off x="677339" y="1552355"/>
            <a:ext cx="8923867" cy="4805917"/>
          </a:xfrm>
        </p:spPr>
        <p:txBody>
          <a:bodyPr>
            <a:normAutofit lnSpcReduction="10000"/>
          </a:bodyPr>
          <a:lstStyle/>
          <a:p>
            <a:pPr algn="just"/>
            <a:r>
              <a:rPr lang="es-ES" dirty="0"/>
              <a:t>Valor monetario  que se asigna a un producto o servicio que se ofrece en el mercado.</a:t>
            </a:r>
          </a:p>
          <a:p>
            <a:pPr algn="just"/>
            <a:r>
              <a:rPr lang="es-ES" dirty="0"/>
              <a:t>Los FACTORES que influyen en la política de precios son:</a:t>
            </a:r>
          </a:p>
          <a:p>
            <a:pPr lvl="1" algn="just"/>
            <a:r>
              <a:rPr lang="es-ES" dirty="0"/>
              <a:t>Competencia.</a:t>
            </a:r>
          </a:p>
          <a:p>
            <a:pPr lvl="1" algn="just"/>
            <a:r>
              <a:rPr lang="es-ES" dirty="0"/>
              <a:t>Costes de producción y comercialización.</a:t>
            </a:r>
          </a:p>
          <a:p>
            <a:pPr lvl="1" algn="just"/>
            <a:r>
              <a:rPr lang="es-ES" dirty="0"/>
              <a:t>Clientes.</a:t>
            </a:r>
          </a:p>
          <a:p>
            <a:pPr marL="457200" lvl="1" indent="0" algn="just">
              <a:buNone/>
            </a:pPr>
            <a:endParaRPr lang="es-ES" dirty="0"/>
          </a:p>
          <a:p>
            <a:pPr algn="just"/>
            <a:r>
              <a:rPr lang="es-ES" dirty="0"/>
              <a:t>Los MÉTODOS DE FIJACIÓN de precios se pueden basar en los siguientes criterios:</a:t>
            </a:r>
          </a:p>
          <a:p>
            <a:pPr lvl="1" algn="just"/>
            <a:r>
              <a:rPr lang="es-ES" dirty="0"/>
              <a:t>BASADO EN COSTES: Consiste en añadir al coste del producto la ganancia que en principio se quiera obtener por su venta. Será un porcentaje sobre el coste.	</a:t>
            </a:r>
          </a:p>
          <a:p>
            <a:pPr lvl="2" algn="just"/>
            <a:r>
              <a:rPr lang="es-ES" dirty="0"/>
              <a:t>Es imprescindible tener en cuenta la demanda y competencia del mercado.</a:t>
            </a:r>
          </a:p>
          <a:p>
            <a:pPr lvl="1" algn="just"/>
            <a:r>
              <a:rPr lang="es-ES" dirty="0"/>
              <a:t>BASADO EN EL COMPRADOR: Se toma como referencia la percepción que el comprador tiene del valor del producto. Si una empresa lo cobra más alto de lo que se está dispuesto a para, venderá menos.</a:t>
            </a:r>
          </a:p>
          <a:p>
            <a:pPr lvl="1" algn="just"/>
            <a:r>
              <a:rPr lang="es-ES" dirty="0"/>
              <a:t>BASADO EN LA COMPETENCIA: Consiste en estudiar los precios de la competencia.</a:t>
            </a:r>
          </a:p>
        </p:txBody>
      </p:sp>
    </p:spTree>
    <p:extLst>
      <p:ext uri="{BB962C8B-B14F-4D97-AF65-F5344CB8AC3E}">
        <p14:creationId xmlns:p14="http://schemas.microsoft.com/office/powerpoint/2010/main" val="1569549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4. PRECIO</a:t>
            </a:r>
          </a:p>
        </p:txBody>
      </p:sp>
      <p:sp>
        <p:nvSpPr>
          <p:cNvPr id="3" name="2 Marcador de contenido"/>
          <p:cNvSpPr>
            <a:spLocks noGrp="1"/>
          </p:cNvSpPr>
          <p:nvPr>
            <p:ph idx="1"/>
          </p:nvPr>
        </p:nvSpPr>
        <p:spPr>
          <a:xfrm>
            <a:off x="677339" y="1552355"/>
            <a:ext cx="8923867" cy="4805917"/>
          </a:xfrm>
        </p:spPr>
        <p:txBody>
          <a:bodyPr>
            <a:normAutofit fontScale="92500" lnSpcReduction="10000"/>
          </a:bodyPr>
          <a:lstStyle/>
          <a:p>
            <a:pPr algn="just"/>
            <a:r>
              <a:rPr lang="es-ES" dirty="0"/>
              <a:t>Algunas ESTRATEGIAS y TIPOS de precios son:</a:t>
            </a:r>
          </a:p>
          <a:p>
            <a:pPr algn="just"/>
            <a:endParaRPr lang="es-ES" dirty="0"/>
          </a:p>
          <a:p>
            <a:pPr lvl="1" algn="just"/>
            <a:r>
              <a:rPr lang="es-ES" dirty="0"/>
              <a:t>Descuentos y promociones: por pronto pago, por volumen de pedido (rappel), durante el período de rebajas, etc.</a:t>
            </a:r>
          </a:p>
          <a:p>
            <a:pPr lvl="1" algn="just"/>
            <a:endParaRPr lang="es-ES" dirty="0"/>
          </a:p>
          <a:p>
            <a:pPr lvl="1" algn="just"/>
            <a:r>
              <a:rPr lang="es-ES" dirty="0"/>
              <a:t>Ofertas: para la introducción de nuevos productos o fomentar la venta de alguno.</a:t>
            </a:r>
          </a:p>
          <a:p>
            <a:pPr lvl="1" algn="just"/>
            <a:endParaRPr lang="es-ES" dirty="0"/>
          </a:p>
          <a:p>
            <a:pPr lvl="1" algn="just"/>
            <a:r>
              <a:rPr lang="es-ES" dirty="0"/>
              <a:t>Precios psicológicos: precios redondeados, de cifra impar, acabados en 9.</a:t>
            </a:r>
          </a:p>
          <a:p>
            <a:pPr lvl="1" algn="just"/>
            <a:endParaRPr lang="es-ES" dirty="0"/>
          </a:p>
          <a:p>
            <a:pPr lvl="1" algn="just"/>
            <a:r>
              <a:rPr lang="es-ES" dirty="0"/>
              <a:t>Precios cautivos: producto a precio muy bajo que se ve compensado por los altos precios de los productos complementarios.</a:t>
            </a:r>
          </a:p>
          <a:p>
            <a:pPr lvl="1" algn="just"/>
            <a:endParaRPr lang="es-ES" dirty="0"/>
          </a:p>
          <a:p>
            <a:pPr lvl="1" algn="just"/>
            <a:r>
              <a:rPr lang="es-ES" dirty="0"/>
              <a:t>Precio de liquidación: precio reducido para agotar existencias.</a:t>
            </a:r>
          </a:p>
          <a:p>
            <a:pPr lvl="1" algn="just"/>
            <a:endParaRPr lang="es-ES" dirty="0"/>
          </a:p>
          <a:p>
            <a:pPr lvl="1" algn="just"/>
            <a:r>
              <a:rPr lang="es-ES" dirty="0"/>
              <a:t>Precio autorizado: requiere de autorización para su modificación.</a:t>
            </a:r>
          </a:p>
        </p:txBody>
      </p:sp>
    </p:spTree>
    <p:extLst>
      <p:ext uri="{BB962C8B-B14F-4D97-AF65-F5344CB8AC3E}">
        <p14:creationId xmlns:p14="http://schemas.microsoft.com/office/powerpoint/2010/main" val="34643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5. PROMOCIÓN</a:t>
            </a:r>
          </a:p>
        </p:txBody>
      </p:sp>
      <p:sp>
        <p:nvSpPr>
          <p:cNvPr id="3" name="2 Marcador de contenido"/>
          <p:cNvSpPr>
            <a:spLocks noGrp="1"/>
          </p:cNvSpPr>
          <p:nvPr>
            <p:ph idx="1"/>
          </p:nvPr>
        </p:nvSpPr>
        <p:spPr>
          <a:xfrm>
            <a:off x="695460" y="1609859"/>
            <a:ext cx="8578542" cy="4431503"/>
          </a:xfrm>
        </p:spPr>
        <p:txBody>
          <a:bodyPr>
            <a:normAutofit lnSpcReduction="10000"/>
          </a:bodyPr>
          <a:lstStyle/>
          <a:p>
            <a:pPr algn="just"/>
            <a:r>
              <a:rPr lang="es-ES" dirty="0"/>
              <a:t>Consiste en comunicar a los clientes la identidad de la empresa, los precios que ofrece y los lugares donde pueden adquirirse.</a:t>
            </a:r>
          </a:p>
          <a:p>
            <a:pPr algn="just"/>
            <a:endParaRPr lang="es-ES" dirty="0"/>
          </a:p>
          <a:p>
            <a:pPr algn="just"/>
            <a:r>
              <a:rPr lang="es-ES" dirty="0"/>
              <a:t>Para que la promoción sea eficaz es preciso:</a:t>
            </a:r>
          </a:p>
          <a:p>
            <a:pPr lvl="1" algn="just"/>
            <a:r>
              <a:rPr lang="es-ES" dirty="0"/>
              <a:t>Identificar la audiencia meta, es decir, saber a quien se dirige.</a:t>
            </a:r>
          </a:p>
          <a:p>
            <a:pPr lvl="1" algn="just"/>
            <a:r>
              <a:rPr lang="es-ES" dirty="0"/>
              <a:t>Escoger el mensaje y determinar la respuesta que se desea conseguir: presentar la marca, el producto, o aspecto específico, etc.</a:t>
            </a:r>
          </a:p>
          <a:p>
            <a:pPr lvl="1" algn="just"/>
            <a:r>
              <a:rPr lang="es-ES" dirty="0"/>
              <a:t>Elegir un medio de comunicación en función de la audiencia.</a:t>
            </a:r>
          </a:p>
          <a:p>
            <a:pPr lvl="1" algn="just"/>
            <a:r>
              <a:rPr lang="es-ES" dirty="0"/>
              <a:t>Establecer un método de retroalimentación.</a:t>
            </a:r>
          </a:p>
          <a:p>
            <a:pPr algn="just"/>
            <a:endParaRPr lang="es-ES" dirty="0"/>
          </a:p>
          <a:p>
            <a:pPr algn="just"/>
            <a:r>
              <a:rPr lang="es-ES" dirty="0"/>
              <a:t>Para conocer los clientes potenciales habrá que hacer un estudio de mercado, es decir, plantear la respuesta ante un producto o servicio determinado con el fin de plantear la estrategia comercial más adecuada.</a:t>
            </a:r>
          </a:p>
        </p:txBody>
      </p:sp>
    </p:spTree>
    <p:extLst>
      <p:ext uri="{BB962C8B-B14F-4D97-AF65-F5344CB8AC3E}">
        <p14:creationId xmlns:p14="http://schemas.microsoft.com/office/powerpoint/2010/main" val="200999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5. PROMOCIÓN</a:t>
            </a:r>
          </a:p>
        </p:txBody>
      </p:sp>
      <p:sp>
        <p:nvSpPr>
          <p:cNvPr id="3" name="2 Marcador de contenido"/>
          <p:cNvSpPr>
            <a:spLocks noGrp="1"/>
          </p:cNvSpPr>
          <p:nvPr>
            <p:ph idx="1"/>
          </p:nvPr>
        </p:nvSpPr>
        <p:spPr>
          <a:xfrm>
            <a:off x="708338" y="1403797"/>
            <a:ext cx="8706117" cy="4958365"/>
          </a:xfrm>
        </p:spPr>
        <p:txBody>
          <a:bodyPr>
            <a:normAutofit fontScale="92500" lnSpcReduction="20000"/>
          </a:bodyPr>
          <a:lstStyle/>
          <a:p>
            <a:pPr marL="0" indent="0" algn="just">
              <a:buNone/>
            </a:pPr>
            <a:r>
              <a:rPr lang="es-ES" dirty="0"/>
              <a:t>5.1) CANALES DE COMUNICACIÓN Y PROMOCIÓN</a:t>
            </a:r>
          </a:p>
          <a:p>
            <a:pPr marL="0" indent="0" algn="just">
              <a:buNone/>
            </a:pPr>
            <a:endParaRPr lang="es-ES" dirty="0"/>
          </a:p>
          <a:p>
            <a:pPr algn="just"/>
            <a:r>
              <a:rPr lang="es-ES" dirty="0"/>
              <a:t>Relaciones públicas: </a:t>
            </a:r>
            <a:r>
              <a:rPr lang="es-ES" sz="1600" dirty="0"/>
              <a:t>Su objetivo es crear una imagen positiva de la empresa tanto hacia el exterior (clientes y proveedores), como hacia el interior (trabajadores, accionistas). </a:t>
            </a:r>
            <a:r>
              <a:rPr lang="es-ES" sz="1600" dirty="0" err="1"/>
              <a:t>Ej</a:t>
            </a:r>
            <a:r>
              <a:rPr lang="es-ES" sz="1600" dirty="0"/>
              <a:t>: patrocinio de eventos.</a:t>
            </a:r>
          </a:p>
          <a:p>
            <a:pPr algn="just"/>
            <a:r>
              <a:rPr lang="es-ES" dirty="0"/>
              <a:t>Publicidad: </a:t>
            </a:r>
            <a:r>
              <a:rPr lang="es-ES" sz="1600" dirty="0"/>
              <a:t>Consiste en la transmisión de un mensaje informativo sobre los productos a través de los medios de comunicación. Busca incidir sobre la conducta de la audiencia y conseguir que esta consuma el producto.</a:t>
            </a:r>
          </a:p>
          <a:p>
            <a:pPr lvl="1" algn="just"/>
            <a:r>
              <a:rPr lang="es-ES" dirty="0"/>
              <a:t>Publicidad subliminal</a:t>
            </a:r>
            <a:r>
              <a:rPr lang="es-ES" dirty="0" smtClean="0"/>
              <a:t>: aquella que se transmite sin que el público sea consciente. A través de colores, formas, palabras. Es ilegal.</a:t>
            </a:r>
          </a:p>
          <a:p>
            <a:pPr lvl="3" algn="just"/>
            <a:r>
              <a:rPr lang="es-ES" dirty="0"/>
              <a:t>Imágenes escondidas difíciles de detectar a simple vista.</a:t>
            </a:r>
          </a:p>
          <a:p>
            <a:pPr lvl="3" algn="just"/>
            <a:r>
              <a:rPr lang="es-ES" dirty="0" smtClean="0"/>
              <a:t>Grabaciones de música distorsionadas</a:t>
            </a:r>
          </a:p>
          <a:p>
            <a:pPr lvl="3" algn="just"/>
            <a:r>
              <a:rPr lang="es-ES" dirty="0" smtClean="0"/>
              <a:t>Frases ocultas</a:t>
            </a:r>
            <a:endParaRPr lang="es-ES" dirty="0"/>
          </a:p>
          <a:p>
            <a:pPr lvl="1" algn="just"/>
            <a:r>
              <a:rPr lang="es-ES" dirty="0"/>
              <a:t>Publicidad encubierta</a:t>
            </a:r>
            <a:r>
              <a:rPr lang="es-ES" dirty="0" smtClean="0"/>
              <a:t>: se percibe conscientemente pero sin darnos cuenta de que es publicidad. </a:t>
            </a:r>
            <a:r>
              <a:rPr lang="es-ES" dirty="0" err="1" smtClean="0"/>
              <a:t>Ej</a:t>
            </a:r>
            <a:r>
              <a:rPr lang="es-ES" dirty="0" smtClean="0"/>
              <a:t>: beben un determinado refresco en una serie.</a:t>
            </a:r>
            <a:endParaRPr lang="es-ES" dirty="0"/>
          </a:p>
          <a:p>
            <a:pPr algn="just"/>
            <a:r>
              <a:rPr lang="es-ES" dirty="0"/>
              <a:t>Promoción de ventas: </a:t>
            </a:r>
            <a:r>
              <a:rPr lang="es-ES" sz="1600" dirty="0"/>
              <a:t>Busca estimular la compra de un producto ofreciendo algunas ventajas añadidas para incrementar las ventas en el corto plazo. </a:t>
            </a:r>
            <a:r>
              <a:rPr lang="es-ES" sz="1600" dirty="0" err="1"/>
              <a:t>Ej</a:t>
            </a:r>
            <a:r>
              <a:rPr lang="es-ES" sz="1600" dirty="0"/>
              <a:t>: muestras gratuitas.</a:t>
            </a:r>
          </a:p>
          <a:p>
            <a:pPr algn="just"/>
            <a:r>
              <a:rPr lang="es-ES" dirty="0"/>
              <a:t>Venta directa o personal: </a:t>
            </a:r>
            <a:r>
              <a:rPr lang="es-ES" sz="1600" dirty="0"/>
              <a:t>Forma de comunicación interpersonal realizada por vendedores, comerciales, etc.</a:t>
            </a:r>
          </a:p>
        </p:txBody>
      </p:sp>
    </p:spTree>
    <p:extLst>
      <p:ext uri="{BB962C8B-B14F-4D97-AF65-F5344CB8AC3E}">
        <p14:creationId xmlns:p14="http://schemas.microsoft.com/office/powerpoint/2010/main" val="1496101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8699" y="326266"/>
            <a:ext cx="8596668" cy="1320800"/>
          </a:xfrm>
        </p:spPr>
        <p:txBody>
          <a:bodyPr/>
          <a:lstStyle/>
          <a:p>
            <a:r>
              <a:rPr lang="es-ES" dirty="0"/>
              <a:t>5. PROMOCIÓN</a:t>
            </a:r>
          </a:p>
        </p:txBody>
      </p:sp>
      <p:sp>
        <p:nvSpPr>
          <p:cNvPr id="3" name="2 Marcador de contenido"/>
          <p:cNvSpPr>
            <a:spLocks noGrp="1"/>
          </p:cNvSpPr>
          <p:nvPr>
            <p:ph idx="1"/>
          </p:nvPr>
        </p:nvSpPr>
        <p:spPr>
          <a:xfrm>
            <a:off x="566668" y="1249253"/>
            <a:ext cx="2923506" cy="4792111"/>
          </a:xfrm>
        </p:spPr>
        <p:txBody>
          <a:bodyPr>
            <a:normAutofit/>
          </a:bodyPr>
          <a:lstStyle/>
          <a:p>
            <a:pPr marL="0" indent="0" algn="just">
              <a:buNone/>
            </a:pPr>
            <a:r>
              <a:rPr lang="es-ES" dirty="0"/>
              <a:t>5.2) MEDIOS DE COMUNICACIÓN: ventajas e inconvenientes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820" y="178850"/>
            <a:ext cx="5602309" cy="6601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101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5. PROMOCIÓN</a:t>
            </a:r>
          </a:p>
        </p:txBody>
      </p:sp>
      <p:sp>
        <p:nvSpPr>
          <p:cNvPr id="3" name="2 Marcador de contenido"/>
          <p:cNvSpPr>
            <a:spLocks noGrp="1"/>
          </p:cNvSpPr>
          <p:nvPr>
            <p:ph idx="1"/>
          </p:nvPr>
        </p:nvSpPr>
        <p:spPr>
          <a:xfrm>
            <a:off x="695460" y="1609859"/>
            <a:ext cx="8578542" cy="4431503"/>
          </a:xfrm>
        </p:spPr>
        <p:txBody>
          <a:bodyPr>
            <a:normAutofit/>
          </a:bodyPr>
          <a:lstStyle/>
          <a:p>
            <a:pPr marL="0" indent="0" algn="just">
              <a:buNone/>
            </a:pPr>
            <a:r>
              <a:rPr lang="es-ES" dirty="0"/>
              <a:t>5.3) OTROS CONCEPTOS</a:t>
            </a:r>
          </a:p>
          <a:p>
            <a:pPr algn="just"/>
            <a:r>
              <a:rPr lang="es-ES" dirty="0" err="1"/>
              <a:t>Merchandising</a:t>
            </a:r>
            <a:r>
              <a:rPr lang="es-ES" dirty="0"/>
              <a:t>: </a:t>
            </a:r>
            <a:r>
              <a:rPr lang="es-ES" sz="1600" dirty="0"/>
              <a:t>Conjunto de elementos y medidas que fomentan la compra de un producto en su punto de venta.</a:t>
            </a:r>
          </a:p>
          <a:p>
            <a:pPr algn="just"/>
            <a:endParaRPr lang="es-ES" sz="1600" dirty="0"/>
          </a:p>
          <a:p>
            <a:pPr algn="just"/>
            <a:r>
              <a:rPr lang="es-ES" dirty="0"/>
              <a:t>SEO: </a:t>
            </a:r>
            <a:r>
              <a:rPr lang="es-ES" dirty="0" err="1"/>
              <a:t>Search</a:t>
            </a:r>
            <a:r>
              <a:rPr lang="es-ES" dirty="0"/>
              <a:t> </a:t>
            </a:r>
            <a:r>
              <a:rPr lang="es-ES" dirty="0" err="1"/>
              <a:t>Engine</a:t>
            </a:r>
            <a:r>
              <a:rPr lang="es-ES" dirty="0"/>
              <a:t> </a:t>
            </a:r>
            <a:r>
              <a:rPr lang="es-ES" dirty="0" err="1"/>
              <a:t>Optimization</a:t>
            </a:r>
            <a:r>
              <a:rPr lang="es-ES" dirty="0"/>
              <a:t>. </a:t>
            </a:r>
            <a:r>
              <a:rPr lang="es-ES" sz="1600" dirty="0"/>
              <a:t>Posicionamiento de una empresa en los motores de búsqueda como Google. Es esencial para que los artículos aparezcan en los primeros puestos cuando un consumidor potencial teclea algunos atributos del producto que ofertan.</a:t>
            </a:r>
          </a:p>
          <a:p>
            <a:pPr algn="just"/>
            <a:endParaRPr lang="es-ES" sz="1600" dirty="0"/>
          </a:p>
          <a:p>
            <a:pPr algn="just"/>
            <a:r>
              <a:rPr lang="es-ES" dirty="0"/>
              <a:t>SEM: </a:t>
            </a:r>
            <a:r>
              <a:rPr lang="es-ES" dirty="0" err="1"/>
              <a:t>Search</a:t>
            </a:r>
            <a:r>
              <a:rPr lang="es-ES" dirty="0"/>
              <a:t> </a:t>
            </a:r>
            <a:r>
              <a:rPr lang="es-ES" dirty="0" err="1"/>
              <a:t>Engine</a:t>
            </a:r>
            <a:r>
              <a:rPr lang="es-ES" dirty="0"/>
              <a:t> Marketing. </a:t>
            </a:r>
            <a:r>
              <a:rPr lang="es-ES" sz="1600" dirty="0"/>
              <a:t>Acciones destinadas a generar publicidad en los motores de búsqueda de la red.</a:t>
            </a:r>
          </a:p>
          <a:p>
            <a:pPr marL="0" indent="0" algn="just">
              <a:buNone/>
            </a:pPr>
            <a:endParaRPr lang="es-ES" dirty="0"/>
          </a:p>
        </p:txBody>
      </p:sp>
    </p:spTree>
    <p:extLst>
      <p:ext uri="{BB962C8B-B14F-4D97-AF65-F5344CB8AC3E}">
        <p14:creationId xmlns:p14="http://schemas.microsoft.com/office/powerpoint/2010/main" val="1090450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6. </a:t>
            </a:r>
            <a:r>
              <a:rPr lang="es-ES" dirty="0" smtClean="0"/>
              <a:t>DISTRIBUCIÓN (Place)</a:t>
            </a:r>
            <a:endParaRPr lang="es-ES" dirty="0"/>
          </a:p>
        </p:txBody>
      </p:sp>
      <p:sp>
        <p:nvSpPr>
          <p:cNvPr id="3" name="2 Marcador de contenido"/>
          <p:cNvSpPr>
            <a:spLocks noGrp="1"/>
          </p:cNvSpPr>
          <p:nvPr>
            <p:ph idx="1"/>
          </p:nvPr>
        </p:nvSpPr>
        <p:spPr>
          <a:xfrm>
            <a:off x="605307" y="1481073"/>
            <a:ext cx="9002332" cy="5138671"/>
          </a:xfrm>
        </p:spPr>
        <p:txBody>
          <a:bodyPr>
            <a:normAutofit/>
          </a:bodyPr>
          <a:lstStyle/>
          <a:p>
            <a:pPr algn="just"/>
            <a:r>
              <a:rPr lang="es-ES" dirty="0"/>
              <a:t>Tareas necesarias para hacer llegar el producto hasta el consumidor.</a:t>
            </a:r>
          </a:p>
          <a:p>
            <a:pPr algn="just"/>
            <a:endParaRPr lang="es-ES" dirty="0"/>
          </a:p>
          <a:p>
            <a:pPr algn="just"/>
            <a:r>
              <a:rPr lang="es-ES" dirty="0"/>
              <a:t>SISTEMA DE DISTRIBUCIÓN:  ha de tener en cuenta las características del producto (si es perecedero, frágil, voluminoso) y de la empresa (si es capaz de afrontar la inversión, RRHH, espacio para almacenaje).</a:t>
            </a:r>
          </a:p>
          <a:p>
            <a:pPr algn="just"/>
            <a:endParaRPr lang="es-ES" dirty="0"/>
          </a:p>
          <a:p>
            <a:pPr algn="just"/>
            <a:r>
              <a:rPr lang="es-ES" dirty="0"/>
              <a:t>CANAL DE DISTRIBUCIÓN: camino que sigue un producto desde que termina de fabricarse hasta que llega a manos del consumidor. Puede ser:</a:t>
            </a:r>
          </a:p>
          <a:p>
            <a:pPr lvl="1" algn="just"/>
            <a:r>
              <a:rPr lang="es-ES" dirty="0"/>
              <a:t>Del productor al consumidor</a:t>
            </a:r>
          </a:p>
          <a:p>
            <a:pPr lvl="1" algn="just"/>
            <a:r>
              <a:rPr lang="es-ES" dirty="0"/>
              <a:t>Del productor a las tiendas que comercializan el producto</a:t>
            </a:r>
          </a:p>
          <a:p>
            <a:pPr lvl="1" algn="just"/>
            <a:r>
              <a:rPr lang="es-ES" dirty="0"/>
              <a:t>Del productor mayorista al minorista y al público.</a:t>
            </a:r>
          </a:p>
          <a:p>
            <a:pPr marL="0" indent="0" algn="just">
              <a:buNone/>
            </a:pPr>
            <a:endParaRPr lang="es-ES" dirty="0"/>
          </a:p>
          <a:p>
            <a:pPr algn="just"/>
            <a:r>
              <a:rPr lang="es-ES" dirty="0"/>
              <a:t>La distribución del producto es una de las </a:t>
            </a:r>
            <a:r>
              <a:rPr lang="es-ES" dirty="0" smtClean="0"/>
              <a:t>actividades </a:t>
            </a:r>
            <a:r>
              <a:rPr lang="es-ES" dirty="0"/>
              <a:t>que se suele externalizar con mayor frecuencia.</a:t>
            </a:r>
          </a:p>
        </p:txBody>
      </p:sp>
    </p:spTree>
    <p:extLst>
      <p:ext uri="{BB962C8B-B14F-4D97-AF65-F5344CB8AC3E}">
        <p14:creationId xmlns:p14="http://schemas.microsoft.com/office/powerpoint/2010/main" val="2075354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4455" y="364902"/>
            <a:ext cx="8596668" cy="1320800"/>
          </a:xfrm>
        </p:spPr>
        <p:txBody>
          <a:bodyPr/>
          <a:lstStyle/>
          <a:p>
            <a:r>
              <a:rPr lang="es-ES" dirty="0"/>
              <a:t>6. DISTRIBUCIÓN</a:t>
            </a:r>
          </a:p>
        </p:txBody>
      </p:sp>
      <p:sp>
        <p:nvSpPr>
          <p:cNvPr id="3" name="2 Marcador de contenido"/>
          <p:cNvSpPr>
            <a:spLocks noGrp="1"/>
          </p:cNvSpPr>
          <p:nvPr>
            <p:ph idx="1"/>
          </p:nvPr>
        </p:nvSpPr>
        <p:spPr>
          <a:xfrm>
            <a:off x="651574" y="1091647"/>
            <a:ext cx="9110611" cy="1896253"/>
          </a:xfrm>
        </p:spPr>
        <p:txBody>
          <a:bodyPr/>
          <a:lstStyle/>
          <a:p>
            <a:pPr marL="0" indent="0">
              <a:buNone/>
            </a:pPr>
            <a:r>
              <a:rPr lang="es-ES" b="1" dirty="0">
                <a:solidFill>
                  <a:schemeClr val="accent2"/>
                </a:solidFill>
              </a:rPr>
              <a:t>6.1) LA </a:t>
            </a:r>
            <a:r>
              <a:rPr lang="es-ES" b="1" dirty="0" smtClean="0">
                <a:solidFill>
                  <a:schemeClr val="accent2"/>
                </a:solidFill>
              </a:rPr>
              <a:t>FRANQUICIA</a:t>
            </a:r>
          </a:p>
          <a:p>
            <a:pPr marL="0" indent="0" algn="just">
              <a:buNone/>
            </a:pPr>
            <a:r>
              <a:rPr lang="es-ES" dirty="0" smtClean="0"/>
              <a:t>Contrato entre dos partes mediante el cual el franquiciador cede al franquiciado el derecho a la explotación de un sistema propio de comercialización de productos o servicios a cambio de una prestación económica.</a:t>
            </a:r>
          </a:p>
        </p:txBody>
      </p:sp>
      <p:sp>
        <p:nvSpPr>
          <p:cNvPr id="4" name="3 CuadroTexto"/>
          <p:cNvSpPr txBox="1"/>
          <p:nvPr/>
        </p:nvSpPr>
        <p:spPr>
          <a:xfrm>
            <a:off x="6259133" y="2627290"/>
            <a:ext cx="3657599" cy="4421723"/>
          </a:xfrm>
          <a:prstGeom prst="rect">
            <a:avLst/>
          </a:prstGeom>
          <a:noFill/>
        </p:spPr>
        <p:txBody>
          <a:bodyPr wrap="square" rtlCol="0">
            <a:spAutoFit/>
          </a:bodyPr>
          <a:lstStyle/>
          <a:p>
            <a:pPr marL="342900" indent="-342900" algn="just">
              <a:spcBef>
                <a:spcPts val="1000"/>
              </a:spcBef>
              <a:buClr>
                <a:schemeClr val="accent1"/>
              </a:buClr>
              <a:buSzPct val="80000"/>
              <a:buFont typeface="Wingdings 3" charset="2"/>
              <a:buChar char=""/>
            </a:pPr>
            <a:r>
              <a:rPr lang="es-ES" dirty="0" smtClean="0">
                <a:solidFill>
                  <a:schemeClr val="tx1">
                    <a:lumMod val="75000"/>
                    <a:lumOff val="25000"/>
                  </a:schemeClr>
                </a:solidFill>
              </a:rPr>
              <a:t>El FRANQUICIADOR aporta:</a:t>
            </a:r>
          </a:p>
          <a:p>
            <a:pPr marL="800100" lvl="1" indent="-342900" algn="just">
              <a:spcBef>
                <a:spcPts val="1000"/>
              </a:spcBef>
              <a:buClr>
                <a:schemeClr val="accent1"/>
              </a:buClr>
              <a:buSzPct val="80000"/>
              <a:buFont typeface="Wingdings 3" charset="2"/>
              <a:buChar char=""/>
            </a:pPr>
            <a:r>
              <a:rPr lang="es-ES" sz="1600" dirty="0">
                <a:solidFill>
                  <a:schemeClr val="tx1">
                    <a:lumMod val="75000"/>
                    <a:lumOff val="25000"/>
                  </a:schemeClr>
                </a:solidFill>
              </a:rPr>
              <a:t> </a:t>
            </a:r>
            <a:r>
              <a:rPr lang="es-ES" sz="1600" b="1" dirty="0">
                <a:solidFill>
                  <a:schemeClr val="tx1">
                    <a:lumMod val="75000"/>
                    <a:lumOff val="25000"/>
                  </a:schemeClr>
                </a:solidFill>
              </a:rPr>
              <a:t>Producto o servicio </a:t>
            </a:r>
            <a:r>
              <a:rPr lang="es-ES" sz="1600" dirty="0">
                <a:solidFill>
                  <a:schemeClr val="tx1">
                    <a:lumMod val="75000"/>
                    <a:lumOff val="25000"/>
                  </a:schemeClr>
                </a:solidFill>
              </a:rPr>
              <a:t>lo suficientemente rentable.</a:t>
            </a:r>
          </a:p>
          <a:p>
            <a:pPr marL="800100" lvl="1" indent="-342900" algn="just">
              <a:spcBef>
                <a:spcPts val="1000"/>
              </a:spcBef>
              <a:buClr>
                <a:schemeClr val="accent1"/>
              </a:buClr>
              <a:buSzPct val="80000"/>
              <a:buFont typeface="Wingdings 3" charset="2"/>
              <a:buChar char=""/>
            </a:pPr>
            <a:r>
              <a:rPr lang="es-ES" sz="1600" b="1" dirty="0">
                <a:solidFill>
                  <a:schemeClr val="tx1">
                    <a:lumMod val="75000"/>
                    <a:lumOff val="25000"/>
                  </a:schemeClr>
                </a:solidFill>
              </a:rPr>
              <a:t>Marca</a:t>
            </a:r>
            <a:r>
              <a:rPr lang="es-ES" sz="1600" dirty="0">
                <a:solidFill>
                  <a:schemeClr val="tx1">
                    <a:lumMod val="75000"/>
                    <a:lumOff val="25000"/>
                  </a:schemeClr>
                </a:solidFill>
              </a:rPr>
              <a:t> en sentido amplio: marca, logotipo, nombre comercial, razón social.</a:t>
            </a:r>
          </a:p>
          <a:p>
            <a:pPr marL="800100" lvl="1" indent="-342900" algn="just">
              <a:spcBef>
                <a:spcPts val="1000"/>
              </a:spcBef>
              <a:buClr>
                <a:schemeClr val="accent1"/>
              </a:buClr>
              <a:buSzPct val="80000"/>
              <a:buFont typeface="Wingdings 3" charset="2"/>
              <a:buChar char=""/>
            </a:pPr>
            <a:r>
              <a:rPr lang="es-ES" sz="1600" b="1" dirty="0" err="1">
                <a:solidFill>
                  <a:schemeClr val="tx1">
                    <a:lumMod val="75000"/>
                    <a:lumOff val="25000"/>
                  </a:schemeClr>
                </a:solidFill>
              </a:rPr>
              <a:t>Know</a:t>
            </a:r>
            <a:r>
              <a:rPr lang="es-ES" sz="1600" b="1" dirty="0">
                <a:solidFill>
                  <a:schemeClr val="tx1">
                    <a:lumMod val="75000"/>
                    <a:lumOff val="25000"/>
                  </a:schemeClr>
                </a:solidFill>
              </a:rPr>
              <a:t> </a:t>
            </a:r>
            <a:r>
              <a:rPr lang="es-ES" sz="1600" b="1" dirty="0" err="1">
                <a:solidFill>
                  <a:schemeClr val="tx1">
                    <a:lumMod val="75000"/>
                    <a:lumOff val="25000"/>
                  </a:schemeClr>
                </a:solidFill>
              </a:rPr>
              <a:t>how</a:t>
            </a:r>
            <a:r>
              <a:rPr lang="es-ES" sz="1600" b="1" dirty="0">
                <a:solidFill>
                  <a:schemeClr val="tx1">
                    <a:lumMod val="75000"/>
                    <a:lumOff val="25000"/>
                  </a:schemeClr>
                </a:solidFill>
              </a:rPr>
              <a:t>: </a:t>
            </a:r>
            <a:r>
              <a:rPr lang="es-ES" sz="1600" dirty="0">
                <a:solidFill>
                  <a:schemeClr val="tx1">
                    <a:lumMod val="75000"/>
                    <a:lumOff val="25000"/>
                  </a:schemeClr>
                </a:solidFill>
              </a:rPr>
              <a:t>el modo de gestionar y dirigir el </a:t>
            </a:r>
            <a:r>
              <a:rPr lang="es-ES" sz="1600" dirty="0" smtClean="0">
                <a:solidFill>
                  <a:schemeClr val="tx1">
                    <a:lumMod val="75000"/>
                    <a:lumOff val="25000"/>
                  </a:schemeClr>
                </a:solidFill>
              </a:rPr>
              <a:t>negocio.</a:t>
            </a:r>
            <a:endParaRPr lang="es-ES" dirty="0" smtClean="0">
              <a:solidFill>
                <a:schemeClr val="tx1">
                  <a:lumMod val="75000"/>
                  <a:lumOff val="25000"/>
                </a:schemeClr>
              </a:solidFill>
            </a:endParaRPr>
          </a:p>
          <a:p>
            <a:pPr marL="342900" indent="-342900" algn="just">
              <a:spcBef>
                <a:spcPts val="1000"/>
              </a:spcBef>
              <a:buClr>
                <a:schemeClr val="accent1"/>
              </a:buClr>
              <a:buSzPct val="80000"/>
              <a:buFont typeface="Wingdings 3" charset="2"/>
              <a:buChar char=""/>
            </a:pPr>
            <a:r>
              <a:rPr lang="es-ES" dirty="0" smtClean="0">
                <a:solidFill>
                  <a:schemeClr val="tx1">
                    <a:lumMod val="75000"/>
                    <a:lumOff val="25000"/>
                  </a:schemeClr>
                </a:solidFill>
              </a:rPr>
              <a:t>Garantiza</a:t>
            </a:r>
            <a:r>
              <a:rPr lang="es-ES" sz="1600" dirty="0" smtClean="0">
                <a:solidFill>
                  <a:schemeClr val="tx1">
                    <a:lumMod val="75000"/>
                    <a:lumOff val="25000"/>
                  </a:schemeClr>
                </a:solidFill>
              </a:rPr>
              <a:t> que no se establecerá ninguna franquicia más del mismo franquiciador en esa zona de influencia.</a:t>
            </a:r>
            <a:endParaRPr lang="es-ES" sz="1600" dirty="0">
              <a:solidFill>
                <a:schemeClr val="tx1">
                  <a:lumMod val="75000"/>
                  <a:lumOff val="25000"/>
                </a:schemeClr>
              </a:solidFill>
            </a:endParaRPr>
          </a:p>
          <a:p>
            <a:endParaRPr lang="es-ES" dirty="0"/>
          </a:p>
          <a:p>
            <a:endParaRPr lang="es-ES" dirty="0"/>
          </a:p>
        </p:txBody>
      </p:sp>
      <p:sp>
        <p:nvSpPr>
          <p:cNvPr id="6" name="5 CuadroTexto"/>
          <p:cNvSpPr txBox="1"/>
          <p:nvPr/>
        </p:nvSpPr>
        <p:spPr>
          <a:xfrm>
            <a:off x="334850" y="2498501"/>
            <a:ext cx="5795493" cy="4185761"/>
          </a:xfrm>
          <a:prstGeom prst="rect">
            <a:avLst/>
          </a:prstGeom>
          <a:noFill/>
        </p:spPr>
        <p:txBody>
          <a:bodyPr wrap="square" rtlCol="0">
            <a:spAutoFit/>
          </a:bodyPr>
          <a:lstStyle/>
          <a:p>
            <a:pPr marL="342900" lvl="1" indent="-342900" algn="just">
              <a:spcBef>
                <a:spcPts val="1000"/>
              </a:spcBef>
              <a:buClr>
                <a:schemeClr val="accent1"/>
              </a:buClr>
              <a:buSzPct val="80000"/>
              <a:buFont typeface="Wingdings 3" charset="2"/>
              <a:buChar char=""/>
            </a:pPr>
            <a:r>
              <a:rPr lang="es-ES" dirty="0" smtClean="0">
                <a:solidFill>
                  <a:schemeClr val="tx1">
                    <a:lumMod val="75000"/>
                    <a:lumOff val="25000"/>
                  </a:schemeClr>
                </a:solidFill>
              </a:rPr>
              <a:t>El FRANQUICIADO recibe:</a:t>
            </a:r>
            <a:r>
              <a:rPr lang="es-ES" dirty="0">
                <a:solidFill>
                  <a:schemeClr val="tx1">
                    <a:lumMod val="75000"/>
                    <a:lumOff val="25000"/>
                  </a:schemeClr>
                </a:solidFill>
              </a:rPr>
              <a:t> </a:t>
            </a:r>
            <a:endParaRPr lang="es-ES" dirty="0" smtClean="0">
              <a:solidFill>
                <a:schemeClr val="tx1">
                  <a:lumMod val="75000"/>
                  <a:lumOff val="25000"/>
                </a:schemeClr>
              </a:solidFill>
            </a:endParaRPr>
          </a:p>
          <a:p>
            <a:pPr marL="800100" lvl="2" indent="-342900" algn="just">
              <a:spcBef>
                <a:spcPts val="1000"/>
              </a:spcBef>
              <a:buClr>
                <a:schemeClr val="accent1"/>
              </a:buClr>
              <a:buSzPct val="80000"/>
              <a:buFont typeface="Wingdings 3" charset="2"/>
              <a:buChar char=""/>
            </a:pPr>
            <a:r>
              <a:rPr lang="es-ES" sz="1600" dirty="0" smtClean="0">
                <a:solidFill>
                  <a:schemeClr val="tx1">
                    <a:lumMod val="75000"/>
                    <a:lumOff val="25000"/>
                  </a:schemeClr>
                </a:solidFill>
              </a:rPr>
              <a:t>Licencia </a:t>
            </a:r>
            <a:r>
              <a:rPr lang="es-ES" sz="1600" dirty="0">
                <a:solidFill>
                  <a:schemeClr val="tx1">
                    <a:lumMod val="75000"/>
                    <a:lumOff val="25000"/>
                  </a:schemeClr>
                </a:solidFill>
              </a:rPr>
              <a:t>que garantiza la explotación en exclusiva de ese negocio en una determinada zona geográfica</a:t>
            </a:r>
            <a:r>
              <a:rPr lang="es-ES" sz="1600" dirty="0" smtClean="0">
                <a:solidFill>
                  <a:schemeClr val="tx1">
                    <a:lumMod val="75000"/>
                    <a:lumOff val="25000"/>
                  </a:schemeClr>
                </a:solidFill>
              </a:rPr>
              <a:t>.</a:t>
            </a:r>
          </a:p>
          <a:p>
            <a:pPr marL="342900" indent="-342900" algn="just">
              <a:spcBef>
                <a:spcPts val="1000"/>
              </a:spcBef>
              <a:buClr>
                <a:schemeClr val="accent1"/>
              </a:buClr>
              <a:buSzPct val="80000"/>
              <a:buFont typeface="Wingdings 3" charset="2"/>
              <a:buChar char=""/>
            </a:pPr>
            <a:r>
              <a:rPr lang="es-ES" dirty="0">
                <a:solidFill>
                  <a:schemeClr val="tx1">
                    <a:lumMod val="75000"/>
                    <a:lumOff val="25000"/>
                  </a:schemeClr>
                </a:solidFill>
              </a:rPr>
              <a:t>El FRANQUICIADO </a:t>
            </a:r>
            <a:r>
              <a:rPr lang="es-ES" dirty="0" smtClean="0">
                <a:solidFill>
                  <a:schemeClr val="tx1">
                    <a:lumMod val="75000"/>
                    <a:lumOff val="25000"/>
                  </a:schemeClr>
                </a:solidFill>
              </a:rPr>
              <a:t>aporta:</a:t>
            </a:r>
          </a:p>
          <a:p>
            <a:pPr marL="800100" lvl="1" indent="-342900" algn="just">
              <a:spcBef>
                <a:spcPts val="1000"/>
              </a:spcBef>
              <a:buClr>
                <a:schemeClr val="accent1"/>
              </a:buClr>
              <a:buSzPct val="80000"/>
              <a:buFont typeface="Wingdings 3" charset="2"/>
              <a:buChar char=""/>
            </a:pPr>
            <a:r>
              <a:rPr lang="es-ES" sz="1600" b="1" dirty="0">
                <a:solidFill>
                  <a:schemeClr val="tx1">
                    <a:lumMod val="75000"/>
                    <a:lumOff val="25000"/>
                  </a:schemeClr>
                </a:solidFill>
              </a:rPr>
              <a:t>Canon de entrada </a:t>
            </a:r>
            <a:r>
              <a:rPr lang="es-ES" sz="1600" dirty="0">
                <a:solidFill>
                  <a:schemeClr val="tx1">
                    <a:lumMod val="75000"/>
                    <a:lumOff val="25000"/>
                  </a:schemeClr>
                </a:solidFill>
              </a:rPr>
              <a:t>para acceder.</a:t>
            </a:r>
          </a:p>
          <a:p>
            <a:pPr marL="800100" lvl="1" indent="-342900" algn="just">
              <a:spcBef>
                <a:spcPts val="1000"/>
              </a:spcBef>
              <a:buClr>
                <a:schemeClr val="accent1"/>
              </a:buClr>
              <a:buSzPct val="80000"/>
              <a:buFont typeface="Wingdings 3" charset="2"/>
              <a:buChar char=""/>
            </a:pPr>
            <a:r>
              <a:rPr lang="es-ES" sz="1600" b="1" dirty="0" err="1">
                <a:solidFill>
                  <a:schemeClr val="tx1">
                    <a:lumMod val="75000"/>
                    <a:lumOff val="25000"/>
                  </a:schemeClr>
                </a:solidFill>
              </a:rPr>
              <a:t>Royalti</a:t>
            </a:r>
            <a:r>
              <a:rPr lang="es-ES" sz="1600" b="1" dirty="0">
                <a:solidFill>
                  <a:schemeClr val="tx1">
                    <a:lumMod val="75000"/>
                    <a:lumOff val="25000"/>
                  </a:schemeClr>
                </a:solidFill>
              </a:rPr>
              <a:t>: </a:t>
            </a:r>
            <a:r>
              <a:rPr lang="es-ES" sz="1600" dirty="0">
                <a:solidFill>
                  <a:schemeClr val="tx1">
                    <a:lumMod val="75000"/>
                    <a:lumOff val="25000"/>
                  </a:schemeClr>
                </a:solidFill>
              </a:rPr>
              <a:t>importe periódico por soporte, formación y servicios. Puede ser fijo o variable.</a:t>
            </a:r>
          </a:p>
          <a:p>
            <a:pPr marL="800100" lvl="1" indent="-342900" algn="just">
              <a:spcBef>
                <a:spcPts val="1000"/>
              </a:spcBef>
              <a:buClr>
                <a:schemeClr val="accent1"/>
              </a:buClr>
              <a:buSzPct val="80000"/>
              <a:buFont typeface="Wingdings 3" charset="2"/>
              <a:buChar char=""/>
            </a:pPr>
            <a:r>
              <a:rPr lang="es-ES" sz="1600" b="1" dirty="0">
                <a:solidFill>
                  <a:schemeClr val="tx1">
                    <a:lumMod val="75000"/>
                    <a:lumOff val="25000"/>
                  </a:schemeClr>
                </a:solidFill>
              </a:rPr>
              <a:t>Canon de publicidad. </a:t>
            </a:r>
            <a:r>
              <a:rPr lang="es-ES" sz="1600" dirty="0">
                <a:solidFill>
                  <a:schemeClr val="tx1">
                    <a:lumMod val="75000"/>
                    <a:lumOff val="25000"/>
                  </a:schemeClr>
                </a:solidFill>
              </a:rPr>
              <a:t>Pago periódico para constituir un fondo destinado a las campañas de publicidad de la cadena</a:t>
            </a:r>
            <a:r>
              <a:rPr lang="es-ES" sz="1600" dirty="0" smtClean="0">
                <a:solidFill>
                  <a:schemeClr val="tx1">
                    <a:lumMod val="75000"/>
                    <a:lumOff val="25000"/>
                  </a:schemeClr>
                </a:solidFill>
              </a:rPr>
              <a:t>.</a:t>
            </a:r>
            <a:endParaRPr lang="es-ES" dirty="0" smtClean="0">
              <a:solidFill>
                <a:schemeClr val="tx1">
                  <a:lumMod val="75000"/>
                  <a:lumOff val="25000"/>
                </a:schemeClr>
              </a:solidFill>
            </a:endParaRPr>
          </a:p>
          <a:p>
            <a:pPr marL="342900" indent="-342900" algn="just">
              <a:spcBef>
                <a:spcPts val="1000"/>
              </a:spcBef>
              <a:buClr>
                <a:schemeClr val="accent1"/>
              </a:buClr>
              <a:buSzPct val="80000"/>
              <a:buFont typeface="Wingdings 3" charset="2"/>
              <a:buChar char=""/>
            </a:pPr>
            <a:r>
              <a:rPr lang="es-ES" dirty="0" smtClean="0">
                <a:solidFill>
                  <a:schemeClr val="tx1">
                    <a:lumMod val="75000"/>
                    <a:lumOff val="25000"/>
                  </a:schemeClr>
                </a:solidFill>
              </a:rPr>
              <a:t>Cláusula: </a:t>
            </a:r>
            <a:r>
              <a:rPr lang="es-ES" sz="1600" dirty="0" smtClean="0">
                <a:solidFill>
                  <a:schemeClr val="tx1">
                    <a:lumMod val="75000"/>
                    <a:lumOff val="25000"/>
                  </a:schemeClr>
                </a:solidFill>
              </a:rPr>
              <a:t>no crear un negocio de parecidas características durante un periodo.</a:t>
            </a:r>
          </a:p>
        </p:txBody>
      </p:sp>
    </p:spTree>
    <p:extLst>
      <p:ext uri="{BB962C8B-B14F-4D97-AF65-F5344CB8AC3E}">
        <p14:creationId xmlns:p14="http://schemas.microsoft.com/office/powerpoint/2010/main" val="858103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4455" y="364902"/>
            <a:ext cx="8596668" cy="1320800"/>
          </a:xfrm>
        </p:spPr>
        <p:txBody>
          <a:bodyPr/>
          <a:lstStyle/>
          <a:p>
            <a:r>
              <a:rPr lang="es-ES" dirty="0"/>
              <a:t>6. DISTRIBUCIÓN</a:t>
            </a:r>
          </a:p>
        </p:txBody>
      </p:sp>
      <p:sp>
        <p:nvSpPr>
          <p:cNvPr id="3" name="2 Marcador de contenido"/>
          <p:cNvSpPr>
            <a:spLocks noGrp="1"/>
          </p:cNvSpPr>
          <p:nvPr>
            <p:ph idx="1"/>
          </p:nvPr>
        </p:nvSpPr>
        <p:spPr>
          <a:xfrm>
            <a:off x="651574" y="1091647"/>
            <a:ext cx="8737125" cy="5141728"/>
          </a:xfrm>
        </p:spPr>
        <p:txBody>
          <a:bodyPr>
            <a:normAutofit/>
          </a:bodyPr>
          <a:lstStyle/>
          <a:p>
            <a:pPr marL="0" indent="0">
              <a:buNone/>
            </a:pPr>
            <a:r>
              <a:rPr lang="es-ES" b="1" dirty="0">
                <a:solidFill>
                  <a:schemeClr val="accent2"/>
                </a:solidFill>
              </a:rPr>
              <a:t>6.1) LA </a:t>
            </a:r>
            <a:r>
              <a:rPr lang="es-ES" b="1" dirty="0" smtClean="0">
                <a:solidFill>
                  <a:schemeClr val="accent2"/>
                </a:solidFill>
              </a:rPr>
              <a:t>FRANQUICIA</a:t>
            </a:r>
          </a:p>
          <a:p>
            <a:pPr marL="0" indent="0">
              <a:buNone/>
            </a:pPr>
            <a:endParaRPr lang="es-ES" b="1" dirty="0" smtClean="0">
              <a:solidFill>
                <a:schemeClr val="accent2"/>
              </a:solidFill>
            </a:endParaRPr>
          </a:p>
          <a:p>
            <a:pPr>
              <a:buFontTx/>
              <a:buChar char="-"/>
            </a:pPr>
            <a:r>
              <a:rPr lang="es-ES" dirty="0" smtClean="0"/>
              <a:t>Litigio </a:t>
            </a:r>
            <a:r>
              <a:rPr lang="es-ES" dirty="0"/>
              <a:t>entre </a:t>
            </a:r>
            <a:r>
              <a:rPr lang="es-ES" dirty="0" err="1"/>
              <a:t>Mcdonalds</a:t>
            </a:r>
            <a:r>
              <a:rPr lang="es-ES" dirty="0"/>
              <a:t> y un franquiciado: </a:t>
            </a:r>
            <a:r>
              <a:rPr lang="es-ES" sz="1600" dirty="0" smtClean="0">
                <a:hlinkClick r:id="rId2"/>
              </a:rPr>
              <a:t>https://www.elperiodicomediterraneo.com/comarcas/2021/07/30/norte-castellon-queda-mcdonalds-vinaros-franquicia-55673964.html</a:t>
            </a:r>
            <a:r>
              <a:rPr lang="es-ES" sz="1600" dirty="0" smtClean="0"/>
              <a:t> </a:t>
            </a:r>
          </a:p>
          <a:p>
            <a:pPr>
              <a:buFontTx/>
              <a:buChar char="-"/>
            </a:pPr>
            <a:endParaRPr lang="es-ES" dirty="0" smtClean="0"/>
          </a:p>
          <a:p>
            <a:pPr>
              <a:buFontTx/>
              <a:buChar char="-"/>
            </a:pPr>
            <a:r>
              <a:rPr lang="es-ES" dirty="0" smtClean="0"/>
              <a:t>Ranking de franquicias</a:t>
            </a:r>
          </a:p>
          <a:p>
            <a:pPr lvl="1">
              <a:buFontTx/>
              <a:buChar char="-"/>
            </a:pPr>
            <a:r>
              <a:rPr lang="es-ES" dirty="0" smtClean="0"/>
              <a:t>Nacionales: </a:t>
            </a:r>
            <a:r>
              <a:rPr lang="es-ES" dirty="0" smtClean="0">
                <a:hlinkClick r:id="rId3"/>
              </a:rPr>
              <a:t>https</a:t>
            </a:r>
            <a:r>
              <a:rPr lang="es-ES" dirty="0">
                <a:hlinkClick r:id="rId3"/>
              </a:rPr>
              <a:t>://</a:t>
            </a:r>
            <a:r>
              <a:rPr lang="es-ES" dirty="0" smtClean="0">
                <a:hlinkClick r:id="rId3"/>
              </a:rPr>
              <a:t>www.infofranquicias.com/cd-12099/Las-mejores-franquicias-de-Espana.aspx</a:t>
            </a:r>
            <a:r>
              <a:rPr lang="es-ES" dirty="0" smtClean="0"/>
              <a:t> </a:t>
            </a:r>
          </a:p>
          <a:p>
            <a:pPr lvl="1">
              <a:buFontTx/>
              <a:buChar char="-"/>
            </a:pPr>
            <a:r>
              <a:rPr lang="es-ES" dirty="0" smtClean="0"/>
              <a:t>Internacionales: </a:t>
            </a:r>
            <a:r>
              <a:rPr lang="es-ES" dirty="0">
                <a:hlinkClick r:id="rId4"/>
              </a:rPr>
              <a:t>https://</a:t>
            </a:r>
            <a:r>
              <a:rPr lang="es-ES" dirty="0" smtClean="0">
                <a:hlinkClick r:id="rId4"/>
              </a:rPr>
              <a:t>www.franchisedirect.com/top100globalfranchises/rankings</a:t>
            </a:r>
            <a:r>
              <a:rPr lang="es-ES" dirty="0" smtClean="0"/>
              <a:t> </a:t>
            </a:r>
            <a:endParaRPr lang="es-ES" dirty="0"/>
          </a:p>
        </p:txBody>
      </p:sp>
    </p:spTree>
    <p:extLst>
      <p:ext uri="{BB962C8B-B14F-4D97-AF65-F5344CB8AC3E}">
        <p14:creationId xmlns:p14="http://schemas.microsoft.com/office/powerpoint/2010/main" val="321924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77603A2-13D3-D32D-616F-2E2CAB1E83C0}"/>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 xmlns:a16="http://schemas.microsoft.com/office/drawing/2014/main" id="{326AF61E-B898-7BC4-C531-6ADADC581473}"/>
              </a:ext>
            </a:extLst>
          </p:cNvPr>
          <p:cNvSpPr>
            <a:spLocks noGrp="1"/>
          </p:cNvSpPr>
          <p:nvPr>
            <p:ph idx="1"/>
          </p:nvPr>
        </p:nvSpPr>
        <p:spPr/>
        <p:txBody>
          <a:bodyPr/>
          <a:lstStyle/>
          <a:p>
            <a:r>
              <a:rPr lang="es-ES" dirty="0"/>
              <a:t>1. El mercado</a:t>
            </a:r>
          </a:p>
          <a:p>
            <a:r>
              <a:rPr lang="es-ES" dirty="0"/>
              <a:t>2. El marketing</a:t>
            </a:r>
          </a:p>
          <a:p>
            <a:r>
              <a:rPr lang="es-ES" dirty="0"/>
              <a:t>3. Producto</a:t>
            </a:r>
          </a:p>
          <a:p>
            <a:r>
              <a:rPr lang="es-ES" dirty="0"/>
              <a:t>4. Precio</a:t>
            </a:r>
          </a:p>
          <a:p>
            <a:r>
              <a:rPr lang="es-ES" dirty="0"/>
              <a:t>5. Promoción</a:t>
            </a:r>
          </a:p>
          <a:p>
            <a:r>
              <a:rPr lang="es-ES" dirty="0"/>
              <a:t>6. </a:t>
            </a:r>
            <a:r>
              <a:rPr lang="es-ES" dirty="0" smtClean="0"/>
              <a:t>Distribución</a:t>
            </a:r>
          </a:p>
          <a:p>
            <a:r>
              <a:rPr lang="es-ES" dirty="0" smtClean="0"/>
              <a:t>7. Nueva generación del marketing mix</a:t>
            </a:r>
            <a:endParaRPr lang="es-ES" dirty="0"/>
          </a:p>
        </p:txBody>
      </p:sp>
    </p:spTree>
    <p:extLst>
      <p:ext uri="{BB962C8B-B14F-4D97-AF65-F5344CB8AC3E}">
        <p14:creationId xmlns:p14="http://schemas.microsoft.com/office/powerpoint/2010/main" val="1538972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a:t>7. LA NUEVA GENERACIÓN DEL MARKETING </a:t>
            </a:r>
            <a:r>
              <a:rPr lang="es-ES" sz="3200" dirty="0" smtClean="0"/>
              <a:t>MIX</a:t>
            </a:r>
            <a:endParaRPr lang="es-ES" sz="3200" dirty="0"/>
          </a:p>
        </p:txBody>
      </p:sp>
      <p:sp>
        <p:nvSpPr>
          <p:cNvPr id="3" name="2 Marcador de contenido"/>
          <p:cNvSpPr>
            <a:spLocks noGrp="1"/>
          </p:cNvSpPr>
          <p:nvPr>
            <p:ph idx="1"/>
          </p:nvPr>
        </p:nvSpPr>
        <p:spPr>
          <a:xfrm>
            <a:off x="922033" y="1413616"/>
            <a:ext cx="8596668" cy="3880773"/>
          </a:xfrm>
        </p:spPr>
        <p:txBody>
          <a:bodyPr>
            <a:normAutofit/>
          </a:bodyPr>
          <a:lstStyle/>
          <a:p>
            <a:r>
              <a:rPr lang="es-ES" dirty="0" smtClean="0"/>
              <a:t>MARKETING </a:t>
            </a:r>
            <a:r>
              <a:rPr lang="es-ES" dirty="0"/>
              <a:t>TRADICIONAL : CANAL </a:t>
            </a:r>
            <a:r>
              <a:rPr lang="es-ES" dirty="0" smtClean="0"/>
              <a:t>OFFLINE</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MARKETING </a:t>
            </a:r>
            <a:r>
              <a:rPr lang="es-ES" dirty="0"/>
              <a:t>DIGITAL : CANAL </a:t>
            </a:r>
            <a:r>
              <a:rPr lang="es-ES" dirty="0" smtClean="0"/>
              <a:t>ONLINE</a:t>
            </a:r>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313" y="4958366"/>
            <a:ext cx="5877338" cy="1555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313" y="1789447"/>
            <a:ext cx="5795492" cy="266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394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37F0394-EDB9-9350-A5E3-EB3F8A51179C}"/>
              </a:ext>
            </a:extLst>
          </p:cNvPr>
          <p:cNvSpPr>
            <a:spLocks noGrp="1"/>
          </p:cNvSpPr>
          <p:nvPr>
            <p:ph type="title"/>
          </p:nvPr>
        </p:nvSpPr>
        <p:spPr/>
        <p:txBody>
          <a:bodyPr/>
          <a:lstStyle/>
          <a:p>
            <a:r>
              <a:rPr lang="es-ES" dirty="0"/>
              <a:t>1. EL MERCADO</a:t>
            </a:r>
          </a:p>
        </p:txBody>
      </p:sp>
      <p:sp>
        <p:nvSpPr>
          <p:cNvPr id="4" name="3 Marcador de contenido"/>
          <p:cNvSpPr>
            <a:spLocks noGrp="1"/>
          </p:cNvSpPr>
          <p:nvPr>
            <p:ph idx="1"/>
          </p:nvPr>
        </p:nvSpPr>
        <p:spPr>
          <a:xfrm>
            <a:off x="806124" y="1455313"/>
            <a:ext cx="8479545" cy="4559120"/>
          </a:xfrm>
        </p:spPr>
        <p:txBody>
          <a:bodyPr>
            <a:normAutofit/>
          </a:bodyPr>
          <a:lstStyle/>
          <a:p>
            <a:pPr algn="just"/>
            <a:r>
              <a:rPr lang="es-ES" sz="1900" dirty="0"/>
              <a:t>MERCADO: </a:t>
            </a:r>
          </a:p>
          <a:p>
            <a:pPr marL="0" indent="0" algn="just">
              <a:buNone/>
            </a:pPr>
            <a:r>
              <a:rPr lang="es-ES" sz="1900" dirty="0"/>
              <a:t>Lugar donde se realizan intercambios. Conjunto de compradores y vendedores de un producto o servicio.</a:t>
            </a:r>
          </a:p>
          <a:p>
            <a:pPr lvl="1" algn="just"/>
            <a:r>
              <a:rPr lang="es-ES" sz="1700" dirty="0"/>
              <a:t>Los mercados se pueden clasificar en la tipología que se muestra en la siguiente diapositiva:</a:t>
            </a:r>
          </a:p>
          <a:p>
            <a:pPr marL="0" indent="0" algn="just">
              <a:buNone/>
            </a:pPr>
            <a:endParaRPr lang="es-ES" sz="1900" dirty="0"/>
          </a:p>
          <a:p>
            <a:pPr algn="just"/>
            <a:endParaRPr lang="es-ES" sz="1900" dirty="0"/>
          </a:p>
          <a:p>
            <a:pPr algn="just"/>
            <a:r>
              <a:rPr lang="es-ES" sz="1900" dirty="0"/>
              <a:t>ESTUDIO DE MERCADO:  </a:t>
            </a:r>
          </a:p>
          <a:p>
            <a:pPr marL="0" indent="0" algn="just">
              <a:buNone/>
            </a:pPr>
            <a:r>
              <a:rPr lang="es-ES" sz="1900" dirty="0"/>
              <a:t>Se trata de averiguar la respuesta de los compradores potenciales ante un producto o servicio determinado con el fin de plantear la estrategia comercial más adecuada.</a:t>
            </a:r>
          </a:p>
          <a:p>
            <a:pPr algn="just"/>
            <a:endParaRPr lang="es-ES" sz="1900" dirty="0"/>
          </a:p>
          <a:p>
            <a:pPr algn="just"/>
            <a:endParaRPr lang="es-ES" sz="1900" dirty="0"/>
          </a:p>
          <a:p>
            <a:pPr algn="just"/>
            <a:endParaRPr lang="es-ES" sz="1900" dirty="0"/>
          </a:p>
          <a:p>
            <a:endParaRPr lang="es-ES" dirty="0"/>
          </a:p>
        </p:txBody>
      </p:sp>
    </p:spTree>
    <p:extLst>
      <p:ext uri="{BB962C8B-B14F-4D97-AF65-F5344CB8AC3E}">
        <p14:creationId xmlns:p14="http://schemas.microsoft.com/office/powerpoint/2010/main" val="2354768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37F0394-EDB9-9350-A5E3-EB3F8A51179C}"/>
              </a:ext>
            </a:extLst>
          </p:cNvPr>
          <p:cNvSpPr>
            <a:spLocks noGrp="1"/>
          </p:cNvSpPr>
          <p:nvPr>
            <p:ph type="title"/>
          </p:nvPr>
        </p:nvSpPr>
        <p:spPr>
          <a:xfrm>
            <a:off x="703092" y="339145"/>
            <a:ext cx="8596668" cy="1320800"/>
          </a:xfrm>
        </p:spPr>
        <p:txBody>
          <a:bodyPr/>
          <a:lstStyle/>
          <a:p>
            <a:r>
              <a:rPr lang="es-ES" dirty="0"/>
              <a:t>1. EL MERCADO</a:t>
            </a:r>
          </a:p>
        </p:txBody>
      </p:sp>
      <p:pic>
        <p:nvPicPr>
          <p:cNvPr id="10" name="9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243" y="1130065"/>
            <a:ext cx="6164724" cy="5279305"/>
          </a:xfrm>
          <a:prstGeom prst="rect">
            <a:avLst/>
          </a:prstGeom>
        </p:spPr>
      </p:pic>
    </p:spTree>
    <p:extLst>
      <p:ext uri="{BB962C8B-B14F-4D97-AF65-F5344CB8AC3E}">
        <p14:creationId xmlns:p14="http://schemas.microsoft.com/office/powerpoint/2010/main" val="3980274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EL MERCADO</a:t>
            </a:r>
          </a:p>
        </p:txBody>
      </p:sp>
      <p:sp>
        <p:nvSpPr>
          <p:cNvPr id="4" name="3 Elipse"/>
          <p:cNvSpPr/>
          <p:nvPr/>
        </p:nvSpPr>
        <p:spPr>
          <a:xfrm>
            <a:off x="1674260" y="3103808"/>
            <a:ext cx="4984123" cy="1390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643943" y="1635617"/>
                <a:ext cx="8630059" cy="4405745"/>
              </a:xfrm>
            </p:spPr>
            <p:txBody>
              <a:bodyPr>
                <a:normAutofit fontScale="85000" lnSpcReduction="20000"/>
              </a:bodyPr>
              <a:lstStyle/>
              <a:p>
                <a:pPr marL="0" indent="0">
                  <a:buNone/>
                </a:pPr>
                <a:r>
                  <a:rPr lang="es-ES" b="1" dirty="0"/>
                  <a:t>1.1) LA CUOTA DE MERCADO</a:t>
                </a:r>
              </a:p>
              <a:p>
                <a:pPr marL="0" indent="0">
                  <a:buNone/>
                </a:pPr>
                <a:endParaRPr lang="es-ES" b="1" dirty="0"/>
              </a:p>
              <a:p>
                <a:pPr algn="just"/>
                <a:r>
                  <a:rPr lang="es-ES" sz="1900" dirty="0"/>
                  <a:t>Se obtiene al comparar el mercado actual de una empresa con el mercado total del producto. Es decir, se compara lo que vende una empresa con lo que se vende en el mercado en general:</a:t>
                </a:r>
              </a:p>
              <a:p>
                <a:pPr algn="just"/>
                <a:endParaRPr lang="es-ES" sz="1900" dirty="0"/>
              </a:p>
              <a:p>
                <a:pPr marL="0" indent="0" algn="just">
                  <a:buNone/>
                </a:pPr>
                <a:r>
                  <a:rPr lang="es-ES" sz="1700" dirty="0"/>
                  <a:t>			</a:t>
                </a:r>
              </a:p>
              <a:p>
                <a:pPr marL="0" indent="0" algn="just">
                  <a:buNone/>
                </a:pPr>
                <a:r>
                  <a:rPr lang="es-ES" sz="1700" dirty="0"/>
                  <a:t>				</a:t>
                </a:r>
                <a14:m>
                  <m:oMath xmlns:m="http://schemas.openxmlformats.org/officeDocument/2006/math">
                    <m:f>
                      <m:fPr>
                        <m:ctrlPr>
                          <a:rPr lang="es-ES" sz="1700" i="1" smtClean="0">
                            <a:latin typeface="Cambria Math"/>
                          </a:rPr>
                        </m:ctrlPr>
                      </m:fPr>
                      <m:num>
                        <m:r>
                          <a:rPr lang="es-ES" sz="1700" b="1" i="1" smtClean="0">
                            <a:latin typeface="Cambria Math"/>
                          </a:rPr>
                          <m:t>𝑴𝒆𝒓𝒄𝒂𝒅𝒐</m:t>
                        </m:r>
                        <m:r>
                          <a:rPr lang="es-ES" sz="1700" b="0" i="1" smtClean="0">
                            <a:latin typeface="Cambria Math"/>
                          </a:rPr>
                          <m:t> </m:t>
                        </m:r>
                        <m:r>
                          <a:rPr lang="es-ES" sz="1700" b="0" i="1" smtClean="0">
                            <a:latin typeface="Cambria Math"/>
                          </a:rPr>
                          <m:t>𝑑𝑒</m:t>
                        </m:r>
                        <m:r>
                          <a:rPr lang="es-ES" sz="1700" b="0" i="1" smtClean="0">
                            <a:latin typeface="Cambria Math"/>
                          </a:rPr>
                          <m:t> </m:t>
                        </m:r>
                        <m:r>
                          <a:rPr lang="es-ES" sz="1700" b="0" i="1" smtClean="0">
                            <a:latin typeface="Cambria Math"/>
                          </a:rPr>
                          <m:t>𝑙𝑎</m:t>
                        </m:r>
                        <m:r>
                          <a:rPr lang="es-ES" sz="1700" b="0" i="1" smtClean="0">
                            <a:latin typeface="Cambria Math"/>
                          </a:rPr>
                          <m:t> </m:t>
                        </m:r>
                        <m:r>
                          <a:rPr lang="es-ES" sz="1700" b="0" i="1" smtClean="0">
                            <a:latin typeface="Cambria Math"/>
                          </a:rPr>
                          <m:t>𝑒𝑚𝑝𝑟𝑒𝑠𝑎</m:t>
                        </m:r>
                        <m:r>
                          <a:rPr lang="es-ES" sz="1700" b="0" i="1" smtClean="0">
                            <a:latin typeface="Cambria Math"/>
                          </a:rPr>
                          <m:t> (</m:t>
                        </m:r>
                        <m:r>
                          <a:rPr lang="es-ES" sz="1700" b="0" i="1" smtClean="0">
                            <a:latin typeface="Cambria Math"/>
                          </a:rPr>
                          <m:t>𝑣𝑒𝑛𝑡𝑎𝑠</m:t>
                        </m:r>
                        <m:r>
                          <a:rPr lang="es-ES" sz="1700" b="0" i="1" smtClean="0">
                            <a:latin typeface="Cambria Math"/>
                          </a:rPr>
                          <m:t> </m:t>
                        </m:r>
                        <m:r>
                          <a:rPr lang="es-ES" sz="1700" b="0" i="1" smtClean="0">
                            <a:latin typeface="Cambria Math"/>
                          </a:rPr>
                          <m:t>𝑑𝑒</m:t>
                        </m:r>
                        <m:r>
                          <a:rPr lang="es-ES" sz="1700" b="0" i="1" smtClean="0">
                            <a:latin typeface="Cambria Math"/>
                          </a:rPr>
                          <m:t> </m:t>
                        </m:r>
                        <m:r>
                          <a:rPr lang="es-ES" sz="1700" b="0" i="1" smtClean="0">
                            <a:latin typeface="Cambria Math"/>
                          </a:rPr>
                          <m:t>𝑙𝑎</m:t>
                        </m:r>
                        <m:r>
                          <a:rPr lang="es-ES" sz="1700" b="0" i="1" smtClean="0">
                            <a:latin typeface="Cambria Math"/>
                          </a:rPr>
                          <m:t> </m:t>
                        </m:r>
                        <m:r>
                          <a:rPr lang="es-ES" sz="1700" b="0" i="1" smtClean="0">
                            <a:latin typeface="Cambria Math"/>
                          </a:rPr>
                          <m:t>𝑒𝑚𝑝𝑟𝑒𝑠𝑎</m:t>
                        </m:r>
                        <m:r>
                          <a:rPr lang="es-ES" sz="1700" b="0" i="1" smtClean="0">
                            <a:latin typeface="Cambria Math"/>
                          </a:rPr>
                          <m:t>)</m:t>
                        </m:r>
                      </m:num>
                      <m:den>
                        <m:r>
                          <a:rPr lang="es-ES" sz="1700" b="0" i="1" smtClean="0">
                            <a:latin typeface="Cambria Math"/>
                          </a:rPr>
                          <m:t>𝑀𝑒𝑟𝑐𝑎𝑑𝑜</m:t>
                        </m:r>
                        <m:r>
                          <a:rPr lang="es-ES" sz="1700" b="0" i="1" smtClean="0">
                            <a:latin typeface="Cambria Math"/>
                          </a:rPr>
                          <m:t> </m:t>
                        </m:r>
                        <m:r>
                          <a:rPr lang="es-ES" sz="1700" b="0" i="1" smtClean="0">
                            <a:latin typeface="Cambria Math"/>
                          </a:rPr>
                          <m:t>𝑑𝑒𝑙</m:t>
                        </m:r>
                        <m:r>
                          <a:rPr lang="es-ES" sz="1700" b="0" i="1" smtClean="0">
                            <a:latin typeface="Cambria Math"/>
                          </a:rPr>
                          <m:t> </m:t>
                        </m:r>
                        <m:r>
                          <a:rPr lang="es-ES" sz="1700" b="0" i="1" smtClean="0">
                            <a:latin typeface="Cambria Math"/>
                          </a:rPr>
                          <m:t>𝑠𝑒𝑐𝑡𝑜𝑟</m:t>
                        </m:r>
                        <m:r>
                          <a:rPr lang="es-ES" sz="1700" b="0" i="1" smtClean="0">
                            <a:latin typeface="Cambria Math"/>
                          </a:rPr>
                          <m:t> (</m:t>
                        </m:r>
                        <m:r>
                          <a:rPr lang="es-ES" sz="1700" b="0" i="1" smtClean="0">
                            <a:latin typeface="Cambria Math"/>
                          </a:rPr>
                          <m:t>𝑉𝑒𝑛𝑡𝑎𝑠</m:t>
                        </m:r>
                        <m:r>
                          <a:rPr lang="es-ES" sz="1700" b="0" i="1" smtClean="0">
                            <a:latin typeface="Cambria Math"/>
                          </a:rPr>
                          <m:t> </m:t>
                        </m:r>
                        <m:r>
                          <a:rPr lang="es-ES" sz="1700" b="0" i="1" smtClean="0">
                            <a:latin typeface="Cambria Math"/>
                          </a:rPr>
                          <m:t>𝑑𝑒𝑙</m:t>
                        </m:r>
                        <m:r>
                          <a:rPr lang="es-ES" sz="1700" b="0" i="1" smtClean="0">
                            <a:latin typeface="Cambria Math"/>
                          </a:rPr>
                          <m:t> </m:t>
                        </m:r>
                        <m:r>
                          <a:rPr lang="es-ES" sz="1700" b="0" i="1" smtClean="0">
                            <a:latin typeface="Cambria Math"/>
                          </a:rPr>
                          <m:t>𝑠𝑒𝑐𝑡𝑜𝑟</m:t>
                        </m:r>
                        <m:r>
                          <a:rPr lang="es-ES" sz="1700" b="0" i="1" smtClean="0">
                            <a:latin typeface="Cambria Math"/>
                          </a:rPr>
                          <m:t>) </m:t>
                        </m:r>
                      </m:den>
                    </m:f>
                  </m:oMath>
                </a14:m>
                <a:r>
                  <a:rPr lang="es-ES" sz="1700" dirty="0"/>
                  <a:t> x 100 </a:t>
                </a:r>
              </a:p>
              <a:p>
                <a:pPr marL="0" indent="0" algn="just">
                  <a:buNone/>
                </a:pPr>
                <a:endParaRPr lang="es-ES" b="1" dirty="0"/>
              </a:p>
              <a:p>
                <a:pPr algn="just"/>
                <a:endParaRPr lang="es-ES" dirty="0"/>
              </a:p>
              <a:p>
                <a:pPr algn="just"/>
                <a:r>
                  <a:rPr lang="es-ES" dirty="0"/>
                  <a:t>La segmentación del mercado consiste en dividir el mercado en grupos de compradores con características similares siguiendo criterios geográficos, demográficos, personales, culturales, etc.</a:t>
                </a:r>
              </a:p>
              <a:p>
                <a:pPr algn="just"/>
                <a:endParaRPr lang="es-ES" dirty="0"/>
              </a:p>
              <a:p>
                <a:pPr algn="just"/>
                <a:r>
                  <a:rPr lang="es-ES" dirty="0"/>
                  <a:t>OCÉANO ROJO VS OCÉANO AZUL</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643944" y="1635617"/>
                <a:ext cx="8630058" cy="4405745"/>
              </a:xfrm>
              <a:blipFill>
                <a:blip r:embed="rId2"/>
                <a:stretch>
                  <a:fillRect l="-283" t="-1245" r="-424"/>
                </a:stretch>
              </a:blipFill>
            </p:spPr>
            <p:txBody>
              <a:bodyPr/>
              <a:lstStyle/>
              <a:p>
                <a:r>
                  <a:rPr lang="es-ES">
                    <a:noFill/>
                  </a:rPr>
                  <a:t> </a:t>
                </a:r>
              </a:p>
            </p:txBody>
          </p:sp>
        </mc:Fallback>
      </mc:AlternateContent>
    </p:spTree>
    <p:extLst>
      <p:ext uri="{BB962C8B-B14F-4D97-AF65-F5344CB8AC3E}">
        <p14:creationId xmlns:p14="http://schemas.microsoft.com/office/powerpoint/2010/main" val="3665314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EL MARKETING</a:t>
            </a:r>
          </a:p>
        </p:txBody>
      </p:sp>
      <p:sp>
        <p:nvSpPr>
          <p:cNvPr id="3" name="2 Marcador de contenido"/>
          <p:cNvSpPr>
            <a:spLocks noGrp="1"/>
          </p:cNvSpPr>
          <p:nvPr>
            <p:ph idx="1"/>
          </p:nvPr>
        </p:nvSpPr>
        <p:spPr>
          <a:xfrm>
            <a:off x="677334" y="1499195"/>
            <a:ext cx="8596668" cy="4542171"/>
          </a:xfrm>
        </p:spPr>
        <p:txBody>
          <a:bodyPr/>
          <a:lstStyle/>
          <a:p>
            <a:pPr algn="just"/>
            <a:r>
              <a:rPr lang="es-ES" dirty="0"/>
              <a:t>Conjunto de técnicas destinadas a conocer el entorno de la empresa e identificar las oportunidades que este ofrece.</a:t>
            </a:r>
          </a:p>
          <a:p>
            <a:pPr algn="just"/>
            <a:r>
              <a:rPr lang="es-ES" dirty="0"/>
              <a:t>En función de sus recursos y capacidades, las empresas se plantearán las distintas </a:t>
            </a:r>
            <a:r>
              <a:rPr lang="es-ES" b="1" dirty="0"/>
              <a:t>estrategias de marketing </a:t>
            </a:r>
            <a:r>
              <a:rPr lang="es-ES" dirty="0"/>
              <a:t>que les permita adaptarse a su entorno.</a:t>
            </a:r>
          </a:p>
          <a:p>
            <a:pPr algn="just"/>
            <a:r>
              <a:rPr lang="es-ES" dirty="0"/>
              <a:t>Es imprescindible para que una empresa pueda posicionarse</a:t>
            </a:r>
          </a:p>
          <a:p>
            <a:pPr algn="just"/>
            <a:r>
              <a:rPr lang="es-ES" dirty="0"/>
              <a:t>El marketing estratégico busca una ventaja competitiva respecto al resto de empresas del sector.</a:t>
            </a:r>
          </a:p>
          <a:p>
            <a:pPr algn="just"/>
            <a:r>
              <a:rPr lang="es-ES" dirty="0"/>
              <a:t>Se lleva a cabo a través del MARKETING MIX y sus 4 p:</a:t>
            </a:r>
          </a:p>
          <a:p>
            <a:endParaRPr lang="es-ES" dirty="0"/>
          </a:p>
        </p:txBody>
      </p:sp>
      <p:sp>
        <p:nvSpPr>
          <p:cNvPr id="4" name="Elipse 3">
            <a:extLst>
              <a:ext uri="{FF2B5EF4-FFF2-40B4-BE49-F238E27FC236}">
                <a16:creationId xmlns="" xmlns:a16="http://schemas.microsoft.com/office/drawing/2014/main" id="{E190A58F-7A2A-4FF3-83F9-19C531204D44}"/>
              </a:ext>
            </a:extLst>
          </p:cNvPr>
          <p:cNvSpPr/>
          <p:nvPr/>
        </p:nvSpPr>
        <p:spPr>
          <a:xfrm>
            <a:off x="1070699" y="4572003"/>
            <a:ext cx="1892596" cy="1233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PRODUCTO</a:t>
            </a:r>
          </a:p>
        </p:txBody>
      </p:sp>
      <p:sp>
        <p:nvSpPr>
          <p:cNvPr id="8" name="Elipse 7">
            <a:extLst>
              <a:ext uri="{FF2B5EF4-FFF2-40B4-BE49-F238E27FC236}">
                <a16:creationId xmlns="" xmlns:a16="http://schemas.microsoft.com/office/drawing/2014/main" id="{B44C614A-6E9B-4AB8-81FD-B8BB348974F8}"/>
              </a:ext>
            </a:extLst>
          </p:cNvPr>
          <p:cNvSpPr/>
          <p:nvPr/>
        </p:nvSpPr>
        <p:spPr>
          <a:xfrm>
            <a:off x="2963291" y="5358810"/>
            <a:ext cx="1892596" cy="1233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PRECIO</a:t>
            </a:r>
          </a:p>
        </p:txBody>
      </p:sp>
      <p:sp>
        <p:nvSpPr>
          <p:cNvPr id="9" name="Elipse 8">
            <a:extLst>
              <a:ext uri="{FF2B5EF4-FFF2-40B4-BE49-F238E27FC236}">
                <a16:creationId xmlns="" xmlns:a16="http://schemas.microsoft.com/office/drawing/2014/main" id="{EE241010-0ED3-4C9A-A433-DD2E640457BB}"/>
              </a:ext>
            </a:extLst>
          </p:cNvPr>
          <p:cNvSpPr/>
          <p:nvPr/>
        </p:nvSpPr>
        <p:spPr>
          <a:xfrm>
            <a:off x="5113900" y="5326914"/>
            <a:ext cx="2027945" cy="1233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PROMOCIÓN</a:t>
            </a:r>
          </a:p>
        </p:txBody>
      </p:sp>
      <p:sp>
        <p:nvSpPr>
          <p:cNvPr id="10" name="Elipse 9">
            <a:extLst>
              <a:ext uri="{FF2B5EF4-FFF2-40B4-BE49-F238E27FC236}">
                <a16:creationId xmlns="" xmlns:a16="http://schemas.microsoft.com/office/drawing/2014/main" id="{4A716D71-F480-4993-B4E7-FB31AAA72120}"/>
              </a:ext>
            </a:extLst>
          </p:cNvPr>
          <p:cNvSpPr/>
          <p:nvPr/>
        </p:nvSpPr>
        <p:spPr>
          <a:xfrm>
            <a:off x="7031323" y="4572003"/>
            <a:ext cx="1892596" cy="1233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PUNTO DE VENTA</a:t>
            </a:r>
          </a:p>
        </p:txBody>
      </p:sp>
    </p:spTree>
    <p:extLst>
      <p:ext uri="{BB962C8B-B14F-4D97-AF65-F5344CB8AC3E}">
        <p14:creationId xmlns:p14="http://schemas.microsoft.com/office/powerpoint/2010/main" val="2013366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PRODUCTO</a:t>
            </a:r>
          </a:p>
        </p:txBody>
      </p:sp>
      <p:sp>
        <p:nvSpPr>
          <p:cNvPr id="3" name="2 Marcador de contenido"/>
          <p:cNvSpPr>
            <a:spLocks noGrp="1"/>
          </p:cNvSpPr>
          <p:nvPr>
            <p:ph idx="1"/>
          </p:nvPr>
        </p:nvSpPr>
        <p:spPr>
          <a:xfrm>
            <a:off x="677334" y="1414131"/>
            <a:ext cx="8596668" cy="4627232"/>
          </a:xfrm>
        </p:spPr>
        <p:txBody>
          <a:bodyPr>
            <a:normAutofit/>
          </a:bodyPr>
          <a:lstStyle/>
          <a:p>
            <a:pPr algn="just"/>
            <a:r>
              <a:rPr lang="es-ES" dirty="0"/>
              <a:t>Bienes y servicios pensados para satisfacer un deseo o una necesidad que se ofrecen en un mercado para su uso o consumo.</a:t>
            </a:r>
          </a:p>
          <a:p>
            <a:pPr lvl="1" algn="just"/>
            <a:r>
              <a:rPr lang="es-ES" dirty="0"/>
              <a:t>BIENES: Objetos materiales capaces de satisfacer una necesidad. Un ordenador.</a:t>
            </a:r>
          </a:p>
          <a:p>
            <a:pPr lvl="1" algn="just"/>
            <a:r>
              <a:rPr lang="es-ES" dirty="0"/>
              <a:t>SERVICIOS: Actividades que, sin ser objetos materiales, satisfacen una necesidad. Sanidad, enseñanza.</a:t>
            </a:r>
          </a:p>
          <a:p>
            <a:pPr marL="0" indent="0" algn="just">
              <a:buNone/>
            </a:pPr>
            <a:r>
              <a:rPr lang="es-ES" dirty="0"/>
              <a:t>3.1) TIPOS DE PRODUCTOS</a:t>
            </a:r>
          </a:p>
          <a:p>
            <a:pPr algn="just">
              <a:buAutoNum type="alphaLcParenR"/>
            </a:pPr>
            <a:r>
              <a:rPr lang="es-ES" b="1" dirty="0"/>
              <a:t>Por su nivel:</a:t>
            </a:r>
          </a:p>
          <a:p>
            <a:pPr lvl="1" algn="just">
              <a:buFontTx/>
              <a:buChar char="-"/>
            </a:pPr>
            <a:r>
              <a:rPr lang="es-ES" dirty="0"/>
              <a:t>PRODUCTO BÁSICO: primer nivel, la esencia. Cubre directamente la necesidad. </a:t>
            </a:r>
            <a:r>
              <a:rPr lang="es-ES" dirty="0" err="1"/>
              <a:t>Ej</a:t>
            </a:r>
            <a:r>
              <a:rPr lang="es-ES" dirty="0"/>
              <a:t>: Una bombilla.</a:t>
            </a:r>
          </a:p>
          <a:p>
            <a:pPr lvl="1" algn="just">
              <a:buFontTx/>
              <a:buChar char="-"/>
            </a:pPr>
            <a:r>
              <a:rPr lang="es-ES" dirty="0"/>
              <a:t>PRODUCTO FORMAL: Producto básico transformado en algo tangible. </a:t>
            </a:r>
            <a:r>
              <a:rPr lang="es-ES" dirty="0" err="1"/>
              <a:t>Ej</a:t>
            </a:r>
            <a:r>
              <a:rPr lang="es-ES" dirty="0"/>
              <a:t>: Una lámpara de techo. Tiene unas cualidades que influirán en la decisión de comprarla.</a:t>
            </a:r>
          </a:p>
          <a:p>
            <a:pPr lvl="1" algn="just">
              <a:buFontTx/>
              <a:buChar char="-"/>
            </a:pPr>
            <a:r>
              <a:rPr lang="es-ES" dirty="0"/>
              <a:t>PRODUCTO AMPLIADO:  Producto formal al que se le añaden otras ventajas asociadas a su compra. </a:t>
            </a:r>
            <a:r>
              <a:rPr lang="es-ES" dirty="0" err="1"/>
              <a:t>Ej</a:t>
            </a:r>
            <a:r>
              <a:rPr lang="es-ES" dirty="0"/>
              <a:t>: instalación gratuita de la lámpara o financiación de la misma.</a:t>
            </a:r>
          </a:p>
        </p:txBody>
      </p:sp>
    </p:spTree>
    <p:extLst>
      <p:ext uri="{BB962C8B-B14F-4D97-AF65-F5344CB8AC3E}">
        <p14:creationId xmlns:p14="http://schemas.microsoft.com/office/powerpoint/2010/main" val="196513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PRODUCTO</a:t>
            </a:r>
          </a:p>
        </p:txBody>
      </p:sp>
      <p:sp>
        <p:nvSpPr>
          <p:cNvPr id="3" name="2 Marcador de contenido"/>
          <p:cNvSpPr>
            <a:spLocks noGrp="1"/>
          </p:cNvSpPr>
          <p:nvPr>
            <p:ph idx="1"/>
          </p:nvPr>
        </p:nvSpPr>
        <p:spPr>
          <a:xfrm>
            <a:off x="677333" y="1201479"/>
            <a:ext cx="9040825" cy="5358809"/>
          </a:xfrm>
        </p:spPr>
        <p:txBody>
          <a:bodyPr>
            <a:normAutofit fontScale="92500" lnSpcReduction="20000"/>
          </a:bodyPr>
          <a:lstStyle/>
          <a:p>
            <a:pPr marL="0" indent="0" algn="just">
              <a:buNone/>
            </a:pPr>
            <a:r>
              <a:rPr lang="es-ES" dirty="0"/>
              <a:t>3.1) TIPOS DE PRODUCTOS</a:t>
            </a:r>
          </a:p>
          <a:p>
            <a:pPr algn="just">
              <a:buFont typeface="+mj-lt"/>
              <a:buAutoNum type="alphaLcParenR" startAt="2"/>
            </a:pPr>
            <a:r>
              <a:rPr lang="es-ES" b="1" dirty="0"/>
              <a:t>Por su tangibilidad</a:t>
            </a:r>
          </a:p>
          <a:p>
            <a:pPr lvl="1" algn="just">
              <a:buFontTx/>
              <a:buChar char="-"/>
            </a:pPr>
            <a:r>
              <a:rPr lang="es-ES" dirty="0"/>
              <a:t>PRODUCTOS: objetos físicos, tangibles que se pueden almacenar. Se pueden clasificar en DURADEROS, si permiten un uso prolongado como por ejemplo la ropa, o NO DURADEROS si se agotan con su uso (alimentos).</a:t>
            </a:r>
          </a:p>
          <a:p>
            <a:pPr lvl="1" algn="just">
              <a:buFontTx/>
              <a:buChar char="-"/>
            </a:pPr>
            <a:r>
              <a:rPr lang="es-ES" dirty="0"/>
              <a:t>SERVICIOS: actividades que satisfacen necesidades. No pueden almacenarse ni separar de la persona o máquina que los suministra.</a:t>
            </a:r>
          </a:p>
          <a:p>
            <a:pPr marL="457200" lvl="1" indent="0" algn="just">
              <a:buNone/>
            </a:pPr>
            <a:endParaRPr lang="es-ES" b="1" dirty="0"/>
          </a:p>
          <a:p>
            <a:pPr algn="just">
              <a:buAutoNum type="alphaLcParenR" startAt="2"/>
            </a:pPr>
            <a:r>
              <a:rPr lang="es-ES" b="1" dirty="0"/>
              <a:t>Por su finalidad</a:t>
            </a:r>
          </a:p>
          <a:p>
            <a:pPr lvl="1" algn="just">
              <a:buFontTx/>
              <a:buChar char="-"/>
            </a:pPr>
            <a:r>
              <a:rPr lang="es-ES" dirty="0"/>
              <a:t>BIENES DE CONSUMO: los compran los consumidores particulares para su propio uso personal. </a:t>
            </a:r>
            <a:r>
              <a:rPr lang="es-ES" dirty="0" err="1"/>
              <a:t>Ej</a:t>
            </a:r>
            <a:r>
              <a:rPr lang="es-ES" dirty="0"/>
              <a:t>: un mueble.</a:t>
            </a:r>
          </a:p>
          <a:p>
            <a:pPr lvl="1" algn="just">
              <a:buFontTx/>
              <a:buChar char="-"/>
            </a:pPr>
            <a:r>
              <a:rPr lang="es-ES" dirty="0"/>
              <a:t>BIENES INDUSTRIALES: los compran las empresas para sus actividades productivas o comerciales. </a:t>
            </a:r>
            <a:r>
              <a:rPr lang="es-ES" dirty="0" err="1"/>
              <a:t>Ej</a:t>
            </a:r>
            <a:r>
              <a:rPr lang="es-ES" dirty="0"/>
              <a:t>: tablero de madera para fabricar un mueble.</a:t>
            </a:r>
          </a:p>
          <a:p>
            <a:pPr lvl="1" algn="just">
              <a:buFontTx/>
              <a:buChar char="-"/>
            </a:pPr>
            <a:endParaRPr lang="es-ES" dirty="0"/>
          </a:p>
          <a:p>
            <a:pPr algn="just">
              <a:buAutoNum type="alphaLcParenR" startAt="2"/>
            </a:pPr>
            <a:r>
              <a:rPr lang="es-ES" b="1" dirty="0"/>
              <a:t>Por su relación entre sí</a:t>
            </a:r>
          </a:p>
          <a:p>
            <a:pPr lvl="1" algn="just">
              <a:buFontTx/>
              <a:buChar char="-"/>
            </a:pPr>
            <a:r>
              <a:rPr lang="es-ES" dirty="0"/>
              <a:t>BIENES SUSTITUTIVOS: satisfacen la misma necesidad y se excluyen en consumo. </a:t>
            </a:r>
            <a:r>
              <a:rPr lang="es-ES" dirty="0" err="1"/>
              <a:t>Ej</a:t>
            </a:r>
            <a:r>
              <a:rPr lang="es-ES" dirty="0"/>
              <a:t>: azúcar y sacarina.</a:t>
            </a:r>
          </a:p>
          <a:p>
            <a:pPr lvl="1" algn="just">
              <a:buFontTx/>
              <a:buChar char="-"/>
            </a:pPr>
            <a:r>
              <a:rPr lang="es-ES" dirty="0"/>
              <a:t>BIENES COMPLEMENTARIOS: Aquellos que han de consumirse de manera conjunta, puesto que su consumo no tendría sentido de forma independiente. </a:t>
            </a:r>
            <a:r>
              <a:rPr lang="es-ES" dirty="0" err="1"/>
              <a:t>Ej</a:t>
            </a:r>
            <a:r>
              <a:rPr lang="es-ES" dirty="0"/>
              <a:t>: Impresora y cartucho de tinta.</a:t>
            </a:r>
          </a:p>
        </p:txBody>
      </p:sp>
    </p:spTree>
    <p:extLst>
      <p:ext uri="{BB962C8B-B14F-4D97-AF65-F5344CB8AC3E}">
        <p14:creationId xmlns:p14="http://schemas.microsoft.com/office/powerpoint/2010/main" val="307755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PRODUCTO</a:t>
            </a:r>
          </a:p>
        </p:txBody>
      </p:sp>
      <p:sp>
        <p:nvSpPr>
          <p:cNvPr id="3" name="2 Marcador de contenido"/>
          <p:cNvSpPr>
            <a:spLocks noGrp="1"/>
          </p:cNvSpPr>
          <p:nvPr>
            <p:ph idx="1"/>
          </p:nvPr>
        </p:nvSpPr>
        <p:spPr>
          <a:xfrm>
            <a:off x="677334" y="1414131"/>
            <a:ext cx="8596668" cy="4976036"/>
          </a:xfrm>
        </p:spPr>
        <p:txBody>
          <a:bodyPr>
            <a:normAutofit lnSpcReduction="10000"/>
          </a:bodyPr>
          <a:lstStyle/>
          <a:p>
            <a:pPr marL="0" indent="0" algn="just">
              <a:buNone/>
            </a:pPr>
            <a:r>
              <a:rPr lang="es-ES" dirty="0"/>
              <a:t>3.3) CARACTERÍSTICAS</a:t>
            </a:r>
          </a:p>
          <a:p>
            <a:pPr marL="0" indent="0" algn="just">
              <a:buNone/>
            </a:pPr>
            <a:r>
              <a:rPr lang="es-ES" dirty="0"/>
              <a:t>Los diferenciadores que distinguen el producto de la competencia son:</a:t>
            </a:r>
          </a:p>
          <a:p>
            <a:pPr algn="just">
              <a:buFontTx/>
              <a:buChar char="-"/>
            </a:pPr>
            <a:r>
              <a:rPr lang="es-ES" b="1" dirty="0"/>
              <a:t>ENVASE: </a:t>
            </a:r>
            <a:r>
              <a:rPr lang="es-ES" dirty="0"/>
              <a:t>Ha de facilitar el transporte, almacenaje y conservación, así como permitir diferenciar unos productos de otros. </a:t>
            </a:r>
          </a:p>
          <a:p>
            <a:pPr lvl="1" algn="just">
              <a:buFontTx/>
              <a:buChar char="-"/>
            </a:pPr>
            <a:r>
              <a:rPr lang="es-ES" dirty="0"/>
              <a:t>Todo envase ha de ser, reciclable, retornable y de coste reducido.</a:t>
            </a:r>
          </a:p>
          <a:p>
            <a:pPr lvl="1" algn="just">
              <a:buFontTx/>
              <a:buChar char="-"/>
            </a:pPr>
            <a:r>
              <a:rPr lang="es-ES" b="1" dirty="0"/>
              <a:t>Hay que decidir que se quiere transmitir a través de color, forma, material, costes.</a:t>
            </a:r>
          </a:p>
          <a:p>
            <a:pPr algn="just">
              <a:buFontTx/>
              <a:buChar char="-"/>
            </a:pPr>
            <a:r>
              <a:rPr lang="es-ES" b="1" dirty="0"/>
              <a:t>MARCA: </a:t>
            </a:r>
            <a:r>
              <a:rPr lang="es-ES" dirty="0"/>
              <a:t>Permite identificar los productos y diferenciarlo de otros similares. Se distingue entre nombre (parte pronunciable) y logotipo (grafismo). Existen diferentes tipos de marcas:</a:t>
            </a:r>
          </a:p>
          <a:p>
            <a:pPr lvl="1" algn="just">
              <a:buFontTx/>
              <a:buChar char="-"/>
            </a:pPr>
            <a:r>
              <a:rPr lang="es-ES" dirty="0"/>
              <a:t>Marcas únicas: Misma marca para todos los productos. </a:t>
            </a:r>
            <a:r>
              <a:rPr lang="es-ES" dirty="0" err="1"/>
              <a:t>Ej</a:t>
            </a:r>
            <a:r>
              <a:rPr lang="es-ES" dirty="0"/>
              <a:t>: Sony.</a:t>
            </a:r>
          </a:p>
          <a:p>
            <a:pPr lvl="1" algn="just">
              <a:buFontTx/>
              <a:buChar char="-"/>
            </a:pPr>
            <a:r>
              <a:rPr lang="es-ES" dirty="0"/>
              <a:t>Marca de distribuidor: Denominadas </a:t>
            </a:r>
            <a:r>
              <a:rPr lang="es-ES" b="1" dirty="0"/>
              <a:t>marcas blancas, </a:t>
            </a:r>
            <a:r>
              <a:rPr lang="es-ES" dirty="0"/>
              <a:t>son marcas propias que no las fabrica el distribuidor. </a:t>
            </a:r>
            <a:r>
              <a:rPr lang="es-ES" dirty="0" err="1"/>
              <a:t>Ej</a:t>
            </a:r>
            <a:r>
              <a:rPr lang="es-ES" dirty="0"/>
              <a:t>: Hacendado.</a:t>
            </a:r>
            <a:endParaRPr lang="es-ES" b="1" dirty="0"/>
          </a:p>
          <a:p>
            <a:pPr lvl="1" algn="just">
              <a:buFontTx/>
              <a:buChar char="-"/>
            </a:pPr>
            <a:r>
              <a:rPr lang="es-ES" dirty="0"/>
              <a:t>Segunda marca: Marca empleada por una empresa para ofrecer un mismo producto con características diferentes de calidad y precio. </a:t>
            </a:r>
            <a:r>
              <a:rPr lang="es-ES" dirty="0" err="1"/>
              <a:t>Ej</a:t>
            </a:r>
            <a:r>
              <a:rPr lang="es-ES" dirty="0"/>
              <a:t>: Renault y Dacia.</a:t>
            </a:r>
          </a:p>
          <a:p>
            <a:pPr algn="just">
              <a:buFontTx/>
              <a:buChar char="-"/>
            </a:pPr>
            <a:r>
              <a:rPr lang="es-ES" b="1" dirty="0"/>
              <a:t>PRODUCTO AMPLIADO. </a:t>
            </a:r>
          </a:p>
        </p:txBody>
      </p:sp>
    </p:spTree>
    <p:extLst>
      <p:ext uri="{BB962C8B-B14F-4D97-AF65-F5344CB8AC3E}">
        <p14:creationId xmlns:p14="http://schemas.microsoft.com/office/powerpoint/2010/main" val="1533324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1426</TotalTime>
  <Words>1872</Words>
  <Application>Microsoft Office PowerPoint</Application>
  <PresentationFormat>Personalizado</PresentationFormat>
  <Paragraphs>191</Paragraphs>
  <Slides>20</Slides>
  <Notes>1</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Faceta</vt:lpstr>
      <vt:lpstr>Tema 3: PLAN DE MARKETING </vt:lpstr>
      <vt:lpstr>ÍNDICE</vt:lpstr>
      <vt:lpstr>1. EL MERCADO</vt:lpstr>
      <vt:lpstr>1. EL MERCADO</vt:lpstr>
      <vt:lpstr>1. EL MERCADO</vt:lpstr>
      <vt:lpstr>2. EL MARKETING</vt:lpstr>
      <vt:lpstr>3. PRODUCTO</vt:lpstr>
      <vt:lpstr>3. PRODUCTO</vt:lpstr>
      <vt:lpstr>3. PRODUCTO</vt:lpstr>
      <vt:lpstr>3. PRODUCTO</vt:lpstr>
      <vt:lpstr>4. PRECIO</vt:lpstr>
      <vt:lpstr>4. PRECIO</vt:lpstr>
      <vt:lpstr>5. PROMOCIÓN</vt:lpstr>
      <vt:lpstr>5. PROMOCIÓN</vt:lpstr>
      <vt:lpstr>5. PROMOCIÓN</vt:lpstr>
      <vt:lpstr>5. PROMOCIÓN</vt:lpstr>
      <vt:lpstr>6. DISTRIBUCIÓN (Place)</vt:lpstr>
      <vt:lpstr>6. DISTRIBUCIÓN</vt:lpstr>
      <vt:lpstr>6. DISTRIBUCIÓN</vt:lpstr>
      <vt:lpstr>7. LA NUEVA GENERACIÓN DEL MARKETING MIX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FORMACIÓN Y ORIENTACIÓN LABORAL</dc:title>
  <dc:creator>Celia Plata Maqueda</dc:creator>
  <cp:lastModifiedBy>Celia</cp:lastModifiedBy>
  <cp:revision>64</cp:revision>
  <dcterms:created xsi:type="dcterms:W3CDTF">2022-09-08T15:22:25Z</dcterms:created>
  <dcterms:modified xsi:type="dcterms:W3CDTF">2023-10-05T19:58:40Z</dcterms:modified>
</cp:coreProperties>
</file>