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15D93C-9991-4D87-8B85-E7DCBCE41A39}">
  <a:tblStyle styleId="{E615D93C-9991-4D87-8B85-E7DCBCE41A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3ebcc026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3ebcc026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3ebcc02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3ebcc02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3ebcc0264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3ebcc026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3ebcc026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3ebcc026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3ebcc026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3ebcc026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3ebcc02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3ebcc02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3ebcc026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3ebcc026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75eda6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75eda6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3ebcc026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3ebcc026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3ebcc026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3ebcc026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60bf425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60bf425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60bf425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60bf425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60bf425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60bf425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60bf425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60bf425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60bf425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60bf425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60bf425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60bf425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60bf425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60bf425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60bf4251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60bf4251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60bf4251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60bf4251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60bf4251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60bf4251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60bf4251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160bf4251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60bf4251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60bf4251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60bf4251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60bf4251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60bf4251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60bf4251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60bf4251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160bf4251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60bf425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60bf425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60bf4251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60bf4251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ebcc02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ebcc02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60bf4251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60bf4251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60bf4251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160bf4251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3f4ae98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3f4ae98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3f4ae98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3f4ae98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3ebcc02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3ebcc02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3ebcc0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3ebcc0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3ebcc02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3ebcc02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gif"/><Relationship Id="rId4" Type="http://schemas.openxmlformats.org/officeDocument/2006/relationships/image" Target="../media/image1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colab.research.google.com/drive/1rIHHUlERk6YBAhyzmfGD3ije_fM9MUy9#scrollTo=CweIMw8yZwtE"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Default Risk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 Chitransh, Data Scientist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nvSpPr>
        <p:spPr>
          <a:xfrm>
            <a:off x="5479150" y="1145200"/>
            <a:ext cx="3287400" cy="3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Credit Score Category (FICO): </a:t>
            </a:r>
            <a:r>
              <a:rPr lang="en">
                <a:solidFill>
                  <a:schemeClr val="lt1"/>
                </a:solidFill>
                <a:latin typeface="Roboto"/>
                <a:ea typeface="Roboto"/>
                <a:cs typeface="Roboto"/>
                <a:sym typeface="Roboto"/>
              </a:rPr>
              <a:t>categorizes borrowers into risk tiers based on their FICO score.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Exceptional (&gt;800): Lowest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Very Good (740–799): Low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Good (670–739): Moderate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Fair (580–669): High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Poor (&lt;580): Very high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Default rates are highest in the "Fair" category, followed by "Good".</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Borrowers in the "Fair" category represent the highest default risk, emphasizing the importance of credit score as a predictor of loan repayment ability.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68" name="Google Shape;168;p22"/>
          <p:cNvPicPr preferRelativeResize="0"/>
          <p:nvPr/>
        </p:nvPicPr>
        <p:blipFill>
          <a:blip r:embed="rId3">
            <a:alphaModFix/>
          </a:blip>
          <a:stretch>
            <a:fillRect/>
          </a:stretch>
        </p:blipFill>
        <p:spPr>
          <a:xfrm>
            <a:off x="152400" y="152400"/>
            <a:ext cx="5154600" cy="4730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45550" y="345550"/>
            <a:ext cx="7887900" cy="4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More </a:t>
            </a:r>
            <a:r>
              <a:rPr lang="en" sz="3800"/>
              <a:t>Features…….</a:t>
            </a:r>
            <a:endParaRPr sz="3800"/>
          </a:p>
        </p:txBody>
      </p:sp>
      <p:sp>
        <p:nvSpPr>
          <p:cNvPr id="174" name="Google Shape;174;p23"/>
          <p:cNvSpPr txBox="1"/>
          <p:nvPr/>
        </p:nvSpPr>
        <p:spPr>
          <a:xfrm>
            <a:off x="444250" y="1066225"/>
            <a:ext cx="8312400" cy="4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Employment Length Category: </a:t>
            </a:r>
            <a:r>
              <a:rPr lang="en" sz="1200">
                <a:solidFill>
                  <a:schemeClr val="lt1"/>
                </a:solidFill>
                <a:latin typeface="Roboto"/>
                <a:ea typeface="Roboto"/>
                <a:cs typeface="Roboto"/>
                <a:sym typeface="Roboto"/>
              </a:rPr>
              <a:t>Categorizes borrowers based on the number of years in their current job:</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Employment stability is a critical factor for lenders, as borrowers with longer employment histories are less likely to default.</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Loan Term to Income Ratio:</a:t>
            </a:r>
            <a:r>
              <a:rPr lang="en" sz="1200">
                <a:solidFill>
                  <a:schemeClr val="lt1"/>
                </a:solidFill>
                <a:latin typeface="Roboto"/>
                <a:ea typeface="Roboto"/>
                <a:cs typeface="Roboto"/>
                <a:sym typeface="Roboto"/>
              </a:rPr>
              <a:t> Captures how much the loan term (in years) relates to the borrower’s annual income. A higher ratio indicates a longer loan term relative to income, potentially increasing risk.</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This feature can highlight long-term financial commitments that may strain a borrower’s resources, especially for those with lower incomes.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Monthly Payment to Income Ratio: </a:t>
            </a:r>
            <a:r>
              <a:rPr lang="en" sz="1200">
                <a:solidFill>
                  <a:schemeClr val="lt1"/>
                </a:solidFill>
                <a:latin typeface="Roboto"/>
                <a:ea typeface="Roboto"/>
                <a:cs typeface="Roboto"/>
                <a:sym typeface="Roboto"/>
              </a:rPr>
              <a:t>Measures the percentage of the borrower’s monthly income consumed by the loan payment.</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A high ratio indicates financial strain, especially if combined with other high-risk features like a low income or poor credit score.</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Interaction Term (FICO Score × Income-to-Loan Ratio):</a:t>
            </a:r>
            <a:r>
              <a:rPr lang="en" sz="1200">
                <a:solidFill>
                  <a:schemeClr val="lt1"/>
                </a:solidFill>
                <a:latin typeface="Roboto"/>
                <a:ea typeface="Roboto"/>
                <a:cs typeface="Roboto"/>
                <a:sym typeface="Roboto"/>
              </a:rPr>
              <a:t>  Combines creditworthiness and income stability into a single feature to assess overall risk.</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Borrowers with high interaction values (high FICO and income-to-loan ratios) are likely to be safer bets for lenders, while those with low values are higher risk.</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Past Delinquencies Indicator:</a:t>
            </a:r>
            <a:r>
              <a:rPr lang="en" sz="1200">
                <a:solidFill>
                  <a:schemeClr val="lt1"/>
                </a:solidFill>
                <a:latin typeface="Roboto"/>
                <a:ea typeface="Roboto"/>
                <a:cs typeface="Roboto"/>
                <a:sym typeface="Roboto"/>
              </a:rPr>
              <a:t> Indicates if the borrower has had delinquencies in the past two years.</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Borrowers with past delinquencies are more likely to default again, making this feature a key indicator of credit risk.</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nvSpPr>
        <p:spPr>
          <a:xfrm>
            <a:off x="6377550" y="1856025"/>
            <a:ext cx="2646000" cy="20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Roboto"/>
                <a:ea typeface="Roboto"/>
                <a:cs typeface="Roboto"/>
                <a:sym typeface="Roboto"/>
              </a:rPr>
              <a:t>Monthly Payment to Income Ratio</a:t>
            </a:r>
            <a:r>
              <a:rPr lang="en" sz="1100">
                <a:solidFill>
                  <a:schemeClr val="lt1"/>
                </a:solidFill>
                <a:latin typeface="Roboto"/>
                <a:ea typeface="Roboto"/>
                <a:cs typeface="Roboto"/>
                <a:sym typeface="Roboto"/>
              </a:rPr>
              <a:t> shows a strong positive correlation with </a:t>
            </a:r>
            <a:r>
              <a:rPr b="1" lang="en" sz="1100">
                <a:solidFill>
                  <a:schemeClr val="lt1"/>
                </a:solidFill>
                <a:latin typeface="Roboto"/>
                <a:ea typeface="Roboto"/>
                <a:cs typeface="Roboto"/>
                <a:sym typeface="Roboto"/>
              </a:rPr>
              <a:t>Term to Income Ratio</a:t>
            </a:r>
            <a:r>
              <a:rPr lang="en" sz="1100">
                <a:solidFill>
                  <a:schemeClr val="lt1"/>
                </a:solidFill>
                <a:latin typeface="Roboto"/>
                <a:ea typeface="Roboto"/>
                <a:cs typeface="Roboto"/>
                <a:sym typeface="Roboto"/>
              </a:rPr>
              <a:t>, as expected.</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Minimal direct correlation exists between most numerical features and </a:t>
            </a:r>
            <a:r>
              <a:rPr b="1" lang="en" sz="1100">
                <a:solidFill>
                  <a:schemeClr val="lt1"/>
                </a:solidFill>
                <a:latin typeface="Roboto"/>
                <a:ea typeface="Roboto"/>
                <a:cs typeface="Roboto"/>
                <a:sym typeface="Roboto"/>
              </a:rPr>
              <a:t>Loan Status Encoded</a:t>
            </a:r>
            <a:r>
              <a:rPr lang="en" sz="1100">
                <a:solidFill>
                  <a:schemeClr val="lt1"/>
                </a:solidFill>
                <a:latin typeface="Roboto"/>
                <a:ea typeface="Roboto"/>
                <a:cs typeface="Roboto"/>
                <a:sym typeface="Roboto"/>
              </a:rPr>
              <a:t> (Current, Fully Paid, Default), suggesting the need for more advanced feature engineering to capture latent patterns.</a:t>
            </a:r>
            <a:endParaRPr sz="1800">
              <a:solidFill>
                <a:schemeClr val="lt1"/>
              </a:solidFill>
              <a:latin typeface="Roboto"/>
              <a:ea typeface="Roboto"/>
              <a:cs typeface="Roboto"/>
              <a:sym typeface="Roboto"/>
            </a:endParaRPr>
          </a:p>
        </p:txBody>
      </p:sp>
      <p:pic>
        <p:nvPicPr>
          <p:cNvPr id="180" name="Google Shape;180;p24"/>
          <p:cNvPicPr preferRelativeResize="0"/>
          <p:nvPr/>
        </p:nvPicPr>
        <p:blipFill>
          <a:blip r:embed="rId3">
            <a:alphaModFix/>
          </a:blip>
          <a:stretch>
            <a:fillRect/>
          </a:stretch>
        </p:blipFill>
        <p:spPr>
          <a:xfrm>
            <a:off x="142525" y="626275"/>
            <a:ext cx="6110700" cy="4359251"/>
          </a:xfrm>
          <a:prstGeom prst="rect">
            <a:avLst/>
          </a:prstGeom>
          <a:noFill/>
          <a:ln>
            <a:noFill/>
          </a:ln>
        </p:spPr>
      </p:pic>
      <p:sp>
        <p:nvSpPr>
          <p:cNvPr id="181" name="Google Shape;181;p24"/>
          <p:cNvSpPr txBox="1"/>
          <p:nvPr/>
        </p:nvSpPr>
        <p:spPr>
          <a:xfrm>
            <a:off x="503500" y="98725"/>
            <a:ext cx="6278700" cy="46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Correlation</a:t>
            </a:r>
            <a:r>
              <a:rPr b="1" lang="en" sz="2400">
                <a:solidFill>
                  <a:schemeClr val="lt1"/>
                </a:solidFill>
                <a:latin typeface="Roboto"/>
                <a:ea typeface="Roboto"/>
                <a:cs typeface="Roboto"/>
                <a:sym typeface="Roboto"/>
              </a:rPr>
              <a:t> HeatMap</a:t>
            </a:r>
            <a:endParaRPr b="1" sz="24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Approach</a:t>
            </a:r>
            <a:endParaRPr/>
          </a:p>
        </p:txBody>
      </p:sp>
      <p:pic>
        <p:nvPicPr>
          <p:cNvPr descr="a cartoon drawing of a yellow monster with antennas (Provided by Tenor)" id="187" name="Google Shape;187;p25"/>
          <p:cNvPicPr preferRelativeResize="0"/>
          <p:nvPr/>
        </p:nvPicPr>
        <p:blipFill>
          <a:blip r:embed="rId3">
            <a:alphaModFix/>
          </a:blip>
          <a:stretch>
            <a:fillRect/>
          </a:stretch>
        </p:blipFill>
        <p:spPr>
          <a:xfrm>
            <a:off x="4463100" y="152400"/>
            <a:ext cx="4410075" cy="474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232825" y="13839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Preparation</a:t>
            </a:r>
            <a:endParaRPr/>
          </a:p>
        </p:txBody>
      </p:sp>
      <p:sp>
        <p:nvSpPr>
          <p:cNvPr id="193" name="Google Shape;193;p26"/>
          <p:cNvSpPr txBox="1"/>
          <p:nvPr/>
        </p:nvSpPr>
        <p:spPr>
          <a:xfrm>
            <a:off x="292350" y="977200"/>
            <a:ext cx="8559300" cy="372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dataset contains the following key columns:</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Numerical Columns: loan_amnt, installment, annual_inc, dti, etc…</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Categorical Columns: home_ownership, verification_status, purpose, etc…</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Missing values in numerical columns were imputed with their mean.</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Successfully converted ‘term’ column from a categorical format (e.g., '36 months') to numeric, which is essential for model input.</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loan_status was successfully converted into a binary target variable where Default = 1 and all others are 0.</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Dummy variables were created for categorical columns like home_ownership, purpose, and addr_state. These columns were one-hot encoded (with drop_first=True to avoid multicollinearity).</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Non-numeric columns like issue_d and earliest_cr_line were dropped, as they were not immediately useful.</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data split ratio in the is 70:30 for </a:t>
            </a:r>
            <a:r>
              <a:rPr lang="en">
                <a:solidFill>
                  <a:schemeClr val="lt1"/>
                </a:solidFill>
                <a:latin typeface="Roboto"/>
                <a:ea typeface="Roboto"/>
                <a:cs typeface="Roboto"/>
                <a:sym typeface="Roboto"/>
              </a:rPr>
              <a:t>training</a:t>
            </a:r>
            <a:r>
              <a:rPr lang="en">
                <a:solidFill>
                  <a:schemeClr val="lt1"/>
                </a:solidFill>
                <a:latin typeface="Roboto"/>
                <a:ea typeface="Roboto"/>
                <a:cs typeface="Roboto"/>
                <a:sym typeface="Roboto"/>
              </a:rPr>
              <a:t> &amp; testing. </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descr="Background pointer shape in timeline graphic" id="198" name="Google Shape;198;p2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9" name="Google Shape;199;p2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15.9%</a:t>
            </a:r>
            <a:endParaRPr sz="1600">
              <a:solidFill>
                <a:schemeClr val="lt1"/>
              </a:solidFill>
            </a:endParaRPr>
          </a:p>
        </p:txBody>
      </p:sp>
      <p:grpSp>
        <p:nvGrpSpPr>
          <p:cNvPr id="200" name="Google Shape;200;p27"/>
          <p:cNvGrpSpPr/>
          <p:nvPr/>
        </p:nvGrpSpPr>
        <p:grpSpPr>
          <a:xfrm>
            <a:off x="969270" y="1610215"/>
            <a:ext cx="198900" cy="593656"/>
            <a:chOff x="777447" y="1610215"/>
            <a:chExt cx="198900" cy="593656"/>
          </a:xfrm>
        </p:grpSpPr>
        <p:cxnSp>
          <p:nvCxnSpPr>
            <p:cNvPr id="201" name="Google Shape;201;p2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2" name="Google Shape;202;p2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7"/>
          <p:cNvSpPr txBox="1"/>
          <p:nvPr>
            <p:ph idx="4294967295" type="body"/>
          </p:nvPr>
        </p:nvSpPr>
        <p:spPr>
          <a:xfrm>
            <a:off x="862625" y="1055750"/>
            <a:ext cx="412200" cy="42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ID</a:t>
            </a:r>
            <a:endParaRPr sz="1600"/>
          </a:p>
        </p:txBody>
      </p:sp>
      <p:sp>
        <p:nvSpPr>
          <p:cNvPr descr="Background pointer shape in timeline graphic" id="204" name="Google Shape;204;p2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5" name="Google Shape;205;p2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14.8%</a:t>
            </a:r>
            <a:endParaRPr sz="1600">
              <a:solidFill>
                <a:schemeClr val="lt1"/>
              </a:solidFill>
            </a:endParaRPr>
          </a:p>
        </p:txBody>
      </p:sp>
      <p:grpSp>
        <p:nvGrpSpPr>
          <p:cNvPr id="206" name="Google Shape;206;p27"/>
          <p:cNvGrpSpPr/>
          <p:nvPr/>
        </p:nvGrpSpPr>
        <p:grpSpPr>
          <a:xfrm>
            <a:off x="2684632" y="2938958"/>
            <a:ext cx="198900" cy="593656"/>
            <a:chOff x="2223534" y="2938958"/>
            <a:chExt cx="198900" cy="593656"/>
          </a:xfrm>
        </p:grpSpPr>
        <p:cxnSp>
          <p:nvCxnSpPr>
            <p:cNvPr id="207" name="Google Shape;207;p2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8" name="Google Shape;208;p2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7"/>
          <p:cNvSpPr txBox="1"/>
          <p:nvPr>
            <p:ph idx="4294967295" type="body"/>
          </p:nvPr>
        </p:nvSpPr>
        <p:spPr>
          <a:xfrm>
            <a:off x="2419134" y="3664625"/>
            <a:ext cx="6414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DTI</a:t>
            </a:r>
            <a:endParaRPr sz="1600"/>
          </a:p>
        </p:txBody>
      </p:sp>
      <p:sp>
        <p:nvSpPr>
          <p:cNvPr descr="Background pointer shape in timeline graphic" id="210" name="Google Shape;210;p2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2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14.3%</a:t>
            </a:r>
            <a:endParaRPr sz="1600">
              <a:solidFill>
                <a:schemeClr val="lt1"/>
              </a:solidFill>
            </a:endParaRPr>
          </a:p>
        </p:txBody>
      </p:sp>
      <p:grpSp>
        <p:nvGrpSpPr>
          <p:cNvPr id="212" name="Google Shape;212;p27"/>
          <p:cNvGrpSpPr/>
          <p:nvPr/>
        </p:nvGrpSpPr>
        <p:grpSpPr>
          <a:xfrm>
            <a:off x="4319545" y="1610215"/>
            <a:ext cx="198900" cy="593656"/>
            <a:chOff x="3918084" y="1610215"/>
            <a:chExt cx="198900" cy="593656"/>
          </a:xfrm>
        </p:grpSpPr>
        <p:cxnSp>
          <p:nvCxnSpPr>
            <p:cNvPr id="213" name="Google Shape;213;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4" name="Google Shape;214;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7"/>
          <p:cNvSpPr txBox="1"/>
          <p:nvPr>
            <p:ph idx="4294967295" type="body"/>
          </p:nvPr>
        </p:nvSpPr>
        <p:spPr>
          <a:xfrm>
            <a:off x="3818300" y="1082150"/>
            <a:ext cx="12144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Installment</a:t>
            </a:r>
            <a:endParaRPr sz="1600"/>
          </a:p>
        </p:txBody>
      </p:sp>
      <p:sp>
        <p:nvSpPr>
          <p:cNvPr descr="Background pointer shape in timeline graphic" id="216" name="Google Shape;216;p2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7" name="Google Shape;217;p2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12.6%</a:t>
            </a:r>
            <a:endParaRPr sz="1600">
              <a:solidFill>
                <a:schemeClr val="lt1"/>
              </a:solidFill>
            </a:endParaRPr>
          </a:p>
        </p:txBody>
      </p:sp>
      <p:grpSp>
        <p:nvGrpSpPr>
          <p:cNvPr id="218" name="Google Shape;218;p27"/>
          <p:cNvGrpSpPr/>
          <p:nvPr/>
        </p:nvGrpSpPr>
        <p:grpSpPr>
          <a:xfrm>
            <a:off x="5973070" y="2938958"/>
            <a:ext cx="198900" cy="593656"/>
            <a:chOff x="5958946" y="2938958"/>
            <a:chExt cx="198900" cy="593656"/>
          </a:xfrm>
        </p:grpSpPr>
        <p:cxnSp>
          <p:nvCxnSpPr>
            <p:cNvPr id="219" name="Google Shape;219;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0" name="Google Shape;220;p2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7"/>
          <p:cNvSpPr txBox="1"/>
          <p:nvPr>
            <p:ph idx="4294967295" type="body"/>
          </p:nvPr>
        </p:nvSpPr>
        <p:spPr>
          <a:xfrm>
            <a:off x="5271800" y="3664625"/>
            <a:ext cx="16053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Annual</a:t>
            </a:r>
            <a:r>
              <a:rPr lang="en" sz="1600"/>
              <a:t> Income</a:t>
            </a:r>
            <a:endParaRPr sz="1600"/>
          </a:p>
        </p:txBody>
      </p:sp>
      <p:sp>
        <p:nvSpPr>
          <p:cNvPr descr="Background pointer shape in timeline graphic" id="222" name="Google Shape;222;p2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3" name="Google Shape;223;p2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10.6%</a:t>
            </a:r>
            <a:endParaRPr sz="1600">
              <a:solidFill>
                <a:schemeClr val="lt1"/>
              </a:solidFill>
            </a:endParaRPr>
          </a:p>
        </p:txBody>
      </p:sp>
      <p:grpSp>
        <p:nvGrpSpPr>
          <p:cNvPr id="224" name="Google Shape;224;p27"/>
          <p:cNvGrpSpPr/>
          <p:nvPr/>
        </p:nvGrpSpPr>
        <p:grpSpPr>
          <a:xfrm>
            <a:off x="7669807" y="1610215"/>
            <a:ext cx="198900" cy="593656"/>
            <a:chOff x="3918084" y="1610215"/>
            <a:chExt cx="198900" cy="593656"/>
          </a:xfrm>
        </p:grpSpPr>
        <p:cxnSp>
          <p:nvCxnSpPr>
            <p:cNvPr id="225" name="Google Shape;225;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6" name="Google Shape;226;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7"/>
          <p:cNvSpPr txBox="1"/>
          <p:nvPr>
            <p:ph idx="4294967295" type="body"/>
          </p:nvPr>
        </p:nvSpPr>
        <p:spPr>
          <a:xfrm>
            <a:off x="7041450" y="1007150"/>
            <a:ext cx="14556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Loan Amount</a:t>
            </a:r>
            <a:endParaRPr sz="1600"/>
          </a:p>
        </p:txBody>
      </p:sp>
      <p:sp>
        <p:nvSpPr>
          <p:cNvPr id="228" name="Google Shape;228;p27"/>
          <p:cNvSpPr txBox="1"/>
          <p:nvPr/>
        </p:nvSpPr>
        <p:spPr>
          <a:xfrm>
            <a:off x="414650" y="138225"/>
            <a:ext cx="82533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Roboto"/>
                <a:ea typeface="Roboto"/>
                <a:cs typeface="Roboto"/>
                <a:sym typeface="Roboto"/>
              </a:rPr>
              <a:t>Random Forest Feature Importance</a:t>
            </a:r>
            <a:endParaRPr sz="4000">
              <a:latin typeface="Roboto"/>
              <a:ea typeface="Roboto"/>
              <a:cs typeface="Roboto"/>
              <a:sym typeface="Roboto"/>
            </a:endParaRPr>
          </a:p>
        </p:txBody>
      </p:sp>
      <p:sp>
        <p:nvSpPr>
          <p:cNvPr id="229" name="Google Shape;229;p27"/>
          <p:cNvSpPr txBox="1"/>
          <p:nvPr/>
        </p:nvSpPr>
        <p:spPr>
          <a:xfrm>
            <a:off x="2260775" y="4620275"/>
            <a:ext cx="46794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The remaining features (e.g., fico_range_low, inq_last_6mths) have lower importance but could still contribute in ensemble methods.</a:t>
            </a:r>
            <a:endParaRPr sz="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1392000" y="88850"/>
            <a:ext cx="50547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Random Forest</a:t>
            </a:r>
            <a:endParaRPr sz="3600">
              <a:solidFill>
                <a:schemeClr val="lt1"/>
              </a:solidFill>
              <a:latin typeface="Roboto"/>
              <a:ea typeface="Roboto"/>
              <a:cs typeface="Roboto"/>
              <a:sym typeface="Roboto"/>
            </a:endParaRPr>
          </a:p>
        </p:txBody>
      </p:sp>
      <p:sp>
        <p:nvSpPr>
          <p:cNvPr id="235" name="Google Shape;235;p28"/>
          <p:cNvSpPr txBox="1"/>
          <p:nvPr/>
        </p:nvSpPr>
        <p:spPr>
          <a:xfrm>
            <a:off x="414650" y="1174800"/>
            <a:ext cx="8401500" cy="3840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Roboto"/>
              <a:buChar char="-"/>
            </a:pPr>
            <a:r>
              <a:rPr b="1" i="1" lang="en" sz="1700" u="sng">
                <a:solidFill>
                  <a:schemeClr val="lt1"/>
                </a:solidFill>
                <a:latin typeface="Roboto"/>
                <a:ea typeface="Roboto"/>
                <a:cs typeface="Roboto"/>
                <a:sym typeface="Roboto"/>
              </a:rPr>
              <a:t>Classification Report</a:t>
            </a:r>
            <a:endParaRPr b="1" i="1" sz="17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for Default (1): 0.75 indicates that 75% of the predicted defaults were correct.</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for Default (1): 0.00 indicates the model failed to identify defaults effectively.</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Overall Accuracy: 92% is high, but this is misleading due to imbalanced data (default cases are underrepresented).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b="1" i="1" lang="en" sz="1700" u="sng">
                <a:solidFill>
                  <a:schemeClr val="lt1"/>
                </a:solidFill>
                <a:latin typeface="Roboto"/>
                <a:ea typeface="Roboto"/>
                <a:cs typeface="Roboto"/>
                <a:sym typeface="Roboto"/>
              </a:rPr>
              <a:t>Confusion Matrix:</a:t>
            </a:r>
            <a:endParaRPr b="1" i="1" sz="17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Most defaults (1832) were incorrectly predicted as non-default (0).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Only 3 defaults were correctly identified.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model struggles with recall for the minority class (Default).</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high importance of ID suggests data leakage, which could skew the model's performance.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F1-Score for minority class (Default): 0.0000</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ROC-AUC Score: 0.6116</a:t>
            </a:r>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nvSpPr>
        <p:spPr>
          <a:xfrm>
            <a:off x="592350" y="88850"/>
            <a:ext cx="77004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Random Forest with New Features</a:t>
            </a:r>
            <a:endParaRPr sz="3600">
              <a:solidFill>
                <a:schemeClr val="lt1"/>
              </a:solidFill>
              <a:latin typeface="Roboto"/>
              <a:ea typeface="Roboto"/>
              <a:cs typeface="Roboto"/>
              <a:sym typeface="Roboto"/>
            </a:endParaRPr>
          </a:p>
        </p:txBody>
      </p:sp>
      <p:sp>
        <p:nvSpPr>
          <p:cNvPr id="241" name="Google Shape;241;p29"/>
          <p:cNvSpPr txBox="1"/>
          <p:nvPr/>
        </p:nvSpPr>
        <p:spPr>
          <a:xfrm>
            <a:off x="414650" y="888500"/>
            <a:ext cx="8401500" cy="3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Newly engineered features such as monthly_payment_to_income_ratio (13.88%), fico_income_interaction (12.39%), income_to_loan_ratio (10.57%), and term_to_income_ratio (9.21%) contribute significantly to the model.</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new features introduced additional complexity but did not provide significant benefits in addressing class imbalance.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Performance for minority class (defaults) was worse, likely due to over-reliance on new features and insufficient handling of class imbalance.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Correctly predicted 22,155 true negatives and misclassified 1,832 false negatives for the minority class, resulting in zero correctly identified defaults.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F1-Score (minority class): 0.00, showing the model completely failed to classify the minority class (defaults).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ROC-AUC: 0.61, significantly lower than the original model, indicating poor separation of the two classes.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new features improved feature importance distribution but did not address the class imbalance issue.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nvSpPr>
        <p:spPr>
          <a:xfrm>
            <a:off x="365275" y="1085950"/>
            <a:ext cx="7157400" cy="39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u="sng">
                <a:solidFill>
                  <a:schemeClr val="lt1"/>
                </a:solidFill>
                <a:latin typeface="Roboto"/>
                <a:ea typeface="Roboto"/>
                <a:cs typeface="Roboto"/>
                <a:sym typeface="Roboto"/>
              </a:rPr>
              <a:t>Confusion Matrix:</a:t>
            </a:r>
            <a:endParaRPr b="1" i="1" sz="15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True Negatives (Non-Defaults Correctly Predicted): 20,938</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False Positives (Non-Defaults Predicted as Defaults): 1,230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False Negatives (Defaults Predicted as Non-Defaults): 1,689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True Positives (Defaults Correctly Predicted): 143</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b="1" i="1" lang="en" sz="1500" u="sng">
                <a:solidFill>
                  <a:schemeClr val="lt1"/>
                </a:solidFill>
                <a:latin typeface="Roboto"/>
                <a:ea typeface="Roboto"/>
                <a:cs typeface="Roboto"/>
                <a:sym typeface="Roboto"/>
              </a:rPr>
              <a:t>Classification Metrics:</a:t>
            </a:r>
            <a:endParaRPr b="1" i="1" sz="15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(Default Class): 0.10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(Default Class): 0.08</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F1-Score (Default Class): 0.09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Accuracy: 90%</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recall for the minority class improved slightly.</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model still </a:t>
            </a:r>
            <a:r>
              <a:rPr lang="en">
                <a:solidFill>
                  <a:schemeClr val="lt1"/>
                </a:solidFill>
                <a:latin typeface="Roboto"/>
                <a:ea typeface="Roboto"/>
                <a:cs typeface="Roboto"/>
                <a:sym typeface="Roboto"/>
              </a:rPr>
              <a:t>missclassifies</a:t>
            </a:r>
            <a:r>
              <a:rPr lang="en">
                <a:solidFill>
                  <a:schemeClr val="lt1"/>
                </a:solidFill>
                <a:latin typeface="Roboto"/>
                <a:ea typeface="Roboto"/>
                <a:cs typeface="Roboto"/>
                <a:sym typeface="Roboto"/>
              </a:rPr>
              <a:t> a significant number of defaults as non-defaults, but it performs better in detecting defaults.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47" name="Google Shape;247;p30"/>
          <p:cNvSpPr txBox="1"/>
          <p:nvPr/>
        </p:nvSpPr>
        <p:spPr>
          <a:xfrm>
            <a:off x="908250" y="177700"/>
            <a:ext cx="6456600" cy="6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Random forest with SMOTE</a:t>
            </a:r>
            <a:endParaRPr sz="36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nvSpPr>
        <p:spPr>
          <a:xfrm>
            <a:off x="296125" y="1628950"/>
            <a:ext cx="8361900" cy="3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53" name="Google Shape;253;p31"/>
          <p:cNvSpPr txBox="1"/>
          <p:nvPr/>
        </p:nvSpPr>
        <p:spPr>
          <a:xfrm>
            <a:off x="473875" y="177700"/>
            <a:ext cx="8006400" cy="11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SMOTE with Undersampling &amp; Hyperparameter Tuning</a:t>
            </a:r>
            <a:endParaRPr sz="3600">
              <a:solidFill>
                <a:schemeClr val="lt1"/>
              </a:solidFill>
              <a:latin typeface="Roboto"/>
              <a:ea typeface="Roboto"/>
              <a:cs typeface="Roboto"/>
              <a:sym typeface="Roboto"/>
            </a:endParaRPr>
          </a:p>
        </p:txBody>
      </p:sp>
      <p:graphicFrame>
        <p:nvGraphicFramePr>
          <p:cNvPr id="254" name="Google Shape;254;p31"/>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Metric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0(Non-Default)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1(Default)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0.11</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Recall</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0.70</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0.45</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F-1 Score</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0.80</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0.18</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255" name="Google Shape;255;p31"/>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a:t>
                      </a:r>
                      <a:r>
                        <a:rPr b="1" lang="en">
                          <a:solidFill>
                            <a:schemeClr val="lt1"/>
                          </a:solidFill>
                        </a:rPr>
                        <a:t>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a:t>
                      </a:r>
                      <a:r>
                        <a:rPr b="1" lang="en">
                          <a:solidFill>
                            <a:schemeClr val="lt1"/>
                          </a:solidFill>
                        </a:rPr>
                        <a:t>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Non Default (0)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15,574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6,594</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Default (1)</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1,008</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824</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256" name="Google Shape;256;p31"/>
          <p:cNvSpPr txBox="1"/>
          <p:nvPr/>
        </p:nvSpPr>
        <p:spPr>
          <a:xfrm>
            <a:off x="888500" y="1480850"/>
            <a:ext cx="15204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Classification Report</a:t>
            </a:r>
            <a:endParaRPr sz="800">
              <a:solidFill>
                <a:schemeClr val="lt1"/>
              </a:solidFill>
              <a:latin typeface="Roboto"/>
              <a:ea typeface="Roboto"/>
              <a:cs typeface="Roboto"/>
              <a:sym typeface="Roboto"/>
            </a:endParaRPr>
          </a:p>
        </p:txBody>
      </p:sp>
      <p:sp>
        <p:nvSpPr>
          <p:cNvPr id="257" name="Google Shape;257;p31"/>
          <p:cNvSpPr txBox="1"/>
          <p:nvPr/>
        </p:nvSpPr>
        <p:spPr>
          <a:xfrm>
            <a:off x="857575" y="3328400"/>
            <a:ext cx="14709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Confusion Matrix</a:t>
            </a:r>
            <a:endParaRPr sz="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4"/>
          <p:cNvSpPr txBox="1"/>
          <p:nvPr/>
        </p:nvSpPr>
        <p:spPr>
          <a:xfrm>
            <a:off x="311700" y="1194550"/>
            <a:ext cx="5019300" cy="342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personal loan portfolio faces significant risk due to high default rates, which can lead to substantial financial losses and impact overall profitability.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My goal is to leverage data-driven insights to predict loan defaults more accurately by identifying key risk factors, enabling proactive risk management &amp; optimized loan approvals that protect the portfolio's health and enhance profitability.</a:t>
            </a:r>
            <a:endParaRPr sz="1800">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5445975" y="0"/>
            <a:ext cx="369802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p:nvPr/>
        </p:nvSpPr>
        <p:spPr>
          <a:xfrm>
            <a:off x="333625" y="1498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3" name="Google Shape;263;p32"/>
          <p:cNvSpPr txBox="1"/>
          <p:nvPr/>
        </p:nvSpPr>
        <p:spPr>
          <a:xfrm>
            <a:off x="503500" y="207300"/>
            <a:ext cx="1944900" cy="3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Roboto"/>
                <a:ea typeface="Roboto"/>
                <a:cs typeface="Roboto"/>
                <a:sym typeface="Roboto"/>
              </a:rPr>
              <a:t>Insights….</a:t>
            </a:r>
            <a:endParaRPr sz="2200">
              <a:solidFill>
                <a:schemeClr val="lt1"/>
              </a:solidFill>
              <a:latin typeface="Roboto"/>
              <a:ea typeface="Roboto"/>
              <a:cs typeface="Roboto"/>
              <a:sym typeface="Roboto"/>
            </a:endParaRPr>
          </a:p>
        </p:txBody>
      </p:sp>
      <p:pic>
        <p:nvPicPr>
          <p:cNvPr descr="a cartoon drawing of a seesaw with a yellow ball on one end and a blue ball on the other (Provided by Tenor)" id="264" name="Google Shape;264;p32"/>
          <p:cNvPicPr preferRelativeResize="0"/>
          <p:nvPr/>
        </p:nvPicPr>
        <p:blipFill>
          <a:blip r:embed="rId3">
            <a:alphaModFix/>
          </a:blip>
          <a:stretch>
            <a:fillRect/>
          </a:stretch>
        </p:blipFill>
        <p:spPr>
          <a:xfrm>
            <a:off x="6510200" y="79000"/>
            <a:ext cx="2419474" cy="1632425"/>
          </a:xfrm>
          <a:prstGeom prst="rect">
            <a:avLst/>
          </a:prstGeom>
          <a:noFill/>
          <a:ln>
            <a:noFill/>
          </a:ln>
        </p:spPr>
      </p:pic>
      <p:sp>
        <p:nvSpPr>
          <p:cNvPr id="265" name="Google Shape;265;p32"/>
          <p:cNvSpPr txBox="1"/>
          <p:nvPr/>
        </p:nvSpPr>
        <p:spPr>
          <a:xfrm>
            <a:off x="286300" y="1066225"/>
            <a:ext cx="6624300" cy="3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u="sng">
                <a:solidFill>
                  <a:schemeClr val="lt1"/>
                </a:solidFill>
                <a:latin typeface="Roboto"/>
                <a:ea typeface="Roboto"/>
                <a:cs typeface="Roboto"/>
                <a:sym typeface="Roboto"/>
              </a:rPr>
              <a:t>Feature Importance:</a:t>
            </a:r>
            <a:endParaRPr b="1" i="1" sz="1500" u="sng">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fico_range_low is the most important predictor, emphasizing the role of credit scores in distinguishing default risks.</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Ratios like dti, monthly_payment_to_income_ratio, and income_to_loan_ratio are critical for capturing a borrower's financial health and loan affordability.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b="1" i="1" lang="en" sz="1500" u="sng">
                <a:solidFill>
                  <a:schemeClr val="lt1"/>
                </a:solidFill>
                <a:latin typeface="Roboto"/>
                <a:ea typeface="Roboto"/>
                <a:cs typeface="Roboto"/>
                <a:sym typeface="Roboto"/>
              </a:rPr>
              <a:t>Challenges:</a:t>
            </a:r>
            <a:endParaRPr b="1" i="1" sz="15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for Defaults (Class 1): dropped to 11%, indicating a high number of false positives. This might burden manual reviews and increase operational costs.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Accuracy Reduction: dropped compared to earlier models (from ~92% to 68%), reflecting the trade-off between achieving better recall for defaults and maintaining overall precision.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a bunch of dollar bills are falling from the sky and the words `` let the rain begin '' are written below them . (Provided by Tenor)" id="270" name="Google Shape;270;p33"/>
          <p:cNvPicPr preferRelativeResize="0"/>
          <p:nvPr/>
        </p:nvPicPr>
        <p:blipFill>
          <a:blip r:embed="rId3">
            <a:alphaModFix/>
          </a:blip>
          <a:stretch>
            <a:fillRect/>
          </a:stretch>
        </p:blipFill>
        <p:spPr>
          <a:xfrm rot="1">
            <a:off x="1681025" y="424800"/>
            <a:ext cx="5103225" cy="3822300"/>
          </a:xfrm>
          <a:prstGeom prst="rect">
            <a:avLst/>
          </a:prstGeom>
          <a:noFill/>
          <a:ln>
            <a:noFill/>
          </a:ln>
        </p:spPr>
      </p:pic>
      <p:sp>
        <p:nvSpPr>
          <p:cNvPr id="271" name="Google Shape;271;p33"/>
          <p:cNvSpPr txBox="1"/>
          <p:nvPr/>
        </p:nvSpPr>
        <p:spPr>
          <a:xfrm>
            <a:off x="365275" y="167825"/>
            <a:ext cx="4383300" cy="62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IMAGINE!!!!</a:t>
            </a:r>
            <a:endParaRPr b="1" sz="2400">
              <a:solidFill>
                <a:schemeClr val="lt1"/>
              </a:solidFill>
              <a:latin typeface="Roboto"/>
              <a:ea typeface="Roboto"/>
              <a:cs typeface="Roboto"/>
              <a:sym typeface="Roboto"/>
            </a:endParaRPr>
          </a:p>
        </p:txBody>
      </p:sp>
      <p:pic>
        <p:nvPicPr>
          <p:cNvPr descr="a black and white cat is laying down with a sad face on its face . (Provided by Tenor)" id="272" name="Google Shape;272;p33"/>
          <p:cNvPicPr preferRelativeResize="0"/>
          <p:nvPr/>
        </p:nvPicPr>
        <p:blipFill>
          <a:blip r:embed="rId4">
            <a:alphaModFix/>
          </a:blip>
          <a:stretch>
            <a:fillRect/>
          </a:stretch>
        </p:blipFill>
        <p:spPr>
          <a:xfrm>
            <a:off x="3178413" y="3313400"/>
            <a:ext cx="1830100" cy="183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 with Standardized Features (Z-Score Normalization)</a:t>
            </a:r>
            <a:endParaRPr/>
          </a:p>
        </p:txBody>
      </p:sp>
      <p:graphicFrame>
        <p:nvGraphicFramePr>
          <p:cNvPr id="278" name="Google Shape;278;p34"/>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0.05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0.01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0.01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79" name="Google Shape;279;p34"/>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15,574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6,594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1,008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824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80" name="Google Shape;280;p34"/>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281" name="Google Shape;281;p34"/>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Balanced Random Forest</a:t>
            </a:r>
            <a:endParaRPr/>
          </a:p>
        </p:txBody>
      </p:sp>
      <p:graphicFrame>
        <p:nvGraphicFramePr>
          <p:cNvPr id="287" name="Google Shape;287;p35"/>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0.59</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0.60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88" name="Google Shape;288;p35"/>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13,062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9106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727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1105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89" name="Google Shape;289;p35"/>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290" name="Google Shape;290;p35"/>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Easy Ensemble</a:t>
            </a:r>
            <a:endParaRPr/>
          </a:p>
        </p:txBody>
      </p:sp>
      <p:graphicFrame>
        <p:nvGraphicFramePr>
          <p:cNvPr id="296" name="Google Shape;296;p36"/>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0.59</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97" name="Google Shape;297;p36"/>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13,175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8993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767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1065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98" name="Google Shape;298;p36"/>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299" name="Google Shape;299;p36"/>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00" name="Google Shape;300;p36"/>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Addresses class imbalance by creating balanced datasets through undersampling the majority class (non-defaults). It then trains multiple AdaBoost classifiers on these balanced datasets and aggregates their predictions.</a:t>
            </a:r>
            <a:endParaRPr sz="11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7"/>
          <p:cNvPicPr preferRelativeResize="0"/>
          <p:nvPr/>
        </p:nvPicPr>
        <p:blipFill>
          <a:blip r:embed="rId3">
            <a:alphaModFix/>
          </a:blip>
          <a:stretch>
            <a:fillRect/>
          </a:stretch>
        </p:blipFill>
        <p:spPr>
          <a:xfrm>
            <a:off x="987225" y="912875"/>
            <a:ext cx="5962925" cy="4127574"/>
          </a:xfrm>
          <a:prstGeom prst="rect">
            <a:avLst/>
          </a:prstGeom>
          <a:noFill/>
          <a:ln>
            <a:noFill/>
          </a:ln>
        </p:spPr>
      </p:pic>
      <p:sp>
        <p:nvSpPr>
          <p:cNvPr id="306" name="Google Shape;306;p37"/>
          <p:cNvSpPr txBox="1"/>
          <p:nvPr/>
        </p:nvSpPr>
        <p:spPr>
          <a:xfrm>
            <a:off x="631725" y="160600"/>
            <a:ext cx="6724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Recall Improvement Graph</a:t>
            </a:r>
            <a:endParaRPr sz="36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p38"/>
          <p:cNvGraphicFramePr/>
          <p:nvPr/>
        </p:nvGraphicFramePr>
        <p:xfrm>
          <a:off x="857550" y="1694275"/>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Metric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0(Non-Default)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1(Default)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0.95</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0.56</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0.62</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F-1 Score</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0.18</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312" name="Google Shape;312;p38"/>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Non Default (0)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12,342</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9826</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Default (1)</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699</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1133</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313" name="Google Shape;313;p38"/>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Classification Report</a:t>
            </a:r>
            <a:endParaRPr sz="800">
              <a:solidFill>
                <a:schemeClr val="lt1"/>
              </a:solidFill>
              <a:latin typeface="Roboto"/>
              <a:ea typeface="Roboto"/>
              <a:cs typeface="Roboto"/>
              <a:sym typeface="Roboto"/>
            </a:endParaRPr>
          </a:p>
        </p:txBody>
      </p:sp>
      <p:sp>
        <p:nvSpPr>
          <p:cNvPr id="314" name="Google Shape;314;p38"/>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Confusion matrix</a:t>
            </a:r>
            <a:endParaRPr sz="800">
              <a:solidFill>
                <a:schemeClr val="lt1"/>
              </a:solidFill>
              <a:latin typeface="Roboto"/>
              <a:ea typeface="Roboto"/>
              <a:cs typeface="Roboto"/>
              <a:sym typeface="Roboto"/>
            </a:endParaRPr>
          </a:p>
        </p:txBody>
      </p:sp>
      <p:sp>
        <p:nvSpPr>
          <p:cNvPr id="315" name="Google Shape;315;p38"/>
          <p:cNvSpPr txBox="1"/>
          <p:nvPr/>
        </p:nvSpPr>
        <p:spPr>
          <a:xfrm>
            <a:off x="1027900" y="406875"/>
            <a:ext cx="62958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Logistic Regression</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(balanced class weights) </a:t>
            </a:r>
            <a:endParaRPr sz="200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p39"/>
          <p:cNvGraphicFramePr/>
          <p:nvPr/>
        </p:nvGraphicFramePr>
        <p:xfrm>
          <a:off x="857550" y="1694275"/>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Metric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0(Non-Default)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1(Default)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0.57</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0.60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F-1 Score</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0.71</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0.18</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321" name="Google Shape;321;p39"/>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Non Default (0)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12,645</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9523</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Default (1)</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738</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1094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322" name="Google Shape;322;p39"/>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Classification Report</a:t>
            </a:r>
            <a:endParaRPr sz="800">
              <a:solidFill>
                <a:schemeClr val="lt1"/>
              </a:solidFill>
              <a:latin typeface="Roboto"/>
              <a:ea typeface="Roboto"/>
              <a:cs typeface="Roboto"/>
              <a:sym typeface="Roboto"/>
            </a:endParaRPr>
          </a:p>
        </p:txBody>
      </p:sp>
      <p:sp>
        <p:nvSpPr>
          <p:cNvPr id="323" name="Google Shape;323;p39"/>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Confusion matrix</a:t>
            </a:r>
            <a:endParaRPr sz="800">
              <a:solidFill>
                <a:schemeClr val="lt1"/>
              </a:solidFill>
              <a:latin typeface="Roboto"/>
              <a:ea typeface="Roboto"/>
              <a:cs typeface="Roboto"/>
              <a:sym typeface="Roboto"/>
            </a:endParaRPr>
          </a:p>
        </p:txBody>
      </p:sp>
      <p:sp>
        <p:nvSpPr>
          <p:cNvPr id="324" name="Google Shape;324;p39"/>
          <p:cNvSpPr txBox="1"/>
          <p:nvPr/>
        </p:nvSpPr>
        <p:spPr>
          <a:xfrm>
            <a:off x="1027900" y="406875"/>
            <a:ext cx="62958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Logistic Regression</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(Scaled Pipeline) </a:t>
            </a:r>
            <a:endParaRPr sz="2000">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nvSpPr>
        <p:spPr>
          <a:xfrm>
            <a:off x="315925" y="187575"/>
            <a:ext cx="63972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Hyperparameter Tuning of LR</a:t>
            </a:r>
            <a:endParaRPr sz="3600">
              <a:solidFill>
                <a:schemeClr val="lt1"/>
              </a:solidFill>
              <a:latin typeface="Roboto"/>
              <a:ea typeface="Roboto"/>
              <a:cs typeface="Roboto"/>
              <a:sym typeface="Roboto"/>
            </a:endParaRPr>
          </a:p>
        </p:txBody>
      </p:sp>
      <p:sp>
        <p:nvSpPr>
          <p:cNvPr id="330" name="Google Shape;330;p40"/>
          <p:cNvSpPr txBox="1"/>
          <p:nvPr/>
        </p:nvSpPr>
        <p:spPr>
          <a:xfrm>
            <a:off x="315925" y="1234050"/>
            <a:ext cx="7917600" cy="3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 = 1: standard level of regularization ; solver = lbfgs: The LBFGS solver is well-suited for small to medium-sized datasets and converges effectively.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for defaults is 60%, indicating the model successfully identifies 60% of actual defaults.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F1-score for defaults is 18%, reflecting poor balance between precision and recall for this class.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GridSearchCV ensures the model parameters are optimized, leading to slightly better balance in predictions.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pipeline automates scaling and modeling, ensuring consistent preprocessing and reducing the risk of data leakage.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(scale_pos_weight)</a:t>
            </a:r>
            <a:endParaRPr/>
          </a:p>
        </p:txBody>
      </p:sp>
      <p:graphicFrame>
        <p:nvGraphicFramePr>
          <p:cNvPr id="336" name="Google Shape;336;p41"/>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0.41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0.84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0.19</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337" name="Google Shape;337;p41"/>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16941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5227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1080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752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38" name="Google Shape;338;p41"/>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339" name="Google Shape;339;p41"/>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40" name="Google Shape;340;p41"/>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scale_pos_weight: This parameter balances the classes by penalizing misclassification of the minority class more heavily, improving recall for defaults.</a:t>
            </a:r>
            <a:endParaRPr sz="11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Variables</a:t>
            </a:r>
            <a:endParaRPr>
              <a:solidFill>
                <a:schemeClr val="lt1"/>
              </a:solidFill>
            </a:endParaRPr>
          </a:p>
        </p:txBody>
      </p:sp>
      <p:sp>
        <p:nvSpPr>
          <p:cNvPr id="103" name="Google Shape;103;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Loan Details:</a:t>
            </a:r>
            <a:r>
              <a:rPr lang="en" sz="1300">
                <a:solidFill>
                  <a:srgbClr val="000000"/>
                </a:solidFill>
              </a:rPr>
              <a:t> Amount, loan term &amp; installments.</a:t>
            </a:r>
            <a:endParaRPr sz="1300">
              <a:solidFill>
                <a:srgbClr val="000000"/>
              </a:solidFill>
            </a:endParaRPr>
          </a:p>
          <a:p>
            <a:pPr indent="0" lvl="0" marL="0" rtl="0" algn="l">
              <a:spcBef>
                <a:spcPts val="1600"/>
              </a:spcBef>
              <a:spcAft>
                <a:spcPts val="0"/>
              </a:spcAft>
              <a:buNone/>
            </a:pPr>
            <a:r>
              <a:rPr b="1" lang="en" sz="1300">
                <a:solidFill>
                  <a:srgbClr val="000000"/>
                </a:solidFill>
              </a:rPr>
              <a:t>Employment &amp; Income:</a:t>
            </a:r>
            <a:r>
              <a:rPr lang="en" sz="1300">
                <a:solidFill>
                  <a:srgbClr val="000000"/>
                </a:solidFill>
              </a:rPr>
              <a:t> Annual income &amp; </a:t>
            </a:r>
            <a:r>
              <a:rPr lang="en" sz="1300">
                <a:solidFill>
                  <a:srgbClr val="000000"/>
                </a:solidFill>
              </a:rPr>
              <a:t>length</a:t>
            </a:r>
            <a:r>
              <a:rPr lang="en" sz="1300">
                <a:solidFill>
                  <a:srgbClr val="000000"/>
                </a:solidFill>
              </a:rPr>
              <a:t> of employment. </a:t>
            </a:r>
            <a:endParaRPr sz="1300">
              <a:solidFill>
                <a:srgbClr val="000000"/>
              </a:solidFill>
            </a:endParaRPr>
          </a:p>
          <a:p>
            <a:pPr indent="0" lvl="0" marL="0" rtl="0" algn="l">
              <a:spcBef>
                <a:spcPts val="1600"/>
              </a:spcBef>
              <a:spcAft>
                <a:spcPts val="0"/>
              </a:spcAft>
              <a:buNone/>
            </a:pPr>
            <a:r>
              <a:rPr b="1" lang="en" sz="1300">
                <a:solidFill>
                  <a:srgbClr val="000000"/>
                </a:solidFill>
              </a:rPr>
              <a:t>Creditworthiness:</a:t>
            </a:r>
            <a:r>
              <a:rPr lang="en" sz="1300">
                <a:solidFill>
                  <a:srgbClr val="000000"/>
                </a:solidFill>
              </a:rPr>
              <a:t> FICO score range, delinquency status. </a:t>
            </a:r>
            <a:endParaRPr sz="1300">
              <a:solidFill>
                <a:srgbClr val="000000"/>
              </a:solidFill>
            </a:endParaRPr>
          </a:p>
          <a:p>
            <a:pPr indent="0" lvl="0" marL="0" rtl="0" algn="l">
              <a:spcBef>
                <a:spcPts val="1600"/>
              </a:spcBef>
              <a:spcAft>
                <a:spcPts val="1600"/>
              </a:spcAft>
              <a:buNone/>
            </a:pPr>
            <a:r>
              <a:rPr b="1" lang="en" sz="1300">
                <a:solidFill>
                  <a:srgbClr val="000000"/>
                </a:solidFill>
              </a:rPr>
              <a:t>Loan status:</a:t>
            </a:r>
            <a:r>
              <a:rPr lang="en" sz="1300">
                <a:solidFill>
                  <a:srgbClr val="000000"/>
                </a:solidFill>
              </a:rPr>
              <a:t> "Fully Paid," "Current”. </a:t>
            </a:r>
            <a:endParaRPr sz="1300">
              <a:solidFill>
                <a:srgbClr val="000000"/>
              </a:solidFill>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Cleaning needs</a:t>
            </a:r>
            <a:endParaRPr>
              <a:solidFill>
                <a:schemeClr val="lt1"/>
              </a:solidFill>
            </a:endParaRPr>
          </a:p>
        </p:txBody>
      </p:sp>
      <p:sp>
        <p:nvSpPr>
          <p:cNvPr id="108" name="Google Shape;108;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Missing values: </a:t>
            </a:r>
            <a:r>
              <a:rPr lang="en" sz="1300">
                <a:solidFill>
                  <a:srgbClr val="000000"/>
                </a:solidFill>
              </a:rPr>
              <a:t>Substitution with the median or mean. </a:t>
            </a:r>
            <a:endParaRPr sz="1300">
              <a:solidFill>
                <a:srgbClr val="000000"/>
              </a:solidFill>
            </a:endParaRPr>
          </a:p>
          <a:p>
            <a:pPr indent="0" lvl="0" marL="0" rtl="0" algn="l">
              <a:spcBef>
                <a:spcPts val="1600"/>
              </a:spcBef>
              <a:spcAft>
                <a:spcPts val="0"/>
              </a:spcAft>
              <a:buNone/>
            </a:pPr>
            <a:r>
              <a:rPr lang="en" sz="1300">
                <a:solidFill>
                  <a:srgbClr val="000000"/>
                </a:solidFill>
              </a:rPr>
              <a:t>Drop rows containing NaN values in any feature</a:t>
            </a:r>
            <a:endParaRPr sz="1300">
              <a:solidFill>
                <a:srgbClr val="000000"/>
              </a:solidFill>
            </a:endParaRPr>
          </a:p>
          <a:p>
            <a:pPr indent="0" lvl="0" marL="0" rtl="0" algn="l">
              <a:spcBef>
                <a:spcPts val="1600"/>
              </a:spcBef>
              <a:spcAft>
                <a:spcPts val="0"/>
              </a:spcAft>
              <a:buNone/>
            </a:pPr>
            <a:r>
              <a:rPr b="1" lang="en" sz="1300">
                <a:solidFill>
                  <a:srgbClr val="000000"/>
                </a:solidFill>
              </a:rPr>
              <a:t>Data type mismatch: </a:t>
            </a:r>
            <a:r>
              <a:rPr lang="en" sz="1300">
                <a:solidFill>
                  <a:srgbClr val="000000"/>
                </a:solidFill>
              </a:rPr>
              <a:t>String to numeric</a:t>
            </a:r>
            <a:endParaRPr sz="1300">
              <a:solidFill>
                <a:srgbClr val="000000"/>
              </a:solidFill>
            </a:endParaRPr>
          </a:p>
          <a:p>
            <a:pPr indent="0" lvl="0" marL="0" rtl="0" algn="l">
              <a:spcBef>
                <a:spcPts val="1600"/>
              </a:spcBef>
              <a:spcAft>
                <a:spcPts val="1600"/>
              </a:spcAft>
              <a:buNone/>
            </a:pPr>
            <a:r>
              <a:rPr b="1" lang="en" sz="1300">
                <a:solidFill>
                  <a:srgbClr val="000000"/>
                </a:solidFill>
              </a:rPr>
              <a:t>Standard date format: </a:t>
            </a:r>
            <a:endParaRPr sz="1300">
              <a:solidFill>
                <a:srgbClr val="000000"/>
              </a:solidFill>
            </a:endParaRPr>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Analysis Direction</a:t>
            </a:r>
            <a:endParaRPr>
              <a:solidFill>
                <a:schemeClr val="lt1"/>
              </a:solidFill>
            </a:endParaRPr>
          </a:p>
        </p:txBody>
      </p:sp>
      <p:sp>
        <p:nvSpPr>
          <p:cNvPr id="113" name="Google Shape;113;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Risk Assessment:</a:t>
            </a:r>
            <a:r>
              <a:rPr lang="en" sz="1300">
                <a:solidFill>
                  <a:srgbClr val="000000"/>
                </a:solidFill>
              </a:rPr>
              <a:t> Predictive model for loan default, using loan status, credit scores, employment length, &amp; income.</a:t>
            </a:r>
            <a:endParaRPr sz="1300">
              <a:solidFill>
                <a:srgbClr val="000000"/>
              </a:solidFill>
            </a:endParaRPr>
          </a:p>
          <a:p>
            <a:pPr indent="0" lvl="0" marL="0" rtl="0" algn="l">
              <a:spcBef>
                <a:spcPts val="1600"/>
              </a:spcBef>
              <a:spcAft>
                <a:spcPts val="0"/>
              </a:spcAft>
              <a:buNone/>
            </a:pPr>
            <a:r>
              <a:rPr b="1" lang="en" sz="1300">
                <a:solidFill>
                  <a:srgbClr val="000000"/>
                </a:solidFill>
              </a:rPr>
              <a:t>Income vs. Loan Amounts: </a:t>
            </a:r>
            <a:r>
              <a:rPr lang="en" sz="1300">
                <a:solidFill>
                  <a:srgbClr val="000000"/>
                </a:solidFill>
              </a:rPr>
              <a:t>Observe trend to see if income levels influence loan amounts. </a:t>
            </a:r>
            <a:endParaRPr sz="1300">
              <a:solidFill>
                <a:srgbClr val="000000"/>
              </a:solidFill>
            </a:endParaRPr>
          </a:p>
          <a:p>
            <a:pPr indent="0" lvl="0" marL="0" rtl="0" algn="l">
              <a:spcBef>
                <a:spcPts val="1600"/>
              </a:spcBef>
              <a:spcAft>
                <a:spcPts val="1600"/>
              </a:spcAft>
              <a:buNone/>
            </a:pPr>
            <a:r>
              <a:rPr b="1" lang="en" sz="1300">
                <a:solidFill>
                  <a:srgbClr val="000000"/>
                </a:solidFill>
              </a:rPr>
              <a:t>Delinquency Patterns: </a:t>
            </a:r>
            <a:r>
              <a:rPr lang="en" sz="1300">
                <a:solidFill>
                  <a:srgbClr val="000000"/>
                </a:solidFill>
              </a:rPr>
              <a:t>Thresholds for risk categorization.</a:t>
            </a:r>
            <a:endParaRPr sz="13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 Tuning (XGBoost)</a:t>
            </a:r>
            <a:endParaRPr/>
          </a:p>
        </p:txBody>
      </p:sp>
      <p:graphicFrame>
        <p:nvGraphicFramePr>
          <p:cNvPr id="346" name="Google Shape;346;p42"/>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0.80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0.20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347" name="Google Shape;347;p42"/>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15444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6724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876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956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48" name="Google Shape;348;p42"/>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349" name="Google Shape;349;p42"/>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50" name="Google Shape;350;p42"/>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Fine Tuning (XGBoost)</a:t>
            </a:r>
            <a:endParaRPr/>
          </a:p>
        </p:txBody>
      </p:sp>
      <p:graphicFrame>
        <p:nvGraphicFramePr>
          <p:cNvPr id="356" name="Google Shape;356;p43"/>
          <p:cNvGraphicFramePr/>
          <p:nvPr/>
        </p:nvGraphicFramePr>
        <p:xfrm>
          <a:off x="857575" y="1694200"/>
          <a:ext cx="3000000" cy="3000000"/>
        </p:xfrm>
        <a:graphic>
          <a:graphicData uri="http://schemas.openxmlformats.org/drawingml/2006/table">
            <a:tbl>
              <a:tblPr>
                <a:noFill/>
                <a:tableStyleId>{E615D93C-9991-4D87-8B85-E7DCBCE41A39}</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0.42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0.85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0.20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357" name="Google Shape;357;p43"/>
          <p:cNvGraphicFramePr/>
          <p:nvPr/>
        </p:nvGraphicFramePr>
        <p:xfrm>
          <a:off x="818075" y="3544675"/>
          <a:ext cx="3000000" cy="3000000"/>
        </p:xfrm>
        <a:graphic>
          <a:graphicData uri="http://schemas.openxmlformats.org/drawingml/2006/table">
            <a:tbl>
              <a:tblPr>
                <a:noFill/>
                <a:tableStyleId>{E615D93C-9991-4D87-8B85-E7DCBCE41A39}</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17231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4937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1061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771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58" name="Google Shape;358;p43"/>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359" name="Google Shape;359;p43"/>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60" name="Google Shape;360;p43"/>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learning_rate = 0.05: A lower learning rate slows down the learning process, helping the model converge more effectively without overfitting.</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max_depth = 5: A smaller depth avoids overfitting and focuses on more general patterns.</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scale_pos_weight = 10: This parameter adjusts for the class imbalance, giving more weight to the minority class (defaults).</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gamma = 0.2: Adding a moderate regularization penalty for overly complex splits helps improve model generalization.</a:t>
            </a:r>
            <a:endParaRPr sz="8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nvSpPr>
        <p:spPr>
          <a:xfrm>
            <a:off x="1027900" y="406875"/>
            <a:ext cx="62958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Support Vector Machine</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 (Interpretable model with simpler kernels)</a:t>
            </a:r>
            <a:endParaRPr sz="2000">
              <a:solidFill>
                <a:schemeClr val="lt1"/>
              </a:solidFill>
              <a:latin typeface="Roboto"/>
              <a:ea typeface="Roboto"/>
              <a:cs typeface="Roboto"/>
              <a:sym typeface="Roboto"/>
            </a:endParaRPr>
          </a:p>
        </p:txBody>
      </p:sp>
      <p:sp>
        <p:nvSpPr>
          <p:cNvPr id="366" name="Google Shape;366;p44"/>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Best recall for defaults (62%); it identifies more defaults than any other model.</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ROC-AUC (0.6689) is the highest among the models, showing better discriminatory power.</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Maintains a reasonable trade-off between identifying defaults and not misclassifying non-defaults.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for defaults is still very low (12%).</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Accuracy (61%) is the lowest due to a significant number of false positives.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nvSpPr>
        <p:spPr>
          <a:xfrm>
            <a:off x="552850" y="406875"/>
            <a:ext cx="79965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XGBoost with Adjusted Threshold</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(Refined feature engineering)</a:t>
            </a:r>
            <a:endParaRPr sz="2000">
              <a:solidFill>
                <a:schemeClr val="lt1"/>
              </a:solidFill>
              <a:latin typeface="Roboto"/>
              <a:ea typeface="Roboto"/>
              <a:cs typeface="Roboto"/>
              <a:sym typeface="Roboto"/>
            </a:endParaRPr>
          </a:p>
        </p:txBody>
      </p:sp>
      <p:sp>
        <p:nvSpPr>
          <p:cNvPr id="372" name="Google Shape;372;p45"/>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Improved recall for defaults (31% compared to 0% in the Hybrid Model).</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Balances recall and precision better for the minority class (F1-score = 0.20 for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ROC-AUC (0.6567) shows moderate ability to discriminate defaults and non-defaults.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is slightly higher than the SVM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Defaults are still under-identified; precision for defaults remains low at 15%.</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Accuracy drops to 81% due to more false positives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nvSpPr>
        <p:spPr>
          <a:xfrm>
            <a:off x="552850" y="406875"/>
            <a:ext cx="79965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XGBoost with Stacking Ensemble</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(Combination of models)</a:t>
            </a:r>
            <a:endParaRPr sz="2000">
              <a:solidFill>
                <a:schemeClr val="lt1"/>
              </a:solidFill>
              <a:latin typeface="Roboto"/>
              <a:ea typeface="Roboto"/>
              <a:cs typeface="Roboto"/>
              <a:sym typeface="Roboto"/>
            </a:endParaRPr>
          </a:p>
        </p:txBody>
      </p:sp>
      <p:sp>
        <p:nvSpPr>
          <p:cNvPr id="378" name="Google Shape;378;p46"/>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Excellent recall and precision for the majority class (non-defaults).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Ensures non-defaults are rarely misclassified as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High accuracy (92%) due to the large proportion of non-defaults in the dataset.</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model entirely fails to identify defaults (recall = 0 for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for defaults is also 0, showing the model heavily overfits to the majority class.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Poor ROC-AUC (0.6478), indicating subpar discriminatory ability between defaults and non-defaults.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nvSpPr>
        <p:spPr>
          <a:xfrm>
            <a:off x="552850" y="406875"/>
            <a:ext cx="79965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XGBoost with SVM (Hybrid)</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(weighted voting)</a:t>
            </a:r>
            <a:endParaRPr sz="2000">
              <a:solidFill>
                <a:schemeClr val="lt1"/>
              </a:solidFill>
              <a:latin typeface="Roboto"/>
              <a:ea typeface="Roboto"/>
              <a:cs typeface="Roboto"/>
              <a:sym typeface="Roboto"/>
            </a:endParaRPr>
          </a:p>
        </p:txBody>
      </p:sp>
      <p:sp>
        <p:nvSpPr>
          <p:cNvPr id="384" name="Google Shape;384;p47"/>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Excellent recall and precision for the majority class (non-defaults).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Ensures non-defaults are rarely misclassified as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High accuracy (92%) due to the large proportion of non-defaults in the dataset.</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model entirely fails to identify defaults (recall = 0 for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for defaults is also 0, showing the model heavily overfits to the majority class.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Poor ROC-AUC (0.6478), indicating subpar discriminatory ability between defaults and non-defaults.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nvSpPr>
        <p:spPr>
          <a:xfrm>
            <a:off x="325775" y="967500"/>
            <a:ext cx="8273100" cy="3751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precision for defaults (1) is 15%, indicating that only 15% of the predicted defaults are actual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recall for defaults is 27%, meaning the model is identifying about 27% of the actual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F1-score for defaults is 19%, reflecting the balance between precision and recall. It's still low, sugge</a:t>
            </a:r>
            <a:r>
              <a:rPr lang="en" sz="1500">
                <a:solidFill>
                  <a:schemeClr val="lt1"/>
                </a:solidFill>
                <a:latin typeface="Roboto"/>
                <a:ea typeface="Roboto"/>
                <a:cs typeface="Roboto"/>
                <a:sym typeface="Roboto"/>
              </a:rPr>
              <a:t>s</a:t>
            </a:r>
            <a:r>
              <a:rPr lang="en" sz="1500">
                <a:solidFill>
                  <a:schemeClr val="lt1"/>
                </a:solidFill>
                <a:latin typeface="Roboto"/>
                <a:ea typeface="Roboto"/>
                <a:cs typeface="Roboto"/>
                <a:sym typeface="Roboto"/>
              </a:rPr>
              <a:t>ting that both metrics need enhancement.</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overall accuracy is 82%, but this metric is less meaningful for an imbalanced dataset since the majority class (non-defaults) dominates.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ROC-AUC score is 0.57, which is marginally better than random guessing (0.5). This indicates that the model struggles to differentiate between defaults and non-defaults effectively.</a:t>
            </a:r>
            <a:endParaRPr sz="1500">
              <a:solidFill>
                <a:schemeClr val="lt1"/>
              </a:solidFill>
              <a:latin typeface="Roboto"/>
              <a:ea typeface="Roboto"/>
              <a:cs typeface="Roboto"/>
              <a:sym typeface="Roboto"/>
            </a:endParaRPr>
          </a:p>
          <a:p>
            <a:pPr indent="0" lvl="0" marL="45720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19,271 true negatives, meaning the model correctly identified non-defaults &amp; 495 true positives, where defaults were correctly identified.</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390" name="Google Shape;390;p48"/>
          <p:cNvSpPr txBox="1"/>
          <p:nvPr/>
        </p:nvSpPr>
        <p:spPr>
          <a:xfrm>
            <a:off x="365275" y="148075"/>
            <a:ext cx="6397200" cy="6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Analysis of the Hybrid Model</a:t>
            </a:r>
            <a:endParaRPr sz="3600">
              <a:solidFill>
                <a:schemeClr val="lt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49"/>
          <p:cNvGrpSpPr/>
          <p:nvPr/>
        </p:nvGrpSpPr>
        <p:grpSpPr>
          <a:xfrm>
            <a:off x="4939500" y="1219611"/>
            <a:ext cx="3837000" cy="2704200"/>
            <a:chOff x="4939500" y="1219611"/>
            <a:chExt cx="3837000" cy="2704200"/>
          </a:xfrm>
        </p:grpSpPr>
        <p:cxnSp>
          <p:nvCxnSpPr>
            <p:cNvPr id="396" name="Google Shape;396;p49"/>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97" name="Google Shape;397;p49"/>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98" name="Google Shape;398;p49"/>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99" name="Google Shape;399;p49"/>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0" name="Google Shape;400;p49"/>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1" name="Google Shape;401;p49"/>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2" name="Google Shape;402;p49"/>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3" name="Google Shape;403;p49"/>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4" name="Google Shape;404;p49"/>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5" name="Google Shape;405;p49"/>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406" name="Google Shape;406;p49"/>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txBox="1"/>
          <p:nvPr>
            <p:ph type="title"/>
          </p:nvPr>
        </p:nvSpPr>
        <p:spPr>
          <a:xfrm>
            <a:off x="-177725" y="1076100"/>
            <a:ext cx="5044800" cy="20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&amp; Recommendations</a:t>
            </a:r>
            <a:endParaRPr/>
          </a:p>
        </p:txBody>
      </p:sp>
      <p:grpSp>
        <p:nvGrpSpPr>
          <p:cNvPr id="408" name="Google Shape;408;p49"/>
          <p:cNvGrpSpPr/>
          <p:nvPr/>
        </p:nvGrpSpPr>
        <p:grpSpPr>
          <a:xfrm>
            <a:off x="4939534" y="2017046"/>
            <a:ext cx="3825543" cy="1573620"/>
            <a:chOff x="1000000" y="2393988"/>
            <a:chExt cx="4144235" cy="1704713"/>
          </a:xfrm>
        </p:grpSpPr>
        <p:sp>
          <p:nvSpPr>
            <p:cNvPr id="409" name="Google Shape;409;p49"/>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410" name="Google Shape;410;p49"/>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9"/>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9"/>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9"/>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9"/>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9"/>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49"/>
          <p:cNvGrpSpPr/>
          <p:nvPr/>
        </p:nvGrpSpPr>
        <p:grpSpPr>
          <a:xfrm>
            <a:off x="4939557" y="1778136"/>
            <a:ext cx="3836911" cy="1503799"/>
            <a:chOff x="1000025" y="2059300"/>
            <a:chExt cx="4156550" cy="1629075"/>
          </a:xfrm>
        </p:grpSpPr>
        <p:sp>
          <p:nvSpPr>
            <p:cNvPr id="420" name="Google Shape;420;p49"/>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421" name="Google Shape;421;p49"/>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9"/>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9"/>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49"/>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title"/>
          </p:nvPr>
        </p:nvSpPr>
        <p:spPr>
          <a:xfrm>
            <a:off x="227075"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Best Performing Models</a:t>
            </a:r>
            <a:endParaRPr sz="3600"/>
          </a:p>
        </p:txBody>
      </p:sp>
      <p:sp>
        <p:nvSpPr>
          <p:cNvPr id="435" name="Google Shape;435;p50"/>
          <p:cNvSpPr/>
          <p:nvPr/>
        </p:nvSpPr>
        <p:spPr>
          <a:xfrm>
            <a:off x="59225" y="888975"/>
            <a:ext cx="2823600" cy="2015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436" name="Google Shape;436;p50"/>
          <p:cNvSpPr txBox="1"/>
          <p:nvPr/>
        </p:nvSpPr>
        <p:spPr>
          <a:xfrm>
            <a:off x="128350" y="967500"/>
            <a:ext cx="2655600" cy="18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XGBoost (Fine-Tuned):</a:t>
            </a:r>
            <a:endParaRPr b="1"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Precision: 15%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Recall: 31%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ROC-AUC: 0.65.</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Captures nuanced patterns in the data and identifies key predictors.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437" name="Google Shape;437;p50"/>
          <p:cNvSpPr/>
          <p:nvPr/>
        </p:nvSpPr>
        <p:spPr>
          <a:xfrm>
            <a:off x="3055513" y="2339750"/>
            <a:ext cx="2912400" cy="233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SVM:</a:t>
            </a:r>
            <a:endParaRPr b="1"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Precision: 12%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Recall: 62%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ROC-AUC: 0.67.</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Strong recall for defaults, better at identifying at-risk loans but at the cost of precision.</a:t>
            </a:r>
            <a:endParaRPr sz="1500">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
        <p:nvSpPr>
          <p:cNvPr id="438" name="Google Shape;438;p50"/>
          <p:cNvSpPr/>
          <p:nvPr/>
        </p:nvSpPr>
        <p:spPr>
          <a:xfrm>
            <a:off x="6140625" y="967500"/>
            <a:ext cx="2912400" cy="233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Hybrid Model (XGBoost + SVM):</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15% for defaults.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27% for defaults.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ROC-AUC: 0.57.</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Leverages XGBoost for feature importance and SVM for recall improvement but needs further fine-tuning.</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nvSpPr>
        <p:spPr>
          <a:xfrm>
            <a:off x="1470975" y="118475"/>
            <a:ext cx="53211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Recommendations</a:t>
            </a:r>
            <a:endParaRPr sz="3600">
              <a:solidFill>
                <a:schemeClr val="lt1"/>
              </a:solidFill>
              <a:latin typeface="Roboto"/>
              <a:ea typeface="Roboto"/>
              <a:cs typeface="Roboto"/>
              <a:sym typeface="Roboto"/>
            </a:endParaRPr>
          </a:p>
        </p:txBody>
      </p:sp>
      <p:sp>
        <p:nvSpPr>
          <p:cNvPr id="444" name="Google Shape;444;p51"/>
          <p:cNvSpPr txBox="1"/>
          <p:nvPr/>
        </p:nvSpPr>
        <p:spPr>
          <a:xfrm>
            <a:off x="385025" y="1095825"/>
            <a:ext cx="7967100" cy="382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Deploy the fine-tuned XGBoost model for initial implementation due to its balanced performance and explainability &amp; use the hybrid model for cross-validation.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Adjust thresholds dynamically based on business needs: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Higher precision: Minimize defaults flagged unnecessarily (false positives).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Higher recall: Capture at-risk loans even if it increases false positives.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Apply cost-sensitive policies informed by model predictions: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Tighten credit requirements for high-risk loans.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Offer smaller loans or higher interest rates for borrowers flagged by the model.</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fico_range_low and monthly_payment_to_income_ratio as key features in underwriting decisions.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Monitor new features such as dti_fico_interaction for further insights into borrower risk.</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Retrain the model periodically to incorporate new data and adapt to changing borrower behavior.</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Continuously monitor feature importance for shifts in key predictors.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Insights</a:t>
            </a:r>
            <a:endParaRPr/>
          </a:p>
        </p:txBody>
      </p:sp>
      <p:pic>
        <p:nvPicPr>
          <p:cNvPr id="119" name="Google Shape;119;p16"/>
          <p:cNvPicPr preferRelativeResize="0"/>
          <p:nvPr/>
        </p:nvPicPr>
        <p:blipFill>
          <a:blip r:embed="rId3">
            <a:alphaModFix/>
          </a:blip>
          <a:stretch>
            <a:fillRect/>
          </a:stretch>
        </p:blipFill>
        <p:spPr>
          <a:xfrm>
            <a:off x="2885800" y="1138675"/>
            <a:ext cx="5843729" cy="3820900"/>
          </a:xfrm>
          <a:prstGeom prst="rect">
            <a:avLst/>
          </a:prstGeom>
          <a:noFill/>
          <a:ln>
            <a:noFill/>
          </a:ln>
        </p:spPr>
      </p:pic>
      <p:sp>
        <p:nvSpPr>
          <p:cNvPr id="120" name="Google Shape;120;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6"/>
          <p:cNvSpPr txBox="1"/>
          <p:nvPr/>
        </p:nvSpPr>
        <p:spPr>
          <a:xfrm>
            <a:off x="612075" y="1392000"/>
            <a:ext cx="19152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Histogram</a:t>
            </a:r>
            <a:endParaRPr sz="1800">
              <a:solidFill>
                <a:schemeClr val="lt1"/>
              </a:solidFill>
              <a:latin typeface="Roboto"/>
              <a:ea typeface="Roboto"/>
              <a:cs typeface="Roboto"/>
              <a:sym typeface="Roboto"/>
            </a:endParaRPr>
          </a:p>
        </p:txBody>
      </p:sp>
      <p:sp>
        <p:nvSpPr>
          <p:cNvPr id="122" name="Google Shape;122;p16"/>
          <p:cNvSpPr txBox="1"/>
          <p:nvPr/>
        </p:nvSpPr>
        <p:spPr>
          <a:xfrm>
            <a:off x="227075" y="2122550"/>
            <a:ext cx="2658600" cy="2837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Loan amounts are heavily distributed between $5,000 to $20,000, with peaks around $10,000 and $15,000.</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Higher loan amounts, such as above $30,000, are less common.</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Borrowers prefer mid-range loans. Tailored policies or risk evaluations should focus on this range to identify trends and default risks.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nvSpPr>
        <p:spPr>
          <a:xfrm>
            <a:off x="1470975" y="128350"/>
            <a:ext cx="53211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Final Outcome</a:t>
            </a:r>
            <a:endParaRPr sz="3600">
              <a:solidFill>
                <a:schemeClr val="lt1"/>
              </a:solidFill>
              <a:latin typeface="Roboto"/>
              <a:ea typeface="Roboto"/>
              <a:cs typeface="Roboto"/>
              <a:sym typeface="Roboto"/>
            </a:endParaRPr>
          </a:p>
        </p:txBody>
      </p:sp>
      <p:sp>
        <p:nvSpPr>
          <p:cNvPr id="450" name="Google Shape;450;p52"/>
          <p:cNvSpPr txBox="1"/>
          <p:nvPr/>
        </p:nvSpPr>
        <p:spPr>
          <a:xfrm>
            <a:off x="385025" y="1095825"/>
            <a:ext cx="7967100" cy="382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Deploy the fine-tuned XGBoost model for initial implementation due to its balanced performance and explainability &amp; use the hybrid model for cross-validation.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Adjust thresholds dynamically based on business needs: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Higher precision: Minimize defaults flagged unnecessarily (false positives).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Higher recall: Capture at-risk loans even if it increases false positives.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Apply cost-sensitive policies informed by model predictions: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Tighten credit requirements for high-risk loans.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Offer smaller loans or higher interest rates for borrowers flagged by the model.</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fico_range_low and monthly_payment_to_income_ratio as key features in underwriting decisions.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Monitor new features such as dti_fico_interaction for further insights into borrower risk.</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Retrain the model periodically to incorporate new data and adapt to changing borrower behavior.</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Continuously monitor feature importance for shifts in key predictors.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nvSpPr>
        <p:spPr>
          <a:xfrm>
            <a:off x="1283400" y="671325"/>
            <a:ext cx="6209700" cy="351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7900">
                <a:solidFill>
                  <a:schemeClr val="dk1"/>
                </a:solidFill>
                <a:latin typeface="Roboto"/>
                <a:ea typeface="Roboto"/>
                <a:cs typeface="Roboto"/>
                <a:sym typeface="Roboto"/>
              </a:rPr>
              <a:t>THANK</a:t>
            </a:r>
            <a:endParaRPr sz="79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7900">
                <a:solidFill>
                  <a:schemeClr val="dk1"/>
                </a:solidFill>
                <a:latin typeface="Roboto"/>
                <a:ea typeface="Roboto"/>
                <a:cs typeface="Roboto"/>
                <a:sym typeface="Roboto"/>
              </a:rPr>
              <a:t>YOU!!</a:t>
            </a:r>
            <a:endParaRPr sz="79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7"/>
          <p:cNvPicPr preferRelativeResize="0"/>
          <p:nvPr/>
        </p:nvPicPr>
        <p:blipFill>
          <a:blip r:embed="rId3">
            <a:alphaModFix/>
          </a:blip>
          <a:stretch>
            <a:fillRect/>
          </a:stretch>
        </p:blipFill>
        <p:spPr>
          <a:xfrm>
            <a:off x="173500" y="993725"/>
            <a:ext cx="3710681" cy="3820900"/>
          </a:xfrm>
          <a:prstGeom prst="rect">
            <a:avLst/>
          </a:prstGeom>
          <a:noFill/>
          <a:ln>
            <a:noFill/>
          </a:ln>
        </p:spPr>
      </p:pic>
      <p:pic>
        <p:nvPicPr>
          <p:cNvPr id="128" name="Google Shape;128;p17"/>
          <p:cNvPicPr preferRelativeResize="0"/>
          <p:nvPr/>
        </p:nvPicPr>
        <p:blipFill>
          <a:blip r:embed="rId4">
            <a:alphaModFix/>
          </a:blip>
          <a:stretch>
            <a:fillRect/>
          </a:stretch>
        </p:blipFill>
        <p:spPr>
          <a:xfrm>
            <a:off x="4155631" y="1287800"/>
            <a:ext cx="4816819" cy="3133998"/>
          </a:xfrm>
          <a:prstGeom prst="rect">
            <a:avLst/>
          </a:prstGeom>
          <a:noFill/>
          <a:ln>
            <a:noFill/>
          </a:ln>
        </p:spPr>
      </p:pic>
      <p:sp>
        <p:nvSpPr>
          <p:cNvPr id="129" name="Google Shape;129;p17"/>
          <p:cNvSpPr/>
          <p:nvPr/>
        </p:nvSpPr>
        <p:spPr>
          <a:xfrm>
            <a:off x="556952" y="297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7"/>
          <p:cNvSpPr/>
          <p:nvPr/>
        </p:nvSpPr>
        <p:spPr>
          <a:xfrm>
            <a:off x="5665277" y="297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7"/>
          <p:cNvSpPr txBox="1"/>
          <p:nvPr/>
        </p:nvSpPr>
        <p:spPr>
          <a:xfrm>
            <a:off x="1204800" y="369775"/>
            <a:ext cx="21720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Pie Chart</a:t>
            </a:r>
            <a:endParaRPr sz="1800">
              <a:solidFill>
                <a:schemeClr val="lt1"/>
              </a:solidFill>
              <a:latin typeface="Roboto"/>
              <a:ea typeface="Roboto"/>
              <a:cs typeface="Roboto"/>
              <a:sym typeface="Roboto"/>
            </a:endParaRPr>
          </a:p>
        </p:txBody>
      </p:sp>
      <p:sp>
        <p:nvSpPr>
          <p:cNvPr id="132" name="Google Shape;132;p17"/>
          <p:cNvSpPr txBox="1"/>
          <p:nvPr/>
        </p:nvSpPr>
        <p:spPr>
          <a:xfrm>
            <a:off x="6352575" y="369775"/>
            <a:ext cx="2073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Bar Chart</a:t>
            </a:r>
            <a:endParaRPr sz="1800">
              <a:solidFill>
                <a:schemeClr val="lt1"/>
              </a:solidFill>
              <a:latin typeface="Roboto"/>
              <a:ea typeface="Roboto"/>
              <a:cs typeface="Roboto"/>
              <a:sym typeface="Roboto"/>
            </a:endParaRPr>
          </a:p>
        </p:txBody>
      </p:sp>
      <p:sp>
        <p:nvSpPr>
          <p:cNvPr id="133" name="Google Shape;133;p17"/>
          <p:cNvSpPr txBox="1"/>
          <p:nvPr/>
        </p:nvSpPr>
        <p:spPr>
          <a:xfrm>
            <a:off x="434375" y="4728850"/>
            <a:ext cx="33468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The default rate of 7.5% may seem small, but it represents a significant financial risk. </a:t>
            </a:r>
            <a:endParaRPr sz="800">
              <a:latin typeface="Roboto"/>
              <a:ea typeface="Roboto"/>
              <a:cs typeface="Roboto"/>
              <a:sym typeface="Roboto"/>
            </a:endParaRPr>
          </a:p>
        </p:txBody>
      </p:sp>
      <p:sp>
        <p:nvSpPr>
          <p:cNvPr id="134" name="Google Shape;134;p17"/>
          <p:cNvSpPr txBox="1"/>
          <p:nvPr/>
        </p:nvSpPr>
        <p:spPr>
          <a:xfrm>
            <a:off x="4768350" y="4610400"/>
            <a:ext cx="41562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"Current" loans significantly outnumber other statuses. This highlights a dataset imbalance. </a:t>
            </a:r>
            <a:endParaRPr sz="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392850" y="1893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8"/>
          <p:cNvSpPr txBox="1"/>
          <p:nvPr/>
        </p:nvSpPr>
        <p:spPr>
          <a:xfrm>
            <a:off x="473875" y="248525"/>
            <a:ext cx="45510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Summary Statistics</a:t>
            </a:r>
            <a:endParaRPr sz="1800">
              <a:solidFill>
                <a:schemeClr val="lt1"/>
              </a:solidFill>
              <a:latin typeface="Roboto"/>
              <a:ea typeface="Roboto"/>
              <a:cs typeface="Roboto"/>
              <a:sym typeface="Roboto"/>
            </a:endParaRPr>
          </a:p>
        </p:txBody>
      </p:sp>
      <p:sp>
        <p:nvSpPr>
          <p:cNvPr id="141" name="Google Shape;141;p18"/>
          <p:cNvSpPr txBox="1"/>
          <p:nvPr/>
        </p:nvSpPr>
        <p:spPr>
          <a:xfrm>
            <a:off x="238050" y="1243800"/>
            <a:ext cx="8667900" cy="3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Loan Amount:</a:t>
            </a:r>
            <a:r>
              <a:rPr lang="en" sz="1200">
                <a:latin typeface="Roboto"/>
                <a:ea typeface="Roboto"/>
                <a:cs typeface="Roboto"/>
                <a:sym typeface="Roboto"/>
              </a:rPr>
              <a:t> (Mean: $15,055; 75th Percentile: $20,000)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Most borrowers fall into mid-range loan amounts, while higher loan amounts are rare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Installment: </a:t>
            </a:r>
            <a:r>
              <a:rPr lang="en" sz="1200">
                <a:latin typeface="Roboto"/>
                <a:ea typeface="Roboto"/>
                <a:cs typeface="Roboto"/>
                <a:sym typeface="Roboto"/>
              </a:rPr>
              <a:t>(Mean: $443.6 ; Min: $30.12; Max: $1,536.95)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Installment amounts align with loan amounts. Higher installments may indicate higher risks, especially if income levels don't support them.</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Annual Income: </a:t>
            </a:r>
            <a:r>
              <a:rPr lang="en" sz="1200">
                <a:latin typeface="Roboto"/>
                <a:ea typeface="Roboto"/>
                <a:cs typeface="Roboto"/>
                <a:sym typeface="Roboto"/>
              </a:rPr>
              <a:t>(Mean: $77,79</a:t>
            </a:r>
            <a:r>
              <a:rPr lang="en" sz="1200">
                <a:latin typeface="Roboto"/>
                <a:ea typeface="Roboto"/>
                <a:cs typeface="Roboto"/>
                <a:sym typeface="Roboto"/>
              </a:rPr>
              <a:t>0 ; </a:t>
            </a:r>
            <a:r>
              <a:rPr lang="en" sz="1200">
                <a:latin typeface="Roboto"/>
                <a:ea typeface="Roboto"/>
                <a:cs typeface="Roboto"/>
                <a:sym typeface="Roboto"/>
              </a:rPr>
              <a:t>75th Percentile: $92,500 ; Max: $8.7M)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There’s a significant disparity in incomes, with some borrowers having very high incomes.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FICO Scores (fico_range_low and fico_range_high):</a:t>
            </a:r>
            <a:r>
              <a:rPr lang="en" sz="1200">
                <a:latin typeface="Roboto"/>
                <a:ea typeface="Roboto"/>
                <a:cs typeface="Roboto"/>
                <a:sym typeface="Roboto"/>
              </a:rPr>
              <a:t> (Average: around 694-698)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Borrowers have relatively stable creditworthiness, but a deeper investigation of defaults by FICO category is needed to validate its influence.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emp_length: </a:t>
            </a:r>
            <a:r>
              <a:rPr lang="en" sz="1200">
                <a:latin typeface="Roboto"/>
                <a:ea typeface="Roboto"/>
                <a:cs typeface="Roboto"/>
                <a:sym typeface="Roboto"/>
              </a:rPr>
              <a:t>4,869 missing entries</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mths_since_last_delinq and mths_since_last_record:</a:t>
            </a:r>
            <a:r>
              <a:rPr lang="en" sz="1200">
                <a:latin typeface="Roboto"/>
                <a:ea typeface="Roboto"/>
                <a:cs typeface="Roboto"/>
                <a:sym typeface="Roboto"/>
              </a:rPr>
              <a:t> Over 38,000 and 65,000 missing, respectively.</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i="1" lang="en" sz="1200" u="sng">
                <a:latin typeface="Roboto"/>
                <a:ea typeface="Roboto"/>
                <a:cs typeface="Roboto"/>
                <a:sym typeface="Roboto"/>
              </a:rPr>
              <a:t>NOTE:</a:t>
            </a:r>
            <a:r>
              <a:rPr lang="en" sz="1200">
                <a:latin typeface="Roboto"/>
                <a:ea typeface="Roboto"/>
                <a:cs typeface="Roboto"/>
                <a:sym typeface="Roboto"/>
              </a:rPr>
              <a:t> Dropped rows with critical missing values (loan_amnt, installment, annual_inc).</a:t>
            </a:r>
            <a:endParaRPr sz="1200">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142" name="Google Shape;142;p18"/>
          <p:cNvSpPr txBox="1"/>
          <p:nvPr/>
        </p:nvSpPr>
        <p:spPr>
          <a:xfrm>
            <a:off x="2665525" y="375150"/>
            <a:ext cx="56865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490250" y="526350"/>
            <a:ext cx="5618700" cy="2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48" name="Google Shape;148;p19"/>
          <p:cNvSpPr txBox="1"/>
          <p:nvPr/>
        </p:nvSpPr>
        <p:spPr>
          <a:xfrm>
            <a:off x="276425" y="1470975"/>
            <a:ext cx="5262000" cy="3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1"/>
                </a:solidFill>
                <a:latin typeface="Roboto"/>
                <a:ea typeface="Roboto"/>
                <a:cs typeface="Roboto"/>
                <a:sym typeface="Roboto"/>
                <a:hlinkClick r:id="rId3">
                  <a:extLst>
                    <a:ext uri="{A12FA001-AC4F-418D-AE19-62706E023703}">
                      <ahyp:hlinkClr val="tx"/>
                    </a:ext>
                  </a:extLst>
                </a:hlinkClick>
              </a:rPr>
              <a:t>https://colab.research.google.com/drive/1rIHHUlERk6YBAhyzmfGD3ije_fM9MUy9#scrollTo=CweIMw8yZwtE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Default Rates: Lower-income groups have higher default rates, necessitating stricter risk management or tailored loan products.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Income Buckets: Borrowers in the $50K-$100K range dominate, indicating a target segment for loan offerings.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Verification Status: Verified borrowers have higher loan amounts, suggesting that verification correlates with loan approval policies and borrower credibility.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Policy Adjustments: Income-based policies could optimize risk-adjusted pricing and loan approvals.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49" name="Google Shape;149;p19"/>
          <p:cNvPicPr preferRelativeResize="0"/>
          <p:nvPr/>
        </p:nvPicPr>
        <p:blipFill>
          <a:blip r:embed="rId4">
            <a:alphaModFix amt="66000"/>
          </a:blip>
          <a:stretch>
            <a:fillRect/>
          </a:stretch>
        </p:blipFill>
        <p:spPr>
          <a:xfrm>
            <a:off x="6012600" y="1694725"/>
            <a:ext cx="2310125" cy="236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45550" y="345550"/>
            <a:ext cx="7887900" cy="4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Adding New Features</a:t>
            </a:r>
            <a:endParaRPr sz="3800"/>
          </a:p>
        </p:txBody>
      </p:sp>
      <p:sp>
        <p:nvSpPr>
          <p:cNvPr id="155" name="Google Shape;155;p20"/>
          <p:cNvSpPr txBox="1"/>
          <p:nvPr/>
        </p:nvSpPr>
        <p:spPr>
          <a:xfrm>
            <a:off x="5459400" y="1905350"/>
            <a:ext cx="3287400" cy="27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Income-to-Loan Ratio: </a:t>
            </a:r>
            <a:r>
              <a:rPr lang="en">
                <a:solidFill>
                  <a:schemeClr val="lt1"/>
                </a:solidFill>
                <a:latin typeface="Roboto"/>
                <a:ea typeface="Roboto"/>
                <a:cs typeface="Roboto"/>
                <a:sym typeface="Roboto"/>
              </a:rPr>
              <a:t>reflects the borrower’s ability to repay the loan.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distribution is heavily skewed to the right, with most borrowers having an income-to-loan ratio in the lower range.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56" name="Google Shape;156;p20"/>
          <p:cNvPicPr preferRelativeResize="0"/>
          <p:nvPr/>
        </p:nvPicPr>
        <p:blipFill>
          <a:blip r:embed="rId3">
            <a:alphaModFix/>
          </a:blip>
          <a:stretch>
            <a:fillRect/>
          </a:stretch>
        </p:blipFill>
        <p:spPr>
          <a:xfrm>
            <a:off x="152400" y="1167175"/>
            <a:ext cx="4951599" cy="382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5459400" y="1352500"/>
            <a:ext cx="3287400" cy="29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Debt-to-Income (DTI) Category : </a:t>
            </a:r>
            <a:r>
              <a:rPr lang="en">
                <a:solidFill>
                  <a:schemeClr val="lt1"/>
                </a:solidFill>
                <a:latin typeface="Roboto"/>
                <a:ea typeface="Roboto"/>
                <a:cs typeface="Roboto"/>
                <a:sym typeface="Roboto"/>
              </a:rPr>
              <a:t>measure of the borrower’s total monthly debt obligations compared to their monthly income.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Visualization: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majority of borrowers fall under the "Medium" category, followed by "Low" and "High". That means High DTI borrowers are more likely to default, making this feature critical for risk stratification and loan approval processes.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62" name="Google Shape;162;p21"/>
          <p:cNvPicPr preferRelativeResize="0"/>
          <p:nvPr/>
        </p:nvPicPr>
        <p:blipFill>
          <a:blip r:embed="rId3">
            <a:alphaModFix/>
          </a:blip>
          <a:stretch>
            <a:fillRect/>
          </a:stretch>
        </p:blipFill>
        <p:spPr>
          <a:xfrm>
            <a:off x="182000" y="549900"/>
            <a:ext cx="5154599" cy="40436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