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5143500" cx="9144000"/>
  <p:notesSz cx="6858000" cy="9144000"/>
  <p:embeddedFontLst>
    <p:embeddedFont>
      <p:font typeface="Roboto"/>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A2D4C82-41A5-4185-AD32-47E4A6FAE3C1}">
  <a:tblStyle styleId="{0A2D4C82-41A5-4185-AD32-47E4A6FAE3C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regular.fntdata"/><Relationship Id="rId50" Type="http://schemas.openxmlformats.org/officeDocument/2006/relationships/slide" Target="slides/slide44.xml"/><Relationship Id="rId53" Type="http://schemas.openxmlformats.org/officeDocument/2006/relationships/font" Target="fonts/Roboto-italic.fntdata"/><Relationship Id="rId52" Type="http://schemas.openxmlformats.org/officeDocument/2006/relationships/font" Target="fonts/Roboto-bold.fntdata"/><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13ebcc026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13ebcc026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13ebcc026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13ebcc026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13ebcc026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13ebcc026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13ebcc0264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13ebcc026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13ebcc0264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13ebcc0264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13ebcc0264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13ebcc0264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13ebcc0264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13ebcc0264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175eda67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175eda67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13ebcc0264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13ebcc0264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13ebcc0264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13ebcc0264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160bf425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160bf425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160bf4251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160bf4251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160bf4251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160bf4251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160bf4251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3160bf4251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160bf4251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160bf4251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160bf4251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3160bf4251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160bf4251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160bf4251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3160bf42515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3160bf4251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160bf4251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160bf4251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3160bf42515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3160bf42515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3160bf42515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3160bf42515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3160bf42515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3160bf42515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3160bf42515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3160bf42515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3160bf42515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3160bf42515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3160bf42515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3160bf42515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3160bf42515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3160bf42515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3160bf42515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3160bf42515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13ebcc026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13ebcc026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3160bf42515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3160bf42515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3160bf42515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3160bf42515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3160bf42515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3160bf42515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3160bf42515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3160bf42515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3160bf42515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3160bf42515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13f4ae982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13f4ae982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13f4ae982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13f4ae982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13ebcc026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13ebcc026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13ebcc0264_0_8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13ebcc026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13ebcc02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13ebcc02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2.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3.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5.gif"/><Relationship Id="rId4" Type="http://schemas.openxmlformats.org/officeDocument/2006/relationships/image" Target="../media/image13.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9.gi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hyperlink" Target="https://colab.research.google.com/drive/1rIHHUlERk6YBAhyzmfGD3ije_fM9MUy9#scrollTo=CweIMw8yZwtE" TargetMode="Externa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Loan Default Risk Analysis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 Chitransh, Data Scientist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nvSpPr>
        <p:spPr>
          <a:xfrm>
            <a:off x="5459400" y="1352500"/>
            <a:ext cx="3287400" cy="29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Roboto"/>
                <a:ea typeface="Roboto"/>
                <a:cs typeface="Roboto"/>
                <a:sym typeface="Roboto"/>
              </a:rPr>
              <a:t>Debt-to-Income (DTI) Category : </a:t>
            </a:r>
            <a:r>
              <a:rPr lang="en">
                <a:solidFill>
                  <a:schemeClr val="lt1"/>
                </a:solidFill>
                <a:latin typeface="Roboto"/>
                <a:ea typeface="Roboto"/>
                <a:cs typeface="Roboto"/>
                <a:sym typeface="Roboto"/>
              </a:rPr>
              <a:t>measure of the borrower’s total monthly debt obligations compared to their monthly income.</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Visualization:</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The majority of borrowers fall under the "Medium" category, followed by "Low" and "High". That means High DTI borrowers are more likely to default, making this feature critical for risk stratification and loan approval processes.</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p:txBody>
      </p:sp>
      <p:pic>
        <p:nvPicPr>
          <p:cNvPr id="169" name="Google Shape;169;p22"/>
          <p:cNvPicPr preferRelativeResize="0"/>
          <p:nvPr/>
        </p:nvPicPr>
        <p:blipFill>
          <a:blip r:embed="rId3">
            <a:alphaModFix/>
          </a:blip>
          <a:stretch>
            <a:fillRect/>
          </a:stretch>
        </p:blipFill>
        <p:spPr>
          <a:xfrm>
            <a:off x="182000" y="549900"/>
            <a:ext cx="5154599" cy="404369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nvSpPr>
        <p:spPr>
          <a:xfrm>
            <a:off x="5479150" y="1145200"/>
            <a:ext cx="3287400" cy="336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Roboto"/>
                <a:ea typeface="Roboto"/>
                <a:cs typeface="Roboto"/>
                <a:sym typeface="Roboto"/>
              </a:rPr>
              <a:t>Credit Score Category (FICO): </a:t>
            </a:r>
            <a:r>
              <a:rPr lang="en">
                <a:solidFill>
                  <a:schemeClr val="lt1"/>
                </a:solidFill>
                <a:latin typeface="Roboto"/>
                <a:ea typeface="Roboto"/>
                <a:cs typeface="Roboto"/>
                <a:sym typeface="Roboto"/>
              </a:rPr>
              <a:t>categorizes borrowers into risk tiers based on their FICO score.</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Exceptional (&gt;800): Lowest risk.</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Very Good (740–799): Low risk.</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Good (670–739): Moderate risk.</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Fair (580–669): High risk.</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Poor (&lt;580): Very high risk.</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Default rates are highest in the "Fair" category, followed by "Good".</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Borrowers in the "Fair" category represent the highest default risk, emphasizing the importance of credit score as a predictor of loan repayment ability.</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p:txBody>
      </p:sp>
      <p:pic>
        <p:nvPicPr>
          <p:cNvPr id="175" name="Google Shape;175;p23"/>
          <p:cNvPicPr preferRelativeResize="0"/>
          <p:nvPr/>
        </p:nvPicPr>
        <p:blipFill>
          <a:blip r:embed="rId3">
            <a:alphaModFix/>
          </a:blip>
          <a:stretch>
            <a:fillRect/>
          </a:stretch>
        </p:blipFill>
        <p:spPr>
          <a:xfrm>
            <a:off x="152400" y="152400"/>
            <a:ext cx="5154600" cy="473031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4"/>
          <p:cNvSpPr txBox="1"/>
          <p:nvPr>
            <p:ph type="title"/>
          </p:nvPr>
        </p:nvSpPr>
        <p:spPr>
          <a:xfrm>
            <a:off x="345550" y="345550"/>
            <a:ext cx="7887900" cy="48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800"/>
              <a:t>More </a:t>
            </a:r>
            <a:r>
              <a:rPr lang="en" sz="3800"/>
              <a:t>Features…….</a:t>
            </a:r>
            <a:endParaRPr sz="3800"/>
          </a:p>
        </p:txBody>
      </p:sp>
      <p:sp>
        <p:nvSpPr>
          <p:cNvPr id="181" name="Google Shape;181;p24"/>
          <p:cNvSpPr txBox="1"/>
          <p:nvPr/>
        </p:nvSpPr>
        <p:spPr>
          <a:xfrm>
            <a:off x="444250" y="1066225"/>
            <a:ext cx="8312400" cy="403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Roboto"/>
                <a:ea typeface="Roboto"/>
                <a:cs typeface="Roboto"/>
                <a:sym typeface="Roboto"/>
              </a:rPr>
              <a:t>Employment Length Category: </a:t>
            </a:r>
            <a:r>
              <a:rPr lang="en" sz="1200">
                <a:solidFill>
                  <a:schemeClr val="lt1"/>
                </a:solidFill>
                <a:latin typeface="Roboto"/>
                <a:ea typeface="Roboto"/>
                <a:cs typeface="Roboto"/>
                <a:sym typeface="Roboto"/>
              </a:rPr>
              <a:t>Categorizes borrowers based on the number of years in their current job:</a:t>
            </a:r>
            <a:endParaRPr sz="1200">
              <a:solidFill>
                <a:schemeClr val="lt1"/>
              </a:solidFill>
              <a:latin typeface="Roboto"/>
              <a:ea typeface="Roboto"/>
              <a:cs typeface="Roboto"/>
              <a:sym typeface="Roboto"/>
            </a:endParaRPr>
          </a:p>
          <a:p>
            <a:pPr indent="0" lvl="0" marL="0" rtl="0" algn="l">
              <a:spcBef>
                <a:spcPts val="0"/>
              </a:spcBef>
              <a:spcAft>
                <a:spcPts val="0"/>
              </a:spcAft>
              <a:buNone/>
            </a:pPr>
            <a:r>
              <a:rPr lang="en" sz="1200">
                <a:solidFill>
                  <a:schemeClr val="lt1"/>
                </a:solidFill>
                <a:latin typeface="Roboto"/>
                <a:ea typeface="Roboto"/>
                <a:cs typeface="Roboto"/>
                <a:sym typeface="Roboto"/>
              </a:rPr>
              <a:t>Employment stability is a critical factor for lenders, as borrowers with longer employment histories are less likely to default.</a:t>
            </a:r>
            <a:endParaRPr sz="1200">
              <a:solidFill>
                <a:schemeClr val="lt1"/>
              </a:solidFill>
              <a:latin typeface="Roboto"/>
              <a:ea typeface="Roboto"/>
              <a:cs typeface="Roboto"/>
              <a:sym typeface="Roboto"/>
            </a:endParaRPr>
          </a:p>
          <a:p>
            <a:pPr indent="0" lvl="0" marL="0" rtl="0" algn="l">
              <a:spcBef>
                <a:spcPts val="0"/>
              </a:spcBef>
              <a:spcAft>
                <a:spcPts val="0"/>
              </a:spcAft>
              <a:buNone/>
            </a:pPr>
            <a:r>
              <a:t/>
            </a:r>
            <a:endParaRPr sz="1200">
              <a:solidFill>
                <a:schemeClr val="lt1"/>
              </a:solidFill>
              <a:latin typeface="Roboto"/>
              <a:ea typeface="Roboto"/>
              <a:cs typeface="Roboto"/>
              <a:sym typeface="Roboto"/>
            </a:endParaRPr>
          </a:p>
          <a:p>
            <a:pPr indent="0" lvl="0" marL="0" rtl="0" algn="l">
              <a:spcBef>
                <a:spcPts val="0"/>
              </a:spcBef>
              <a:spcAft>
                <a:spcPts val="0"/>
              </a:spcAft>
              <a:buNone/>
            </a:pPr>
            <a:r>
              <a:rPr b="1" lang="en" sz="1200">
                <a:solidFill>
                  <a:schemeClr val="lt1"/>
                </a:solidFill>
                <a:latin typeface="Roboto"/>
                <a:ea typeface="Roboto"/>
                <a:cs typeface="Roboto"/>
                <a:sym typeface="Roboto"/>
              </a:rPr>
              <a:t>Loan Term to Income Ratio:</a:t>
            </a:r>
            <a:r>
              <a:rPr lang="en" sz="1200">
                <a:solidFill>
                  <a:schemeClr val="lt1"/>
                </a:solidFill>
                <a:latin typeface="Roboto"/>
                <a:ea typeface="Roboto"/>
                <a:cs typeface="Roboto"/>
                <a:sym typeface="Roboto"/>
              </a:rPr>
              <a:t> Captures how much the loan term (in years) relates to the borrower’s annual income. A higher ratio indicates a longer loan term relative to income, potentially increasing risk.</a:t>
            </a:r>
            <a:endParaRPr sz="1200">
              <a:solidFill>
                <a:schemeClr val="lt1"/>
              </a:solidFill>
              <a:latin typeface="Roboto"/>
              <a:ea typeface="Roboto"/>
              <a:cs typeface="Roboto"/>
              <a:sym typeface="Roboto"/>
            </a:endParaRPr>
          </a:p>
          <a:p>
            <a:pPr indent="0" lvl="0" marL="0" rtl="0" algn="l">
              <a:spcBef>
                <a:spcPts val="0"/>
              </a:spcBef>
              <a:spcAft>
                <a:spcPts val="0"/>
              </a:spcAft>
              <a:buNone/>
            </a:pPr>
            <a:r>
              <a:rPr lang="en" sz="1200">
                <a:solidFill>
                  <a:schemeClr val="lt1"/>
                </a:solidFill>
                <a:latin typeface="Roboto"/>
                <a:ea typeface="Roboto"/>
                <a:cs typeface="Roboto"/>
                <a:sym typeface="Roboto"/>
              </a:rPr>
              <a:t>This feature can highlight long-term financial commitments that may strain a borrower’s resources, especially for those with lower incomes.</a:t>
            </a:r>
            <a:endParaRPr sz="1200">
              <a:solidFill>
                <a:schemeClr val="lt1"/>
              </a:solidFill>
              <a:latin typeface="Roboto"/>
              <a:ea typeface="Roboto"/>
              <a:cs typeface="Roboto"/>
              <a:sym typeface="Roboto"/>
            </a:endParaRPr>
          </a:p>
          <a:p>
            <a:pPr indent="0" lvl="0" marL="0" rtl="0" algn="l">
              <a:spcBef>
                <a:spcPts val="0"/>
              </a:spcBef>
              <a:spcAft>
                <a:spcPts val="0"/>
              </a:spcAft>
              <a:buNone/>
            </a:pPr>
            <a:r>
              <a:t/>
            </a:r>
            <a:endParaRPr sz="1200">
              <a:solidFill>
                <a:schemeClr val="lt1"/>
              </a:solidFill>
              <a:latin typeface="Roboto"/>
              <a:ea typeface="Roboto"/>
              <a:cs typeface="Roboto"/>
              <a:sym typeface="Roboto"/>
            </a:endParaRPr>
          </a:p>
          <a:p>
            <a:pPr indent="0" lvl="0" marL="0" rtl="0" algn="l">
              <a:spcBef>
                <a:spcPts val="0"/>
              </a:spcBef>
              <a:spcAft>
                <a:spcPts val="0"/>
              </a:spcAft>
              <a:buNone/>
            </a:pPr>
            <a:r>
              <a:rPr b="1" lang="en" sz="1200">
                <a:solidFill>
                  <a:schemeClr val="lt1"/>
                </a:solidFill>
                <a:latin typeface="Roboto"/>
                <a:ea typeface="Roboto"/>
                <a:cs typeface="Roboto"/>
                <a:sym typeface="Roboto"/>
              </a:rPr>
              <a:t>Monthly Payment to Income Ratio: </a:t>
            </a:r>
            <a:r>
              <a:rPr lang="en" sz="1200">
                <a:solidFill>
                  <a:schemeClr val="lt1"/>
                </a:solidFill>
                <a:latin typeface="Roboto"/>
                <a:ea typeface="Roboto"/>
                <a:cs typeface="Roboto"/>
                <a:sym typeface="Roboto"/>
              </a:rPr>
              <a:t>Measures the percentage of the borrower’s monthly income consumed by the loan payment.</a:t>
            </a:r>
            <a:endParaRPr sz="1200">
              <a:solidFill>
                <a:schemeClr val="lt1"/>
              </a:solidFill>
              <a:latin typeface="Roboto"/>
              <a:ea typeface="Roboto"/>
              <a:cs typeface="Roboto"/>
              <a:sym typeface="Roboto"/>
            </a:endParaRPr>
          </a:p>
          <a:p>
            <a:pPr indent="0" lvl="0" marL="0" rtl="0" algn="l">
              <a:spcBef>
                <a:spcPts val="0"/>
              </a:spcBef>
              <a:spcAft>
                <a:spcPts val="0"/>
              </a:spcAft>
              <a:buNone/>
            </a:pPr>
            <a:r>
              <a:rPr lang="en" sz="1200">
                <a:solidFill>
                  <a:schemeClr val="lt1"/>
                </a:solidFill>
                <a:latin typeface="Roboto"/>
                <a:ea typeface="Roboto"/>
                <a:cs typeface="Roboto"/>
                <a:sym typeface="Roboto"/>
              </a:rPr>
              <a:t>A high ratio indicates financial strain, especially if combined with other high-risk features like a low income or poor credit score.</a:t>
            </a:r>
            <a:endParaRPr sz="1200">
              <a:solidFill>
                <a:schemeClr val="lt1"/>
              </a:solidFill>
              <a:latin typeface="Roboto"/>
              <a:ea typeface="Roboto"/>
              <a:cs typeface="Roboto"/>
              <a:sym typeface="Roboto"/>
            </a:endParaRPr>
          </a:p>
          <a:p>
            <a:pPr indent="0" lvl="0" marL="0" rtl="0" algn="l">
              <a:spcBef>
                <a:spcPts val="0"/>
              </a:spcBef>
              <a:spcAft>
                <a:spcPts val="0"/>
              </a:spcAft>
              <a:buNone/>
            </a:pPr>
            <a:r>
              <a:t/>
            </a:r>
            <a:endParaRPr sz="1200">
              <a:solidFill>
                <a:schemeClr val="lt1"/>
              </a:solidFill>
              <a:latin typeface="Roboto"/>
              <a:ea typeface="Roboto"/>
              <a:cs typeface="Roboto"/>
              <a:sym typeface="Roboto"/>
            </a:endParaRPr>
          </a:p>
          <a:p>
            <a:pPr indent="0" lvl="0" marL="0" rtl="0" algn="l">
              <a:spcBef>
                <a:spcPts val="0"/>
              </a:spcBef>
              <a:spcAft>
                <a:spcPts val="0"/>
              </a:spcAft>
              <a:buNone/>
            </a:pPr>
            <a:r>
              <a:rPr b="1" lang="en" sz="1200">
                <a:solidFill>
                  <a:schemeClr val="lt1"/>
                </a:solidFill>
                <a:latin typeface="Roboto"/>
                <a:ea typeface="Roboto"/>
                <a:cs typeface="Roboto"/>
                <a:sym typeface="Roboto"/>
              </a:rPr>
              <a:t>Interaction Term (FICO Score × Income-to-Loan Ratio):</a:t>
            </a:r>
            <a:r>
              <a:rPr lang="en" sz="1200">
                <a:solidFill>
                  <a:schemeClr val="lt1"/>
                </a:solidFill>
                <a:latin typeface="Roboto"/>
                <a:ea typeface="Roboto"/>
                <a:cs typeface="Roboto"/>
                <a:sym typeface="Roboto"/>
              </a:rPr>
              <a:t>  Combines creditworthiness and income stability into a single feature to assess overall risk.</a:t>
            </a:r>
            <a:endParaRPr sz="1200">
              <a:solidFill>
                <a:schemeClr val="lt1"/>
              </a:solidFill>
              <a:latin typeface="Roboto"/>
              <a:ea typeface="Roboto"/>
              <a:cs typeface="Roboto"/>
              <a:sym typeface="Roboto"/>
            </a:endParaRPr>
          </a:p>
          <a:p>
            <a:pPr indent="0" lvl="0" marL="0" rtl="0" algn="l">
              <a:spcBef>
                <a:spcPts val="0"/>
              </a:spcBef>
              <a:spcAft>
                <a:spcPts val="0"/>
              </a:spcAft>
              <a:buNone/>
            </a:pPr>
            <a:r>
              <a:rPr lang="en" sz="1200">
                <a:solidFill>
                  <a:schemeClr val="lt1"/>
                </a:solidFill>
                <a:latin typeface="Roboto"/>
                <a:ea typeface="Roboto"/>
                <a:cs typeface="Roboto"/>
                <a:sym typeface="Roboto"/>
              </a:rPr>
              <a:t>Borrowers with high interaction values (high FICO and income-to-loan ratios) are likely to be safer bets for lenders, while those with low values are higher risk.</a:t>
            </a:r>
            <a:endParaRPr sz="1200">
              <a:solidFill>
                <a:schemeClr val="lt1"/>
              </a:solidFill>
              <a:latin typeface="Roboto"/>
              <a:ea typeface="Roboto"/>
              <a:cs typeface="Roboto"/>
              <a:sym typeface="Roboto"/>
            </a:endParaRPr>
          </a:p>
          <a:p>
            <a:pPr indent="0" lvl="0" marL="0" rtl="0" algn="l">
              <a:spcBef>
                <a:spcPts val="0"/>
              </a:spcBef>
              <a:spcAft>
                <a:spcPts val="0"/>
              </a:spcAft>
              <a:buNone/>
            </a:pPr>
            <a:r>
              <a:t/>
            </a:r>
            <a:endParaRPr sz="1200">
              <a:solidFill>
                <a:schemeClr val="lt1"/>
              </a:solidFill>
              <a:latin typeface="Roboto"/>
              <a:ea typeface="Roboto"/>
              <a:cs typeface="Roboto"/>
              <a:sym typeface="Roboto"/>
            </a:endParaRPr>
          </a:p>
          <a:p>
            <a:pPr indent="0" lvl="0" marL="0" rtl="0" algn="l">
              <a:spcBef>
                <a:spcPts val="0"/>
              </a:spcBef>
              <a:spcAft>
                <a:spcPts val="0"/>
              </a:spcAft>
              <a:buNone/>
            </a:pPr>
            <a:r>
              <a:rPr b="1" lang="en" sz="1200">
                <a:solidFill>
                  <a:schemeClr val="lt1"/>
                </a:solidFill>
                <a:latin typeface="Roboto"/>
                <a:ea typeface="Roboto"/>
                <a:cs typeface="Roboto"/>
                <a:sym typeface="Roboto"/>
              </a:rPr>
              <a:t>Past Delinquencies Indicator:</a:t>
            </a:r>
            <a:r>
              <a:rPr lang="en" sz="1200">
                <a:solidFill>
                  <a:schemeClr val="lt1"/>
                </a:solidFill>
                <a:latin typeface="Roboto"/>
                <a:ea typeface="Roboto"/>
                <a:cs typeface="Roboto"/>
                <a:sym typeface="Roboto"/>
              </a:rPr>
              <a:t> Indicates if the borrower has had delinquencies in the past two years.</a:t>
            </a:r>
            <a:endParaRPr sz="1200">
              <a:solidFill>
                <a:schemeClr val="lt1"/>
              </a:solidFill>
              <a:latin typeface="Roboto"/>
              <a:ea typeface="Roboto"/>
              <a:cs typeface="Roboto"/>
              <a:sym typeface="Roboto"/>
            </a:endParaRPr>
          </a:p>
          <a:p>
            <a:pPr indent="0" lvl="0" marL="0" rtl="0" algn="l">
              <a:spcBef>
                <a:spcPts val="0"/>
              </a:spcBef>
              <a:spcAft>
                <a:spcPts val="0"/>
              </a:spcAft>
              <a:buNone/>
            </a:pPr>
            <a:r>
              <a:rPr lang="en" sz="1200">
                <a:solidFill>
                  <a:schemeClr val="lt1"/>
                </a:solidFill>
                <a:latin typeface="Roboto"/>
                <a:ea typeface="Roboto"/>
                <a:cs typeface="Roboto"/>
                <a:sym typeface="Roboto"/>
              </a:rPr>
              <a:t>Borrowers with past delinquencies are more likely to default again, making this feature a key indicator of credit risk.</a:t>
            </a:r>
            <a:endParaRPr sz="1200">
              <a:solidFill>
                <a:schemeClr val="lt1"/>
              </a:solidFill>
              <a:latin typeface="Roboto"/>
              <a:ea typeface="Roboto"/>
              <a:cs typeface="Roboto"/>
              <a:sym typeface="Roboto"/>
            </a:endParaRPr>
          </a:p>
          <a:p>
            <a:pPr indent="0" lvl="0" marL="0" rtl="0" algn="l">
              <a:spcBef>
                <a:spcPts val="0"/>
              </a:spcBef>
              <a:spcAft>
                <a:spcPts val="0"/>
              </a:spcAft>
              <a:buNone/>
            </a:pPr>
            <a:r>
              <a:t/>
            </a:r>
            <a:endParaRPr sz="1000">
              <a:solidFill>
                <a:schemeClr val="lt1"/>
              </a:solidFill>
              <a:latin typeface="Roboto"/>
              <a:ea typeface="Roboto"/>
              <a:cs typeface="Roboto"/>
              <a:sym typeface="Roboto"/>
            </a:endParaRPr>
          </a:p>
          <a:p>
            <a:pPr indent="0" lvl="0" marL="0" rtl="0" algn="l">
              <a:spcBef>
                <a:spcPts val="0"/>
              </a:spcBef>
              <a:spcAft>
                <a:spcPts val="0"/>
              </a:spcAft>
              <a:buNone/>
            </a:pPr>
            <a:r>
              <a:t/>
            </a:r>
            <a:endParaRPr sz="1000">
              <a:solidFill>
                <a:schemeClr val="lt1"/>
              </a:solidFill>
              <a:latin typeface="Roboto"/>
              <a:ea typeface="Roboto"/>
              <a:cs typeface="Roboto"/>
              <a:sym typeface="Roboto"/>
            </a:endParaRPr>
          </a:p>
          <a:p>
            <a:pPr indent="0" lvl="0" marL="0" rtl="0" algn="l">
              <a:spcBef>
                <a:spcPts val="0"/>
              </a:spcBef>
              <a:spcAft>
                <a:spcPts val="0"/>
              </a:spcAft>
              <a:buNone/>
            </a:pPr>
            <a:r>
              <a:t/>
            </a:r>
            <a:endParaRPr sz="1000">
              <a:solidFill>
                <a:schemeClr val="lt1"/>
              </a:solidFill>
              <a:latin typeface="Roboto"/>
              <a:ea typeface="Roboto"/>
              <a:cs typeface="Roboto"/>
              <a:sym typeface="Roboto"/>
            </a:endParaRPr>
          </a:p>
          <a:p>
            <a:pPr indent="0" lvl="0" marL="0" rtl="0" algn="l">
              <a:spcBef>
                <a:spcPts val="0"/>
              </a:spcBef>
              <a:spcAft>
                <a:spcPts val="0"/>
              </a:spcAft>
              <a:buNone/>
            </a:pPr>
            <a:r>
              <a:t/>
            </a:r>
            <a:endParaRPr sz="1000">
              <a:solidFill>
                <a:schemeClr val="lt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5"/>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Modeling Approaches</a:t>
            </a:r>
            <a:endParaRPr/>
          </a:p>
        </p:txBody>
      </p:sp>
      <p:pic>
        <p:nvPicPr>
          <p:cNvPr descr="a cartoon drawing of a yellow monster with antennas (Provided by Tenor)" id="187" name="Google Shape;187;p25"/>
          <p:cNvPicPr preferRelativeResize="0"/>
          <p:nvPr/>
        </p:nvPicPr>
        <p:blipFill>
          <a:blip r:embed="rId3">
            <a:alphaModFix/>
          </a:blip>
          <a:stretch>
            <a:fillRect/>
          </a:stretch>
        </p:blipFill>
        <p:spPr>
          <a:xfrm>
            <a:off x="4463100" y="152400"/>
            <a:ext cx="4410075" cy="4743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6"/>
          <p:cNvSpPr txBox="1"/>
          <p:nvPr>
            <p:ph type="title"/>
          </p:nvPr>
        </p:nvSpPr>
        <p:spPr>
          <a:xfrm>
            <a:off x="232825" y="138397"/>
            <a:ext cx="82221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Preparation</a:t>
            </a:r>
            <a:endParaRPr/>
          </a:p>
        </p:txBody>
      </p:sp>
      <p:sp>
        <p:nvSpPr>
          <p:cNvPr id="193" name="Google Shape;193;p26"/>
          <p:cNvSpPr txBox="1"/>
          <p:nvPr/>
        </p:nvSpPr>
        <p:spPr>
          <a:xfrm>
            <a:off x="292350" y="977200"/>
            <a:ext cx="8559300" cy="3722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The dataset contains the following key columns:</a:t>
            </a:r>
            <a:endParaRPr>
              <a:solidFill>
                <a:schemeClr val="lt1"/>
              </a:solidFill>
              <a:latin typeface="Roboto"/>
              <a:ea typeface="Roboto"/>
              <a:cs typeface="Roboto"/>
              <a:sym typeface="Roboto"/>
            </a:endParaRPr>
          </a:p>
          <a:p>
            <a:pPr indent="0" lvl="0" marL="457200" rtl="0" algn="l">
              <a:spcBef>
                <a:spcPts val="0"/>
              </a:spcBef>
              <a:spcAft>
                <a:spcPts val="0"/>
              </a:spcAft>
              <a:buNone/>
            </a:pPr>
            <a:r>
              <a:rPr lang="en">
                <a:solidFill>
                  <a:schemeClr val="lt1"/>
                </a:solidFill>
                <a:latin typeface="Roboto"/>
                <a:ea typeface="Roboto"/>
                <a:cs typeface="Roboto"/>
                <a:sym typeface="Roboto"/>
              </a:rPr>
              <a:t>Numerical Columns: loan_amnt, installment, annual_inc, dti, etc…</a:t>
            </a:r>
            <a:endParaRPr>
              <a:solidFill>
                <a:schemeClr val="lt1"/>
              </a:solidFill>
              <a:latin typeface="Roboto"/>
              <a:ea typeface="Roboto"/>
              <a:cs typeface="Roboto"/>
              <a:sym typeface="Roboto"/>
            </a:endParaRPr>
          </a:p>
          <a:p>
            <a:pPr indent="0" lvl="0" marL="457200" rtl="0" algn="l">
              <a:spcBef>
                <a:spcPts val="0"/>
              </a:spcBef>
              <a:spcAft>
                <a:spcPts val="0"/>
              </a:spcAft>
              <a:buNone/>
            </a:pPr>
            <a:r>
              <a:rPr lang="en">
                <a:solidFill>
                  <a:schemeClr val="lt1"/>
                </a:solidFill>
                <a:latin typeface="Roboto"/>
                <a:ea typeface="Roboto"/>
                <a:cs typeface="Roboto"/>
                <a:sym typeface="Roboto"/>
              </a:rPr>
              <a:t>Categorical Columns: home_ownership, verification_status, purpose, etc…</a:t>
            </a:r>
            <a:endParaRPr>
              <a:solidFill>
                <a:schemeClr val="lt1"/>
              </a:solidFill>
              <a:latin typeface="Roboto"/>
              <a:ea typeface="Roboto"/>
              <a:cs typeface="Roboto"/>
              <a:sym typeface="Roboto"/>
            </a:endParaRPr>
          </a:p>
          <a:p>
            <a:pPr indent="0" lvl="0" marL="45720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Missing values in numerical columns were imputed with their mean.</a:t>
            </a:r>
            <a:endParaRPr>
              <a:solidFill>
                <a:schemeClr val="lt1"/>
              </a:solidFill>
              <a:latin typeface="Roboto"/>
              <a:ea typeface="Roboto"/>
              <a:cs typeface="Roboto"/>
              <a:sym typeface="Roboto"/>
            </a:endParaRPr>
          </a:p>
          <a:p>
            <a:pPr indent="0" lvl="0" marL="45720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Successfully converted ‘term’ column from a categorical format (e.g., '36 months') to numeric, which is essential for model input.</a:t>
            </a:r>
            <a:endParaRPr>
              <a:solidFill>
                <a:schemeClr val="lt1"/>
              </a:solidFill>
              <a:latin typeface="Roboto"/>
              <a:ea typeface="Roboto"/>
              <a:cs typeface="Roboto"/>
              <a:sym typeface="Roboto"/>
            </a:endParaRPr>
          </a:p>
          <a:p>
            <a:pPr indent="0" lvl="0" marL="45720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loan_status was successfully converted into a binary target variable where Default = 1 and all others are 0.</a:t>
            </a:r>
            <a:endParaRPr>
              <a:solidFill>
                <a:schemeClr val="lt1"/>
              </a:solidFill>
              <a:latin typeface="Roboto"/>
              <a:ea typeface="Roboto"/>
              <a:cs typeface="Roboto"/>
              <a:sym typeface="Roboto"/>
            </a:endParaRPr>
          </a:p>
          <a:p>
            <a:pPr indent="0" lvl="0" marL="45720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Dummy variables were created for categorical columns like home_ownership, purpose, and addr_state. These columns were one-hot encoded (with drop_first=True to avoid multicollinearity).</a:t>
            </a:r>
            <a:endParaRPr>
              <a:solidFill>
                <a:schemeClr val="lt1"/>
              </a:solidFill>
              <a:latin typeface="Roboto"/>
              <a:ea typeface="Roboto"/>
              <a:cs typeface="Roboto"/>
              <a:sym typeface="Roboto"/>
            </a:endParaRPr>
          </a:p>
          <a:p>
            <a:pPr indent="0" lvl="0" marL="45720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Non-numeric columns like issue_d and earliest_cr_line were dropped, as they were not immediately useful.</a:t>
            </a:r>
            <a:endParaRPr>
              <a:solidFill>
                <a:schemeClr val="lt1"/>
              </a:solidFill>
              <a:latin typeface="Roboto"/>
              <a:ea typeface="Roboto"/>
              <a:cs typeface="Roboto"/>
              <a:sym typeface="Roboto"/>
            </a:endParaRPr>
          </a:p>
          <a:p>
            <a:pPr indent="0" lvl="0" marL="45720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The data split ratio in the is 70:30 for </a:t>
            </a:r>
            <a:r>
              <a:rPr lang="en">
                <a:solidFill>
                  <a:schemeClr val="lt1"/>
                </a:solidFill>
                <a:latin typeface="Roboto"/>
                <a:ea typeface="Roboto"/>
                <a:cs typeface="Roboto"/>
                <a:sym typeface="Roboto"/>
              </a:rPr>
              <a:t>training</a:t>
            </a:r>
            <a:r>
              <a:rPr lang="en">
                <a:solidFill>
                  <a:schemeClr val="lt1"/>
                </a:solidFill>
                <a:latin typeface="Roboto"/>
                <a:ea typeface="Roboto"/>
                <a:cs typeface="Roboto"/>
                <a:sym typeface="Roboto"/>
              </a:rPr>
              <a:t> &amp; testing. </a:t>
            </a:r>
            <a:endParaRPr>
              <a:solidFill>
                <a:schemeClr val="lt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descr="Background pointer shape in timeline graphic" id="198" name="Google Shape;198;p27"/>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9" name="Google Shape;199;p27"/>
          <p:cNvSpPr txBox="1"/>
          <p:nvPr>
            <p:ph idx="4294967295" type="body"/>
          </p:nvPr>
        </p:nvSpPr>
        <p:spPr>
          <a:xfrm>
            <a:off x="340923"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15.9%</a:t>
            </a:r>
            <a:endParaRPr sz="1600">
              <a:solidFill>
                <a:schemeClr val="lt1"/>
              </a:solidFill>
            </a:endParaRPr>
          </a:p>
        </p:txBody>
      </p:sp>
      <p:grpSp>
        <p:nvGrpSpPr>
          <p:cNvPr id="200" name="Google Shape;200;p27"/>
          <p:cNvGrpSpPr/>
          <p:nvPr/>
        </p:nvGrpSpPr>
        <p:grpSpPr>
          <a:xfrm>
            <a:off x="969270" y="1610215"/>
            <a:ext cx="198900" cy="593656"/>
            <a:chOff x="777447" y="1610215"/>
            <a:chExt cx="198900" cy="593656"/>
          </a:xfrm>
        </p:grpSpPr>
        <p:cxnSp>
          <p:nvCxnSpPr>
            <p:cNvPr id="201" name="Google Shape;201;p27"/>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202" name="Google Shape;202;p27"/>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 name="Google Shape;203;p27"/>
          <p:cNvSpPr txBox="1"/>
          <p:nvPr>
            <p:ph idx="4294967295" type="body"/>
          </p:nvPr>
        </p:nvSpPr>
        <p:spPr>
          <a:xfrm>
            <a:off x="862625" y="1055750"/>
            <a:ext cx="412200" cy="421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ID</a:t>
            </a:r>
            <a:endParaRPr sz="1600"/>
          </a:p>
        </p:txBody>
      </p:sp>
      <p:sp>
        <p:nvSpPr>
          <p:cNvPr descr="Background pointer shape in timeline graphic" id="204" name="Google Shape;204;p27"/>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05" name="Google Shape;205;p27"/>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14.8%</a:t>
            </a:r>
            <a:endParaRPr sz="1600">
              <a:solidFill>
                <a:schemeClr val="lt1"/>
              </a:solidFill>
            </a:endParaRPr>
          </a:p>
        </p:txBody>
      </p:sp>
      <p:grpSp>
        <p:nvGrpSpPr>
          <p:cNvPr id="206" name="Google Shape;206;p27"/>
          <p:cNvGrpSpPr/>
          <p:nvPr/>
        </p:nvGrpSpPr>
        <p:grpSpPr>
          <a:xfrm>
            <a:off x="2684632" y="2938958"/>
            <a:ext cx="198900" cy="593656"/>
            <a:chOff x="2223534" y="2938958"/>
            <a:chExt cx="198900" cy="593656"/>
          </a:xfrm>
        </p:grpSpPr>
        <p:cxnSp>
          <p:nvCxnSpPr>
            <p:cNvPr id="207" name="Google Shape;207;p27"/>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208" name="Google Shape;208;p27"/>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27"/>
          <p:cNvSpPr txBox="1"/>
          <p:nvPr>
            <p:ph idx="4294967295" type="body"/>
          </p:nvPr>
        </p:nvSpPr>
        <p:spPr>
          <a:xfrm>
            <a:off x="2419134" y="3664625"/>
            <a:ext cx="641400" cy="36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DTI</a:t>
            </a:r>
            <a:endParaRPr sz="1600"/>
          </a:p>
        </p:txBody>
      </p:sp>
      <p:sp>
        <p:nvSpPr>
          <p:cNvPr descr="Background pointer shape in timeline graphic" id="210" name="Google Shape;210;p27"/>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11" name="Google Shape;211;p27"/>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14.3%</a:t>
            </a:r>
            <a:endParaRPr sz="1600">
              <a:solidFill>
                <a:schemeClr val="lt1"/>
              </a:solidFill>
            </a:endParaRPr>
          </a:p>
        </p:txBody>
      </p:sp>
      <p:grpSp>
        <p:nvGrpSpPr>
          <p:cNvPr id="212" name="Google Shape;212;p27"/>
          <p:cNvGrpSpPr/>
          <p:nvPr/>
        </p:nvGrpSpPr>
        <p:grpSpPr>
          <a:xfrm>
            <a:off x="4319545" y="1610215"/>
            <a:ext cx="198900" cy="593656"/>
            <a:chOff x="3918084" y="1610215"/>
            <a:chExt cx="198900" cy="593656"/>
          </a:xfrm>
        </p:grpSpPr>
        <p:cxnSp>
          <p:nvCxnSpPr>
            <p:cNvPr id="213" name="Google Shape;213;p27"/>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214" name="Google Shape;214;p27"/>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 name="Google Shape;215;p27"/>
          <p:cNvSpPr txBox="1"/>
          <p:nvPr>
            <p:ph idx="4294967295" type="body"/>
          </p:nvPr>
        </p:nvSpPr>
        <p:spPr>
          <a:xfrm>
            <a:off x="3818300" y="1082150"/>
            <a:ext cx="1214400" cy="36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Installment</a:t>
            </a:r>
            <a:endParaRPr sz="1600"/>
          </a:p>
        </p:txBody>
      </p:sp>
      <p:sp>
        <p:nvSpPr>
          <p:cNvPr descr="Background pointer shape in timeline graphic" id="216" name="Google Shape;216;p27"/>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17" name="Google Shape;217;p27"/>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12.6%</a:t>
            </a:r>
            <a:endParaRPr sz="1600">
              <a:solidFill>
                <a:schemeClr val="lt1"/>
              </a:solidFill>
            </a:endParaRPr>
          </a:p>
        </p:txBody>
      </p:sp>
      <p:grpSp>
        <p:nvGrpSpPr>
          <p:cNvPr id="218" name="Google Shape;218;p27"/>
          <p:cNvGrpSpPr/>
          <p:nvPr/>
        </p:nvGrpSpPr>
        <p:grpSpPr>
          <a:xfrm>
            <a:off x="5973070" y="2938958"/>
            <a:ext cx="198900" cy="593656"/>
            <a:chOff x="5958946" y="2938958"/>
            <a:chExt cx="198900" cy="593656"/>
          </a:xfrm>
        </p:grpSpPr>
        <p:cxnSp>
          <p:nvCxnSpPr>
            <p:cNvPr id="219" name="Google Shape;219;p27"/>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220" name="Google Shape;220;p27"/>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 name="Google Shape;221;p27"/>
          <p:cNvSpPr txBox="1"/>
          <p:nvPr>
            <p:ph idx="4294967295" type="body"/>
          </p:nvPr>
        </p:nvSpPr>
        <p:spPr>
          <a:xfrm>
            <a:off x="5271800" y="3664625"/>
            <a:ext cx="1605300" cy="470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Annual</a:t>
            </a:r>
            <a:r>
              <a:rPr lang="en" sz="1600"/>
              <a:t> Income</a:t>
            </a:r>
            <a:endParaRPr sz="1600"/>
          </a:p>
        </p:txBody>
      </p:sp>
      <p:sp>
        <p:nvSpPr>
          <p:cNvPr descr="Background pointer shape in timeline graphic" id="222" name="Google Shape;222;p27"/>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23" name="Google Shape;223;p27"/>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10.6%</a:t>
            </a:r>
            <a:endParaRPr sz="1600">
              <a:solidFill>
                <a:schemeClr val="lt1"/>
              </a:solidFill>
            </a:endParaRPr>
          </a:p>
        </p:txBody>
      </p:sp>
      <p:grpSp>
        <p:nvGrpSpPr>
          <p:cNvPr id="224" name="Google Shape;224;p27"/>
          <p:cNvGrpSpPr/>
          <p:nvPr/>
        </p:nvGrpSpPr>
        <p:grpSpPr>
          <a:xfrm>
            <a:off x="7669807" y="1610215"/>
            <a:ext cx="198900" cy="593656"/>
            <a:chOff x="3918084" y="1610215"/>
            <a:chExt cx="198900" cy="593656"/>
          </a:xfrm>
        </p:grpSpPr>
        <p:cxnSp>
          <p:nvCxnSpPr>
            <p:cNvPr id="225" name="Google Shape;225;p27"/>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226" name="Google Shape;226;p27"/>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 name="Google Shape;227;p27"/>
          <p:cNvSpPr txBox="1"/>
          <p:nvPr>
            <p:ph idx="4294967295" type="body"/>
          </p:nvPr>
        </p:nvSpPr>
        <p:spPr>
          <a:xfrm>
            <a:off x="7041450" y="1007150"/>
            <a:ext cx="1455600" cy="470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Loan Amount</a:t>
            </a:r>
            <a:endParaRPr sz="1600"/>
          </a:p>
        </p:txBody>
      </p:sp>
      <p:sp>
        <p:nvSpPr>
          <p:cNvPr id="228" name="Google Shape;228;p27"/>
          <p:cNvSpPr txBox="1"/>
          <p:nvPr/>
        </p:nvSpPr>
        <p:spPr>
          <a:xfrm>
            <a:off x="414650" y="138225"/>
            <a:ext cx="82533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latin typeface="Roboto"/>
                <a:ea typeface="Roboto"/>
                <a:cs typeface="Roboto"/>
                <a:sym typeface="Roboto"/>
              </a:rPr>
              <a:t>Random Forest Feature Importance</a:t>
            </a:r>
            <a:endParaRPr sz="4000">
              <a:latin typeface="Roboto"/>
              <a:ea typeface="Roboto"/>
              <a:cs typeface="Roboto"/>
              <a:sym typeface="Roboto"/>
            </a:endParaRPr>
          </a:p>
        </p:txBody>
      </p:sp>
      <p:sp>
        <p:nvSpPr>
          <p:cNvPr id="229" name="Google Shape;229;p27"/>
          <p:cNvSpPr txBox="1"/>
          <p:nvPr/>
        </p:nvSpPr>
        <p:spPr>
          <a:xfrm>
            <a:off x="2260775" y="4620275"/>
            <a:ext cx="4679400" cy="4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latin typeface="Roboto"/>
                <a:ea typeface="Roboto"/>
                <a:cs typeface="Roboto"/>
                <a:sym typeface="Roboto"/>
              </a:rPr>
              <a:t>The remaining features (e.g., fico_range_low, inq_last_6mths) have lower importance but could still contribute in ensemble methods.</a:t>
            </a:r>
            <a:endParaRPr sz="800">
              <a:solidFill>
                <a:schemeClr val="dk2"/>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nvSpPr>
        <p:spPr>
          <a:xfrm>
            <a:off x="1392000" y="88850"/>
            <a:ext cx="5054700" cy="61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chemeClr val="lt1"/>
                </a:solidFill>
                <a:latin typeface="Roboto"/>
                <a:ea typeface="Roboto"/>
                <a:cs typeface="Roboto"/>
                <a:sym typeface="Roboto"/>
              </a:rPr>
              <a:t>Random Forest</a:t>
            </a:r>
            <a:endParaRPr sz="3600">
              <a:solidFill>
                <a:schemeClr val="lt1"/>
              </a:solidFill>
              <a:latin typeface="Roboto"/>
              <a:ea typeface="Roboto"/>
              <a:cs typeface="Roboto"/>
              <a:sym typeface="Roboto"/>
            </a:endParaRPr>
          </a:p>
        </p:txBody>
      </p:sp>
      <p:sp>
        <p:nvSpPr>
          <p:cNvPr id="235" name="Google Shape;235;p28"/>
          <p:cNvSpPr txBox="1"/>
          <p:nvPr/>
        </p:nvSpPr>
        <p:spPr>
          <a:xfrm>
            <a:off x="414650" y="1174800"/>
            <a:ext cx="8401500" cy="38403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lt1"/>
              </a:buClr>
              <a:buSzPts val="1700"/>
              <a:buFont typeface="Roboto"/>
              <a:buChar char="-"/>
            </a:pPr>
            <a:r>
              <a:rPr b="1" i="1" lang="en" sz="1700" u="sng">
                <a:solidFill>
                  <a:schemeClr val="lt1"/>
                </a:solidFill>
                <a:latin typeface="Roboto"/>
                <a:ea typeface="Roboto"/>
                <a:cs typeface="Roboto"/>
                <a:sym typeface="Roboto"/>
              </a:rPr>
              <a:t>Classification Report</a:t>
            </a:r>
            <a:endParaRPr b="1" i="1" sz="1700" u="sng">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Precision for Default (1): 0.75 indicates that 75% of the predicted defaults were correct.</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Recall for Default (1): 0.00 indicates the model failed to identify defaults effectively.</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Overall Accuracy: 92% is high, but this is misleading due to imbalanced data (default cases are underrepresented).</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336550" lvl="0" marL="457200" rtl="0" algn="l">
              <a:spcBef>
                <a:spcPts val="0"/>
              </a:spcBef>
              <a:spcAft>
                <a:spcPts val="0"/>
              </a:spcAft>
              <a:buClr>
                <a:schemeClr val="lt1"/>
              </a:buClr>
              <a:buSzPts val="1700"/>
              <a:buFont typeface="Roboto"/>
              <a:buChar char="-"/>
            </a:pPr>
            <a:r>
              <a:rPr b="1" i="1" lang="en" sz="1700" u="sng">
                <a:solidFill>
                  <a:schemeClr val="lt1"/>
                </a:solidFill>
                <a:latin typeface="Roboto"/>
                <a:ea typeface="Roboto"/>
                <a:cs typeface="Roboto"/>
                <a:sym typeface="Roboto"/>
              </a:rPr>
              <a:t>Confusion Matrix:</a:t>
            </a:r>
            <a:endParaRPr b="1" i="1" sz="1700" u="sng">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Most defaults (1832) were incorrectly predicted as non-default (0).</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Only 3 defaults were correctly identified.</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The model struggles with recall for the minority class (Default).</a:t>
            </a:r>
            <a:endParaRPr>
              <a:solidFill>
                <a:schemeClr val="lt1"/>
              </a:solidFill>
              <a:latin typeface="Roboto"/>
              <a:ea typeface="Roboto"/>
              <a:cs typeface="Roboto"/>
              <a:sym typeface="Roboto"/>
            </a:endParaRPr>
          </a:p>
          <a:p>
            <a:pPr indent="0" lvl="0" marL="45720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The high importance of ID suggests data leakage, which could skew the model's performance.</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F1-Score for minority class (Default): 0.0000</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ROC-AUC Score: 0.6116</a:t>
            </a:r>
            <a:endParaRPr>
              <a:solidFill>
                <a:schemeClr val="lt1"/>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9"/>
          <p:cNvSpPr txBox="1"/>
          <p:nvPr/>
        </p:nvSpPr>
        <p:spPr>
          <a:xfrm>
            <a:off x="592350" y="88850"/>
            <a:ext cx="7700400" cy="61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chemeClr val="lt1"/>
                </a:solidFill>
                <a:latin typeface="Roboto"/>
                <a:ea typeface="Roboto"/>
                <a:cs typeface="Roboto"/>
                <a:sym typeface="Roboto"/>
              </a:rPr>
              <a:t>Random Forest with New Features</a:t>
            </a:r>
            <a:endParaRPr sz="3600">
              <a:solidFill>
                <a:schemeClr val="lt1"/>
              </a:solidFill>
              <a:latin typeface="Roboto"/>
              <a:ea typeface="Roboto"/>
              <a:cs typeface="Roboto"/>
              <a:sym typeface="Roboto"/>
            </a:endParaRPr>
          </a:p>
        </p:txBody>
      </p:sp>
      <p:sp>
        <p:nvSpPr>
          <p:cNvPr id="241" name="Google Shape;241;p29"/>
          <p:cNvSpPr txBox="1"/>
          <p:nvPr/>
        </p:nvSpPr>
        <p:spPr>
          <a:xfrm>
            <a:off x="414650" y="888500"/>
            <a:ext cx="8401500" cy="38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Newly engineered features such as monthly_payment_to_income_ratio (13.88%), fico_income_interaction (12.39%), income_to_loan_ratio (10.57%), and term_to_income_ratio (9.21%) contribute significantly to the model.</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The new features introduced additional complexity but did not provide significant benefits in addressing class imbalance.</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Performance for minority class (defaults) was worse, likely due to over-reliance on new features and insufficient handling of class imbalance.</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b="1">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Correctly predicted 22,155 true negatives and misclassified 1,832 false negatives for the minority class, resulting in zero correctly identified defaults.</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F1-Score (minority class): 0.00, showing the model completely failed to classify the minority class (defaults).</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ROC-AUC: 0.61, significantly lower than the original model, indicating poor separation of the two classes.</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The new features improved feature importance distribution but did not address the class imbalance issue. </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b="1">
              <a:solidFill>
                <a:schemeClr val="lt1"/>
              </a:solidFill>
              <a:latin typeface="Roboto"/>
              <a:ea typeface="Roboto"/>
              <a:cs typeface="Roboto"/>
              <a:sym typeface="Roboto"/>
            </a:endParaRPr>
          </a:p>
          <a:p>
            <a:pPr indent="0" lvl="0" marL="0" rtl="0" algn="l">
              <a:spcBef>
                <a:spcPts val="0"/>
              </a:spcBef>
              <a:spcAft>
                <a:spcPts val="0"/>
              </a:spcAft>
              <a:buNone/>
            </a:pPr>
            <a:r>
              <a:t/>
            </a:r>
            <a:endParaRPr b="1">
              <a:solidFill>
                <a:schemeClr val="lt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0"/>
          <p:cNvSpPr txBox="1"/>
          <p:nvPr/>
        </p:nvSpPr>
        <p:spPr>
          <a:xfrm>
            <a:off x="365275" y="1085950"/>
            <a:ext cx="7157400" cy="39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500" u="sng">
                <a:solidFill>
                  <a:schemeClr val="lt1"/>
                </a:solidFill>
                <a:latin typeface="Roboto"/>
                <a:ea typeface="Roboto"/>
                <a:cs typeface="Roboto"/>
                <a:sym typeface="Roboto"/>
              </a:rPr>
              <a:t>Confusion Matrix:</a:t>
            </a:r>
            <a:endParaRPr b="1" i="1" sz="1500" u="sng">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True Negatives (Non-Defaults Correctly Predicted): 20,938</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False Positives (Non-Defaults Predicted as Defaults): 1,230</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False Negatives (Defaults Predicted as Non-Defaults): 1,689</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True Positives (Defaults Correctly Predicted): 143</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b="1" i="1" lang="en" sz="1500" u="sng">
                <a:solidFill>
                  <a:schemeClr val="lt1"/>
                </a:solidFill>
                <a:latin typeface="Roboto"/>
                <a:ea typeface="Roboto"/>
                <a:cs typeface="Roboto"/>
                <a:sym typeface="Roboto"/>
              </a:rPr>
              <a:t>Classification Metrics:</a:t>
            </a:r>
            <a:endParaRPr b="1" i="1" sz="1500" u="sng">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Precision (Default Class): 0.10</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Recall (Default Class): 0.08</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F1-Score (Default Class): 0.09</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Accuracy: 90%</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The recall for the minority class improved slightly.</a:t>
            </a:r>
            <a:endParaRPr>
              <a:solidFill>
                <a:schemeClr val="lt1"/>
              </a:solidFill>
              <a:latin typeface="Roboto"/>
              <a:ea typeface="Roboto"/>
              <a:cs typeface="Roboto"/>
              <a:sym typeface="Roboto"/>
            </a:endParaRPr>
          </a:p>
          <a:p>
            <a:pPr indent="0" lvl="0" marL="45720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The model still </a:t>
            </a:r>
            <a:r>
              <a:rPr lang="en">
                <a:solidFill>
                  <a:schemeClr val="lt1"/>
                </a:solidFill>
                <a:latin typeface="Roboto"/>
                <a:ea typeface="Roboto"/>
                <a:cs typeface="Roboto"/>
                <a:sym typeface="Roboto"/>
              </a:rPr>
              <a:t>missclassifies</a:t>
            </a:r>
            <a:r>
              <a:rPr lang="en">
                <a:solidFill>
                  <a:schemeClr val="lt1"/>
                </a:solidFill>
                <a:latin typeface="Roboto"/>
                <a:ea typeface="Roboto"/>
                <a:cs typeface="Roboto"/>
                <a:sym typeface="Roboto"/>
              </a:rPr>
              <a:t> a significant number of defaults as non-defaults, but it performs better in detecting defaults. </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
        <p:nvSpPr>
          <p:cNvPr id="247" name="Google Shape;247;p30"/>
          <p:cNvSpPr txBox="1"/>
          <p:nvPr/>
        </p:nvSpPr>
        <p:spPr>
          <a:xfrm>
            <a:off x="908250" y="177700"/>
            <a:ext cx="6456600" cy="68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chemeClr val="lt1"/>
                </a:solidFill>
                <a:latin typeface="Roboto"/>
                <a:ea typeface="Roboto"/>
                <a:cs typeface="Roboto"/>
                <a:sym typeface="Roboto"/>
              </a:rPr>
              <a:t>Random forest with SMOTE</a:t>
            </a:r>
            <a:endParaRPr sz="3600">
              <a:solidFill>
                <a:schemeClr val="lt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1"/>
          <p:cNvSpPr txBox="1"/>
          <p:nvPr/>
        </p:nvSpPr>
        <p:spPr>
          <a:xfrm>
            <a:off x="296125" y="1628950"/>
            <a:ext cx="8361900" cy="34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
        <p:nvSpPr>
          <p:cNvPr id="253" name="Google Shape;253;p31"/>
          <p:cNvSpPr txBox="1"/>
          <p:nvPr/>
        </p:nvSpPr>
        <p:spPr>
          <a:xfrm>
            <a:off x="473875" y="177700"/>
            <a:ext cx="8006400" cy="117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chemeClr val="lt1"/>
                </a:solidFill>
                <a:latin typeface="Roboto"/>
                <a:ea typeface="Roboto"/>
                <a:cs typeface="Roboto"/>
                <a:sym typeface="Roboto"/>
              </a:rPr>
              <a:t>SMOTE with Undersampling &amp; Hyperparameter Tuning</a:t>
            </a:r>
            <a:endParaRPr sz="3600">
              <a:solidFill>
                <a:schemeClr val="lt1"/>
              </a:solidFill>
              <a:latin typeface="Roboto"/>
              <a:ea typeface="Roboto"/>
              <a:cs typeface="Roboto"/>
              <a:sym typeface="Roboto"/>
            </a:endParaRPr>
          </a:p>
        </p:txBody>
      </p:sp>
      <p:graphicFrame>
        <p:nvGraphicFramePr>
          <p:cNvPr id="254" name="Google Shape;254;p31"/>
          <p:cNvGraphicFramePr/>
          <p:nvPr/>
        </p:nvGraphicFramePr>
        <p:xfrm>
          <a:off x="857575" y="1694200"/>
          <a:ext cx="3000000" cy="3000000"/>
        </p:xfrm>
        <a:graphic>
          <a:graphicData uri="http://schemas.openxmlformats.org/drawingml/2006/table">
            <a:tbl>
              <a:tblPr>
                <a:noFill/>
                <a:tableStyleId>{0A2D4C82-41A5-4185-AD32-47E4A6FAE3C1}</a:tableStyleId>
              </a:tblPr>
              <a:tblGrid>
                <a:gridCol w="2413000"/>
                <a:gridCol w="2413000"/>
                <a:gridCol w="2413000"/>
              </a:tblGrid>
              <a:tr h="381000">
                <a:tc>
                  <a:txBody>
                    <a:bodyPr/>
                    <a:lstStyle/>
                    <a:p>
                      <a:pPr indent="0" lvl="0" marL="0" rtl="0" algn="l">
                        <a:spcBef>
                          <a:spcPts val="0"/>
                        </a:spcBef>
                        <a:spcAft>
                          <a:spcPts val="0"/>
                        </a:spcAft>
                        <a:buNone/>
                      </a:pPr>
                      <a:r>
                        <a:rPr b="1" lang="en">
                          <a:solidFill>
                            <a:schemeClr val="lt1"/>
                          </a:solidFill>
                        </a:rPr>
                        <a:t>Metric</a:t>
                      </a:r>
                      <a:endParaRPr b="1">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lt1"/>
                          </a:solidFill>
                        </a:rPr>
                        <a:t>Class 0(Non-Default)</a:t>
                      </a:r>
                      <a:endParaRPr b="1">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lt1"/>
                          </a:solidFill>
                        </a:rPr>
                        <a:t>Class 1(Default)</a:t>
                      </a:r>
                      <a:endParaRPr b="1">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Precision</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0.94</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0.11</a:t>
                      </a:r>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Recall</a:t>
                      </a:r>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0.70</a:t>
                      </a:r>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0.45</a:t>
                      </a:r>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F-1 Score</a:t>
                      </a:r>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0.80</a:t>
                      </a:r>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0.18</a:t>
                      </a:r>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bl>
          </a:graphicData>
        </a:graphic>
      </p:graphicFrame>
      <p:graphicFrame>
        <p:nvGraphicFramePr>
          <p:cNvPr id="255" name="Google Shape;255;p31"/>
          <p:cNvGraphicFramePr/>
          <p:nvPr/>
        </p:nvGraphicFramePr>
        <p:xfrm>
          <a:off x="818075" y="3544675"/>
          <a:ext cx="3000000" cy="3000000"/>
        </p:xfrm>
        <a:graphic>
          <a:graphicData uri="http://schemas.openxmlformats.org/drawingml/2006/table">
            <a:tbl>
              <a:tblPr>
                <a:noFill/>
                <a:tableStyleId>{0A2D4C82-41A5-4185-AD32-47E4A6FAE3C1}</a:tableStyleId>
              </a:tblPr>
              <a:tblGrid>
                <a:gridCol w="2413000"/>
                <a:gridCol w="2413000"/>
                <a:gridCol w="2491975"/>
              </a:tblGrid>
              <a:tr h="386325">
                <a:tc>
                  <a:txBody>
                    <a:bodyPr/>
                    <a:lstStyle/>
                    <a:p>
                      <a:pPr indent="0" lvl="0" marL="0" rtl="0" algn="l">
                        <a:spcBef>
                          <a:spcPts val="0"/>
                        </a:spcBef>
                        <a:spcAft>
                          <a:spcPts val="0"/>
                        </a:spcAft>
                        <a:buNone/>
                      </a:pPr>
                      <a:r>
                        <a:t/>
                      </a:r>
                      <a:endParaRPr b="1">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lt1"/>
                          </a:solidFill>
                        </a:rPr>
                        <a:t>Predicted </a:t>
                      </a:r>
                      <a:r>
                        <a:rPr b="1" lang="en">
                          <a:solidFill>
                            <a:schemeClr val="lt1"/>
                          </a:solidFill>
                        </a:rPr>
                        <a:t>Non-Default</a:t>
                      </a:r>
                      <a:endParaRPr b="1">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lt1"/>
                          </a:solidFill>
                        </a:rPr>
                        <a:t>Predicted </a:t>
                      </a:r>
                      <a:r>
                        <a:rPr b="1" lang="en">
                          <a:solidFill>
                            <a:schemeClr val="lt1"/>
                          </a:solidFill>
                        </a:rPr>
                        <a:t>Default</a:t>
                      </a:r>
                      <a:endParaRPr b="1">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Actual Non Default (0)</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15,574</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6,594</a:t>
                      </a:r>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Actual Default (1)</a:t>
                      </a:r>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1,008</a:t>
                      </a:r>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824</a:t>
                      </a:r>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bl>
          </a:graphicData>
        </a:graphic>
      </p:graphicFrame>
      <p:sp>
        <p:nvSpPr>
          <p:cNvPr id="256" name="Google Shape;256;p31"/>
          <p:cNvSpPr txBox="1"/>
          <p:nvPr/>
        </p:nvSpPr>
        <p:spPr>
          <a:xfrm>
            <a:off x="888500" y="1480850"/>
            <a:ext cx="1520400" cy="2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lt1"/>
                </a:solidFill>
                <a:latin typeface="Roboto"/>
                <a:ea typeface="Roboto"/>
                <a:cs typeface="Roboto"/>
                <a:sym typeface="Roboto"/>
              </a:rPr>
              <a:t>Classification Report</a:t>
            </a:r>
            <a:endParaRPr sz="800">
              <a:solidFill>
                <a:schemeClr val="lt1"/>
              </a:solidFill>
              <a:latin typeface="Roboto"/>
              <a:ea typeface="Roboto"/>
              <a:cs typeface="Roboto"/>
              <a:sym typeface="Roboto"/>
            </a:endParaRPr>
          </a:p>
        </p:txBody>
      </p:sp>
      <p:sp>
        <p:nvSpPr>
          <p:cNvPr id="257" name="Google Shape;257;p31"/>
          <p:cNvSpPr txBox="1"/>
          <p:nvPr/>
        </p:nvSpPr>
        <p:spPr>
          <a:xfrm>
            <a:off x="857575" y="3328400"/>
            <a:ext cx="1470900" cy="3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lt1"/>
                </a:solidFill>
                <a:latin typeface="Roboto"/>
                <a:ea typeface="Roboto"/>
                <a:cs typeface="Roboto"/>
                <a:sym typeface="Roboto"/>
              </a:rPr>
              <a:t>Confusion Matrix</a:t>
            </a:r>
            <a:endParaRPr sz="800">
              <a:solidFill>
                <a:schemeClr val="lt1"/>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92" name="Google Shape;92;p14"/>
          <p:cNvSpPr txBox="1"/>
          <p:nvPr/>
        </p:nvSpPr>
        <p:spPr>
          <a:xfrm>
            <a:off x="311700" y="1194550"/>
            <a:ext cx="5019300" cy="3425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The personal loan portfolio faces significant risk due to high default rates, which can lead to substantial financial losses and impact overall profitability. </a:t>
            </a:r>
            <a:endParaRPr sz="18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My goal is to leverage data-driven insights to predict loan defaults more accurately by identifying key risk factors, enabling proactive risk management &amp; optimized loan approvals that protect the portfolio's health and enhance profitability.</a:t>
            </a:r>
            <a:endParaRPr sz="1800">
              <a:latin typeface="Roboto"/>
              <a:ea typeface="Roboto"/>
              <a:cs typeface="Roboto"/>
              <a:sym typeface="Roboto"/>
            </a:endParaRPr>
          </a:p>
        </p:txBody>
      </p:sp>
      <p:pic>
        <p:nvPicPr>
          <p:cNvPr id="93" name="Google Shape;93;p14"/>
          <p:cNvPicPr preferRelativeResize="0"/>
          <p:nvPr/>
        </p:nvPicPr>
        <p:blipFill>
          <a:blip r:embed="rId3">
            <a:alphaModFix/>
          </a:blip>
          <a:stretch>
            <a:fillRect/>
          </a:stretch>
        </p:blipFill>
        <p:spPr>
          <a:xfrm>
            <a:off x="5445975" y="0"/>
            <a:ext cx="3698025" cy="514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2"/>
          <p:cNvSpPr/>
          <p:nvPr/>
        </p:nvSpPr>
        <p:spPr>
          <a:xfrm>
            <a:off x="333625" y="149800"/>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63" name="Google Shape;263;p32"/>
          <p:cNvSpPr txBox="1"/>
          <p:nvPr/>
        </p:nvSpPr>
        <p:spPr>
          <a:xfrm>
            <a:off x="503500" y="207300"/>
            <a:ext cx="1944900" cy="30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lt1"/>
                </a:solidFill>
                <a:latin typeface="Roboto"/>
                <a:ea typeface="Roboto"/>
                <a:cs typeface="Roboto"/>
                <a:sym typeface="Roboto"/>
              </a:rPr>
              <a:t>Insights….</a:t>
            </a:r>
            <a:endParaRPr sz="2200">
              <a:solidFill>
                <a:schemeClr val="lt1"/>
              </a:solidFill>
              <a:latin typeface="Roboto"/>
              <a:ea typeface="Roboto"/>
              <a:cs typeface="Roboto"/>
              <a:sym typeface="Roboto"/>
            </a:endParaRPr>
          </a:p>
        </p:txBody>
      </p:sp>
      <p:pic>
        <p:nvPicPr>
          <p:cNvPr descr="a cartoon drawing of a seesaw with a yellow ball on one end and a blue ball on the other (Provided by Tenor)" id="264" name="Google Shape;264;p32"/>
          <p:cNvPicPr preferRelativeResize="0"/>
          <p:nvPr/>
        </p:nvPicPr>
        <p:blipFill>
          <a:blip r:embed="rId3">
            <a:alphaModFix/>
          </a:blip>
          <a:stretch>
            <a:fillRect/>
          </a:stretch>
        </p:blipFill>
        <p:spPr>
          <a:xfrm>
            <a:off x="6510200" y="79000"/>
            <a:ext cx="2419474" cy="1632425"/>
          </a:xfrm>
          <a:prstGeom prst="rect">
            <a:avLst/>
          </a:prstGeom>
          <a:noFill/>
          <a:ln>
            <a:noFill/>
          </a:ln>
        </p:spPr>
      </p:pic>
      <p:sp>
        <p:nvSpPr>
          <p:cNvPr id="265" name="Google Shape;265;p32"/>
          <p:cNvSpPr txBox="1"/>
          <p:nvPr/>
        </p:nvSpPr>
        <p:spPr>
          <a:xfrm>
            <a:off x="286300" y="1066225"/>
            <a:ext cx="6624300" cy="37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500" u="sng">
                <a:solidFill>
                  <a:schemeClr val="lt1"/>
                </a:solidFill>
                <a:latin typeface="Roboto"/>
                <a:ea typeface="Roboto"/>
                <a:cs typeface="Roboto"/>
                <a:sym typeface="Roboto"/>
              </a:rPr>
              <a:t>Feature Importance:</a:t>
            </a:r>
            <a:endParaRPr b="1" i="1" sz="1500" u="sng">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fico_range_low is the most important predictor, emphasizing the role of credit scores in distinguishing default risks.</a:t>
            </a:r>
            <a:endParaRPr>
              <a:solidFill>
                <a:schemeClr val="lt1"/>
              </a:solidFill>
              <a:latin typeface="Roboto"/>
              <a:ea typeface="Roboto"/>
              <a:cs typeface="Roboto"/>
              <a:sym typeface="Roboto"/>
            </a:endParaRPr>
          </a:p>
          <a:p>
            <a:pPr indent="0" lvl="0" marL="45720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Ratios like dti, monthly_payment_to_income_ratio, and income_to_loan_ratio are critical for capturing a borrower's financial health and loan affordability.</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b="1" i="1" lang="en" sz="1500" u="sng">
                <a:solidFill>
                  <a:schemeClr val="lt1"/>
                </a:solidFill>
                <a:latin typeface="Roboto"/>
                <a:ea typeface="Roboto"/>
                <a:cs typeface="Roboto"/>
                <a:sym typeface="Roboto"/>
              </a:rPr>
              <a:t>Challenges:</a:t>
            </a:r>
            <a:endParaRPr b="1" i="1" sz="1500" u="sng">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Precision for Defaults (Class 1): dropped to 11%, indicating a high number of false positives. This might burden manual reviews and increase operational costs.</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Accuracy Reduction: dropped compared to earlier models (from ~92% to 68%), reflecting the trade-off between achieving better recall for defaults and maintaining overall precision.</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descr="a bunch of dollar bills are falling from the sky and the words `` let the rain begin '' are written below them . (Provided by Tenor)" id="270" name="Google Shape;270;p33"/>
          <p:cNvPicPr preferRelativeResize="0"/>
          <p:nvPr/>
        </p:nvPicPr>
        <p:blipFill>
          <a:blip r:embed="rId3">
            <a:alphaModFix/>
          </a:blip>
          <a:stretch>
            <a:fillRect/>
          </a:stretch>
        </p:blipFill>
        <p:spPr>
          <a:xfrm rot="1">
            <a:off x="1681025" y="424800"/>
            <a:ext cx="5103225" cy="3822300"/>
          </a:xfrm>
          <a:prstGeom prst="rect">
            <a:avLst/>
          </a:prstGeom>
          <a:noFill/>
          <a:ln>
            <a:noFill/>
          </a:ln>
        </p:spPr>
      </p:pic>
      <p:sp>
        <p:nvSpPr>
          <p:cNvPr id="271" name="Google Shape;271;p33"/>
          <p:cNvSpPr txBox="1"/>
          <p:nvPr/>
        </p:nvSpPr>
        <p:spPr>
          <a:xfrm>
            <a:off x="365275" y="167825"/>
            <a:ext cx="4383300" cy="62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Roboto"/>
                <a:ea typeface="Roboto"/>
                <a:cs typeface="Roboto"/>
                <a:sym typeface="Roboto"/>
              </a:rPr>
              <a:t>IMAGINE!!!!</a:t>
            </a:r>
            <a:endParaRPr b="1" sz="2400">
              <a:solidFill>
                <a:schemeClr val="lt1"/>
              </a:solidFill>
              <a:latin typeface="Roboto"/>
              <a:ea typeface="Roboto"/>
              <a:cs typeface="Roboto"/>
              <a:sym typeface="Roboto"/>
            </a:endParaRPr>
          </a:p>
        </p:txBody>
      </p:sp>
      <p:pic>
        <p:nvPicPr>
          <p:cNvPr descr="a black and white cat is laying down with a sad face on its face . (Provided by Tenor)" id="272" name="Google Shape;272;p33"/>
          <p:cNvPicPr preferRelativeResize="0"/>
          <p:nvPr/>
        </p:nvPicPr>
        <p:blipFill>
          <a:blip r:embed="rId4">
            <a:alphaModFix/>
          </a:blip>
          <a:stretch>
            <a:fillRect/>
          </a:stretch>
        </p:blipFill>
        <p:spPr>
          <a:xfrm>
            <a:off x="3178413" y="3313400"/>
            <a:ext cx="1830100" cy="1830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4"/>
          <p:cNvSpPr txBox="1"/>
          <p:nvPr>
            <p:ph type="title"/>
          </p:nvPr>
        </p:nvSpPr>
        <p:spPr>
          <a:xfrm>
            <a:off x="262350" y="1730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Random Forest with Standardized Features (Z-Score Normalization)</a:t>
            </a:r>
            <a:endParaRPr/>
          </a:p>
        </p:txBody>
      </p:sp>
      <p:graphicFrame>
        <p:nvGraphicFramePr>
          <p:cNvPr id="278" name="Google Shape;278;p34"/>
          <p:cNvGraphicFramePr/>
          <p:nvPr/>
        </p:nvGraphicFramePr>
        <p:xfrm>
          <a:off x="857575" y="1694200"/>
          <a:ext cx="3000000" cy="3000000"/>
        </p:xfrm>
        <a:graphic>
          <a:graphicData uri="http://schemas.openxmlformats.org/drawingml/2006/table">
            <a:tbl>
              <a:tblPr>
                <a:noFill/>
                <a:tableStyleId>{0A2D4C82-41A5-4185-AD32-47E4A6FAE3C1}</a:tableStyleId>
              </a:tblPr>
              <a:tblGrid>
                <a:gridCol w="2413000"/>
                <a:gridCol w="2413000"/>
                <a:gridCol w="2413000"/>
              </a:tblGrid>
              <a:tr h="381000">
                <a:tc>
                  <a:txBody>
                    <a:bodyPr/>
                    <a:lstStyle/>
                    <a:p>
                      <a:pPr indent="0" lvl="0" marL="0" rtl="0" algn="l">
                        <a:spcBef>
                          <a:spcPts val="0"/>
                        </a:spcBef>
                        <a:spcAft>
                          <a:spcPts val="0"/>
                        </a:spcAft>
                        <a:buNone/>
                      </a:pPr>
                      <a:r>
                        <a:rPr b="1" lang="en">
                          <a:solidFill>
                            <a:schemeClr val="accent4"/>
                          </a:solidFill>
                        </a:rPr>
                        <a:t>Metric</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4"/>
                          </a:solidFill>
                        </a:rPr>
                        <a:t>Class 0(Non-Default)</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4"/>
                          </a:solidFill>
                        </a:rPr>
                        <a:t>Class 1(Default)</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Precision</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0.92</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0.05</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Recall</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1.00</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0.01</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F-1 Score</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0.96</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0.01</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graphicFrame>
        <p:nvGraphicFramePr>
          <p:cNvPr id="279" name="Google Shape;279;p34"/>
          <p:cNvGraphicFramePr/>
          <p:nvPr/>
        </p:nvGraphicFramePr>
        <p:xfrm>
          <a:off x="818075" y="3544675"/>
          <a:ext cx="3000000" cy="3000000"/>
        </p:xfrm>
        <a:graphic>
          <a:graphicData uri="http://schemas.openxmlformats.org/drawingml/2006/table">
            <a:tbl>
              <a:tblPr>
                <a:noFill/>
                <a:tableStyleId>{0A2D4C82-41A5-4185-AD32-47E4A6FAE3C1}</a:tableStyleId>
              </a:tblPr>
              <a:tblGrid>
                <a:gridCol w="2413000"/>
                <a:gridCol w="2413000"/>
                <a:gridCol w="2491975"/>
              </a:tblGrid>
              <a:tr h="386325">
                <a:tc>
                  <a:txBody>
                    <a:bodyPr/>
                    <a:lstStyle/>
                    <a:p>
                      <a:pPr indent="0" lvl="0" marL="0" rtl="0" algn="l">
                        <a:spcBef>
                          <a:spcPts val="0"/>
                        </a:spcBef>
                        <a:spcAft>
                          <a:spcPts val="0"/>
                        </a:spcAft>
                        <a:buNone/>
                      </a:pPr>
                      <a:r>
                        <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4"/>
                          </a:solidFill>
                        </a:rPr>
                        <a:t>Predicted Non-Default</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4"/>
                          </a:solidFill>
                        </a:rPr>
                        <a:t>Predicted Default</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Actual Non Default (0)</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15,574</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6,594</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Actual Default (1)</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1,008</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824</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280" name="Google Shape;280;p34"/>
          <p:cNvSpPr txBox="1"/>
          <p:nvPr/>
        </p:nvSpPr>
        <p:spPr>
          <a:xfrm>
            <a:off x="858900" y="1441375"/>
            <a:ext cx="1599300" cy="2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latin typeface="Roboto"/>
                <a:ea typeface="Roboto"/>
                <a:cs typeface="Roboto"/>
                <a:sym typeface="Roboto"/>
              </a:rPr>
              <a:t>Classification Report</a:t>
            </a:r>
            <a:endParaRPr sz="800">
              <a:solidFill>
                <a:schemeClr val="dk2"/>
              </a:solidFill>
              <a:latin typeface="Roboto"/>
              <a:ea typeface="Roboto"/>
              <a:cs typeface="Roboto"/>
              <a:sym typeface="Roboto"/>
            </a:endParaRPr>
          </a:p>
        </p:txBody>
      </p:sp>
      <p:sp>
        <p:nvSpPr>
          <p:cNvPr id="281" name="Google Shape;281;p34"/>
          <p:cNvSpPr txBox="1"/>
          <p:nvPr/>
        </p:nvSpPr>
        <p:spPr>
          <a:xfrm>
            <a:off x="818075" y="3291775"/>
            <a:ext cx="1480800" cy="2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latin typeface="Roboto"/>
                <a:ea typeface="Roboto"/>
                <a:cs typeface="Roboto"/>
                <a:sym typeface="Roboto"/>
              </a:rPr>
              <a:t>Confusion matrix</a:t>
            </a:r>
            <a:endParaRPr sz="800">
              <a:solidFill>
                <a:schemeClr val="dk2"/>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5"/>
          <p:cNvSpPr txBox="1"/>
          <p:nvPr>
            <p:ph type="title"/>
          </p:nvPr>
        </p:nvSpPr>
        <p:spPr>
          <a:xfrm>
            <a:off x="262350" y="1730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Balanced Random Forest</a:t>
            </a:r>
            <a:endParaRPr/>
          </a:p>
        </p:txBody>
      </p:sp>
      <p:graphicFrame>
        <p:nvGraphicFramePr>
          <p:cNvPr id="287" name="Google Shape;287;p35"/>
          <p:cNvGraphicFramePr/>
          <p:nvPr/>
        </p:nvGraphicFramePr>
        <p:xfrm>
          <a:off x="857575" y="1694200"/>
          <a:ext cx="3000000" cy="3000000"/>
        </p:xfrm>
        <a:graphic>
          <a:graphicData uri="http://schemas.openxmlformats.org/drawingml/2006/table">
            <a:tbl>
              <a:tblPr>
                <a:noFill/>
                <a:tableStyleId>{0A2D4C82-41A5-4185-AD32-47E4A6FAE3C1}</a:tableStyleId>
              </a:tblPr>
              <a:tblGrid>
                <a:gridCol w="2413000"/>
                <a:gridCol w="2413000"/>
                <a:gridCol w="2413000"/>
              </a:tblGrid>
              <a:tr h="381000">
                <a:tc>
                  <a:txBody>
                    <a:bodyPr/>
                    <a:lstStyle/>
                    <a:p>
                      <a:pPr indent="0" lvl="0" marL="0" rtl="0" algn="l">
                        <a:spcBef>
                          <a:spcPts val="0"/>
                        </a:spcBef>
                        <a:spcAft>
                          <a:spcPts val="0"/>
                        </a:spcAft>
                        <a:buNone/>
                      </a:pPr>
                      <a:r>
                        <a:rPr b="1" lang="en">
                          <a:solidFill>
                            <a:schemeClr val="accent4"/>
                          </a:solidFill>
                        </a:rPr>
                        <a:t>Metric</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4"/>
                          </a:solidFill>
                        </a:rPr>
                        <a:t>Class 0(Non-Default)</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4"/>
                          </a:solidFill>
                        </a:rPr>
                        <a:t>Class 1(Default)</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Precision</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0.95</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0.11</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Recall</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0.59</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0.60</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F-1 Score</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0.73</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0.18</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graphicFrame>
        <p:nvGraphicFramePr>
          <p:cNvPr id="288" name="Google Shape;288;p35"/>
          <p:cNvGraphicFramePr/>
          <p:nvPr/>
        </p:nvGraphicFramePr>
        <p:xfrm>
          <a:off x="818075" y="3544675"/>
          <a:ext cx="3000000" cy="3000000"/>
        </p:xfrm>
        <a:graphic>
          <a:graphicData uri="http://schemas.openxmlformats.org/drawingml/2006/table">
            <a:tbl>
              <a:tblPr>
                <a:noFill/>
                <a:tableStyleId>{0A2D4C82-41A5-4185-AD32-47E4A6FAE3C1}</a:tableStyleId>
              </a:tblPr>
              <a:tblGrid>
                <a:gridCol w="2413000"/>
                <a:gridCol w="2413000"/>
                <a:gridCol w="2491975"/>
              </a:tblGrid>
              <a:tr h="386325">
                <a:tc>
                  <a:txBody>
                    <a:bodyPr/>
                    <a:lstStyle/>
                    <a:p>
                      <a:pPr indent="0" lvl="0" marL="0" rtl="0" algn="l">
                        <a:spcBef>
                          <a:spcPts val="0"/>
                        </a:spcBef>
                        <a:spcAft>
                          <a:spcPts val="0"/>
                        </a:spcAft>
                        <a:buNone/>
                      </a:pPr>
                      <a:r>
                        <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4"/>
                          </a:solidFill>
                        </a:rPr>
                        <a:t>Predicted Non-Default</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4"/>
                          </a:solidFill>
                        </a:rPr>
                        <a:t>Predicted Default</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Actual Non Default (0)</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13,062</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9106</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Actual Default (1)</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727</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1105</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289" name="Google Shape;289;p35"/>
          <p:cNvSpPr txBox="1"/>
          <p:nvPr/>
        </p:nvSpPr>
        <p:spPr>
          <a:xfrm>
            <a:off x="858900" y="1441375"/>
            <a:ext cx="1599300" cy="2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latin typeface="Roboto"/>
                <a:ea typeface="Roboto"/>
                <a:cs typeface="Roboto"/>
                <a:sym typeface="Roboto"/>
              </a:rPr>
              <a:t>Classification Report</a:t>
            </a:r>
            <a:endParaRPr sz="800">
              <a:solidFill>
                <a:schemeClr val="dk2"/>
              </a:solidFill>
              <a:latin typeface="Roboto"/>
              <a:ea typeface="Roboto"/>
              <a:cs typeface="Roboto"/>
              <a:sym typeface="Roboto"/>
            </a:endParaRPr>
          </a:p>
        </p:txBody>
      </p:sp>
      <p:sp>
        <p:nvSpPr>
          <p:cNvPr id="290" name="Google Shape;290;p35"/>
          <p:cNvSpPr txBox="1"/>
          <p:nvPr/>
        </p:nvSpPr>
        <p:spPr>
          <a:xfrm>
            <a:off x="818075" y="3291775"/>
            <a:ext cx="1480800" cy="2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latin typeface="Roboto"/>
                <a:ea typeface="Roboto"/>
                <a:cs typeface="Roboto"/>
                <a:sym typeface="Roboto"/>
              </a:rPr>
              <a:t>Confusion matrix</a:t>
            </a:r>
            <a:endParaRPr sz="800">
              <a:solidFill>
                <a:schemeClr val="dk2"/>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6"/>
          <p:cNvSpPr txBox="1"/>
          <p:nvPr>
            <p:ph type="title"/>
          </p:nvPr>
        </p:nvSpPr>
        <p:spPr>
          <a:xfrm>
            <a:off x="262350" y="1730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Easy Ensemble</a:t>
            </a:r>
            <a:endParaRPr/>
          </a:p>
        </p:txBody>
      </p:sp>
      <p:graphicFrame>
        <p:nvGraphicFramePr>
          <p:cNvPr id="296" name="Google Shape;296;p36"/>
          <p:cNvGraphicFramePr/>
          <p:nvPr/>
        </p:nvGraphicFramePr>
        <p:xfrm>
          <a:off x="857575" y="1694200"/>
          <a:ext cx="3000000" cy="3000000"/>
        </p:xfrm>
        <a:graphic>
          <a:graphicData uri="http://schemas.openxmlformats.org/drawingml/2006/table">
            <a:tbl>
              <a:tblPr>
                <a:noFill/>
                <a:tableStyleId>{0A2D4C82-41A5-4185-AD32-47E4A6FAE3C1}</a:tableStyleId>
              </a:tblPr>
              <a:tblGrid>
                <a:gridCol w="2413000"/>
                <a:gridCol w="2413000"/>
                <a:gridCol w="2413000"/>
              </a:tblGrid>
              <a:tr h="381000">
                <a:tc>
                  <a:txBody>
                    <a:bodyPr/>
                    <a:lstStyle/>
                    <a:p>
                      <a:pPr indent="0" lvl="0" marL="0" rtl="0" algn="l">
                        <a:spcBef>
                          <a:spcPts val="0"/>
                        </a:spcBef>
                        <a:spcAft>
                          <a:spcPts val="0"/>
                        </a:spcAft>
                        <a:buNone/>
                      </a:pPr>
                      <a:r>
                        <a:rPr b="1" lang="en">
                          <a:solidFill>
                            <a:schemeClr val="accent4"/>
                          </a:solidFill>
                        </a:rPr>
                        <a:t>Metric</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4"/>
                          </a:solidFill>
                        </a:rPr>
                        <a:t>Class 0(Non-Default)</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4"/>
                          </a:solidFill>
                        </a:rPr>
                        <a:t>Class 1(Default)</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Precision</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0.94</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0.11</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Recall</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0.59</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0.58</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F-1 Score</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0.73</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0.18</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graphicFrame>
        <p:nvGraphicFramePr>
          <p:cNvPr id="297" name="Google Shape;297;p36"/>
          <p:cNvGraphicFramePr/>
          <p:nvPr/>
        </p:nvGraphicFramePr>
        <p:xfrm>
          <a:off x="818075" y="3544675"/>
          <a:ext cx="3000000" cy="3000000"/>
        </p:xfrm>
        <a:graphic>
          <a:graphicData uri="http://schemas.openxmlformats.org/drawingml/2006/table">
            <a:tbl>
              <a:tblPr>
                <a:noFill/>
                <a:tableStyleId>{0A2D4C82-41A5-4185-AD32-47E4A6FAE3C1}</a:tableStyleId>
              </a:tblPr>
              <a:tblGrid>
                <a:gridCol w="2413000"/>
                <a:gridCol w="2413000"/>
                <a:gridCol w="2491975"/>
              </a:tblGrid>
              <a:tr h="386325">
                <a:tc>
                  <a:txBody>
                    <a:bodyPr/>
                    <a:lstStyle/>
                    <a:p>
                      <a:pPr indent="0" lvl="0" marL="0" rtl="0" algn="l">
                        <a:spcBef>
                          <a:spcPts val="0"/>
                        </a:spcBef>
                        <a:spcAft>
                          <a:spcPts val="0"/>
                        </a:spcAft>
                        <a:buNone/>
                      </a:pPr>
                      <a:r>
                        <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4"/>
                          </a:solidFill>
                        </a:rPr>
                        <a:t>Predicted Non-Default</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4"/>
                          </a:solidFill>
                        </a:rPr>
                        <a:t>Predicted Default</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Actual Non Default (0)</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13,175</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8993</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Actual Default (1)</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767</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1065</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298" name="Google Shape;298;p36"/>
          <p:cNvSpPr txBox="1"/>
          <p:nvPr/>
        </p:nvSpPr>
        <p:spPr>
          <a:xfrm>
            <a:off x="858900" y="1441375"/>
            <a:ext cx="1599300" cy="2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latin typeface="Roboto"/>
                <a:ea typeface="Roboto"/>
                <a:cs typeface="Roboto"/>
                <a:sym typeface="Roboto"/>
              </a:rPr>
              <a:t>Classification Report</a:t>
            </a:r>
            <a:endParaRPr sz="800">
              <a:solidFill>
                <a:schemeClr val="dk2"/>
              </a:solidFill>
              <a:latin typeface="Roboto"/>
              <a:ea typeface="Roboto"/>
              <a:cs typeface="Roboto"/>
              <a:sym typeface="Roboto"/>
            </a:endParaRPr>
          </a:p>
        </p:txBody>
      </p:sp>
      <p:sp>
        <p:nvSpPr>
          <p:cNvPr id="299" name="Google Shape;299;p36"/>
          <p:cNvSpPr txBox="1"/>
          <p:nvPr/>
        </p:nvSpPr>
        <p:spPr>
          <a:xfrm>
            <a:off x="818075" y="3291775"/>
            <a:ext cx="1480800" cy="2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latin typeface="Roboto"/>
                <a:ea typeface="Roboto"/>
                <a:cs typeface="Roboto"/>
                <a:sym typeface="Roboto"/>
              </a:rPr>
              <a:t>Confusion matrix</a:t>
            </a:r>
            <a:endParaRPr sz="800">
              <a:solidFill>
                <a:schemeClr val="dk2"/>
              </a:solidFill>
              <a:latin typeface="Roboto"/>
              <a:ea typeface="Roboto"/>
              <a:cs typeface="Roboto"/>
              <a:sym typeface="Roboto"/>
            </a:endParaRPr>
          </a:p>
        </p:txBody>
      </p:sp>
      <p:sp>
        <p:nvSpPr>
          <p:cNvPr id="300" name="Google Shape;300;p36"/>
          <p:cNvSpPr txBox="1"/>
          <p:nvPr/>
        </p:nvSpPr>
        <p:spPr>
          <a:xfrm>
            <a:off x="778650" y="809525"/>
            <a:ext cx="7701600" cy="5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latin typeface="Roboto"/>
                <a:ea typeface="Roboto"/>
                <a:cs typeface="Roboto"/>
                <a:sym typeface="Roboto"/>
              </a:rPr>
              <a:t>Addresses class imbalance by creating balanced datasets through undersampling the majority class (non-defaults). It then trains multiple AdaBoost classifiers on these balanced datasets and aggregates their predictions.</a:t>
            </a:r>
            <a:endParaRPr sz="1100">
              <a:solidFill>
                <a:schemeClr val="dk2"/>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37"/>
          <p:cNvPicPr preferRelativeResize="0"/>
          <p:nvPr/>
        </p:nvPicPr>
        <p:blipFill>
          <a:blip r:embed="rId3">
            <a:alphaModFix/>
          </a:blip>
          <a:stretch>
            <a:fillRect/>
          </a:stretch>
        </p:blipFill>
        <p:spPr>
          <a:xfrm>
            <a:off x="987225" y="912875"/>
            <a:ext cx="5962925" cy="4127574"/>
          </a:xfrm>
          <a:prstGeom prst="rect">
            <a:avLst/>
          </a:prstGeom>
          <a:noFill/>
          <a:ln>
            <a:noFill/>
          </a:ln>
        </p:spPr>
      </p:pic>
      <p:sp>
        <p:nvSpPr>
          <p:cNvPr id="306" name="Google Shape;306;p37"/>
          <p:cNvSpPr txBox="1"/>
          <p:nvPr/>
        </p:nvSpPr>
        <p:spPr>
          <a:xfrm>
            <a:off x="631725" y="160600"/>
            <a:ext cx="6724200" cy="6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lt1"/>
                </a:solidFill>
                <a:latin typeface="Roboto"/>
                <a:ea typeface="Roboto"/>
                <a:cs typeface="Roboto"/>
                <a:sym typeface="Roboto"/>
              </a:rPr>
              <a:t>Recall Improvement Graph</a:t>
            </a:r>
            <a:endParaRPr sz="3600">
              <a:solidFill>
                <a:schemeClr val="lt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graphicFrame>
        <p:nvGraphicFramePr>
          <p:cNvPr id="311" name="Google Shape;311;p38"/>
          <p:cNvGraphicFramePr/>
          <p:nvPr/>
        </p:nvGraphicFramePr>
        <p:xfrm>
          <a:off x="857550" y="1694275"/>
          <a:ext cx="3000000" cy="3000000"/>
        </p:xfrm>
        <a:graphic>
          <a:graphicData uri="http://schemas.openxmlformats.org/drawingml/2006/table">
            <a:tbl>
              <a:tblPr>
                <a:noFill/>
                <a:tableStyleId>{0A2D4C82-41A5-4185-AD32-47E4A6FAE3C1}</a:tableStyleId>
              </a:tblPr>
              <a:tblGrid>
                <a:gridCol w="2413000"/>
                <a:gridCol w="2413000"/>
                <a:gridCol w="2413000"/>
              </a:tblGrid>
              <a:tr h="381000">
                <a:tc>
                  <a:txBody>
                    <a:bodyPr/>
                    <a:lstStyle/>
                    <a:p>
                      <a:pPr indent="0" lvl="0" marL="0" rtl="0" algn="l">
                        <a:spcBef>
                          <a:spcPts val="0"/>
                        </a:spcBef>
                        <a:spcAft>
                          <a:spcPts val="0"/>
                        </a:spcAft>
                        <a:buNone/>
                      </a:pPr>
                      <a:r>
                        <a:rPr b="1" lang="en">
                          <a:solidFill>
                            <a:schemeClr val="lt1"/>
                          </a:solidFill>
                        </a:rPr>
                        <a:t>Metric</a:t>
                      </a:r>
                      <a:endParaRPr b="1">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lt1"/>
                          </a:solidFill>
                        </a:rPr>
                        <a:t>Class 0(Non-Default)</a:t>
                      </a:r>
                      <a:endParaRPr b="1">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lt1"/>
                          </a:solidFill>
                        </a:rPr>
                        <a:t>Class 1(Default)</a:t>
                      </a:r>
                      <a:endParaRPr b="1">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Precision</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0.95</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0.10</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Recall</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0.56</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0.62</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F-1 Score</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0.70</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0.18</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bl>
          </a:graphicData>
        </a:graphic>
      </p:graphicFrame>
      <p:graphicFrame>
        <p:nvGraphicFramePr>
          <p:cNvPr id="312" name="Google Shape;312;p38"/>
          <p:cNvGraphicFramePr/>
          <p:nvPr/>
        </p:nvGraphicFramePr>
        <p:xfrm>
          <a:off x="818075" y="3544675"/>
          <a:ext cx="3000000" cy="3000000"/>
        </p:xfrm>
        <a:graphic>
          <a:graphicData uri="http://schemas.openxmlformats.org/drawingml/2006/table">
            <a:tbl>
              <a:tblPr>
                <a:noFill/>
                <a:tableStyleId>{0A2D4C82-41A5-4185-AD32-47E4A6FAE3C1}</a:tableStyleId>
              </a:tblPr>
              <a:tblGrid>
                <a:gridCol w="2413000"/>
                <a:gridCol w="2413000"/>
                <a:gridCol w="2491975"/>
              </a:tblGrid>
              <a:tr h="386325">
                <a:tc>
                  <a:txBody>
                    <a:bodyPr/>
                    <a:lstStyle/>
                    <a:p>
                      <a:pPr indent="0" lvl="0" marL="0" rtl="0" algn="l">
                        <a:spcBef>
                          <a:spcPts val="0"/>
                        </a:spcBef>
                        <a:spcAft>
                          <a:spcPts val="0"/>
                        </a:spcAft>
                        <a:buNone/>
                      </a:pPr>
                      <a:r>
                        <a:t/>
                      </a:r>
                      <a:endParaRPr b="1">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lt1"/>
                          </a:solidFill>
                        </a:rPr>
                        <a:t>Predicted Non-Default</a:t>
                      </a:r>
                      <a:endParaRPr b="1">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lt1"/>
                          </a:solidFill>
                        </a:rPr>
                        <a:t>Predicted Default</a:t>
                      </a:r>
                      <a:endParaRPr b="1">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Actual Non Default (0)</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12,342</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9826</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Actual Default (1)</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699</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1133</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bl>
          </a:graphicData>
        </a:graphic>
      </p:graphicFrame>
      <p:sp>
        <p:nvSpPr>
          <p:cNvPr id="313" name="Google Shape;313;p38"/>
          <p:cNvSpPr txBox="1"/>
          <p:nvPr/>
        </p:nvSpPr>
        <p:spPr>
          <a:xfrm>
            <a:off x="858900" y="1441375"/>
            <a:ext cx="1599300" cy="2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lt1"/>
                </a:solidFill>
                <a:latin typeface="Roboto"/>
                <a:ea typeface="Roboto"/>
                <a:cs typeface="Roboto"/>
                <a:sym typeface="Roboto"/>
              </a:rPr>
              <a:t>Classification Report</a:t>
            </a:r>
            <a:endParaRPr sz="800">
              <a:solidFill>
                <a:schemeClr val="lt1"/>
              </a:solidFill>
              <a:latin typeface="Roboto"/>
              <a:ea typeface="Roboto"/>
              <a:cs typeface="Roboto"/>
              <a:sym typeface="Roboto"/>
            </a:endParaRPr>
          </a:p>
        </p:txBody>
      </p:sp>
      <p:sp>
        <p:nvSpPr>
          <p:cNvPr id="314" name="Google Shape;314;p38"/>
          <p:cNvSpPr txBox="1"/>
          <p:nvPr/>
        </p:nvSpPr>
        <p:spPr>
          <a:xfrm>
            <a:off x="818075" y="3291775"/>
            <a:ext cx="1480800" cy="2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lt1"/>
                </a:solidFill>
                <a:latin typeface="Roboto"/>
                <a:ea typeface="Roboto"/>
                <a:cs typeface="Roboto"/>
                <a:sym typeface="Roboto"/>
              </a:rPr>
              <a:t>Confusion matrix</a:t>
            </a:r>
            <a:endParaRPr sz="800">
              <a:solidFill>
                <a:schemeClr val="lt1"/>
              </a:solidFill>
              <a:latin typeface="Roboto"/>
              <a:ea typeface="Roboto"/>
              <a:cs typeface="Roboto"/>
              <a:sym typeface="Roboto"/>
            </a:endParaRPr>
          </a:p>
        </p:txBody>
      </p:sp>
      <p:sp>
        <p:nvSpPr>
          <p:cNvPr id="315" name="Google Shape;315;p38"/>
          <p:cNvSpPr txBox="1"/>
          <p:nvPr/>
        </p:nvSpPr>
        <p:spPr>
          <a:xfrm>
            <a:off x="1027900" y="406875"/>
            <a:ext cx="6295800" cy="66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chemeClr val="lt1"/>
                </a:solidFill>
                <a:latin typeface="Roboto"/>
                <a:ea typeface="Roboto"/>
                <a:cs typeface="Roboto"/>
                <a:sym typeface="Roboto"/>
              </a:rPr>
              <a:t>Logistic Regression</a:t>
            </a:r>
            <a:endParaRPr sz="3600">
              <a:solidFill>
                <a:schemeClr val="lt1"/>
              </a:solidFill>
              <a:latin typeface="Roboto"/>
              <a:ea typeface="Roboto"/>
              <a:cs typeface="Roboto"/>
              <a:sym typeface="Roboto"/>
            </a:endParaRPr>
          </a:p>
          <a:p>
            <a:pPr indent="0" lvl="0" marL="0" rtl="0" algn="ctr">
              <a:spcBef>
                <a:spcPts val="0"/>
              </a:spcBef>
              <a:spcAft>
                <a:spcPts val="0"/>
              </a:spcAft>
              <a:buNone/>
            </a:pPr>
            <a:r>
              <a:rPr lang="en" sz="2000">
                <a:solidFill>
                  <a:schemeClr val="lt1"/>
                </a:solidFill>
                <a:latin typeface="Roboto"/>
                <a:ea typeface="Roboto"/>
                <a:cs typeface="Roboto"/>
                <a:sym typeface="Roboto"/>
              </a:rPr>
              <a:t>(balanced class weights) </a:t>
            </a:r>
            <a:endParaRPr sz="2000">
              <a:solidFill>
                <a:schemeClr val="lt1"/>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graphicFrame>
        <p:nvGraphicFramePr>
          <p:cNvPr id="320" name="Google Shape;320;p39"/>
          <p:cNvGraphicFramePr/>
          <p:nvPr/>
        </p:nvGraphicFramePr>
        <p:xfrm>
          <a:off x="857550" y="1694275"/>
          <a:ext cx="3000000" cy="3000000"/>
        </p:xfrm>
        <a:graphic>
          <a:graphicData uri="http://schemas.openxmlformats.org/drawingml/2006/table">
            <a:tbl>
              <a:tblPr>
                <a:noFill/>
                <a:tableStyleId>{0A2D4C82-41A5-4185-AD32-47E4A6FAE3C1}</a:tableStyleId>
              </a:tblPr>
              <a:tblGrid>
                <a:gridCol w="2413000"/>
                <a:gridCol w="2413000"/>
                <a:gridCol w="2413000"/>
              </a:tblGrid>
              <a:tr h="381000">
                <a:tc>
                  <a:txBody>
                    <a:bodyPr/>
                    <a:lstStyle/>
                    <a:p>
                      <a:pPr indent="0" lvl="0" marL="0" rtl="0" algn="l">
                        <a:spcBef>
                          <a:spcPts val="0"/>
                        </a:spcBef>
                        <a:spcAft>
                          <a:spcPts val="0"/>
                        </a:spcAft>
                        <a:buNone/>
                      </a:pPr>
                      <a:r>
                        <a:rPr b="1" lang="en">
                          <a:solidFill>
                            <a:schemeClr val="lt1"/>
                          </a:solidFill>
                        </a:rPr>
                        <a:t>Metric</a:t>
                      </a:r>
                      <a:endParaRPr b="1">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lt1"/>
                          </a:solidFill>
                        </a:rPr>
                        <a:t>Class 0(Non-Default)</a:t>
                      </a:r>
                      <a:endParaRPr b="1">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lt1"/>
                          </a:solidFill>
                        </a:rPr>
                        <a:t>Class 1(Default)</a:t>
                      </a:r>
                      <a:endParaRPr b="1">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Precision</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0.94</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0.10</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Recall</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0.57</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0.60</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F-1 Score</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0.71</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0.18</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bl>
          </a:graphicData>
        </a:graphic>
      </p:graphicFrame>
      <p:graphicFrame>
        <p:nvGraphicFramePr>
          <p:cNvPr id="321" name="Google Shape;321;p39"/>
          <p:cNvGraphicFramePr/>
          <p:nvPr/>
        </p:nvGraphicFramePr>
        <p:xfrm>
          <a:off x="818075" y="3544675"/>
          <a:ext cx="3000000" cy="3000000"/>
        </p:xfrm>
        <a:graphic>
          <a:graphicData uri="http://schemas.openxmlformats.org/drawingml/2006/table">
            <a:tbl>
              <a:tblPr>
                <a:noFill/>
                <a:tableStyleId>{0A2D4C82-41A5-4185-AD32-47E4A6FAE3C1}</a:tableStyleId>
              </a:tblPr>
              <a:tblGrid>
                <a:gridCol w="2413000"/>
                <a:gridCol w="2413000"/>
                <a:gridCol w="2491975"/>
              </a:tblGrid>
              <a:tr h="386325">
                <a:tc>
                  <a:txBody>
                    <a:bodyPr/>
                    <a:lstStyle/>
                    <a:p>
                      <a:pPr indent="0" lvl="0" marL="0" rtl="0" algn="l">
                        <a:spcBef>
                          <a:spcPts val="0"/>
                        </a:spcBef>
                        <a:spcAft>
                          <a:spcPts val="0"/>
                        </a:spcAft>
                        <a:buNone/>
                      </a:pPr>
                      <a:r>
                        <a:t/>
                      </a:r>
                      <a:endParaRPr b="1">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lt1"/>
                          </a:solidFill>
                        </a:rPr>
                        <a:t>Predicted Non-Default</a:t>
                      </a:r>
                      <a:endParaRPr b="1">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lt1"/>
                          </a:solidFill>
                        </a:rPr>
                        <a:t>Predicted Default</a:t>
                      </a:r>
                      <a:endParaRPr b="1">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Actual Non Default (0)</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12,645</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9523</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rPr>
                        <a:t>Actual Default (1)</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738</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1094</a:t>
                      </a:r>
                      <a:endParaRPr>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bl>
          </a:graphicData>
        </a:graphic>
      </p:graphicFrame>
      <p:sp>
        <p:nvSpPr>
          <p:cNvPr id="322" name="Google Shape;322;p39"/>
          <p:cNvSpPr txBox="1"/>
          <p:nvPr/>
        </p:nvSpPr>
        <p:spPr>
          <a:xfrm>
            <a:off x="858900" y="1441375"/>
            <a:ext cx="1599300" cy="2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lt1"/>
                </a:solidFill>
                <a:latin typeface="Roboto"/>
                <a:ea typeface="Roboto"/>
                <a:cs typeface="Roboto"/>
                <a:sym typeface="Roboto"/>
              </a:rPr>
              <a:t>Classification Report</a:t>
            </a:r>
            <a:endParaRPr sz="800">
              <a:solidFill>
                <a:schemeClr val="lt1"/>
              </a:solidFill>
              <a:latin typeface="Roboto"/>
              <a:ea typeface="Roboto"/>
              <a:cs typeface="Roboto"/>
              <a:sym typeface="Roboto"/>
            </a:endParaRPr>
          </a:p>
        </p:txBody>
      </p:sp>
      <p:sp>
        <p:nvSpPr>
          <p:cNvPr id="323" name="Google Shape;323;p39"/>
          <p:cNvSpPr txBox="1"/>
          <p:nvPr/>
        </p:nvSpPr>
        <p:spPr>
          <a:xfrm>
            <a:off x="818075" y="3291775"/>
            <a:ext cx="1480800" cy="2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lt1"/>
                </a:solidFill>
                <a:latin typeface="Roboto"/>
                <a:ea typeface="Roboto"/>
                <a:cs typeface="Roboto"/>
                <a:sym typeface="Roboto"/>
              </a:rPr>
              <a:t>Confusion matrix</a:t>
            </a:r>
            <a:endParaRPr sz="800">
              <a:solidFill>
                <a:schemeClr val="lt1"/>
              </a:solidFill>
              <a:latin typeface="Roboto"/>
              <a:ea typeface="Roboto"/>
              <a:cs typeface="Roboto"/>
              <a:sym typeface="Roboto"/>
            </a:endParaRPr>
          </a:p>
        </p:txBody>
      </p:sp>
      <p:sp>
        <p:nvSpPr>
          <p:cNvPr id="324" name="Google Shape;324;p39"/>
          <p:cNvSpPr txBox="1"/>
          <p:nvPr/>
        </p:nvSpPr>
        <p:spPr>
          <a:xfrm>
            <a:off x="1027900" y="406875"/>
            <a:ext cx="6295800" cy="66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chemeClr val="lt1"/>
                </a:solidFill>
                <a:latin typeface="Roboto"/>
                <a:ea typeface="Roboto"/>
                <a:cs typeface="Roboto"/>
                <a:sym typeface="Roboto"/>
              </a:rPr>
              <a:t>Logistic Regression</a:t>
            </a:r>
            <a:endParaRPr sz="3600">
              <a:solidFill>
                <a:schemeClr val="lt1"/>
              </a:solidFill>
              <a:latin typeface="Roboto"/>
              <a:ea typeface="Roboto"/>
              <a:cs typeface="Roboto"/>
              <a:sym typeface="Roboto"/>
            </a:endParaRPr>
          </a:p>
          <a:p>
            <a:pPr indent="0" lvl="0" marL="0" rtl="0" algn="ctr">
              <a:spcBef>
                <a:spcPts val="0"/>
              </a:spcBef>
              <a:spcAft>
                <a:spcPts val="0"/>
              </a:spcAft>
              <a:buNone/>
            </a:pPr>
            <a:r>
              <a:rPr lang="en" sz="2000">
                <a:solidFill>
                  <a:schemeClr val="lt1"/>
                </a:solidFill>
                <a:latin typeface="Roboto"/>
                <a:ea typeface="Roboto"/>
                <a:cs typeface="Roboto"/>
                <a:sym typeface="Roboto"/>
              </a:rPr>
              <a:t>(Scaled Pipeline) </a:t>
            </a:r>
            <a:endParaRPr sz="2000">
              <a:solidFill>
                <a:schemeClr val="lt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0"/>
          <p:cNvSpPr txBox="1"/>
          <p:nvPr/>
        </p:nvSpPr>
        <p:spPr>
          <a:xfrm>
            <a:off x="315925" y="187575"/>
            <a:ext cx="6397200" cy="5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lt1"/>
                </a:solidFill>
                <a:latin typeface="Roboto"/>
                <a:ea typeface="Roboto"/>
                <a:cs typeface="Roboto"/>
                <a:sym typeface="Roboto"/>
              </a:rPr>
              <a:t>Hyperparameter Tuning of LR</a:t>
            </a:r>
            <a:endParaRPr sz="3600">
              <a:solidFill>
                <a:schemeClr val="lt1"/>
              </a:solidFill>
              <a:latin typeface="Roboto"/>
              <a:ea typeface="Roboto"/>
              <a:cs typeface="Roboto"/>
              <a:sym typeface="Roboto"/>
            </a:endParaRPr>
          </a:p>
        </p:txBody>
      </p:sp>
      <p:sp>
        <p:nvSpPr>
          <p:cNvPr id="330" name="Google Shape;330;p40"/>
          <p:cNvSpPr txBox="1"/>
          <p:nvPr/>
        </p:nvSpPr>
        <p:spPr>
          <a:xfrm>
            <a:off x="315925" y="1234050"/>
            <a:ext cx="7917600" cy="3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C = 1: standard level of regularization ; solver = lbfgs: The LBFGS solver is well-suited for small to medium-sized datasets and converges effectively.</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Recall for defaults is 60%, indicating the model successfully identifies 60% of actual defaults.</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The F1-score for defaults is 18%, reflecting poor balance between precision and recall for this class.</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GridSearchCV ensures the model parameters are optimized, leading to slightly better balance in predictions.</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The pipeline automates scaling and modeling, ensuring consistent preprocessing and reducing the risk of data leakage.</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1"/>
          <p:cNvSpPr txBox="1"/>
          <p:nvPr>
            <p:ph type="title"/>
          </p:nvPr>
        </p:nvSpPr>
        <p:spPr>
          <a:xfrm>
            <a:off x="262350" y="1730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XGBoost (scale_pos_weight)</a:t>
            </a:r>
            <a:endParaRPr/>
          </a:p>
        </p:txBody>
      </p:sp>
      <p:graphicFrame>
        <p:nvGraphicFramePr>
          <p:cNvPr id="336" name="Google Shape;336;p41"/>
          <p:cNvGraphicFramePr/>
          <p:nvPr/>
        </p:nvGraphicFramePr>
        <p:xfrm>
          <a:off x="857575" y="1694200"/>
          <a:ext cx="3000000" cy="3000000"/>
        </p:xfrm>
        <a:graphic>
          <a:graphicData uri="http://schemas.openxmlformats.org/drawingml/2006/table">
            <a:tbl>
              <a:tblPr>
                <a:noFill/>
                <a:tableStyleId>{0A2D4C82-41A5-4185-AD32-47E4A6FAE3C1}</a:tableStyleId>
              </a:tblPr>
              <a:tblGrid>
                <a:gridCol w="2413000"/>
                <a:gridCol w="2413000"/>
                <a:gridCol w="2413000"/>
              </a:tblGrid>
              <a:tr h="381000">
                <a:tc>
                  <a:txBody>
                    <a:bodyPr/>
                    <a:lstStyle/>
                    <a:p>
                      <a:pPr indent="0" lvl="0" marL="0" rtl="0" algn="l">
                        <a:spcBef>
                          <a:spcPts val="0"/>
                        </a:spcBef>
                        <a:spcAft>
                          <a:spcPts val="0"/>
                        </a:spcAft>
                        <a:buNone/>
                      </a:pPr>
                      <a:r>
                        <a:rPr b="1" lang="en">
                          <a:solidFill>
                            <a:schemeClr val="accent4"/>
                          </a:solidFill>
                        </a:rPr>
                        <a:t>Metric</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4"/>
                          </a:solidFill>
                        </a:rPr>
                        <a:t>Class 0(Non-Default)</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4"/>
                          </a:solidFill>
                        </a:rPr>
                        <a:t>Class 1(Default)</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Precision</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0.94</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0.13</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Recall</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0.76</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0.41</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F-1 Score</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0.84</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0.19</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graphicFrame>
        <p:nvGraphicFramePr>
          <p:cNvPr id="337" name="Google Shape;337;p41"/>
          <p:cNvGraphicFramePr/>
          <p:nvPr/>
        </p:nvGraphicFramePr>
        <p:xfrm>
          <a:off x="818075" y="3544675"/>
          <a:ext cx="3000000" cy="3000000"/>
        </p:xfrm>
        <a:graphic>
          <a:graphicData uri="http://schemas.openxmlformats.org/drawingml/2006/table">
            <a:tbl>
              <a:tblPr>
                <a:noFill/>
                <a:tableStyleId>{0A2D4C82-41A5-4185-AD32-47E4A6FAE3C1}</a:tableStyleId>
              </a:tblPr>
              <a:tblGrid>
                <a:gridCol w="2413000"/>
                <a:gridCol w="2413000"/>
                <a:gridCol w="2491975"/>
              </a:tblGrid>
              <a:tr h="386325">
                <a:tc>
                  <a:txBody>
                    <a:bodyPr/>
                    <a:lstStyle/>
                    <a:p>
                      <a:pPr indent="0" lvl="0" marL="0" rtl="0" algn="l">
                        <a:spcBef>
                          <a:spcPts val="0"/>
                        </a:spcBef>
                        <a:spcAft>
                          <a:spcPts val="0"/>
                        </a:spcAft>
                        <a:buNone/>
                      </a:pPr>
                      <a:r>
                        <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4"/>
                          </a:solidFill>
                        </a:rPr>
                        <a:t>Predicted Non-Default</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4"/>
                          </a:solidFill>
                        </a:rPr>
                        <a:t>Predicted Default</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Actual Non Default (0)</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16941</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5227</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Actual Default (1)</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1080</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752</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338" name="Google Shape;338;p41"/>
          <p:cNvSpPr txBox="1"/>
          <p:nvPr/>
        </p:nvSpPr>
        <p:spPr>
          <a:xfrm>
            <a:off x="858900" y="1441375"/>
            <a:ext cx="1599300" cy="2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latin typeface="Roboto"/>
                <a:ea typeface="Roboto"/>
                <a:cs typeface="Roboto"/>
                <a:sym typeface="Roboto"/>
              </a:rPr>
              <a:t>Classification Report</a:t>
            </a:r>
            <a:endParaRPr sz="800">
              <a:solidFill>
                <a:schemeClr val="dk2"/>
              </a:solidFill>
              <a:latin typeface="Roboto"/>
              <a:ea typeface="Roboto"/>
              <a:cs typeface="Roboto"/>
              <a:sym typeface="Roboto"/>
            </a:endParaRPr>
          </a:p>
        </p:txBody>
      </p:sp>
      <p:sp>
        <p:nvSpPr>
          <p:cNvPr id="339" name="Google Shape;339;p41"/>
          <p:cNvSpPr txBox="1"/>
          <p:nvPr/>
        </p:nvSpPr>
        <p:spPr>
          <a:xfrm>
            <a:off x="818075" y="3291775"/>
            <a:ext cx="1480800" cy="2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latin typeface="Roboto"/>
                <a:ea typeface="Roboto"/>
                <a:cs typeface="Roboto"/>
                <a:sym typeface="Roboto"/>
              </a:rPr>
              <a:t>Confusion matrix</a:t>
            </a:r>
            <a:endParaRPr sz="800">
              <a:solidFill>
                <a:schemeClr val="dk2"/>
              </a:solidFill>
              <a:latin typeface="Roboto"/>
              <a:ea typeface="Roboto"/>
              <a:cs typeface="Roboto"/>
              <a:sym typeface="Roboto"/>
            </a:endParaRPr>
          </a:p>
        </p:txBody>
      </p:sp>
      <p:sp>
        <p:nvSpPr>
          <p:cNvPr id="340" name="Google Shape;340;p41"/>
          <p:cNvSpPr txBox="1"/>
          <p:nvPr/>
        </p:nvSpPr>
        <p:spPr>
          <a:xfrm>
            <a:off x="778650" y="809525"/>
            <a:ext cx="7701600" cy="5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latin typeface="Roboto"/>
                <a:ea typeface="Roboto"/>
                <a:cs typeface="Roboto"/>
                <a:sym typeface="Roboto"/>
              </a:rPr>
              <a:t>scale_pos_weight: This parameter balances the classes by penalizing misclassification of the minority class more heavily, improving recall for defaults.</a:t>
            </a:r>
            <a:endParaRPr sz="1100">
              <a:solidFill>
                <a:schemeClr val="dk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a:t>
            </a:r>
            <a:endParaRPr/>
          </a:p>
        </p:txBody>
      </p:sp>
      <p:grpSp>
        <p:nvGrpSpPr>
          <p:cNvPr id="99" name="Google Shape;99;p15"/>
          <p:cNvGrpSpPr/>
          <p:nvPr/>
        </p:nvGrpSpPr>
        <p:grpSpPr>
          <a:xfrm>
            <a:off x="431925" y="1304875"/>
            <a:ext cx="2628925" cy="3416400"/>
            <a:chOff x="431925" y="1304875"/>
            <a:chExt cx="2628925" cy="3416400"/>
          </a:xfrm>
        </p:grpSpPr>
        <p:sp>
          <p:nvSpPr>
            <p:cNvPr id="100" name="Google Shape;100;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15"/>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Key Variables</a:t>
            </a:r>
            <a:endParaRPr>
              <a:solidFill>
                <a:schemeClr val="lt1"/>
              </a:solidFill>
            </a:endParaRPr>
          </a:p>
        </p:txBody>
      </p:sp>
      <p:sp>
        <p:nvSpPr>
          <p:cNvPr id="103" name="Google Shape;103;p15"/>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000000"/>
                </a:solidFill>
              </a:rPr>
              <a:t>Loan Details:</a:t>
            </a:r>
            <a:r>
              <a:rPr lang="en" sz="1300">
                <a:solidFill>
                  <a:srgbClr val="000000"/>
                </a:solidFill>
              </a:rPr>
              <a:t> Amount, loan term &amp; installments.</a:t>
            </a:r>
            <a:endParaRPr sz="1300">
              <a:solidFill>
                <a:srgbClr val="000000"/>
              </a:solidFill>
            </a:endParaRPr>
          </a:p>
          <a:p>
            <a:pPr indent="0" lvl="0" marL="0" rtl="0" algn="l">
              <a:spcBef>
                <a:spcPts val="1600"/>
              </a:spcBef>
              <a:spcAft>
                <a:spcPts val="0"/>
              </a:spcAft>
              <a:buNone/>
            </a:pPr>
            <a:r>
              <a:rPr b="1" lang="en" sz="1300">
                <a:solidFill>
                  <a:srgbClr val="000000"/>
                </a:solidFill>
              </a:rPr>
              <a:t>Employment &amp; Income:</a:t>
            </a:r>
            <a:r>
              <a:rPr lang="en" sz="1300">
                <a:solidFill>
                  <a:srgbClr val="000000"/>
                </a:solidFill>
              </a:rPr>
              <a:t> Annual income &amp; </a:t>
            </a:r>
            <a:r>
              <a:rPr lang="en" sz="1300">
                <a:solidFill>
                  <a:srgbClr val="000000"/>
                </a:solidFill>
              </a:rPr>
              <a:t>length</a:t>
            </a:r>
            <a:r>
              <a:rPr lang="en" sz="1300">
                <a:solidFill>
                  <a:srgbClr val="000000"/>
                </a:solidFill>
              </a:rPr>
              <a:t> of employment. </a:t>
            </a:r>
            <a:endParaRPr sz="1300">
              <a:solidFill>
                <a:srgbClr val="000000"/>
              </a:solidFill>
            </a:endParaRPr>
          </a:p>
          <a:p>
            <a:pPr indent="0" lvl="0" marL="0" rtl="0" algn="l">
              <a:spcBef>
                <a:spcPts val="1600"/>
              </a:spcBef>
              <a:spcAft>
                <a:spcPts val="0"/>
              </a:spcAft>
              <a:buNone/>
            </a:pPr>
            <a:r>
              <a:rPr b="1" lang="en" sz="1300">
                <a:solidFill>
                  <a:srgbClr val="000000"/>
                </a:solidFill>
              </a:rPr>
              <a:t>Creditworthiness:</a:t>
            </a:r>
            <a:r>
              <a:rPr lang="en" sz="1300">
                <a:solidFill>
                  <a:srgbClr val="000000"/>
                </a:solidFill>
              </a:rPr>
              <a:t> FICO score range, delinquency status. </a:t>
            </a:r>
            <a:endParaRPr sz="1300">
              <a:solidFill>
                <a:srgbClr val="000000"/>
              </a:solidFill>
            </a:endParaRPr>
          </a:p>
          <a:p>
            <a:pPr indent="0" lvl="0" marL="0" rtl="0" algn="l">
              <a:spcBef>
                <a:spcPts val="1600"/>
              </a:spcBef>
              <a:spcAft>
                <a:spcPts val="1600"/>
              </a:spcAft>
              <a:buNone/>
            </a:pPr>
            <a:r>
              <a:rPr b="1" lang="en" sz="1300">
                <a:solidFill>
                  <a:srgbClr val="000000"/>
                </a:solidFill>
              </a:rPr>
              <a:t>Loan status:</a:t>
            </a:r>
            <a:r>
              <a:rPr lang="en" sz="1300">
                <a:solidFill>
                  <a:srgbClr val="000000"/>
                </a:solidFill>
              </a:rPr>
              <a:t> "Fully Paid," "Current”. </a:t>
            </a:r>
            <a:endParaRPr sz="1300">
              <a:solidFill>
                <a:srgbClr val="000000"/>
              </a:solidFill>
            </a:endParaRPr>
          </a:p>
        </p:txBody>
      </p:sp>
      <p:grpSp>
        <p:nvGrpSpPr>
          <p:cNvPr id="104" name="Google Shape;104;p15"/>
          <p:cNvGrpSpPr/>
          <p:nvPr/>
        </p:nvGrpSpPr>
        <p:grpSpPr>
          <a:xfrm>
            <a:off x="3320450" y="1304875"/>
            <a:ext cx="2632500" cy="3416400"/>
            <a:chOff x="3320450" y="1304875"/>
            <a:chExt cx="2632500" cy="3416400"/>
          </a:xfrm>
        </p:grpSpPr>
        <p:sp>
          <p:nvSpPr>
            <p:cNvPr id="105" name="Google Shape;105;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15"/>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Cleaning needs</a:t>
            </a:r>
            <a:endParaRPr>
              <a:solidFill>
                <a:schemeClr val="lt1"/>
              </a:solidFill>
            </a:endParaRPr>
          </a:p>
        </p:txBody>
      </p:sp>
      <p:sp>
        <p:nvSpPr>
          <p:cNvPr id="108" name="Google Shape;108;p15"/>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000000"/>
                </a:solidFill>
              </a:rPr>
              <a:t>Missing values: </a:t>
            </a:r>
            <a:r>
              <a:rPr lang="en" sz="1300">
                <a:solidFill>
                  <a:srgbClr val="000000"/>
                </a:solidFill>
              </a:rPr>
              <a:t>Substitution with the median or mean. </a:t>
            </a:r>
            <a:endParaRPr sz="1300">
              <a:solidFill>
                <a:srgbClr val="000000"/>
              </a:solidFill>
            </a:endParaRPr>
          </a:p>
          <a:p>
            <a:pPr indent="0" lvl="0" marL="0" rtl="0" algn="l">
              <a:spcBef>
                <a:spcPts val="1600"/>
              </a:spcBef>
              <a:spcAft>
                <a:spcPts val="0"/>
              </a:spcAft>
              <a:buNone/>
            </a:pPr>
            <a:r>
              <a:rPr lang="en" sz="1300">
                <a:solidFill>
                  <a:srgbClr val="000000"/>
                </a:solidFill>
              </a:rPr>
              <a:t>Drop rows containing NaN values in any feature</a:t>
            </a:r>
            <a:endParaRPr sz="1300">
              <a:solidFill>
                <a:srgbClr val="000000"/>
              </a:solidFill>
            </a:endParaRPr>
          </a:p>
          <a:p>
            <a:pPr indent="0" lvl="0" marL="0" rtl="0" algn="l">
              <a:spcBef>
                <a:spcPts val="1600"/>
              </a:spcBef>
              <a:spcAft>
                <a:spcPts val="0"/>
              </a:spcAft>
              <a:buNone/>
            </a:pPr>
            <a:r>
              <a:rPr b="1" lang="en" sz="1300">
                <a:solidFill>
                  <a:srgbClr val="000000"/>
                </a:solidFill>
              </a:rPr>
              <a:t>Data type mismatch: </a:t>
            </a:r>
            <a:r>
              <a:rPr lang="en" sz="1300">
                <a:solidFill>
                  <a:srgbClr val="000000"/>
                </a:solidFill>
              </a:rPr>
              <a:t>String to numeric</a:t>
            </a:r>
            <a:endParaRPr sz="1300">
              <a:solidFill>
                <a:srgbClr val="000000"/>
              </a:solidFill>
            </a:endParaRPr>
          </a:p>
          <a:p>
            <a:pPr indent="0" lvl="0" marL="0" rtl="0" algn="l">
              <a:spcBef>
                <a:spcPts val="1600"/>
              </a:spcBef>
              <a:spcAft>
                <a:spcPts val="1600"/>
              </a:spcAft>
              <a:buNone/>
            </a:pPr>
            <a:r>
              <a:rPr b="1" lang="en" sz="1300">
                <a:solidFill>
                  <a:srgbClr val="000000"/>
                </a:solidFill>
              </a:rPr>
              <a:t>Standard date format: </a:t>
            </a:r>
            <a:r>
              <a:rPr lang="en" sz="1300">
                <a:solidFill>
                  <a:srgbClr val="000000"/>
                </a:solidFill>
              </a:rPr>
              <a:t>for all the dates.</a:t>
            </a:r>
            <a:r>
              <a:rPr b="1" lang="en" sz="1300">
                <a:solidFill>
                  <a:srgbClr val="000000"/>
                </a:solidFill>
              </a:rPr>
              <a:t> </a:t>
            </a:r>
            <a:endParaRPr sz="1300">
              <a:solidFill>
                <a:srgbClr val="000000"/>
              </a:solidFill>
            </a:endParaRPr>
          </a:p>
        </p:txBody>
      </p:sp>
      <p:grpSp>
        <p:nvGrpSpPr>
          <p:cNvPr id="109" name="Google Shape;109;p15"/>
          <p:cNvGrpSpPr/>
          <p:nvPr/>
        </p:nvGrpSpPr>
        <p:grpSpPr>
          <a:xfrm>
            <a:off x="6212550" y="1304875"/>
            <a:ext cx="2632500" cy="3416400"/>
            <a:chOff x="6212550" y="1304875"/>
            <a:chExt cx="2632500" cy="3416400"/>
          </a:xfrm>
        </p:grpSpPr>
        <p:sp>
          <p:nvSpPr>
            <p:cNvPr id="110" name="Google Shape;110;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15"/>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Analysis Direction</a:t>
            </a:r>
            <a:endParaRPr>
              <a:solidFill>
                <a:schemeClr val="lt1"/>
              </a:solidFill>
            </a:endParaRPr>
          </a:p>
        </p:txBody>
      </p:sp>
      <p:sp>
        <p:nvSpPr>
          <p:cNvPr id="113" name="Google Shape;113;p15"/>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000000"/>
                </a:solidFill>
              </a:rPr>
              <a:t>Risk Assessment:</a:t>
            </a:r>
            <a:r>
              <a:rPr lang="en" sz="1300">
                <a:solidFill>
                  <a:srgbClr val="000000"/>
                </a:solidFill>
              </a:rPr>
              <a:t> Predictive model for loan default, using loan status, credit scores, employment length, &amp; income.</a:t>
            </a:r>
            <a:endParaRPr sz="1300">
              <a:solidFill>
                <a:srgbClr val="000000"/>
              </a:solidFill>
            </a:endParaRPr>
          </a:p>
          <a:p>
            <a:pPr indent="0" lvl="0" marL="0" rtl="0" algn="l">
              <a:spcBef>
                <a:spcPts val="1600"/>
              </a:spcBef>
              <a:spcAft>
                <a:spcPts val="0"/>
              </a:spcAft>
              <a:buNone/>
            </a:pPr>
            <a:r>
              <a:rPr b="1" lang="en" sz="1300">
                <a:solidFill>
                  <a:srgbClr val="000000"/>
                </a:solidFill>
              </a:rPr>
              <a:t>Income vs. Loan Amounts: </a:t>
            </a:r>
            <a:r>
              <a:rPr lang="en" sz="1300">
                <a:solidFill>
                  <a:srgbClr val="000000"/>
                </a:solidFill>
              </a:rPr>
              <a:t>Observe trend to see if income levels influence loan amounts. </a:t>
            </a:r>
            <a:endParaRPr sz="1300">
              <a:solidFill>
                <a:srgbClr val="000000"/>
              </a:solidFill>
            </a:endParaRPr>
          </a:p>
          <a:p>
            <a:pPr indent="0" lvl="0" marL="0" rtl="0" algn="l">
              <a:spcBef>
                <a:spcPts val="1600"/>
              </a:spcBef>
              <a:spcAft>
                <a:spcPts val="1600"/>
              </a:spcAft>
              <a:buNone/>
            </a:pPr>
            <a:r>
              <a:rPr b="1" lang="en" sz="1300">
                <a:solidFill>
                  <a:srgbClr val="000000"/>
                </a:solidFill>
              </a:rPr>
              <a:t>Delinquency Patterns: </a:t>
            </a:r>
            <a:r>
              <a:rPr lang="en" sz="1300">
                <a:solidFill>
                  <a:srgbClr val="000000"/>
                </a:solidFill>
              </a:rPr>
              <a:t>Thresholds for risk categorization.</a:t>
            </a:r>
            <a:endParaRPr sz="130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2"/>
          <p:cNvSpPr txBox="1"/>
          <p:nvPr>
            <p:ph type="title"/>
          </p:nvPr>
        </p:nvSpPr>
        <p:spPr>
          <a:xfrm>
            <a:off x="262350" y="1730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Hyperparameter Tuning (XGBoost)</a:t>
            </a:r>
            <a:endParaRPr/>
          </a:p>
        </p:txBody>
      </p:sp>
      <p:graphicFrame>
        <p:nvGraphicFramePr>
          <p:cNvPr id="346" name="Google Shape;346;p42"/>
          <p:cNvGraphicFramePr/>
          <p:nvPr/>
        </p:nvGraphicFramePr>
        <p:xfrm>
          <a:off x="857575" y="1694200"/>
          <a:ext cx="3000000" cy="3000000"/>
        </p:xfrm>
        <a:graphic>
          <a:graphicData uri="http://schemas.openxmlformats.org/drawingml/2006/table">
            <a:tbl>
              <a:tblPr>
                <a:noFill/>
                <a:tableStyleId>{0A2D4C82-41A5-4185-AD32-47E4A6FAE3C1}</a:tableStyleId>
              </a:tblPr>
              <a:tblGrid>
                <a:gridCol w="2413000"/>
                <a:gridCol w="2413000"/>
                <a:gridCol w="2413000"/>
              </a:tblGrid>
              <a:tr h="381000">
                <a:tc>
                  <a:txBody>
                    <a:bodyPr/>
                    <a:lstStyle/>
                    <a:p>
                      <a:pPr indent="0" lvl="0" marL="0" rtl="0" algn="l">
                        <a:spcBef>
                          <a:spcPts val="0"/>
                        </a:spcBef>
                        <a:spcAft>
                          <a:spcPts val="0"/>
                        </a:spcAft>
                        <a:buNone/>
                      </a:pPr>
                      <a:r>
                        <a:rPr b="1" lang="en">
                          <a:solidFill>
                            <a:schemeClr val="accent4"/>
                          </a:solidFill>
                        </a:rPr>
                        <a:t>Metric</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4"/>
                          </a:solidFill>
                        </a:rPr>
                        <a:t>Class 0(Non-Default)</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4"/>
                          </a:solidFill>
                        </a:rPr>
                        <a:t>Class 1(Default)</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Precision</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0.95</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0.12</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Recall</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0.70</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0.52</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F-1 Score</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0.80</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0.20</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graphicFrame>
        <p:nvGraphicFramePr>
          <p:cNvPr id="347" name="Google Shape;347;p42"/>
          <p:cNvGraphicFramePr/>
          <p:nvPr/>
        </p:nvGraphicFramePr>
        <p:xfrm>
          <a:off x="818075" y="3544675"/>
          <a:ext cx="3000000" cy="3000000"/>
        </p:xfrm>
        <a:graphic>
          <a:graphicData uri="http://schemas.openxmlformats.org/drawingml/2006/table">
            <a:tbl>
              <a:tblPr>
                <a:noFill/>
                <a:tableStyleId>{0A2D4C82-41A5-4185-AD32-47E4A6FAE3C1}</a:tableStyleId>
              </a:tblPr>
              <a:tblGrid>
                <a:gridCol w="2413000"/>
                <a:gridCol w="2413000"/>
                <a:gridCol w="2491975"/>
              </a:tblGrid>
              <a:tr h="386325">
                <a:tc>
                  <a:txBody>
                    <a:bodyPr/>
                    <a:lstStyle/>
                    <a:p>
                      <a:pPr indent="0" lvl="0" marL="0" rtl="0" algn="l">
                        <a:spcBef>
                          <a:spcPts val="0"/>
                        </a:spcBef>
                        <a:spcAft>
                          <a:spcPts val="0"/>
                        </a:spcAft>
                        <a:buNone/>
                      </a:pPr>
                      <a:r>
                        <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4"/>
                          </a:solidFill>
                        </a:rPr>
                        <a:t>Predicted Non-Default</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4"/>
                          </a:solidFill>
                        </a:rPr>
                        <a:t>Predicted Default</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Actual Non Default (0)</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15444</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6724</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Actual Default (1)</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876</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956</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348" name="Google Shape;348;p42"/>
          <p:cNvSpPr txBox="1"/>
          <p:nvPr/>
        </p:nvSpPr>
        <p:spPr>
          <a:xfrm>
            <a:off x="858900" y="1441375"/>
            <a:ext cx="1599300" cy="2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latin typeface="Roboto"/>
                <a:ea typeface="Roboto"/>
                <a:cs typeface="Roboto"/>
                <a:sym typeface="Roboto"/>
              </a:rPr>
              <a:t>Classification Report</a:t>
            </a:r>
            <a:endParaRPr sz="800">
              <a:solidFill>
                <a:schemeClr val="dk2"/>
              </a:solidFill>
              <a:latin typeface="Roboto"/>
              <a:ea typeface="Roboto"/>
              <a:cs typeface="Roboto"/>
              <a:sym typeface="Roboto"/>
            </a:endParaRPr>
          </a:p>
        </p:txBody>
      </p:sp>
      <p:sp>
        <p:nvSpPr>
          <p:cNvPr id="349" name="Google Shape;349;p42"/>
          <p:cNvSpPr txBox="1"/>
          <p:nvPr/>
        </p:nvSpPr>
        <p:spPr>
          <a:xfrm>
            <a:off x="818075" y="3291775"/>
            <a:ext cx="1480800" cy="2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latin typeface="Roboto"/>
                <a:ea typeface="Roboto"/>
                <a:cs typeface="Roboto"/>
                <a:sym typeface="Roboto"/>
              </a:rPr>
              <a:t>Confusion matrix</a:t>
            </a:r>
            <a:endParaRPr sz="800">
              <a:solidFill>
                <a:schemeClr val="dk2"/>
              </a:solidFill>
              <a:latin typeface="Roboto"/>
              <a:ea typeface="Roboto"/>
              <a:cs typeface="Roboto"/>
              <a:sym typeface="Roboto"/>
            </a:endParaRPr>
          </a:p>
        </p:txBody>
      </p:sp>
      <p:sp>
        <p:nvSpPr>
          <p:cNvPr id="350" name="Google Shape;350;p42"/>
          <p:cNvSpPr txBox="1"/>
          <p:nvPr/>
        </p:nvSpPr>
        <p:spPr>
          <a:xfrm>
            <a:off x="778650" y="809525"/>
            <a:ext cx="7701600" cy="5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chemeClr val="dk2"/>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3"/>
          <p:cNvSpPr txBox="1"/>
          <p:nvPr>
            <p:ph type="title"/>
          </p:nvPr>
        </p:nvSpPr>
        <p:spPr>
          <a:xfrm>
            <a:off x="262350" y="1730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Fine Tuning (XGBoost)</a:t>
            </a:r>
            <a:endParaRPr/>
          </a:p>
        </p:txBody>
      </p:sp>
      <p:graphicFrame>
        <p:nvGraphicFramePr>
          <p:cNvPr id="356" name="Google Shape;356;p43"/>
          <p:cNvGraphicFramePr/>
          <p:nvPr/>
        </p:nvGraphicFramePr>
        <p:xfrm>
          <a:off x="857575" y="1694200"/>
          <a:ext cx="3000000" cy="3000000"/>
        </p:xfrm>
        <a:graphic>
          <a:graphicData uri="http://schemas.openxmlformats.org/drawingml/2006/table">
            <a:tbl>
              <a:tblPr>
                <a:noFill/>
                <a:tableStyleId>{0A2D4C82-41A5-4185-AD32-47E4A6FAE3C1}</a:tableStyleId>
              </a:tblPr>
              <a:tblGrid>
                <a:gridCol w="2413000"/>
                <a:gridCol w="2413000"/>
                <a:gridCol w="2413000"/>
              </a:tblGrid>
              <a:tr h="381000">
                <a:tc>
                  <a:txBody>
                    <a:bodyPr/>
                    <a:lstStyle/>
                    <a:p>
                      <a:pPr indent="0" lvl="0" marL="0" rtl="0" algn="l">
                        <a:spcBef>
                          <a:spcPts val="0"/>
                        </a:spcBef>
                        <a:spcAft>
                          <a:spcPts val="0"/>
                        </a:spcAft>
                        <a:buNone/>
                      </a:pPr>
                      <a:r>
                        <a:rPr b="1" lang="en">
                          <a:solidFill>
                            <a:schemeClr val="accent4"/>
                          </a:solidFill>
                        </a:rPr>
                        <a:t>Metric</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4"/>
                          </a:solidFill>
                        </a:rPr>
                        <a:t>Class 0(Non-Default)</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4"/>
                          </a:solidFill>
                        </a:rPr>
                        <a:t>Class 1(Default)</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Precision</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0.94</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0.14</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Recall</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0.78</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0.42</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F-1 Score</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0.85</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0.20</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graphicFrame>
        <p:nvGraphicFramePr>
          <p:cNvPr id="357" name="Google Shape;357;p43"/>
          <p:cNvGraphicFramePr/>
          <p:nvPr/>
        </p:nvGraphicFramePr>
        <p:xfrm>
          <a:off x="818075" y="3544675"/>
          <a:ext cx="3000000" cy="3000000"/>
        </p:xfrm>
        <a:graphic>
          <a:graphicData uri="http://schemas.openxmlformats.org/drawingml/2006/table">
            <a:tbl>
              <a:tblPr>
                <a:noFill/>
                <a:tableStyleId>{0A2D4C82-41A5-4185-AD32-47E4A6FAE3C1}</a:tableStyleId>
              </a:tblPr>
              <a:tblGrid>
                <a:gridCol w="2413000"/>
                <a:gridCol w="2413000"/>
                <a:gridCol w="2491975"/>
              </a:tblGrid>
              <a:tr h="386325">
                <a:tc>
                  <a:txBody>
                    <a:bodyPr/>
                    <a:lstStyle/>
                    <a:p>
                      <a:pPr indent="0" lvl="0" marL="0" rtl="0" algn="l">
                        <a:spcBef>
                          <a:spcPts val="0"/>
                        </a:spcBef>
                        <a:spcAft>
                          <a:spcPts val="0"/>
                        </a:spcAft>
                        <a:buNone/>
                      </a:pPr>
                      <a:r>
                        <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4"/>
                          </a:solidFill>
                        </a:rPr>
                        <a:t>Predicted Non-Default</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4"/>
                          </a:solidFill>
                        </a:rPr>
                        <a:t>Predicted Default</a:t>
                      </a:r>
                      <a:endParaRPr b="1">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Actual Non Default (0)</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17231</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4937</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4"/>
                          </a:solidFill>
                        </a:rPr>
                        <a:t>Actual Default (1)</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1061</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4"/>
                          </a:solidFill>
                        </a:rPr>
                        <a:t>771</a:t>
                      </a:r>
                      <a:endParaRPr>
                        <a:solidFill>
                          <a:schemeClr val="accent4"/>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358" name="Google Shape;358;p43"/>
          <p:cNvSpPr txBox="1"/>
          <p:nvPr/>
        </p:nvSpPr>
        <p:spPr>
          <a:xfrm>
            <a:off x="858900" y="1441375"/>
            <a:ext cx="1599300" cy="2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latin typeface="Roboto"/>
                <a:ea typeface="Roboto"/>
                <a:cs typeface="Roboto"/>
                <a:sym typeface="Roboto"/>
              </a:rPr>
              <a:t>Classification Report</a:t>
            </a:r>
            <a:endParaRPr sz="800">
              <a:solidFill>
                <a:schemeClr val="dk2"/>
              </a:solidFill>
              <a:latin typeface="Roboto"/>
              <a:ea typeface="Roboto"/>
              <a:cs typeface="Roboto"/>
              <a:sym typeface="Roboto"/>
            </a:endParaRPr>
          </a:p>
        </p:txBody>
      </p:sp>
      <p:sp>
        <p:nvSpPr>
          <p:cNvPr id="359" name="Google Shape;359;p43"/>
          <p:cNvSpPr txBox="1"/>
          <p:nvPr/>
        </p:nvSpPr>
        <p:spPr>
          <a:xfrm>
            <a:off x="818075" y="3291775"/>
            <a:ext cx="1480800" cy="2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latin typeface="Roboto"/>
                <a:ea typeface="Roboto"/>
                <a:cs typeface="Roboto"/>
                <a:sym typeface="Roboto"/>
              </a:rPr>
              <a:t>Confusion matrix</a:t>
            </a:r>
            <a:endParaRPr sz="800">
              <a:solidFill>
                <a:schemeClr val="dk2"/>
              </a:solidFill>
              <a:latin typeface="Roboto"/>
              <a:ea typeface="Roboto"/>
              <a:cs typeface="Roboto"/>
              <a:sym typeface="Roboto"/>
            </a:endParaRPr>
          </a:p>
        </p:txBody>
      </p:sp>
      <p:sp>
        <p:nvSpPr>
          <p:cNvPr id="360" name="Google Shape;360;p43"/>
          <p:cNvSpPr txBox="1"/>
          <p:nvPr/>
        </p:nvSpPr>
        <p:spPr>
          <a:xfrm>
            <a:off x="778650" y="809525"/>
            <a:ext cx="7701600" cy="5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latin typeface="Roboto"/>
                <a:ea typeface="Roboto"/>
                <a:cs typeface="Roboto"/>
                <a:sym typeface="Roboto"/>
              </a:rPr>
              <a:t>learning_rate = 0.05: A lower learning rate slows down the learning process, helping the model converge more effectively without overfitting.</a:t>
            </a:r>
            <a:endParaRPr sz="800">
              <a:solidFill>
                <a:schemeClr val="dk2"/>
              </a:solidFill>
              <a:latin typeface="Roboto"/>
              <a:ea typeface="Roboto"/>
              <a:cs typeface="Roboto"/>
              <a:sym typeface="Roboto"/>
            </a:endParaRPr>
          </a:p>
          <a:p>
            <a:pPr indent="0" lvl="0" marL="0" rtl="0" algn="l">
              <a:spcBef>
                <a:spcPts val="0"/>
              </a:spcBef>
              <a:spcAft>
                <a:spcPts val="0"/>
              </a:spcAft>
              <a:buNone/>
            </a:pPr>
            <a:r>
              <a:rPr lang="en" sz="800">
                <a:solidFill>
                  <a:schemeClr val="dk2"/>
                </a:solidFill>
                <a:latin typeface="Roboto"/>
                <a:ea typeface="Roboto"/>
                <a:cs typeface="Roboto"/>
                <a:sym typeface="Roboto"/>
              </a:rPr>
              <a:t>max_depth = 5: A smaller depth avoids overfitting and focuses on more general patterns.</a:t>
            </a:r>
            <a:endParaRPr sz="800">
              <a:solidFill>
                <a:schemeClr val="dk2"/>
              </a:solidFill>
              <a:latin typeface="Roboto"/>
              <a:ea typeface="Roboto"/>
              <a:cs typeface="Roboto"/>
              <a:sym typeface="Roboto"/>
            </a:endParaRPr>
          </a:p>
          <a:p>
            <a:pPr indent="0" lvl="0" marL="0" rtl="0" algn="l">
              <a:spcBef>
                <a:spcPts val="0"/>
              </a:spcBef>
              <a:spcAft>
                <a:spcPts val="0"/>
              </a:spcAft>
              <a:buNone/>
            </a:pPr>
            <a:r>
              <a:rPr lang="en" sz="800">
                <a:solidFill>
                  <a:schemeClr val="dk2"/>
                </a:solidFill>
                <a:latin typeface="Roboto"/>
                <a:ea typeface="Roboto"/>
                <a:cs typeface="Roboto"/>
                <a:sym typeface="Roboto"/>
              </a:rPr>
              <a:t>scale_pos_weight = 10: This parameter adjusts for the class imbalance, giving more weight to the minority class (defaults).</a:t>
            </a:r>
            <a:endParaRPr sz="800">
              <a:solidFill>
                <a:schemeClr val="dk2"/>
              </a:solidFill>
              <a:latin typeface="Roboto"/>
              <a:ea typeface="Roboto"/>
              <a:cs typeface="Roboto"/>
              <a:sym typeface="Roboto"/>
            </a:endParaRPr>
          </a:p>
          <a:p>
            <a:pPr indent="0" lvl="0" marL="0" rtl="0" algn="l">
              <a:spcBef>
                <a:spcPts val="0"/>
              </a:spcBef>
              <a:spcAft>
                <a:spcPts val="0"/>
              </a:spcAft>
              <a:buNone/>
            </a:pPr>
            <a:r>
              <a:rPr lang="en" sz="800">
                <a:solidFill>
                  <a:schemeClr val="dk2"/>
                </a:solidFill>
                <a:latin typeface="Roboto"/>
                <a:ea typeface="Roboto"/>
                <a:cs typeface="Roboto"/>
                <a:sym typeface="Roboto"/>
              </a:rPr>
              <a:t>gamma = 0.2: Adding a moderate regularization penalty for overly complex splits helps improve model generalization.</a:t>
            </a:r>
            <a:endParaRPr sz="800">
              <a:solidFill>
                <a:schemeClr val="dk2"/>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4"/>
          <p:cNvSpPr txBox="1"/>
          <p:nvPr/>
        </p:nvSpPr>
        <p:spPr>
          <a:xfrm>
            <a:off x="1027900" y="406875"/>
            <a:ext cx="6295800" cy="66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chemeClr val="lt1"/>
                </a:solidFill>
                <a:latin typeface="Roboto"/>
                <a:ea typeface="Roboto"/>
                <a:cs typeface="Roboto"/>
                <a:sym typeface="Roboto"/>
              </a:rPr>
              <a:t>Support Vector Machine</a:t>
            </a:r>
            <a:endParaRPr sz="3600">
              <a:solidFill>
                <a:schemeClr val="lt1"/>
              </a:solidFill>
              <a:latin typeface="Roboto"/>
              <a:ea typeface="Roboto"/>
              <a:cs typeface="Roboto"/>
              <a:sym typeface="Roboto"/>
            </a:endParaRPr>
          </a:p>
          <a:p>
            <a:pPr indent="0" lvl="0" marL="0" rtl="0" algn="ctr">
              <a:spcBef>
                <a:spcPts val="0"/>
              </a:spcBef>
              <a:spcAft>
                <a:spcPts val="0"/>
              </a:spcAft>
              <a:buNone/>
            </a:pPr>
            <a:r>
              <a:rPr lang="en" sz="2000">
                <a:solidFill>
                  <a:schemeClr val="lt1"/>
                </a:solidFill>
                <a:latin typeface="Roboto"/>
                <a:ea typeface="Roboto"/>
                <a:cs typeface="Roboto"/>
                <a:sym typeface="Roboto"/>
              </a:rPr>
              <a:t> (Interpretable model with simpler kernels)</a:t>
            </a:r>
            <a:endParaRPr sz="2000">
              <a:solidFill>
                <a:schemeClr val="lt1"/>
              </a:solidFill>
              <a:latin typeface="Roboto"/>
              <a:ea typeface="Roboto"/>
              <a:cs typeface="Roboto"/>
              <a:sym typeface="Roboto"/>
            </a:endParaRPr>
          </a:p>
        </p:txBody>
      </p:sp>
      <p:sp>
        <p:nvSpPr>
          <p:cNvPr id="366" name="Google Shape;366;p44"/>
          <p:cNvSpPr txBox="1"/>
          <p:nvPr/>
        </p:nvSpPr>
        <p:spPr>
          <a:xfrm>
            <a:off x="819400" y="1648675"/>
            <a:ext cx="7631400" cy="31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lt1"/>
                </a:solidFill>
                <a:latin typeface="Roboto"/>
                <a:ea typeface="Roboto"/>
                <a:cs typeface="Roboto"/>
                <a:sym typeface="Roboto"/>
              </a:rPr>
              <a:t>Strengths:</a:t>
            </a:r>
            <a:endParaRPr b="1" sz="1500">
              <a:solidFill>
                <a:schemeClr val="lt1"/>
              </a:solidFill>
              <a:latin typeface="Roboto"/>
              <a:ea typeface="Roboto"/>
              <a:cs typeface="Roboto"/>
              <a:sym typeface="Roboto"/>
            </a:endParaRPr>
          </a:p>
          <a:p>
            <a:pPr indent="0" lvl="0" marL="0" rtl="0" algn="l">
              <a:spcBef>
                <a:spcPts val="0"/>
              </a:spcBef>
              <a:spcAft>
                <a:spcPts val="0"/>
              </a:spcAft>
              <a:buNone/>
            </a:pPr>
            <a:r>
              <a:t/>
            </a:r>
            <a:endParaRPr b="1"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Best recall for defaults (62%); it identifies more defaults than any other model.</a:t>
            </a:r>
            <a:endParaRPr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ROC-AUC (0.6689) is the highest among the models, showing better discriminatory power.</a:t>
            </a:r>
            <a:endParaRPr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Maintains a reasonable trade-off between identifying defaults and not misclassifying non-defaults.</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sz="1500">
              <a:solidFill>
                <a:schemeClr val="lt1"/>
              </a:solidFill>
              <a:latin typeface="Roboto"/>
              <a:ea typeface="Roboto"/>
              <a:cs typeface="Roboto"/>
              <a:sym typeface="Roboto"/>
            </a:endParaRPr>
          </a:p>
          <a:p>
            <a:pPr indent="0" lvl="0" marL="0" rtl="0" algn="l">
              <a:spcBef>
                <a:spcPts val="0"/>
              </a:spcBef>
              <a:spcAft>
                <a:spcPts val="0"/>
              </a:spcAft>
              <a:buNone/>
            </a:pPr>
            <a:r>
              <a:rPr b="1" lang="en" sz="1500">
                <a:solidFill>
                  <a:schemeClr val="lt1"/>
                </a:solidFill>
                <a:latin typeface="Roboto"/>
                <a:ea typeface="Roboto"/>
                <a:cs typeface="Roboto"/>
                <a:sym typeface="Roboto"/>
              </a:rPr>
              <a:t>Weaknesses:</a:t>
            </a:r>
            <a:endParaRPr b="1" sz="1500">
              <a:solidFill>
                <a:schemeClr val="lt1"/>
              </a:solidFill>
              <a:latin typeface="Roboto"/>
              <a:ea typeface="Roboto"/>
              <a:cs typeface="Roboto"/>
              <a:sym typeface="Roboto"/>
            </a:endParaRPr>
          </a:p>
          <a:p>
            <a:pPr indent="0" lvl="0" marL="0" rtl="0" algn="l">
              <a:spcBef>
                <a:spcPts val="0"/>
              </a:spcBef>
              <a:spcAft>
                <a:spcPts val="0"/>
              </a:spcAft>
              <a:buNone/>
            </a:pPr>
            <a:r>
              <a:t/>
            </a:r>
            <a:endParaRPr b="1"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Precision for defaults is still very low (12%).</a:t>
            </a:r>
            <a:endParaRPr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Accuracy (61%) is the lowest due to a significant number of false positives.</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b="1" sz="1500">
              <a:solidFill>
                <a:schemeClr val="lt1"/>
              </a:solidFill>
              <a:latin typeface="Roboto"/>
              <a:ea typeface="Roboto"/>
              <a:cs typeface="Roboto"/>
              <a:sym typeface="Roboto"/>
            </a:endParaRPr>
          </a:p>
          <a:p>
            <a:pPr indent="0" lvl="0" marL="0" rtl="0" algn="l">
              <a:spcBef>
                <a:spcPts val="0"/>
              </a:spcBef>
              <a:spcAft>
                <a:spcPts val="0"/>
              </a:spcAft>
              <a:buNone/>
            </a:pPr>
            <a:r>
              <a:t/>
            </a:r>
            <a:endParaRPr sz="1500">
              <a:solidFill>
                <a:schemeClr val="lt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5"/>
          <p:cNvSpPr txBox="1"/>
          <p:nvPr/>
        </p:nvSpPr>
        <p:spPr>
          <a:xfrm>
            <a:off x="552850" y="406875"/>
            <a:ext cx="7996500" cy="66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chemeClr val="lt1"/>
                </a:solidFill>
                <a:latin typeface="Roboto"/>
                <a:ea typeface="Roboto"/>
                <a:cs typeface="Roboto"/>
                <a:sym typeface="Roboto"/>
              </a:rPr>
              <a:t>XGBoost with Adjusted Threshold</a:t>
            </a:r>
            <a:endParaRPr sz="3600">
              <a:solidFill>
                <a:schemeClr val="lt1"/>
              </a:solidFill>
              <a:latin typeface="Roboto"/>
              <a:ea typeface="Roboto"/>
              <a:cs typeface="Roboto"/>
              <a:sym typeface="Roboto"/>
            </a:endParaRPr>
          </a:p>
          <a:p>
            <a:pPr indent="0" lvl="0" marL="0" rtl="0" algn="ctr">
              <a:spcBef>
                <a:spcPts val="0"/>
              </a:spcBef>
              <a:spcAft>
                <a:spcPts val="0"/>
              </a:spcAft>
              <a:buNone/>
            </a:pPr>
            <a:r>
              <a:rPr lang="en" sz="2000">
                <a:solidFill>
                  <a:schemeClr val="lt1"/>
                </a:solidFill>
                <a:latin typeface="Roboto"/>
                <a:ea typeface="Roboto"/>
                <a:cs typeface="Roboto"/>
                <a:sym typeface="Roboto"/>
              </a:rPr>
              <a:t>(Refined feature engineering)</a:t>
            </a:r>
            <a:endParaRPr sz="2000">
              <a:solidFill>
                <a:schemeClr val="lt1"/>
              </a:solidFill>
              <a:latin typeface="Roboto"/>
              <a:ea typeface="Roboto"/>
              <a:cs typeface="Roboto"/>
              <a:sym typeface="Roboto"/>
            </a:endParaRPr>
          </a:p>
        </p:txBody>
      </p:sp>
      <p:sp>
        <p:nvSpPr>
          <p:cNvPr id="372" name="Google Shape;372;p45"/>
          <p:cNvSpPr txBox="1"/>
          <p:nvPr/>
        </p:nvSpPr>
        <p:spPr>
          <a:xfrm>
            <a:off x="819400" y="1648675"/>
            <a:ext cx="7631400" cy="31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lt1"/>
                </a:solidFill>
                <a:latin typeface="Roboto"/>
                <a:ea typeface="Roboto"/>
                <a:cs typeface="Roboto"/>
                <a:sym typeface="Roboto"/>
              </a:rPr>
              <a:t>Strengths:</a:t>
            </a:r>
            <a:endParaRPr b="1" sz="1500">
              <a:solidFill>
                <a:schemeClr val="lt1"/>
              </a:solidFill>
              <a:latin typeface="Roboto"/>
              <a:ea typeface="Roboto"/>
              <a:cs typeface="Roboto"/>
              <a:sym typeface="Roboto"/>
            </a:endParaRPr>
          </a:p>
          <a:p>
            <a:pPr indent="0" lvl="0" marL="0" rtl="0" algn="l">
              <a:spcBef>
                <a:spcPts val="0"/>
              </a:spcBef>
              <a:spcAft>
                <a:spcPts val="0"/>
              </a:spcAft>
              <a:buNone/>
            </a:pPr>
            <a:r>
              <a:t/>
            </a:r>
            <a:endParaRPr b="1"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Improved recall for defaults (31% compared to 0% in the Hybrid Model).</a:t>
            </a:r>
            <a:endParaRPr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Balances recall and precision better for the minority class (F1-score = 0.20 for defaults).</a:t>
            </a:r>
            <a:endParaRPr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ROC-AUC (0.6567) shows moderate ability to discriminate defaults and non-defaults.</a:t>
            </a:r>
            <a:endParaRPr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Precision is slightly higher than the SVM for defaults.</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sz="1500">
              <a:solidFill>
                <a:schemeClr val="lt1"/>
              </a:solidFill>
              <a:latin typeface="Roboto"/>
              <a:ea typeface="Roboto"/>
              <a:cs typeface="Roboto"/>
              <a:sym typeface="Roboto"/>
            </a:endParaRPr>
          </a:p>
          <a:p>
            <a:pPr indent="0" lvl="0" marL="0" rtl="0" algn="l">
              <a:spcBef>
                <a:spcPts val="0"/>
              </a:spcBef>
              <a:spcAft>
                <a:spcPts val="0"/>
              </a:spcAft>
              <a:buNone/>
            </a:pPr>
            <a:r>
              <a:rPr b="1" lang="en" sz="1500">
                <a:solidFill>
                  <a:schemeClr val="lt1"/>
                </a:solidFill>
                <a:latin typeface="Roboto"/>
                <a:ea typeface="Roboto"/>
                <a:cs typeface="Roboto"/>
                <a:sym typeface="Roboto"/>
              </a:rPr>
              <a:t>Weaknesses:</a:t>
            </a:r>
            <a:endParaRPr b="1" sz="1500">
              <a:solidFill>
                <a:schemeClr val="lt1"/>
              </a:solidFill>
              <a:latin typeface="Roboto"/>
              <a:ea typeface="Roboto"/>
              <a:cs typeface="Roboto"/>
              <a:sym typeface="Roboto"/>
            </a:endParaRPr>
          </a:p>
          <a:p>
            <a:pPr indent="0" lvl="0" marL="0" rtl="0" algn="l">
              <a:spcBef>
                <a:spcPts val="0"/>
              </a:spcBef>
              <a:spcAft>
                <a:spcPts val="0"/>
              </a:spcAft>
              <a:buNone/>
            </a:pPr>
            <a:r>
              <a:t/>
            </a:r>
            <a:endParaRPr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Defaults are still under-identified; precision for defaults remains low at 15%.</a:t>
            </a:r>
            <a:endParaRPr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Accuracy drops to 81% due to more false positives for defaults.</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sz="1500">
              <a:solidFill>
                <a:schemeClr val="lt1"/>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6"/>
          <p:cNvSpPr txBox="1"/>
          <p:nvPr/>
        </p:nvSpPr>
        <p:spPr>
          <a:xfrm>
            <a:off x="552850" y="406875"/>
            <a:ext cx="7996500" cy="66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chemeClr val="lt1"/>
                </a:solidFill>
                <a:latin typeface="Roboto"/>
                <a:ea typeface="Roboto"/>
                <a:cs typeface="Roboto"/>
                <a:sym typeface="Roboto"/>
              </a:rPr>
              <a:t>XGBoost with Stacking Ensemble</a:t>
            </a:r>
            <a:endParaRPr sz="3600">
              <a:solidFill>
                <a:schemeClr val="lt1"/>
              </a:solidFill>
              <a:latin typeface="Roboto"/>
              <a:ea typeface="Roboto"/>
              <a:cs typeface="Roboto"/>
              <a:sym typeface="Roboto"/>
            </a:endParaRPr>
          </a:p>
          <a:p>
            <a:pPr indent="0" lvl="0" marL="0" rtl="0" algn="ctr">
              <a:spcBef>
                <a:spcPts val="0"/>
              </a:spcBef>
              <a:spcAft>
                <a:spcPts val="0"/>
              </a:spcAft>
              <a:buNone/>
            </a:pPr>
            <a:r>
              <a:rPr lang="en" sz="2000">
                <a:solidFill>
                  <a:schemeClr val="lt1"/>
                </a:solidFill>
                <a:latin typeface="Roboto"/>
                <a:ea typeface="Roboto"/>
                <a:cs typeface="Roboto"/>
                <a:sym typeface="Roboto"/>
              </a:rPr>
              <a:t>(Combination of models)</a:t>
            </a:r>
            <a:endParaRPr sz="2000">
              <a:solidFill>
                <a:schemeClr val="lt1"/>
              </a:solidFill>
              <a:latin typeface="Roboto"/>
              <a:ea typeface="Roboto"/>
              <a:cs typeface="Roboto"/>
              <a:sym typeface="Roboto"/>
            </a:endParaRPr>
          </a:p>
        </p:txBody>
      </p:sp>
      <p:sp>
        <p:nvSpPr>
          <p:cNvPr id="378" name="Google Shape;378;p46"/>
          <p:cNvSpPr txBox="1"/>
          <p:nvPr/>
        </p:nvSpPr>
        <p:spPr>
          <a:xfrm>
            <a:off x="819400" y="1648675"/>
            <a:ext cx="7631400" cy="31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lt1"/>
                </a:solidFill>
                <a:latin typeface="Roboto"/>
                <a:ea typeface="Roboto"/>
                <a:cs typeface="Roboto"/>
                <a:sym typeface="Roboto"/>
              </a:rPr>
              <a:t>Strengths:</a:t>
            </a:r>
            <a:endParaRPr b="1" sz="1500">
              <a:solidFill>
                <a:schemeClr val="lt1"/>
              </a:solidFill>
              <a:latin typeface="Roboto"/>
              <a:ea typeface="Roboto"/>
              <a:cs typeface="Roboto"/>
              <a:sym typeface="Roboto"/>
            </a:endParaRPr>
          </a:p>
          <a:p>
            <a:pPr indent="0" lvl="0" marL="0" rtl="0" algn="l">
              <a:spcBef>
                <a:spcPts val="0"/>
              </a:spcBef>
              <a:spcAft>
                <a:spcPts val="0"/>
              </a:spcAft>
              <a:buNone/>
            </a:pPr>
            <a:r>
              <a:t/>
            </a:r>
            <a:endParaRPr b="1"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Excellent recall and precision for the majority class (non-defaults).</a:t>
            </a:r>
            <a:endParaRPr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Ensures non-defaults are rarely misclassified as defaults.</a:t>
            </a:r>
            <a:endParaRPr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High accuracy (92%) due to the large proportion of non-defaults in the dataset.</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sz="1500">
              <a:solidFill>
                <a:schemeClr val="lt1"/>
              </a:solidFill>
              <a:latin typeface="Roboto"/>
              <a:ea typeface="Roboto"/>
              <a:cs typeface="Roboto"/>
              <a:sym typeface="Roboto"/>
            </a:endParaRPr>
          </a:p>
          <a:p>
            <a:pPr indent="0" lvl="0" marL="0" rtl="0" algn="l">
              <a:spcBef>
                <a:spcPts val="0"/>
              </a:spcBef>
              <a:spcAft>
                <a:spcPts val="0"/>
              </a:spcAft>
              <a:buNone/>
            </a:pPr>
            <a:r>
              <a:rPr b="1" lang="en" sz="1500">
                <a:solidFill>
                  <a:schemeClr val="lt1"/>
                </a:solidFill>
                <a:latin typeface="Roboto"/>
                <a:ea typeface="Roboto"/>
                <a:cs typeface="Roboto"/>
                <a:sym typeface="Roboto"/>
              </a:rPr>
              <a:t>Weaknesses:</a:t>
            </a:r>
            <a:endParaRPr b="1" sz="1500">
              <a:solidFill>
                <a:schemeClr val="lt1"/>
              </a:solidFill>
              <a:latin typeface="Roboto"/>
              <a:ea typeface="Roboto"/>
              <a:cs typeface="Roboto"/>
              <a:sym typeface="Roboto"/>
            </a:endParaRPr>
          </a:p>
          <a:p>
            <a:pPr indent="0" lvl="0" marL="0" rtl="0" algn="l">
              <a:spcBef>
                <a:spcPts val="0"/>
              </a:spcBef>
              <a:spcAft>
                <a:spcPts val="0"/>
              </a:spcAft>
              <a:buNone/>
            </a:pPr>
            <a:r>
              <a:t/>
            </a:r>
            <a:endParaRPr b="1"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The model entirely fails to identify defaults (recall = 0 for defaults).</a:t>
            </a:r>
            <a:endParaRPr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Precision for defaults is also 0, showing the model heavily overfits to the majority class.</a:t>
            </a:r>
            <a:endParaRPr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Poor ROC-AUC (0.6478), indicating subpar discriminatory ability between defaults and non-defaults.</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b="1" sz="1500">
              <a:solidFill>
                <a:schemeClr val="lt1"/>
              </a:solidFill>
              <a:latin typeface="Roboto"/>
              <a:ea typeface="Roboto"/>
              <a:cs typeface="Roboto"/>
              <a:sym typeface="Roboto"/>
            </a:endParaRPr>
          </a:p>
          <a:p>
            <a:pPr indent="0" lvl="0" marL="0" rtl="0" algn="l">
              <a:spcBef>
                <a:spcPts val="0"/>
              </a:spcBef>
              <a:spcAft>
                <a:spcPts val="0"/>
              </a:spcAft>
              <a:buNone/>
            </a:pPr>
            <a:r>
              <a:t/>
            </a:r>
            <a:endParaRPr sz="1500">
              <a:solidFill>
                <a:schemeClr val="lt1"/>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7"/>
          <p:cNvSpPr txBox="1"/>
          <p:nvPr/>
        </p:nvSpPr>
        <p:spPr>
          <a:xfrm>
            <a:off x="552850" y="406875"/>
            <a:ext cx="7996500" cy="66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chemeClr val="lt1"/>
                </a:solidFill>
                <a:latin typeface="Roboto"/>
                <a:ea typeface="Roboto"/>
                <a:cs typeface="Roboto"/>
                <a:sym typeface="Roboto"/>
              </a:rPr>
              <a:t>XGBoost with SVM (Hybrid)</a:t>
            </a:r>
            <a:endParaRPr sz="3600">
              <a:solidFill>
                <a:schemeClr val="lt1"/>
              </a:solidFill>
              <a:latin typeface="Roboto"/>
              <a:ea typeface="Roboto"/>
              <a:cs typeface="Roboto"/>
              <a:sym typeface="Roboto"/>
            </a:endParaRPr>
          </a:p>
          <a:p>
            <a:pPr indent="0" lvl="0" marL="0" rtl="0" algn="ctr">
              <a:spcBef>
                <a:spcPts val="0"/>
              </a:spcBef>
              <a:spcAft>
                <a:spcPts val="0"/>
              </a:spcAft>
              <a:buNone/>
            </a:pPr>
            <a:r>
              <a:rPr lang="en" sz="2000">
                <a:solidFill>
                  <a:schemeClr val="lt1"/>
                </a:solidFill>
                <a:latin typeface="Roboto"/>
                <a:ea typeface="Roboto"/>
                <a:cs typeface="Roboto"/>
                <a:sym typeface="Roboto"/>
              </a:rPr>
              <a:t>(weighted voting)</a:t>
            </a:r>
            <a:endParaRPr sz="2000">
              <a:solidFill>
                <a:schemeClr val="lt1"/>
              </a:solidFill>
              <a:latin typeface="Roboto"/>
              <a:ea typeface="Roboto"/>
              <a:cs typeface="Roboto"/>
              <a:sym typeface="Roboto"/>
            </a:endParaRPr>
          </a:p>
        </p:txBody>
      </p:sp>
      <p:sp>
        <p:nvSpPr>
          <p:cNvPr id="384" name="Google Shape;384;p47"/>
          <p:cNvSpPr txBox="1"/>
          <p:nvPr/>
        </p:nvSpPr>
        <p:spPr>
          <a:xfrm>
            <a:off x="819400" y="1648675"/>
            <a:ext cx="7631400" cy="31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lt1"/>
                </a:solidFill>
                <a:latin typeface="Roboto"/>
                <a:ea typeface="Roboto"/>
                <a:cs typeface="Roboto"/>
                <a:sym typeface="Roboto"/>
              </a:rPr>
              <a:t>Strengths:</a:t>
            </a:r>
            <a:endParaRPr b="1" sz="1500">
              <a:solidFill>
                <a:schemeClr val="lt1"/>
              </a:solidFill>
              <a:latin typeface="Roboto"/>
              <a:ea typeface="Roboto"/>
              <a:cs typeface="Roboto"/>
              <a:sym typeface="Roboto"/>
            </a:endParaRPr>
          </a:p>
          <a:p>
            <a:pPr indent="0" lvl="0" marL="0" rtl="0" algn="l">
              <a:spcBef>
                <a:spcPts val="0"/>
              </a:spcBef>
              <a:spcAft>
                <a:spcPts val="0"/>
              </a:spcAft>
              <a:buNone/>
            </a:pPr>
            <a:r>
              <a:t/>
            </a:r>
            <a:endParaRPr b="1"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Excellent recall and precision for the majority class (non-defaults).</a:t>
            </a:r>
            <a:endParaRPr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Ensures non-defaults are rarely misclassified as defaults.</a:t>
            </a:r>
            <a:endParaRPr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High accuracy (92%) due to the large proportion of non-defaults in the dataset.</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sz="1500">
              <a:solidFill>
                <a:schemeClr val="lt1"/>
              </a:solidFill>
              <a:latin typeface="Roboto"/>
              <a:ea typeface="Roboto"/>
              <a:cs typeface="Roboto"/>
              <a:sym typeface="Roboto"/>
            </a:endParaRPr>
          </a:p>
          <a:p>
            <a:pPr indent="0" lvl="0" marL="0" rtl="0" algn="l">
              <a:spcBef>
                <a:spcPts val="0"/>
              </a:spcBef>
              <a:spcAft>
                <a:spcPts val="0"/>
              </a:spcAft>
              <a:buNone/>
            </a:pPr>
            <a:r>
              <a:rPr b="1" lang="en" sz="1500">
                <a:solidFill>
                  <a:schemeClr val="lt1"/>
                </a:solidFill>
                <a:latin typeface="Roboto"/>
                <a:ea typeface="Roboto"/>
                <a:cs typeface="Roboto"/>
                <a:sym typeface="Roboto"/>
              </a:rPr>
              <a:t>Weaknesses:</a:t>
            </a:r>
            <a:endParaRPr b="1" sz="1500">
              <a:solidFill>
                <a:schemeClr val="lt1"/>
              </a:solidFill>
              <a:latin typeface="Roboto"/>
              <a:ea typeface="Roboto"/>
              <a:cs typeface="Roboto"/>
              <a:sym typeface="Roboto"/>
            </a:endParaRPr>
          </a:p>
          <a:p>
            <a:pPr indent="0" lvl="0" marL="0" rtl="0" algn="l">
              <a:spcBef>
                <a:spcPts val="0"/>
              </a:spcBef>
              <a:spcAft>
                <a:spcPts val="0"/>
              </a:spcAft>
              <a:buNone/>
            </a:pPr>
            <a:r>
              <a:t/>
            </a:r>
            <a:endParaRPr b="1"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The model entirely fails to identify defaults (recall = 0 for defaults).</a:t>
            </a:r>
            <a:endParaRPr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Precision for defaults is also 0, showing the model heavily overfits to the majority class.</a:t>
            </a:r>
            <a:endParaRPr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Poor ROC-AUC (0.6478), indicating subpar discriminatory ability between defaults and non-defaults.</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b="1" sz="1500">
              <a:solidFill>
                <a:schemeClr val="lt1"/>
              </a:solidFill>
              <a:latin typeface="Roboto"/>
              <a:ea typeface="Roboto"/>
              <a:cs typeface="Roboto"/>
              <a:sym typeface="Roboto"/>
            </a:endParaRPr>
          </a:p>
          <a:p>
            <a:pPr indent="0" lvl="0" marL="0" rtl="0" algn="l">
              <a:spcBef>
                <a:spcPts val="0"/>
              </a:spcBef>
              <a:spcAft>
                <a:spcPts val="0"/>
              </a:spcAft>
              <a:buNone/>
            </a:pPr>
            <a:r>
              <a:t/>
            </a:r>
            <a:endParaRPr sz="1500">
              <a:solidFill>
                <a:schemeClr val="lt1"/>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8"/>
          <p:cNvSpPr txBox="1"/>
          <p:nvPr/>
        </p:nvSpPr>
        <p:spPr>
          <a:xfrm>
            <a:off x="325775" y="967500"/>
            <a:ext cx="8273100" cy="37515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The precision for defaults (1) is 15%, indicating that only 15% of the predicted defaults are actual defaults.</a:t>
            </a:r>
            <a:endParaRPr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The recall for defaults is 27%, meaning the model is identifying about 27% of the actual defaults.</a:t>
            </a:r>
            <a:endParaRPr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The F1-score for defaults is 19%, reflecting the balance between precision and recall. It's still low, sugge</a:t>
            </a:r>
            <a:r>
              <a:rPr lang="en" sz="1500">
                <a:solidFill>
                  <a:schemeClr val="lt1"/>
                </a:solidFill>
                <a:latin typeface="Roboto"/>
                <a:ea typeface="Roboto"/>
                <a:cs typeface="Roboto"/>
                <a:sym typeface="Roboto"/>
              </a:rPr>
              <a:t>s</a:t>
            </a:r>
            <a:r>
              <a:rPr lang="en" sz="1500">
                <a:solidFill>
                  <a:schemeClr val="lt1"/>
                </a:solidFill>
                <a:latin typeface="Roboto"/>
                <a:ea typeface="Roboto"/>
                <a:cs typeface="Roboto"/>
                <a:sym typeface="Roboto"/>
              </a:rPr>
              <a:t>ting that both metrics need enhancement.</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The overall accuracy is 82%, but this metric is less meaningful for an imbalanced dataset since the majority class (non-defaults) dominates.</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The ROC-AUC score is 0.57, which is marginally better than random guessing (0.5). This indicates that the model struggles to differentiate between defaults and non-defaults effectively.</a:t>
            </a:r>
            <a:endParaRPr sz="1500">
              <a:solidFill>
                <a:schemeClr val="lt1"/>
              </a:solidFill>
              <a:latin typeface="Roboto"/>
              <a:ea typeface="Roboto"/>
              <a:cs typeface="Roboto"/>
              <a:sym typeface="Roboto"/>
            </a:endParaRPr>
          </a:p>
          <a:p>
            <a:pPr indent="0" lvl="0" marL="457200" rtl="0" algn="l">
              <a:spcBef>
                <a:spcPts val="0"/>
              </a:spcBef>
              <a:spcAft>
                <a:spcPts val="0"/>
              </a:spcAft>
              <a:buNone/>
            </a:pPr>
            <a:r>
              <a:t/>
            </a:r>
            <a:endParaRPr sz="1500">
              <a:solidFill>
                <a:schemeClr val="lt1"/>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19,271 true negatives, meaning the model correctly identified non-defaults &amp; 495 true positives, where defaults were correctly identified.</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sz="1500">
              <a:solidFill>
                <a:schemeClr val="lt1"/>
              </a:solidFill>
              <a:latin typeface="Roboto"/>
              <a:ea typeface="Roboto"/>
              <a:cs typeface="Roboto"/>
              <a:sym typeface="Roboto"/>
            </a:endParaRPr>
          </a:p>
        </p:txBody>
      </p:sp>
      <p:sp>
        <p:nvSpPr>
          <p:cNvPr id="390" name="Google Shape;390;p48"/>
          <p:cNvSpPr txBox="1"/>
          <p:nvPr/>
        </p:nvSpPr>
        <p:spPr>
          <a:xfrm>
            <a:off x="365275" y="148075"/>
            <a:ext cx="6397200" cy="66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chemeClr val="lt1"/>
                </a:solidFill>
                <a:latin typeface="Roboto"/>
                <a:ea typeface="Roboto"/>
                <a:cs typeface="Roboto"/>
                <a:sym typeface="Roboto"/>
              </a:rPr>
              <a:t>Analysis of the Hybrid Model</a:t>
            </a:r>
            <a:endParaRPr sz="3600">
              <a:solidFill>
                <a:schemeClr val="lt1"/>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grpSp>
        <p:nvGrpSpPr>
          <p:cNvPr id="395" name="Google Shape;395;p49"/>
          <p:cNvGrpSpPr/>
          <p:nvPr/>
        </p:nvGrpSpPr>
        <p:grpSpPr>
          <a:xfrm>
            <a:off x="4939500" y="1219611"/>
            <a:ext cx="3837000" cy="2704200"/>
            <a:chOff x="4939500" y="1219611"/>
            <a:chExt cx="3837000" cy="2704200"/>
          </a:xfrm>
        </p:grpSpPr>
        <p:cxnSp>
          <p:nvCxnSpPr>
            <p:cNvPr id="396" name="Google Shape;396;p49"/>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97" name="Google Shape;397;p49"/>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98" name="Google Shape;398;p49"/>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99" name="Google Shape;399;p49"/>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400" name="Google Shape;400;p49"/>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401" name="Google Shape;401;p49"/>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402" name="Google Shape;402;p49"/>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403" name="Google Shape;403;p49"/>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404" name="Google Shape;404;p49"/>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405" name="Google Shape;405;p49"/>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406" name="Google Shape;406;p49"/>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9"/>
          <p:cNvSpPr txBox="1"/>
          <p:nvPr>
            <p:ph type="title"/>
          </p:nvPr>
        </p:nvSpPr>
        <p:spPr>
          <a:xfrm>
            <a:off x="-177725" y="1076100"/>
            <a:ext cx="5044800" cy="204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Results &amp; Recommendations</a:t>
            </a:r>
            <a:endParaRPr/>
          </a:p>
        </p:txBody>
      </p:sp>
      <p:grpSp>
        <p:nvGrpSpPr>
          <p:cNvPr id="408" name="Google Shape;408;p49"/>
          <p:cNvGrpSpPr/>
          <p:nvPr/>
        </p:nvGrpSpPr>
        <p:grpSpPr>
          <a:xfrm>
            <a:off x="4939534" y="2017046"/>
            <a:ext cx="3825543" cy="1573620"/>
            <a:chOff x="1000000" y="2393988"/>
            <a:chExt cx="4144235" cy="1704713"/>
          </a:xfrm>
        </p:grpSpPr>
        <p:sp>
          <p:nvSpPr>
            <p:cNvPr id="409" name="Google Shape;409;p49"/>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410" name="Google Shape;410;p49"/>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9"/>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9"/>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9"/>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9"/>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9"/>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9"/>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9"/>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8" name="Google Shape;418;p49"/>
          <p:cNvSpPr/>
          <p:nvPr/>
        </p:nvSpPr>
        <p:spPr>
          <a:xfrm>
            <a:off x="6847150" y="1577745"/>
            <a:ext cx="1179600" cy="343800"/>
          </a:xfrm>
          <a:prstGeom prst="wedgeRoundRectCallout">
            <a:avLst>
              <a:gd fmla="val -21432" name="adj1"/>
              <a:gd fmla="val 84969" name="adj2"/>
              <a:gd fmla="val 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9" name="Google Shape;419;p49"/>
          <p:cNvGrpSpPr/>
          <p:nvPr/>
        </p:nvGrpSpPr>
        <p:grpSpPr>
          <a:xfrm>
            <a:off x="4939557" y="1778136"/>
            <a:ext cx="3836911" cy="1503799"/>
            <a:chOff x="1000025" y="2059300"/>
            <a:chExt cx="4156550" cy="1629075"/>
          </a:xfrm>
        </p:grpSpPr>
        <p:sp>
          <p:nvSpPr>
            <p:cNvPr id="420" name="Google Shape;420;p49"/>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421" name="Google Shape;421;p49"/>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9"/>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9"/>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9"/>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9"/>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9"/>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9"/>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9"/>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9" name="Google Shape;429;p49"/>
          <p:cNvSpPr txBox="1"/>
          <p:nvPr>
            <p:ph idx="2" type="body"/>
          </p:nvPr>
        </p:nvSpPr>
        <p:spPr>
          <a:xfrm>
            <a:off x="6847150" y="1606395"/>
            <a:ext cx="1179600" cy="28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rPr>
              <a:t>max growth</a:t>
            </a:r>
            <a:endParaRPr sz="1300">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0"/>
          <p:cNvSpPr txBox="1"/>
          <p:nvPr>
            <p:ph type="title"/>
          </p:nvPr>
        </p:nvSpPr>
        <p:spPr>
          <a:xfrm>
            <a:off x="227075" y="1730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Best Performing Models</a:t>
            </a:r>
            <a:endParaRPr sz="3600"/>
          </a:p>
        </p:txBody>
      </p:sp>
      <p:sp>
        <p:nvSpPr>
          <p:cNvPr id="435" name="Google Shape;435;p50"/>
          <p:cNvSpPr/>
          <p:nvPr/>
        </p:nvSpPr>
        <p:spPr>
          <a:xfrm>
            <a:off x="59225" y="888975"/>
            <a:ext cx="2823600" cy="20151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p:txBody>
      </p:sp>
      <p:sp>
        <p:nvSpPr>
          <p:cNvPr id="436" name="Google Shape;436;p50"/>
          <p:cNvSpPr txBox="1"/>
          <p:nvPr/>
        </p:nvSpPr>
        <p:spPr>
          <a:xfrm>
            <a:off x="128350" y="967500"/>
            <a:ext cx="2655600" cy="18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lt1"/>
                </a:solidFill>
                <a:latin typeface="Roboto"/>
                <a:ea typeface="Roboto"/>
                <a:cs typeface="Roboto"/>
                <a:sym typeface="Roboto"/>
              </a:rPr>
              <a:t>XGBoost (Fine-Tuned):</a:t>
            </a:r>
            <a:endParaRPr b="1" sz="1500">
              <a:solidFill>
                <a:schemeClr val="lt1"/>
              </a:solidFill>
              <a:latin typeface="Roboto"/>
              <a:ea typeface="Roboto"/>
              <a:cs typeface="Roboto"/>
              <a:sym typeface="Roboto"/>
            </a:endParaRPr>
          </a:p>
          <a:p>
            <a:pPr indent="0" lvl="0" marL="0" rtl="0" algn="l">
              <a:spcBef>
                <a:spcPts val="0"/>
              </a:spcBef>
              <a:spcAft>
                <a:spcPts val="0"/>
              </a:spcAft>
              <a:buNone/>
            </a:pPr>
            <a:r>
              <a:rPr lang="en" sz="1500">
                <a:solidFill>
                  <a:schemeClr val="lt1"/>
                </a:solidFill>
                <a:latin typeface="Roboto"/>
                <a:ea typeface="Roboto"/>
                <a:cs typeface="Roboto"/>
                <a:sym typeface="Roboto"/>
              </a:rPr>
              <a:t>Precision: 15% for defaults.</a:t>
            </a:r>
            <a:endParaRPr sz="1500">
              <a:solidFill>
                <a:schemeClr val="lt1"/>
              </a:solidFill>
              <a:latin typeface="Roboto"/>
              <a:ea typeface="Roboto"/>
              <a:cs typeface="Roboto"/>
              <a:sym typeface="Roboto"/>
            </a:endParaRPr>
          </a:p>
          <a:p>
            <a:pPr indent="0" lvl="0" marL="0" rtl="0" algn="l">
              <a:spcBef>
                <a:spcPts val="0"/>
              </a:spcBef>
              <a:spcAft>
                <a:spcPts val="0"/>
              </a:spcAft>
              <a:buNone/>
            </a:pPr>
            <a:r>
              <a:rPr lang="en" sz="1500">
                <a:solidFill>
                  <a:schemeClr val="lt1"/>
                </a:solidFill>
                <a:latin typeface="Roboto"/>
                <a:ea typeface="Roboto"/>
                <a:cs typeface="Roboto"/>
                <a:sym typeface="Roboto"/>
              </a:rPr>
              <a:t>Recall: 31% for defaults.</a:t>
            </a:r>
            <a:endParaRPr sz="1500">
              <a:solidFill>
                <a:schemeClr val="lt1"/>
              </a:solidFill>
              <a:latin typeface="Roboto"/>
              <a:ea typeface="Roboto"/>
              <a:cs typeface="Roboto"/>
              <a:sym typeface="Roboto"/>
            </a:endParaRPr>
          </a:p>
          <a:p>
            <a:pPr indent="0" lvl="0" marL="0" rtl="0" algn="l">
              <a:spcBef>
                <a:spcPts val="0"/>
              </a:spcBef>
              <a:spcAft>
                <a:spcPts val="0"/>
              </a:spcAft>
              <a:buNone/>
            </a:pPr>
            <a:r>
              <a:rPr lang="en" sz="1500">
                <a:solidFill>
                  <a:schemeClr val="lt1"/>
                </a:solidFill>
                <a:latin typeface="Roboto"/>
                <a:ea typeface="Roboto"/>
                <a:cs typeface="Roboto"/>
                <a:sym typeface="Roboto"/>
              </a:rPr>
              <a:t>ROC-AUC: 0.65.</a:t>
            </a:r>
            <a:endParaRPr sz="1500">
              <a:solidFill>
                <a:schemeClr val="lt1"/>
              </a:solidFill>
              <a:latin typeface="Roboto"/>
              <a:ea typeface="Roboto"/>
              <a:cs typeface="Roboto"/>
              <a:sym typeface="Roboto"/>
            </a:endParaRPr>
          </a:p>
          <a:p>
            <a:pPr indent="0" lvl="0" marL="0" rtl="0" algn="l">
              <a:spcBef>
                <a:spcPts val="0"/>
              </a:spcBef>
              <a:spcAft>
                <a:spcPts val="0"/>
              </a:spcAft>
              <a:buNone/>
            </a:pPr>
            <a:r>
              <a:rPr lang="en" sz="1500">
                <a:solidFill>
                  <a:schemeClr val="lt1"/>
                </a:solidFill>
                <a:latin typeface="Roboto"/>
                <a:ea typeface="Roboto"/>
                <a:cs typeface="Roboto"/>
                <a:sym typeface="Roboto"/>
              </a:rPr>
              <a:t>Captures nuanced patterns in the data and identifies key predictors.</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sz="1500">
              <a:solidFill>
                <a:schemeClr val="lt1"/>
              </a:solidFill>
              <a:latin typeface="Roboto"/>
              <a:ea typeface="Roboto"/>
              <a:cs typeface="Roboto"/>
              <a:sym typeface="Roboto"/>
            </a:endParaRPr>
          </a:p>
        </p:txBody>
      </p:sp>
      <p:sp>
        <p:nvSpPr>
          <p:cNvPr id="437" name="Google Shape;437;p50"/>
          <p:cNvSpPr/>
          <p:nvPr/>
        </p:nvSpPr>
        <p:spPr>
          <a:xfrm>
            <a:off x="3055513" y="2339750"/>
            <a:ext cx="2912400" cy="23397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lt1"/>
                </a:solidFill>
                <a:latin typeface="Roboto"/>
                <a:ea typeface="Roboto"/>
                <a:cs typeface="Roboto"/>
                <a:sym typeface="Roboto"/>
              </a:rPr>
              <a:t>SVM:</a:t>
            </a:r>
            <a:endParaRPr b="1" sz="1500">
              <a:solidFill>
                <a:schemeClr val="lt1"/>
              </a:solidFill>
              <a:latin typeface="Roboto"/>
              <a:ea typeface="Roboto"/>
              <a:cs typeface="Roboto"/>
              <a:sym typeface="Roboto"/>
            </a:endParaRPr>
          </a:p>
          <a:p>
            <a:pPr indent="0" lvl="0" marL="0" rtl="0" algn="l">
              <a:spcBef>
                <a:spcPts val="0"/>
              </a:spcBef>
              <a:spcAft>
                <a:spcPts val="0"/>
              </a:spcAft>
              <a:buNone/>
            </a:pPr>
            <a:r>
              <a:rPr lang="en" sz="1500">
                <a:solidFill>
                  <a:schemeClr val="lt1"/>
                </a:solidFill>
                <a:latin typeface="Roboto"/>
                <a:ea typeface="Roboto"/>
                <a:cs typeface="Roboto"/>
                <a:sym typeface="Roboto"/>
              </a:rPr>
              <a:t>Precision: 12% for defaults.</a:t>
            </a:r>
            <a:endParaRPr sz="1500">
              <a:solidFill>
                <a:schemeClr val="lt1"/>
              </a:solidFill>
              <a:latin typeface="Roboto"/>
              <a:ea typeface="Roboto"/>
              <a:cs typeface="Roboto"/>
              <a:sym typeface="Roboto"/>
            </a:endParaRPr>
          </a:p>
          <a:p>
            <a:pPr indent="0" lvl="0" marL="0" rtl="0" algn="l">
              <a:spcBef>
                <a:spcPts val="0"/>
              </a:spcBef>
              <a:spcAft>
                <a:spcPts val="0"/>
              </a:spcAft>
              <a:buNone/>
            </a:pPr>
            <a:r>
              <a:rPr lang="en" sz="1500">
                <a:solidFill>
                  <a:schemeClr val="lt1"/>
                </a:solidFill>
                <a:latin typeface="Roboto"/>
                <a:ea typeface="Roboto"/>
                <a:cs typeface="Roboto"/>
                <a:sym typeface="Roboto"/>
              </a:rPr>
              <a:t>Recall: 62% for defaults.</a:t>
            </a:r>
            <a:endParaRPr sz="1500">
              <a:solidFill>
                <a:schemeClr val="lt1"/>
              </a:solidFill>
              <a:latin typeface="Roboto"/>
              <a:ea typeface="Roboto"/>
              <a:cs typeface="Roboto"/>
              <a:sym typeface="Roboto"/>
            </a:endParaRPr>
          </a:p>
          <a:p>
            <a:pPr indent="0" lvl="0" marL="0" rtl="0" algn="l">
              <a:spcBef>
                <a:spcPts val="0"/>
              </a:spcBef>
              <a:spcAft>
                <a:spcPts val="0"/>
              </a:spcAft>
              <a:buNone/>
            </a:pPr>
            <a:r>
              <a:rPr lang="en" sz="1500">
                <a:solidFill>
                  <a:schemeClr val="lt1"/>
                </a:solidFill>
                <a:latin typeface="Roboto"/>
                <a:ea typeface="Roboto"/>
                <a:cs typeface="Roboto"/>
                <a:sym typeface="Roboto"/>
              </a:rPr>
              <a:t>ROC-AUC: 0.67.</a:t>
            </a:r>
            <a:endParaRPr sz="1500">
              <a:solidFill>
                <a:schemeClr val="lt1"/>
              </a:solidFill>
              <a:latin typeface="Roboto"/>
              <a:ea typeface="Roboto"/>
              <a:cs typeface="Roboto"/>
              <a:sym typeface="Roboto"/>
            </a:endParaRPr>
          </a:p>
          <a:p>
            <a:pPr indent="0" lvl="0" marL="0" rtl="0" algn="l">
              <a:spcBef>
                <a:spcPts val="0"/>
              </a:spcBef>
              <a:spcAft>
                <a:spcPts val="0"/>
              </a:spcAft>
              <a:buNone/>
            </a:pPr>
            <a:r>
              <a:rPr lang="en" sz="1500">
                <a:solidFill>
                  <a:schemeClr val="lt1"/>
                </a:solidFill>
                <a:latin typeface="Roboto"/>
                <a:ea typeface="Roboto"/>
                <a:cs typeface="Roboto"/>
                <a:sym typeface="Roboto"/>
              </a:rPr>
              <a:t>Strong recall for defaults, better at identifying at-risk loans but at the cost of precision.</a:t>
            </a:r>
            <a:endParaRPr sz="1500">
              <a:solidFill>
                <a:schemeClr val="lt1"/>
              </a:solidFill>
              <a:latin typeface="Roboto"/>
              <a:ea typeface="Roboto"/>
              <a:cs typeface="Roboto"/>
              <a:sym typeface="Roboto"/>
            </a:endParaRPr>
          </a:p>
          <a:p>
            <a:pPr indent="0" lvl="0" marL="0" rtl="0" algn="ctr">
              <a:spcBef>
                <a:spcPts val="0"/>
              </a:spcBef>
              <a:spcAft>
                <a:spcPts val="0"/>
              </a:spcAft>
              <a:buNone/>
            </a:pPr>
            <a:r>
              <a:t/>
            </a:r>
            <a:endParaRPr>
              <a:solidFill>
                <a:schemeClr val="lt1"/>
              </a:solidFill>
              <a:latin typeface="Roboto"/>
              <a:ea typeface="Roboto"/>
              <a:cs typeface="Roboto"/>
              <a:sym typeface="Roboto"/>
            </a:endParaRPr>
          </a:p>
          <a:p>
            <a:pPr indent="0" lvl="0" marL="0" rtl="0" algn="ctr">
              <a:spcBef>
                <a:spcPts val="0"/>
              </a:spcBef>
              <a:spcAft>
                <a:spcPts val="0"/>
              </a:spcAft>
              <a:buNone/>
            </a:pPr>
            <a:r>
              <a:t/>
            </a:r>
            <a:endParaRPr>
              <a:solidFill>
                <a:schemeClr val="lt1"/>
              </a:solidFill>
              <a:latin typeface="Roboto"/>
              <a:ea typeface="Roboto"/>
              <a:cs typeface="Roboto"/>
              <a:sym typeface="Roboto"/>
            </a:endParaRPr>
          </a:p>
        </p:txBody>
      </p:sp>
      <p:sp>
        <p:nvSpPr>
          <p:cNvPr id="438" name="Google Shape;438;p50"/>
          <p:cNvSpPr/>
          <p:nvPr/>
        </p:nvSpPr>
        <p:spPr>
          <a:xfrm>
            <a:off x="6140625" y="967500"/>
            <a:ext cx="2912400" cy="23397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Roboto"/>
                <a:ea typeface="Roboto"/>
                <a:cs typeface="Roboto"/>
                <a:sym typeface="Roboto"/>
              </a:rPr>
              <a:t>Hybrid Model (XGBoost + SVM):</a:t>
            </a:r>
            <a:endParaRPr b="1">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Precision: 15% for defaults.</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Recall: 27% for defaults.</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ROC-AUC: 0.57.</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Leverages XGBoost for feature importance and SVM for recall improvement but needs further fine-tuning.</a:t>
            </a:r>
            <a:endParaRPr>
              <a:solidFill>
                <a:schemeClr val="lt1"/>
              </a:solidFill>
              <a:latin typeface="Roboto"/>
              <a:ea typeface="Roboto"/>
              <a:cs typeface="Roboto"/>
              <a:sym typeface="Roboto"/>
            </a:endParaRPr>
          </a:p>
          <a:p>
            <a:pPr indent="0" lvl="0" marL="0" rtl="0" algn="ctr">
              <a:spcBef>
                <a:spcPts val="0"/>
              </a:spcBef>
              <a:spcAft>
                <a:spcPts val="0"/>
              </a:spcAft>
              <a:buNone/>
            </a:pPr>
            <a:r>
              <a:t/>
            </a:r>
            <a:endParaRPr>
              <a:solidFill>
                <a:schemeClr val="lt1"/>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1"/>
          <p:cNvSpPr txBox="1"/>
          <p:nvPr>
            <p:ph type="title"/>
          </p:nvPr>
        </p:nvSpPr>
        <p:spPr>
          <a:xfrm>
            <a:off x="311700" y="1632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Insights</a:t>
            </a:r>
            <a:endParaRPr/>
          </a:p>
        </p:txBody>
      </p:sp>
      <p:sp>
        <p:nvSpPr>
          <p:cNvPr id="444" name="Google Shape;444;p51"/>
          <p:cNvSpPr txBox="1"/>
          <p:nvPr>
            <p:ph idx="1" type="body"/>
          </p:nvPr>
        </p:nvSpPr>
        <p:spPr>
          <a:xfrm>
            <a:off x="311700" y="987225"/>
            <a:ext cx="8520600" cy="358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rPr>
              <a:t>Loan Term Impact:</a:t>
            </a:r>
            <a:r>
              <a:rPr lang="en" sz="1400">
                <a:solidFill>
                  <a:srgbClr val="000000"/>
                </a:solidFill>
              </a:rPr>
              <a:t> Default rates are much higher for 60-month loans, indicating significant repayment challenges for longer terms.</a:t>
            </a:r>
            <a:endParaRPr sz="1400">
              <a:solidFill>
                <a:srgbClr val="000000"/>
              </a:solidFill>
            </a:endParaRPr>
          </a:p>
          <a:p>
            <a:pPr indent="0" lvl="0" marL="0" rtl="0" algn="l">
              <a:spcBef>
                <a:spcPts val="1600"/>
              </a:spcBef>
              <a:spcAft>
                <a:spcPts val="0"/>
              </a:spcAft>
              <a:buNone/>
            </a:pPr>
            <a:r>
              <a:rPr b="1" lang="en" sz="1400">
                <a:solidFill>
                  <a:srgbClr val="000000"/>
                </a:solidFill>
              </a:rPr>
              <a:t>Income Buckets and Default Rates:</a:t>
            </a:r>
            <a:r>
              <a:rPr lang="en" sz="1400">
                <a:solidFill>
                  <a:srgbClr val="000000"/>
                </a:solidFill>
              </a:rPr>
              <a:t> Borrowers in low-income brackets (0-25K and 25K-50K) have disproportionately high default rates, despite smaller loan sizes.</a:t>
            </a:r>
            <a:endParaRPr sz="1400">
              <a:solidFill>
                <a:srgbClr val="000000"/>
              </a:solidFill>
            </a:endParaRPr>
          </a:p>
          <a:p>
            <a:pPr indent="0" lvl="0" marL="0" rtl="0" algn="l">
              <a:spcBef>
                <a:spcPts val="1600"/>
              </a:spcBef>
              <a:spcAft>
                <a:spcPts val="0"/>
              </a:spcAft>
              <a:buNone/>
            </a:pPr>
            <a:r>
              <a:rPr b="1" lang="en" sz="1400">
                <a:solidFill>
                  <a:srgbClr val="000000"/>
                </a:solidFill>
              </a:rPr>
              <a:t>Loan Purpose Risks: </a:t>
            </a:r>
            <a:r>
              <a:rPr lang="en" sz="1400">
                <a:solidFill>
                  <a:srgbClr val="000000"/>
                </a:solidFill>
              </a:rPr>
              <a:t>Loans for renewable energy and small businesses show the highest default rates, highlighting the need for stricter controls.</a:t>
            </a:r>
            <a:endParaRPr sz="1400">
              <a:solidFill>
                <a:srgbClr val="000000"/>
              </a:solidFill>
            </a:endParaRPr>
          </a:p>
          <a:p>
            <a:pPr indent="0" lvl="0" marL="0" rtl="0" algn="l">
              <a:spcBef>
                <a:spcPts val="1600"/>
              </a:spcBef>
              <a:spcAft>
                <a:spcPts val="0"/>
              </a:spcAft>
              <a:buNone/>
            </a:pPr>
            <a:r>
              <a:rPr b="1" lang="en" sz="1400">
                <a:solidFill>
                  <a:srgbClr val="000000"/>
                </a:solidFill>
              </a:rPr>
              <a:t>Feature Importance:</a:t>
            </a:r>
            <a:r>
              <a:rPr lang="en" sz="1400">
                <a:solidFill>
                  <a:srgbClr val="000000"/>
                </a:solidFill>
              </a:rPr>
              <a:t> Metrics like FICO scores, DTI, and payment-to-income ratios are powerful predictors, emphasizing affordability and creditworthiness as key factors.</a:t>
            </a:r>
            <a:endParaRPr sz="1400">
              <a:solidFill>
                <a:srgbClr val="000000"/>
              </a:solidFill>
            </a:endParaRPr>
          </a:p>
          <a:p>
            <a:pPr indent="0" lvl="0" marL="0" rtl="0" algn="l">
              <a:spcBef>
                <a:spcPts val="1600"/>
              </a:spcBef>
              <a:spcAft>
                <a:spcPts val="1600"/>
              </a:spcAft>
              <a:buNone/>
            </a:pPr>
            <a:r>
              <a:rPr b="1" lang="en" sz="1400">
                <a:solidFill>
                  <a:srgbClr val="000000"/>
                </a:solidFill>
              </a:rPr>
              <a:t>XGBoost Fine-Tuning:</a:t>
            </a:r>
            <a:r>
              <a:rPr lang="en" sz="1400">
                <a:solidFill>
                  <a:srgbClr val="000000"/>
                </a:solidFill>
              </a:rPr>
              <a:t> Hyperparameter-tuned XGBoost models offer improved recall for default predictions, making them actionable for early detection.</a:t>
            </a:r>
            <a:endParaRPr sz="14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Insights</a:t>
            </a:r>
            <a:endParaRPr/>
          </a:p>
        </p:txBody>
      </p:sp>
      <p:pic>
        <p:nvPicPr>
          <p:cNvPr id="119" name="Google Shape;119;p16"/>
          <p:cNvPicPr preferRelativeResize="0"/>
          <p:nvPr/>
        </p:nvPicPr>
        <p:blipFill>
          <a:blip r:embed="rId3">
            <a:alphaModFix/>
          </a:blip>
          <a:stretch>
            <a:fillRect/>
          </a:stretch>
        </p:blipFill>
        <p:spPr>
          <a:xfrm>
            <a:off x="2885800" y="1138675"/>
            <a:ext cx="5843729" cy="3820900"/>
          </a:xfrm>
          <a:prstGeom prst="rect">
            <a:avLst/>
          </a:prstGeom>
          <a:noFill/>
          <a:ln>
            <a:noFill/>
          </a:ln>
        </p:spPr>
      </p:pic>
      <p:sp>
        <p:nvSpPr>
          <p:cNvPr id="120" name="Google Shape;120;p16"/>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1" name="Google Shape;121;p16"/>
          <p:cNvSpPr txBox="1"/>
          <p:nvPr/>
        </p:nvSpPr>
        <p:spPr>
          <a:xfrm>
            <a:off x="612075" y="1392000"/>
            <a:ext cx="1915200" cy="3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Roboto"/>
                <a:ea typeface="Roboto"/>
                <a:cs typeface="Roboto"/>
                <a:sym typeface="Roboto"/>
              </a:rPr>
              <a:t>Histogram</a:t>
            </a:r>
            <a:endParaRPr sz="1800">
              <a:solidFill>
                <a:schemeClr val="lt1"/>
              </a:solidFill>
              <a:latin typeface="Roboto"/>
              <a:ea typeface="Roboto"/>
              <a:cs typeface="Roboto"/>
              <a:sym typeface="Roboto"/>
            </a:endParaRPr>
          </a:p>
        </p:txBody>
      </p:sp>
      <p:sp>
        <p:nvSpPr>
          <p:cNvPr id="122" name="Google Shape;122;p16"/>
          <p:cNvSpPr txBox="1"/>
          <p:nvPr/>
        </p:nvSpPr>
        <p:spPr>
          <a:xfrm>
            <a:off x="227075" y="2122550"/>
            <a:ext cx="2658600" cy="28371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oboto"/>
              <a:buChar char="-"/>
            </a:pPr>
            <a:r>
              <a:rPr lang="en" sz="1300">
                <a:latin typeface="Roboto"/>
                <a:ea typeface="Roboto"/>
                <a:cs typeface="Roboto"/>
                <a:sym typeface="Roboto"/>
              </a:rPr>
              <a:t>Loan amounts are heavily distributed between $5,000 to $20,000, with peaks around $10,000 and $15,000.</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Higher loan amounts, such as above $30,000, are less common.</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Borrowers prefer mid-range loans. Tailored policies or risk evaluations should focus on this range to identify trends and default risks.</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2"/>
          <p:cNvSpPr txBox="1"/>
          <p:nvPr/>
        </p:nvSpPr>
        <p:spPr>
          <a:xfrm>
            <a:off x="424500" y="217200"/>
            <a:ext cx="6268800" cy="60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chemeClr val="lt1"/>
                </a:solidFill>
                <a:latin typeface="Roboto"/>
                <a:ea typeface="Roboto"/>
                <a:cs typeface="Roboto"/>
                <a:sym typeface="Roboto"/>
              </a:rPr>
              <a:t>Credit Risk Assessment</a:t>
            </a:r>
            <a:endParaRPr sz="3600">
              <a:solidFill>
                <a:schemeClr val="lt1"/>
              </a:solidFill>
              <a:latin typeface="Roboto"/>
              <a:ea typeface="Roboto"/>
              <a:cs typeface="Roboto"/>
              <a:sym typeface="Roboto"/>
            </a:endParaRPr>
          </a:p>
        </p:txBody>
      </p:sp>
      <p:graphicFrame>
        <p:nvGraphicFramePr>
          <p:cNvPr id="450" name="Google Shape;450;p52"/>
          <p:cNvGraphicFramePr/>
          <p:nvPr/>
        </p:nvGraphicFramePr>
        <p:xfrm>
          <a:off x="468775" y="1188900"/>
          <a:ext cx="3000000" cy="3000000"/>
        </p:xfrm>
        <a:graphic>
          <a:graphicData uri="http://schemas.openxmlformats.org/drawingml/2006/table">
            <a:tbl>
              <a:tblPr>
                <a:noFill/>
                <a:tableStyleId>{0A2D4C82-41A5-4185-AD32-47E4A6FAE3C1}</a:tableStyleId>
              </a:tblPr>
              <a:tblGrid>
                <a:gridCol w="3752775"/>
                <a:gridCol w="3752775"/>
              </a:tblGrid>
              <a:tr h="403075">
                <a:tc>
                  <a:txBody>
                    <a:bodyPr/>
                    <a:lstStyle/>
                    <a:p>
                      <a:pPr indent="0" lvl="0" marL="0" rtl="0" algn="ctr">
                        <a:spcBef>
                          <a:spcPts val="0"/>
                        </a:spcBef>
                        <a:spcAft>
                          <a:spcPts val="0"/>
                        </a:spcAft>
                        <a:buNone/>
                      </a:pPr>
                      <a:r>
                        <a:rPr b="1" lang="en">
                          <a:solidFill>
                            <a:schemeClr val="lt1"/>
                          </a:solidFill>
                        </a:rPr>
                        <a:t>Actions</a:t>
                      </a:r>
                      <a:endParaRPr b="1">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rPr>
                        <a:t>Impact</a:t>
                      </a:r>
                      <a:endParaRPr b="1">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91775">
                <a:tc>
                  <a:txBody>
                    <a:bodyPr/>
                    <a:lstStyle/>
                    <a:p>
                      <a:pPr indent="0" lvl="0" marL="0" rtl="0" algn="l">
                        <a:spcBef>
                          <a:spcPts val="0"/>
                        </a:spcBef>
                        <a:spcAft>
                          <a:spcPts val="0"/>
                        </a:spcAft>
                        <a:buNone/>
                      </a:pPr>
                      <a:r>
                        <a:rPr lang="en">
                          <a:solidFill>
                            <a:schemeClr val="lt1"/>
                          </a:solidFill>
                        </a:rPr>
                        <a:t>Mandatory Verification</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Reduces default rates across loan purposes.</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03075">
                <a:tc>
                  <a:txBody>
                    <a:bodyPr/>
                    <a:lstStyle/>
                    <a:p>
                      <a:pPr indent="0" lvl="0" marL="0" rtl="0" algn="l">
                        <a:spcBef>
                          <a:spcPts val="0"/>
                        </a:spcBef>
                        <a:spcAft>
                          <a:spcPts val="0"/>
                        </a:spcAft>
                        <a:buNone/>
                      </a:pPr>
                      <a:r>
                        <a:rPr lang="en">
                          <a:solidFill>
                            <a:schemeClr val="lt1"/>
                          </a:solidFill>
                        </a:rPr>
                        <a:t>Risk-Based Pricing</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Improves profitability for high-risk loans.</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03075">
                <a:tc>
                  <a:txBody>
                    <a:bodyPr/>
                    <a:lstStyle/>
                    <a:p>
                      <a:pPr indent="0" lvl="0" marL="0" rtl="0" algn="l">
                        <a:spcBef>
                          <a:spcPts val="0"/>
                        </a:spcBef>
                        <a:spcAft>
                          <a:spcPts val="0"/>
                        </a:spcAft>
                        <a:buNone/>
                      </a:pPr>
                      <a:r>
                        <a:rPr lang="en">
                          <a:solidFill>
                            <a:schemeClr val="lt1"/>
                          </a:solidFill>
                        </a:rPr>
                        <a:t>Debt-to-Income Monitoring</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Identifies high-risk borrowers proactively.</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03075">
                <a:tc>
                  <a:txBody>
                    <a:bodyPr/>
                    <a:lstStyle/>
                    <a:p>
                      <a:pPr indent="0" lvl="0" marL="0" rtl="0" algn="l">
                        <a:spcBef>
                          <a:spcPts val="0"/>
                        </a:spcBef>
                        <a:spcAft>
                          <a:spcPts val="0"/>
                        </a:spcAft>
                        <a:buNone/>
                      </a:pPr>
                      <a:r>
                        <a:rPr lang="en">
                          <a:solidFill>
                            <a:schemeClr val="lt1"/>
                          </a:solidFill>
                        </a:rPr>
                        <a:t>Loan Size Caps</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Prevents overextension in risky segments</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81900">
                <a:tc>
                  <a:txBody>
                    <a:bodyPr/>
                    <a:lstStyle/>
                    <a:p>
                      <a:pPr indent="0" lvl="0" marL="0" rtl="0" algn="l">
                        <a:spcBef>
                          <a:spcPts val="0"/>
                        </a:spcBef>
                        <a:spcAft>
                          <a:spcPts val="0"/>
                        </a:spcAft>
                        <a:buNone/>
                      </a:pPr>
                      <a:r>
                        <a:rPr lang="en">
                          <a:solidFill>
                            <a:schemeClr val="lt1"/>
                          </a:solidFill>
                        </a:rPr>
                        <a:t>Borrower Segmentation</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Enables targeted strategies for hidden risks.</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620125">
                <a:tc>
                  <a:txBody>
                    <a:bodyPr/>
                    <a:lstStyle/>
                    <a:p>
                      <a:pPr indent="0" lvl="0" marL="0" rtl="0" algn="l">
                        <a:spcBef>
                          <a:spcPts val="0"/>
                        </a:spcBef>
                        <a:spcAft>
                          <a:spcPts val="0"/>
                        </a:spcAft>
                        <a:buNone/>
                      </a:pPr>
                      <a:r>
                        <a:rPr lang="en">
                          <a:solidFill>
                            <a:schemeClr val="lt1"/>
                          </a:solidFill>
                        </a:rPr>
                        <a:t>FICO-Based Incentives</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Encourages lower-risk borrower applications.</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3"/>
          <p:cNvSpPr txBox="1"/>
          <p:nvPr/>
        </p:nvSpPr>
        <p:spPr>
          <a:xfrm>
            <a:off x="0" y="0"/>
            <a:ext cx="73449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solidFill>
                  <a:schemeClr val="lt1"/>
                </a:solidFill>
                <a:latin typeface="Roboto"/>
                <a:ea typeface="Roboto"/>
                <a:cs typeface="Roboto"/>
                <a:sym typeface="Roboto"/>
              </a:rPr>
              <a:t>Credit Risk Recommendations</a:t>
            </a:r>
            <a:endParaRPr/>
          </a:p>
        </p:txBody>
      </p:sp>
      <p:sp>
        <p:nvSpPr>
          <p:cNvPr id="456" name="Google Shape;456;p53"/>
          <p:cNvSpPr txBox="1"/>
          <p:nvPr/>
        </p:nvSpPr>
        <p:spPr>
          <a:xfrm>
            <a:off x="424500" y="1006975"/>
            <a:ext cx="7818900" cy="3919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Make income and employment verification mandatory for high-risk loan purposes like Debt Consolidation, Credit Card, and Small Business.</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Apply stricter eligibility criteria for higher-risk loan purposes &amp; consider implementing loan amount caps for riskier categories.</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Introduce risk-based pricing: Charge higher interest rates for loan purposes with historically higher default rates.</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Use Debt-to-Income (DTI) ratio and Income-to-Loan ratio as key metrics in loan approval decisions, implement automated alerts where these ratios exceed a defined threshold.</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Introduce loan size limits for borrowers with lower FICO scores.</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Develop specific credit policies for high-risk segments based on historical trends.</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Introduce targeted risk-mitigation measures, such as enhanced borrower education or offering credit insurance.</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54"/>
          <p:cNvSpPr txBox="1"/>
          <p:nvPr/>
        </p:nvSpPr>
        <p:spPr>
          <a:xfrm>
            <a:off x="385025" y="108600"/>
            <a:ext cx="7256100" cy="67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chemeClr val="lt1"/>
                </a:solidFill>
                <a:latin typeface="Roboto"/>
                <a:ea typeface="Roboto"/>
                <a:cs typeface="Roboto"/>
                <a:sym typeface="Roboto"/>
              </a:rPr>
              <a:t>Technical Recommendations</a:t>
            </a:r>
            <a:endParaRPr sz="3600">
              <a:solidFill>
                <a:schemeClr val="lt1"/>
              </a:solidFill>
              <a:latin typeface="Roboto"/>
              <a:ea typeface="Roboto"/>
              <a:cs typeface="Roboto"/>
              <a:sym typeface="Roboto"/>
            </a:endParaRPr>
          </a:p>
        </p:txBody>
      </p:sp>
      <p:sp>
        <p:nvSpPr>
          <p:cNvPr id="462" name="Google Shape;462;p54"/>
          <p:cNvSpPr txBox="1"/>
          <p:nvPr/>
        </p:nvSpPr>
        <p:spPr>
          <a:xfrm>
            <a:off x="385025" y="1095825"/>
            <a:ext cx="7967100" cy="3820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Deploy the fine-tuned XGBoost model for initial implementation due to its balanced performance and explainability &amp; use the hybrid model for cross-validation.</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Adjust thresholds dynamically based on business needs:</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Higher precision: Minimize defaults flagged unnecessarily (false positives).</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Higher recall: Capture at-risk loans even if it increases false positives.</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Apply cost-sensitive policies informed by model predictions:</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Tighten credit requirements for high-risk loans.</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Offer smaller loans or higher interest rates for borrowers flagged by the model.</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Use fico_range_low and monthly_payment_to_income_ratio as key features in underwriting decisions.</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Monitor new features such as dti_fico_interaction for further insights into borrower risk.</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Retrain the model periodically to incorporate new data and adapt to changing borrower behavior.</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Continuously monitor feature importance for shifts in key predictors.</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5"/>
          <p:cNvSpPr txBox="1"/>
          <p:nvPr/>
        </p:nvSpPr>
        <p:spPr>
          <a:xfrm>
            <a:off x="1470975" y="128350"/>
            <a:ext cx="5321100" cy="67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chemeClr val="lt1"/>
                </a:solidFill>
                <a:latin typeface="Roboto"/>
                <a:ea typeface="Roboto"/>
                <a:cs typeface="Roboto"/>
                <a:sym typeface="Roboto"/>
              </a:rPr>
              <a:t>Final Outcome</a:t>
            </a:r>
            <a:endParaRPr sz="3600">
              <a:solidFill>
                <a:schemeClr val="lt1"/>
              </a:solidFill>
              <a:latin typeface="Roboto"/>
              <a:ea typeface="Roboto"/>
              <a:cs typeface="Roboto"/>
              <a:sym typeface="Roboto"/>
            </a:endParaRPr>
          </a:p>
        </p:txBody>
      </p:sp>
      <p:sp>
        <p:nvSpPr>
          <p:cNvPr id="468" name="Google Shape;468;p55"/>
          <p:cNvSpPr txBox="1"/>
          <p:nvPr/>
        </p:nvSpPr>
        <p:spPr>
          <a:xfrm>
            <a:off x="385025" y="1194550"/>
            <a:ext cx="6772500" cy="37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Roboto"/>
                <a:ea typeface="Roboto"/>
                <a:cs typeface="Roboto"/>
                <a:sym typeface="Roboto"/>
              </a:rPr>
              <a:t>The final outcome of this project is a predictive model framework that:</a:t>
            </a:r>
            <a:endParaRPr sz="2000">
              <a:solidFill>
                <a:schemeClr val="lt1"/>
              </a:solidFill>
              <a:latin typeface="Roboto"/>
              <a:ea typeface="Roboto"/>
              <a:cs typeface="Roboto"/>
              <a:sym typeface="Roboto"/>
            </a:endParaRPr>
          </a:p>
          <a:p>
            <a:pPr indent="0" lvl="0" marL="0" rtl="0" algn="l">
              <a:spcBef>
                <a:spcPts val="0"/>
              </a:spcBef>
              <a:spcAft>
                <a:spcPts val="0"/>
              </a:spcAft>
              <a:buNone/>
            </a:pPr>
            <a:r>
              <a:t/>
            </a:r>
            <a:endParaRPr sz="2000">
              <a:solidFill>
                <a:schemeClr val="lt1"/>
              </a:solidFill>
              <a:latin typeface="Roboto"/>
              <a:ea typeface="Roboto"/>
              <a:cs typeface="Roboto"/>
              <a:sym typeface="Roboto"/>
            </a:endParaRPr>
          </a:p>
          <a:p>
            <a:pPr indent="-355600" lvl="0" marL="457200" rtl="0" algn="l">
              <a:spcBef>
                <a:spcPts val="0"/>
              </a:spcBef>
              <a:spcAft>
                <a:spcPts val="0"/>
              </a:spcAft>
              <a:buClr>
                <a:schemeClr val="lt1"/>
              </a:buClr>
              <a:buSzPts val="2000"/>
              <a:buFont typeface="Roboto"/>
              <a:buChar char="-"/>
            </a:pPr>
            <a:r>
              <a:rPr lang="en" sz="2000">
                <a:solidFill>
                  <a:schemeClr val="lt1"/>
                </a:solidFill>
                <a:latin typeface="Roboto"/>
                <a:ea typeface="Roboto"/>
                <a:cs typeface="Roboto"/>
                <a:sym typeface="Roboto"/>
              </a:rPr>
              <a:t>Identifies 27% of defaults (recall).</a:t>
            </a:r>
            <a:endParaRPr sz="2000">
              <a:solidFill>
                <a:schemeClr val="lt1"/>
              </a:solidFill>
              <a:latin typeface="Roboto"/>
              <a:ea typeface="Roboto"/>
              <a:cs typeface="Roboto"/>
              <a:sym typeface="Roboto"/>
            </a:endParaRPr>
          </a:p>
          <a:p>
            <a:pPr indent="-355600" lvl="0" marL="457200" rtl="0" algn="l">
              <a:spcBef>
                <a:spcPts val="0"/>
              </a:spcBef>
              <a:spcAft>
                <a:spcPts val="0"/>
              </a:spcAft>
              <a:buClr>
                <a:schemeClr val="lt1"/>
              </a:buClr>
              <a:buSzPts val="2000"/>
              <a:buFont typeface="Roboto"/>
              <a:buChar char="-"/>
            </a:pPr>
            <a:r>
              <a:rPr lang="en" sz="2000">
                <a:solidFill>
                  <a:schemeClr val="lt1"/>
                </a:solidFill>
                <a:latin typeface="Roboto"/>
                <a:ea typeface="Roboto"/>
                <a:cs typeface="Roboto"/>
                <a:sym typeface="Roboto"/>
              </a:rPr>
              <a:t>Reduces false positives for non-defaults through 15% precision for defaults.</a:t>
            </a:r>
            <a:endParaRPr sz="2000">
              <a:solidFill>
                <a:schemeClr val="lt1"/>
              </a:solidFill>
              <a:latin typeface="Roboto"/>
              <a:ea typeface="Roboto"/>
              <a:cs typeface="Roboto"/>
              <a:sym typeface="Roboto"/>
            </a:endParaRPr>
          </a:p>
          <a:p>
            <a:pPr indent="-355600" lvl="0" marL="457200" rtl="0" algn="l">
              <a:spcBef>
                <a:spcPts val="0"/>
              </a:spcBef>
              <a:spcAft>
                <a:spcPts val="0"/>
              </a:spcAft>
              <a:buClr>
                <a:schemeClr val="lt1"/>
              </a:buClr>
              <a:buSzPts val="2000"/>
              <a:buFont typeface="Roboto"/>
              <a:buChar char="-"/>
            </a:pPr>
            <a:r>
              <a:rPr lang="en" sz="2000">
                <a:solidFill>
                  <a:schemeClr val="lt1"/>
                </a:solidFill>
                <a:latin typeface="Roboto"/>
                <a:ea typeface="Roboto"/>
                <a:cs typeface="Roboto"/>
                <a:sym typeface="Roboto"/>
              </a:rPr>
              <a:t>Highlights critical borrower features, such as FICO scores and income ratios, for actionable underwriting decisions.</a:t>
            </a:r>
            <a:endParaRPr sz="2000">
              <a:solidFill>
                <a:schemeClr val="lt1"/>
              </a:solidFill>
              <a:latin typeface="Roboto"/>
              <a:ea typeface="Roboto"/>
              <a:cs typeface="Roboto"/>
              <a:sym typeface="Roboto"/>
            </a:endParaRPr>
          </a:p>
          <a:p>
            <a:pPr indent="-355600" lvl="0" marL="457200" rtl="0" algn="l">
              <a:spcBef>
                <a:spcPts val="0"/>
              </a:spcBef>
              <a:spcAft>
                <a:spcPts val="0"/>
              </a:spcAft>
              <a:buClr>
                <a:schemeClr val="lt1"/>
              </a:buClr>
              <a:buSzPts val="2000"/>
              <a:buFont typeface="Roboto"/>
              <a:buChar char="-"/>
            </a:pPr>
            <a:r>
              <a:rPr lang="en" sz="2000">
                <a:solidFill>
                  <a:schemeClr val="lt1"/>
                </a:solidFill>
                <a:latin typeface="Roboto"/>
                <a:ea typeface="Roboto"/>
                <a:cs typeface="Roboto"/>
                <a:sym typeface="Roboto"/>
              </a:rPr>
              <a:t>Enables stakeholders to minimize loan portfolio risk and focus recovery efforts on high-risk borrowers.</a:t>
            </a:r>
            <a:endParaRPr sz="2000">
              <a:solidFill>
                <a:schemeClr val="lt1"/>
              </a:solidFill>
              <a:latin typeface="Roboto"/>
              <a:ea typeface="Roboto"/>
              <a:cs typeface="Roboto"/>
              <a:sym typeface="Roboto"/>
            </a:endParaRPr>
          </a:p>
          <a:p>
            <a:pPr indent="0" lvl="0" marL="0" rtl="0" algn="l">
              <a:spcBef>
                <a:spcPts val="0"/>
              </a:spcBef>
              <a:spcAft>
                <a:spcPts val="0"/>
              </a:spcAft>
              <a:buNone/>
            </a:pPr>
            <a:r>
              <a:t/>
            </a:r>
            <a:endParaRPr sz="2000">
              <a:solidFill>
                <a:schemeClr val="lt1"/>
              </a:solidFill>
              <a:latin typeface="Roboto"/>
              <a:ea typeface="Roboto"/>
              <a:cs typeface="Roboto"/>
              <a:sym typeface="Roboto"/>
            </a:endParaRPr>
          </a:p>
        </p:txBody>
      </p:sp>
      <p:pic>
        <p:nvPicPr>
          <p:cNvPr descr="a cartoon illustration of a yellow trophy with a smiling face (Provided by Tenor)" id="469" name="Google Shape;469;p55"/>
          <p:cNvPicPr preferRelativeResize="0"/>
          <p:nvPr/>
        </p:nvPicPr>
        <p:blipFill>
          <a:blip r:embed="rId3">
            <a:alphaModFix amt="85000"/>
          </a:blip>
          <a:stretch>
            <a:fillRect/>
          </a:stretch>
        </p:blipFill>
        <p:spPr>
          <a:xfrm>
            <a:off x="6883150" y="152400"/>
            <a:ext cx="2108450" cy="22246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6"/>
          <p:cNvSpPr txBox="1"/>
          <p:nvPr/>
        </p:nvSpPr>
        <p:spPr>
          <a:xfrm>
            <a:off x="1283400" y="671325"/>
            <a:ext cx="6209700" cy="3514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7900">
                <a:solidFill>
                  <a:schemeClr val="dk1"/>
                </a:solidFill>
                <a:latin typeface="Roboto"/>
                <a:ea typeface="Roboto"/>
                <a:cs typeface="Roboto"/>
                <a:sym typeface="Roboto"/>
              </a:rPr>
              <a:t>THANK</a:t>
            </a:r>
            <a:endParaRPr sz="7900">
              <a:solidFill>
                <a:schemeClr val="dk1"/>
              </a:solidFill>
              <a:latin typeface="Roboto"/>
              <a:ea typeface="Roboto"/>
              <a:cs typeface="Roboto"/>
              <a:sym typeface="Roboto"/>
            </a:endParaRPr>
          </a:p>
          <a:p>
            <a:pPr indent="0" lvl="0" marL="0" rtl="0" algn="ctr">
              <a:lnSpc>
                <a:spcPct val="100000"/>
              </a:lnSpc>
              <a:spcBef>
                <a:spcPts val="0"/>
              </a:spcBef>
              <a:spcAft>
                <a:spcPts val="0"/>
              </a:spcAft>
              <a:buNone/>
            </a:pPr>
            <a:r>
              <a:rPr lang="en" sz="7900">
                <a:solidFill>
                  <a:schemeClr val="dk1"/>
                </a:solidFill>
                <a:latin typeface="Roboto"/>
                <a:ea typeface="Roboto"/>
                <a:cs typeface="Roboto"/>
                <a:sym typeface="Roboto"/>
              </a:rPr>
              <a:t>YOU!!</a:t>
            </a:r>
            <a:endParaRPr sz="7900">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17"/>
          <p:cNvPicPr preferRelativeResize="0"/>
          <p:nvPr/>
        </p:nvPicPr>
        <p:blipFill>
          <a:blip r:embed="rId3">
            <a:alphaModFix/>
          </a:blip>
          <a:stretch>
            <a:fillRect/>
          </a:stretch>
        </p:blipFill>
        <p:spPr>
          <a:xfrm>
            <a:off x="173500" y="993725"/>
            <a:ext cx="3710681" cy="3820900"/>
          </a:xfrm>
          <a:prstGeom prst="rect">
            <a:avLst/>
          </a:prstGeom>
          <a:noFill/>
          <a:ln>
            <a:noFill/>
          </a:ln>
        </p:spPr>
      </p:pic>
      <p:pic>
        <p:nvPicPr>
          <p:cNvPr id="128" name="Google Shape;128;p17"/>
          <p:cNvPicPr preferRelativeResize="0"/>
          <p:nvPr/>
        </p:nvPicPr>
        <p:blipFill>
          <a:blip r:embed="rId4">
            <a:alphaModFix/>
          </a:blip>
          <a:stretch>
            <a:fillRect/>
          </a:stretch>
        </p:blipFill>
        <p:spPr>
          <a:xfrm>
            <a:off x="4155631" y="1287800"/>
            <a:ext cx="4816819" cy="3133998"/>
          </a:xfrm>
          <a:prstGeom prst="rect">
            <a:avLst/>
          </a:prstGeom>
          <a:noFill/>
          <a:ln>
            <a:noFill/>
          </a:ln>
        </p:spPr>
      </p:pic>
      <p:sp>
        <p:nvSpPr>
          <p:cNvPr id="129" name="Google Shape;129;p17"/>
          <p:cNvSpPr/>
          <p:nvPr/>
        </p:nvSpPr>
        <p:spPr>
          <a:xfrm>
            <a:off x="556952" y="297900"/>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0" name="Google Shape;130;p17"/>
          <p:cNvSpPr/>
          <p:nvPr/>
        </p:nvSpPr>
        <p:spPr>
          <a:xfrm>
            <a:off x="5665277" y="297900"/>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1" name="Google Shape;131;p17"/>
          <p:cNvSpPr txBox="1"/>
          <p:nvPr/>
        </p:nvSpPr>
        <p:spPr>
          <a:xfrm>
            <a:off x="1204800" y="369775"/>
            <a:ext cx="2172000" cy="3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Roboto"/>
                <a:ea typeface="Roboto"/>
                <a:cs typeface="Roboto"/>
                <a:sym typeface="Roboto"/>
              </a:rPr>
              <a:t>Pie Chart</a:t>
            </a:r>
            <a:endParaRPr sz="1800">
              <a:solidFill>
                <a:schemeClr val="lt1"/>
              </a:solidFill>
              <a:latin typeface="Roboto"/>
              <a:ea typeface="Roboto"/>
              <a:cs typeface="Roboto"/>
              <a:sym typeface="Roboto"/>
            </a:endParaRPr>
          </a:p>
        </p:txBody>
      </p:sp>
      <p:sp>
        <p:nvSpPr>
          <p:cNvPr id="132" name="Google Shape;132;p17"/>
          <p:cNvSpPr txBox="1"/>
          <p:nvPr/>
        </p:nvSpPr>
        <p:spPr>
          <a:xfrm>
            <a:off x="6352575" y="369775"/>
            <a:ext cx="2073300" cy="3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Roboto"/>
                <a:ea typeface="Roboto"/>
                <a:cs typeface="Roboto"/>
                <a:sym typeface="Roboto"/>
              </a:rPr>
              <a:t>Bar Chart</a:t>
            </a:r>
            <a:endParaRPr sz="1800">
              <a:solidFill>
                <a:schemeClr val="lt1"/>
              </a:solidFill>
              <a:latin typeface="Roboto"/>
              <a:ea typeface="Roboto"/>
              <a:cs typeface="Roboto"/>
              <a:sym typeface="Roboto"/>
            </a:endParaRPr>
          </a:p>
        </p:txBody>
      </p:sp>
      <p:sp>
        <p:nvSpPr>
          <p:cNvPr id="133" name="Google Shape;133;p17"/>
          <p:cNvSpPr txBox="1"/>
          <p:nvPr/>
        </p:nvSpPr>
        <p:spPr>
          <a:xfrm>
            <a:off x="434375" y="4728850"/>
            <a:ext cx="3346800" cy="3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The default rate of 7.5% may seem small, but it represents a significant financial risk. </a:t>
            </a:r>
            <a:endParaRPr sz="800">
              <a:latin typeface="Roboto"/>
              <a:ea typeface="Roboto"/>
              <a:cs typeface="Roboto"/>
              <a:sym typeface="Roboto"/>
            </a:endParaRPr>
          </a:p>
        </p:txBody>
      </p:sp>
      <p:sp>
        <p:nvSpPr>
          <p:cNvPr id="134" name="Google Shape;134;p17"/>
          <p:cNvSpPr txBox="1"/>
          <p:nvPr/>
        </p:nvSpPr>
        <p:spPr>
          <a:xfrm>
            <a:off x="4768350" y="4610400"/>
            <a:ext cx="4156200" cy="4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 "Current" loans significantly outnumber other statuses. This highlights a dataset imbalance. </a:t>
            </a:r>
            <a:endParaRPr sz="8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p:nvPr/>
        </p:nvSpPr>
        <p:spPr>
          <a:xfrm>
            <a:off x="392850" y="189300"/>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0" name="Google Shape;140;p18"/>
          <p:cNvSpPr txBox="1"/>
          <p:nvPr/>
        </p:nvSpPr>
        <p:spPr>
          <a:xfrm>
            <a:off x="473875" y="248525"/>
            <a:ext cx="45510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Roboto"/>
                <a:ea typeface="Roboto"/>
                <a:cs typeface="Roboto"/>
                <a:sym typeface="Roboto"/>
              </a:rPr>
              <a:t>Summary Statistics</a:t>
            </a:r>
            <a:endParaRPr sz="1800">
              <a:solidFill>
                <a:schemeClr val="lt1"/>
              </a:solidFill>
              <a:latin typeface="Roboto"/>
              <a:ea typeface="Roboto"/>
              <a:cs typeface="Roboto"/>
              <a:sym typeface="Roboto"/>
            </a:endParaRPr>
          </a:p>
        </p:txBody>
      </p:sp>
      <p:sp>
        <p:nvSpPr>
          <p:cNvPr id="141" name="Google Shape;141;p18"/>
          <p:cNvSpPr txBox="1"/>
          <p:nvPr/>
        </p:nvSpPr>
        <p:spPr>
          <a:xfrm>
            <a:off x="238050" y="1243800"/>
            <a:ext cx="8667900" cy="38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Loan Amount:</a:t>
            </a:r>
            <a:r>
              <a:rPr lang="en" sz="1200">
                <a:latin typeface="Roboto"/>
                <a:ea typeface="Roboto"/>
                <a:cs typeface="Roboto"/>
                <a:sym typeface="Roboto"/>
              </a:rPr>
              <a:t> (Mean: $15,055; 75th Percentile: $20,000)</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Most borrowers fall into mid-range loan amounts, while higher loan amounts are rare</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b="1" lang="en" sz="1200">
                <a:latin typeface="Roboto"/>
                <a:ea typeface="Roboto"/>
                <a:cs typeface="Roboto"/>
                <a:sym typeface="Roboto"/>
              </a:rPr>
              <a:t>Installment: </a:t>
            </a:r>
            <a:r>
              <a:rPr lang="en" sz="1200">
                <a:latin typeface="Roboto"/>
                <a:ea typeface="Roboto"/>
                <a:cs typeface="Roboto"/>
                <a:sym typeface="Roboto"/>
              </a:rPr>
              <a:t>(Mean: $443.6 ; Min: $30.12; Max: $1,536.95)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Installment amounts align with loan amounts. Higher installments may indicate higher risks, especially if income levels don't support them.</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b="1" lang="en" sz="1200">
                <a:latin typeface="Roboto"/>
                <a:ea typeface="Roboto"/>
                <a:cs typeface="Roboto"/>
                <a:sym typeface="Roboto"/>
              </a:rPr>
              <a:t>Annual Income: </a:t>
            </a:r>
            <a:r>
              <a:rPr lang="en" sz="1200">
                <a:latin typeface="Roboto"/>
                <a:ea typeface="Roboto"/>
                <a:cs typeface="Roboto"/>
                <a:sym typeface="Roboto"/>
              </a:rPr>
              <a:t>(Mean: $77,79</a:t>
            </a:r>
            <a:r>
              <a:rPr lang="en" sz="1200">
                <a:latin typeface="Roboto"/>
                <a:ea typeface="Roboto"/>
                <a:cs typeface="Roboto"/>
                <a:sym typeface="Roboto"/>
              </a:rPr>
              <a:t>0 ; </a:t>
            </a:r>
            <a:r>
              <a:rPr lang="en" sz="1200">
                <a:latin typeface="Roboto"/>
                <a:ea typeface="Roboto"/>
                <a:cs typeface="Roboto"/>
                <a:sym typeface="Roboto"/>
              </a:rPr>
              <a:t>75th Percentile: $92,500 ; Max: $8.7M)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There’s a significant disparity in incomes, with some borrowers having very high incomes.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b="1" lang="en" sz="1200">
                <a:latin typeface="Roboto"/>
                <a:ea typeface="Roboto"/>
                <a:cs typeface="Roboto"/>
                <a:sym typeface="Roboto"/>
              </a:rPr>
              <a:t>FICO Scores (fico_range_low and fico_range_high):</a:t>
            </a:r>
            <a:r>
              <a:rPr lang="en" sz="1200">
                <a:latin typeface="Roboto"/>
                <a:ea typeface="Roboto"/>
                <a:cs typeface="Roboto"/>
                <a:sym typeface="Roboto"/>
              </a:rPr>
              <a:t> (Average: around 694-698)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Borrowers have relatively stable creditworthiness, but a deeper investigation of defaults by FICO category is needed to validate its influence.</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b="1" lang="en" sz="1200">
                <a:latin typeface="Roboto"/>
                <a:ea typeface="Roboto"/>
                <a:cs typeface="Roboto"/>
                <a:sym typeface="Roboto"/>
              </a:rPr>
              <a:t>emp_length: </a:t>
            </a:r>
            <a:r>
              <a:rPr lang="en" sz="1200">
                <a:latin typeface="Roboto"/>
                <a:ea typeface="Roboto"/>
                <a:cs typeface="Roboto"/>
                <a:sym typeface="Roboto"/>
              </a:rPr>
              <a:t>4,869 missing entries</a:t>
            </a:r>
            <a:endParaRPr sz="1200">
              <a:latin typeface="Roboto"/>
              <a:ea typeface="Roboto"/>
              <a:cs typeface="Roboto"/>
              <a:sym typeface="Roboto"/>
            </a:endParaRPr>
          </a:p>
          <a:p>
            <a:pPr indent="0" lvl="0" marL="0" rtl="0" algn="l">
              <a:spcBef>
                <a:spcPts val="0"/>
              </a:spcBef>
              <a:spcAft>
                <a:spcPts val="0"/>
              </a:spcAft>
              <a:buNone/>
            </a:pPr>
            <a:r>
              <a:rPr b="1" lang="en" sz="1200">
                <a:latin typeface="Roboto"/>
                <a:ea typeface="Roboto"/>
                <a:cs typeface="Roboto"/>
                <a:sym typeface="Roboto"/>
              </a:rPr>
              <a:t>mths_since_last_delinq and mths_since_last_record:</a:t>
            </a:r>
            <a:r>
              <a:rPr lang="en" sz="1200">
                <a:latin typeface="Roboto"/>
                <a:ea typeface="Roboto"/>
                <a:cs typeface="Roboto"/>
                <a:sym typeface="Roboto"/>
              </a:rPr>
              <a:t> Over 38,000 and 65,000 missing, respectively.</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i="1" lang="en" sz="1200" u="sng">
                <a:latin typeface="Roboto"/>
                <a:ea typeface="Roboto"/>
                <a:cs typeface="Roboto"/>
                <a:sym typeface="Roboto"/>
              </a:rPr>
              <a:t>NOTE:</a:t>
            </a:r>
            <a:r>
              <a:rPr lang="en" sz="1200">
                <a:latin typeface="Roboto"/>
                <a:ea typeface="Roboto"/>
                <a:cs typeface="Roboto"/>
                <a:sym typeface="Roboto"/>
              </a:rPr>
              <a:t> Dropped rows with critical missing values (loan_amnt, installment, annual_inc).</a:t>
            </a:r>
            <a:endParaRPr sz="1200">
              <a:latin typeface="Roboto"/>
              <a:ea typeface="Roboto"/>
              <a:cs typeface="Roboto"/>
              <a:sym typeface="Roboto"/>
            </a:endParaRPr>
          </a:p>
          <a:p>
            <a:pPr indent="0" lvl="0" marL="0" rtl="0" algn="l">
              <a:spcBef>
                <a:spcPts val="0"/>
              </a:spcBef>
              <a:spcAft>
                <a:spcPts val="0"/>
              </a:spcAft>
              <a:buNone/>
            </a:pPr>
            <a:r>
              <a:t/>
            </a:r>
            <a:endParaRPr sz="1200">
              <a:solidFill>
                <a:schemeClr val="dk2"/>
              </a:solidFill>
              <a:latin typeface="Roboto"/>
              <a:ea typeface="Roboto"/>
              <a:cs typeface="Roboto"/>
              <a:sym typeface="Roboto"/>
            </a:endParaRPr>
          </a:p>
        </p:txBody>
      </p:sp>
      <p:sp>
        <p:nvSpPr>
          <p:cNvPr id="142" name="Google Shape;142;p18"/>
          <p:cNvSpPr txBox="1"/>
          <p:nvPr/>
        </p:nvSpPr>
        <p:spPr>
          <a:xfrm>
            <a:off x="2665525" y="375150"/>
            <a:ext cx="5686500" cy="6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type="title"/>
          </p:nvPr>
        </p:nvSpPr>
        <p:spPr>
          <a:xfrm>
            <a:off x="490250" y="526350"/>
            <a:ext cx="5618700" cy="29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Exploration</a:t>
            </a:r>
            <a:endParaRPr/>
          </a:p>
        </p:txBody>
      </p:sp>
      <p:sp>
        <p:nvSpPr>
          <p:cNvPr id="148" name="Google Shape;148;p19"/>
          <p:cNvSpPr txBox="1"/>
          <p:nvPr/>
        </p:nvSpPr>
        <p:spPr>
          <a:xfrm>
            <a:off x="276425" y="1470975"/>
            <a:ext cx="5262000" cy="3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lt1"/>
                </a:solidFill>
                <a:latin typeface="Roboto"/>
                <a:ea typeface="Roboto"/>
                <a:cs typeface="Roboto"/>
                <a:sym typeface="Roboto"/>
                <a:hlinkClick r:id="rId3">
                  <a:extLst>
                    <a:ext uri="{A12FA001-AC4F-418D-AE19-62706E023703}">
                      <ahyp:hlinkClr val="tx"/>
                    </a:ext>
                  </a:extLst>
                </a:hlinkClick>
              </a:rPr>
              <a:t>https://colab.research.google.com/drive/1rIHHUlERk6YBAhyzmfGD3ije_fM9MUy9#scrollTo=CweIMw8yZwtE</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Default Rates: Lower-income groups have higher default rates, necessitating stricter risk management or tailored loan products.</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Income Buckets: Borrowers in the $50K-$100K range dominate, indicating a target segment for loan offerings.</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Verification Status: Verified borrowers have higher loan amounts, suggesting that verification correlates with loan approval policies and borrower credibility.</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Policy Adjustments: Income-based policies could optimize risk-adjusted pricing and loan approvals.</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p:txBody>
      </p:sp>
      <p:pic>
        <p:nvPicPr>
          <p:cNvPr id="149" name="Google Shape;149;p19"/>
          <p:cNvPicPr preferRelativeResize="0"/>
          <p:nvPr/>
        </p:nvPicPr>
        <p:blipFill>
          <a:blip r:embed="rId4">
            <a:alphaModFix amt="66000"/>
          </a:blip>
          <a:stretch>
            <a:fillRect/>
          </a:stretch>
        </p:blipFill>
        <p:spPr>
          <a:xfrm>
            <a:off x="6012600" y="1694725"/>
            <a:ext cx="2310125" cy="2363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txBox="1"/>
          <p:nvPr/>
        </p:nvSpPr>
        <p:spPr>
          <a:xfrm>
            <a:off x="6377550" y="1856025"/>
            <a:ext cx="2646000" cy="20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lt1"/>
                </a:solidFill>
                <a:latin typeface="Roboto"/>
                <a:ea typeface="Roboto"/>
                <a:cs typeface="Roboto"/>
                <a:sym typeface="Roboto"/>
              </a:rPr>
              <a:t>Monthly Payment to Income Ratio</a:t>
            </a:r>
            <a:r>
              <a:rPr lang="en" sz="1100">
                <a:solidFill>
                  <a:schemeClr val="lt1"/>
                </a:solidFill>
                <a:latin typeface="Roboto"/>
                <a:ea typeface="Roboto"/>
                <a:cs typeface="Roboto"/>
                <a:sym typeface="Roboto"/>
              </a:rPr>
              <a:t> shows a strong positive correlation with </a:t>
            </a:r>
            <a:r>
              <a:rPr b="1" lang="en" sz="1100">
                <a:solidFill>
                  <a:schemeClr val="lt1"/>
                </a:solidFill>
                <a:latin typeface="Roboto"/>
                <a:ea typeface="Roboto"/>
                <a:cs typeface="Roboto"/>
                <a:sym typeface="Roboto"/>
              </a:rPr>
              <a:t>Term to Income Ratio</a:t>
            </a:r>
            <a:r>
              <a:rPr lang="en" sz="1100">
                <a:solidFill>
                  <a:schemeClr val="lt1"/>
                </a:solidFill>
                <a:latin typeface="Roboto"/>
                <a:ea typeface="Roboto"/>
                <a:cs typeface="Roboto"/>
                <a:sym typeface="Roboto"/>
              </a:rPr>
              <a:t>, as expected.</a:t>
            </a:r>
            <a:endParaRPr sz="1100">
              <a:solidFill>
                <a:schemeClr val="lt1"/>
              </a:solidFill>
              <a:latin typeface="Roboto"/>
              <a:ea typeface="Roboto"/>
              <a:cs typeface="Roboto"/>
              <a:sym typeface="Roboto"/>
            </a:endParaRPr>
          </a:p>
          <a:p>
            <a:pPr indent="0" lvl="0" marL="0" rtl="0" algn="l">
              <a:spcBef>
                <a:spcPts val="0"/>
              </a:spcBef>
              <a:spcAft>
                <a:spcPts val="0"/>
              </a:spcAft>
              <a:buNone/>
            </a:pPr>
            <a:r>
              <a:rPr lang="en" sz="1100">
                <a:solidFill>
                  <a:schemeClr val="lt1"/>
                </a:solidFill>
                <a:latin typeface="Roboto"/>
                <a:ea typeface="Roboto"/>
                <a:cs typeface="Roboto"/>
                <a:sym typeface="Roboto"/>
              </a:rPr>
              <a:t>Minimal direct correlation exists between most numerical features and </a:t>
            </a:r>
            <a:r>
              <a:rPr b="1" lang="en" sz="1100">
                <a:solidFill>
                  <a:schemeClr val="lt1"/>
                </a:solidFill>
                <a:latin typeface="Roboto"/>
                <a:ea typeface="Roboto"/>
                <a:cs typeface="Roboto"/>
                <a:sym typeface="Roboto"/>
              </a:rPr>
              <a:t>Loan Status Encoded</a:t>
            </a:r>
            <a:r>
              <a:rPr lang="en" sz="1100">
                <a:solidFill>
                  <a:schemeClr val="lt1"/>
                </a:solidFill>
                <a:latin typeface="Roboto"/>
                <a:ea typeface="Roboto"/>
                <a:cs typeface="Roboto"/>
                <a:sym typeface="Roboto"/>
              </a:rPr>
              <a:t> (Current, Fully Paid, Default), suggesting the need for more advanced feature engineering to capture latent patterns.</a:t>
            </a:r>
            <a:endParaRPr sz="1800">
              <a:solidFill>
                <a:schemeClr val="lt1"/>
              </a:solidFill>
              <a:latin typeface="Roboto"/>
              <a:ea typeface="Roboto"/>
              <a:cs typeface="Roboto"/>
              <a:sym typeface="Roboto"/>
            </a:endParaRPr>
          </a:p>
        </p:txBody>
      </p:sp>
      <p:pic>
        <p:nvPicPr>
          <p:cNvPr id="155" name="Google Shape;155;p20"/>
          <p:cNvPicPr preferRelativeResize="0"/>
          <p:nvPr/>
        </p:nvPicPr>
        <p:blipFill>
          <a:blip r:embed="rId3">
            <a:alphaModFix/>
          </a:blip>
          <a:stretch>
            <a:fillRect/>
          </a:stretch>
        </p:blipFill>
        <p:spPr>
          <a:xfrm>
            <a:off x="142525" y="626275"/>
            <a:ext cx="6110700" cy="4359251"/>
          </a:xfrm>
          <a:prstGeom prst="rect">
            <a:avLst/>
          </a:prstGeom>
          <a:noFill/>
          <a:ln>
            <a:noFill/>
          </a:ln>
        </p:spPr>
      </p:pic>
      <p:sp>
        <p:nvSpPr>
          <p:cNvPr id="156" name="Google Shape;156;p20"/>
          <p:cNvSpPr txBox="1"/>
          <p:nvPr/>
        </p:nvSpPr>
        <p:spPr>
          <a:xfrm>
            <a:off x="503500" y="98725"/>
            <a:ext cx="6278700" cy="46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Roboto"/>
                <a:ea typeface="Roboto"/>
                <a:cs typeface="Roboto"/>
                <a:sym typeface="Roboto"/>
              </a:rPr>
              <a:t>Correlation</a:t>
            </a:r>
            <a:r>
              <a:rPr b="1" lang="en" sz="2400">
                <a:solidFill>
                  <a:schemeClr val="lt1"/>
                </a:solidFill>
                <a:latin typeface="Roboto"/>
                <a:ea typeface="Roboto"/>
                <a:cs typeface="Roboto"/>
                <a:sym typeface="Roboto"/>
              </a:rPr>
              <a:t> HeatMap</a:t>
            </a:r>
            <a:endParaRPr b="1" sz="2400">
              <a:solidFill>
                <a:schemeClr val="lt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345550" y="345550"/>
            <a:ext cx="7887900" cy="48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800"/>
              <a:t>Feature Engineering</a:t>
            </a:r>
            <a:endParaRPr sz="3800"/>
          </a:p>
        </p:txBody>
      </p:sp>
      <p:sp>
        <p:nvSpPr>
          <p:cNvPr id="162" name="Google Shape;162;p21"/>
          <p:cNvSpPr txBox="1"/>
          <p:nvPr/>
        </p:nvSpPr>
        <p:spPr>
          <a:xfrm>
            <a:off x="5459400" y="1905350"/>
            <a:ext cx="3287400" cy="27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Roboto"/>
                <a:ea typeface="Roboto"/>
                <a:cs typeface="Roboto"/>
                <a:sym typeface="Roboto"/>
              </a:rPr>
              <a:t>Income-to-Loan Ratio: </a:t>
            </a:r>
            <a:r>
              <a:rPr lang="en">
                <a:solidFill>
                  <a:schemeClr val="lt1"/>
                </a:solidFill>
                <a:latin typeface="Roboto"/>
                <a:ea typeface="Roboto"/>
                <a:cs typeface="Roboto"/>
                <a:sym typeface="Roboto"/>
              </a:rPr>
              <a:t>reflects the borrower’s ability to repay the loan.</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The distribution is heavily skewed to the right, with most borrowers having an income-to-loan ratio in the lower range.</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p:txBody>
      </p:sp>
      <p:pic>
        <p:nvPicPr>
          <p:cNvPr id="163" name="Google Shape;163;p21"/>
          <p:cNvPicPr preferRelativeResize="0"/>
          <p:nvPr/>
        </p:nvPicPr>
        <p:blipFill>
          <a:blip r:embed="rId3">
            <a:alphaModFix/>
          </a:blip>
          <a:stretch>
            <a:fillRect/>
          </a:stretch>
        </p:blipFill>
        <p:spPr>
          <a:xfrm>
            <a:off x="152400" y="1167175"/>
            <a:ext cx="4951599" cy="3823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