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DFF"/>
    <a:srgbClr val="FF33CC"/>
    <a:srgbClr val="00FF00"/>
    <a:srgbClr val="FF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4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942044900196946"/>
          <c:y val="0.20144936776674296"/>
          <c:w val="0.47960332560034707"/>
          <c:h val="0.6737630366512689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9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91A-4A7B-8AEB-3DECD33BDA21}"/>
              </c:ext>
            </c:extLst>
          </c:dPt>
          <c:dPt>
            <c:idx val="1"/>
            <c:bubble3D val="0"/>
            <c:spPr>
              <a:solidFill>
                <a:srgbClr val="00FF00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D91A-4A7B-8AEB-3DECD33BDA21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91A-4A7B-8AEB-3DECD33BDA21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91A-4A7B-8AEB-3DECD33BDA21}"/>
              </c:ext>
            </c:extLst>
          </c:dPt>
          <c:dPt>
            <c:idx val="4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A7B-8AEB-3DECD33BDA2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91A-4A7B-8AEB-3DECD33BDA2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1A-4A7B-8AEB-3DECD33BDA2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91A-4A7B-8AEB-3DECD33BDA2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A7B-8AEB-3DECD33BDA21}"/>
              </c:ext>
            </c:extLst>
          </c:dPt>
          <c:dPt>
            <c:idx val="9"/>
            <c:bubble3D val="0"/>
            <c:explosion val="23"/>
            <c:spPr>
              <a:solidFill>
                <a:srgbClr val="FF0000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A7B-8AEB-3DECD33BDA21}"/>
              </c:ext>
            </c:extLst>
          </c:dPt>
          <c:dLbls>
            <c:dLbl>
              <c:idx val="0"/>
              <c:layout>
                <c:manualLayout>
                  <c:x val="1.8005679092215232E-2"/>
                  <c:y val="8.1224883083252843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91A-4A7B-8AEB-3DECD33BDA21}"/>
                </c:ext>
              </c:extLst>
            </c:dLbl>
            <c:dLbl>
              <c:idx val="1"/>
              <c:layout>
                <c:manualLayout>
                  <c:x val="-5.1493175327436747E-2"/>
                  <c:y val="-4.2400901832186172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D91A-4A7B-8AEB-3DECD33BDA21}"/>
                </c:ext>
              </c:extLst>
            </c:dLbl>
            <c:dLbl>
              <c:idx val="2"/>
              <c:layout>
                <c:manualLayout>
                  <c:x val="-1.7386328526098727E-2"/>
                  <c:y val="-4.664644360304293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98047968147452"/>
                      <c:h val="9.76718891241392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D91A-4A7B-8AEB-3DECD33BDA21}"/>
                </c:ext>
              </c:extLst>
            </c:dLbl>
            <c:dLbl>
              <c:idx val="3"/>
              <c:layout>
                <c:manualLayout>
                  <c:x val="-8.1882911657983684E-2"/>
                  <c:y val="4.784230311279990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91A-4A7B-8AEB-3DECD33BDA21}"/>
                </c:ext>
              </c:extLst>
            </c:dLbl>
            <c:dLbl>
              <c:idx val="4"/>
              <c:layout>
                <c:manualLayout>
                  <c:x val="-0.11468103210861039"/>
                  <c:y val="6.9490010578720882E-2"/>
                </c:manualLayout>
              </c:layout>
              <c:tx>
                <c:rich>
                  <a:bodyPr/>
                  <a:lstStyle/>
                  <a:p>
                    <a:r>
                      <a:rPr lang="ru-RU" dirty="0"/>
                      <a:t>Наука и технологии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91A-4A7B-8AEB-3DECD33BDA21}"/>
                </c:ext>
              </c:extLst>
            </c:dLbl>
            <c:dLbl>
              <c:idx val="5"/>
              <c:layout>
                <c:manualLayout>
                  <c:x val="-7.3430471671878647E-2"/>
                  <c:y val="2.9655504933969769E-3"/>
                </c:manualLayout>
              </c:layout>
              <c:tx>
                <c:rich>
                  <a:bodyPr/>
                  <a:lstStyle/>
                  <a:p>
                    <a:r>
                      <a:rPr lang="ru-RU" dirty="0"/>
                      <a:t>Производство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91A-4A7B-8AEB-3DECD33BDA21}"/>
                </c:ext>
              </c:extLst>
            </c:dLbl>
            <c:dLbl>
              <c:idx val="6"/>
              <c:layout>
                <c:manualLayout>
                  <c:x val="-0.13055829367811253"/>
                  <c:y val="-6.1171151933672487E-2"/>
                </c:manualLayout>
              </c:layout>
              <c:tx>
                <c:rich>
                  <a:bodyPr/>
                  <a:lstStyle/>
                  <a:p>
                    <a:r>
                      <a:rPr lang="ru-RU" dirty="0"/>
                      <a:t>Финансы и страхование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91A-4A7B-8AEB-3DECD33BDA21}"/>
                </c:ext>
              </c:extLst>
            </c:dLbl>
            <c:dLbl>
              <c:idx val="7"/>
              <c:layout>
                <c:manualLayout>
                  <c:x val="-5.5266749085610294E-2"/>
                  <c:y val="-0.11203050323624351"/>
                </c:manualLayout>
              </c:layout>
              <c:tx>
                <c:rich>
                  <a:bodyPr/>
                  <a:lstStyle/>
                  <a:p>
                    <a:r>
                      <a:rPr lang="ru-RU" dirty="0"/>
                      <a:t>Недвижимость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91A-4A7B-8AEB-3DECD33BDA21}"/>
                </c:ext>
              </c:extLst>
            </c:dLbl>
            <c:dLbl>
              <c:idx val="8"/>
              <c:layout>
                <c:manualLayout>
                  <c:x val="5.3938351220983345E-2"/>
                  <c:y val="-0.11349318872226859"/>
                </c:manualLayout>
              </c:layout>
              <c:tx>
                <c:rich>
                  <a:bodyPr/>
                  <a:lstStyle/>
                  <a:p>
                    <a:r>
                      <a:rPr lang="ru-RU" dirty="0"/>
                      <a:t>Услуги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91A-4A7B-8AEB-3DECD33BDA21}"/>
                </c:ext>
              </c:extLst>
            </c:dLbl>
            <c:dLbl>
              <c:idx val="9"/>
              <c:layout>
                <c:manualLayout>
                  <c:x val="0.11697460978228791"/>
                  <c:y val="0.1635457427816452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91A-4A7B-8AEB-3DECD33BD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Государственное управление и обеспечение военной безопасности, социальное обеспечение</c:v>
                </c:pt>
                <c:pt idx="1">
                  <c:v>Строительство</c:v>
                </c:pt>
                <c:pt idx="2">
                  <c:v>Транспортировка и хранение</c:v>
                </c:pt>
                <c:pt idx="3">
                  <c:v>Торговля и ремонт</c:v>
                </c:pt>
                <c:pt idx="4">
                  <c:v>Деятельность профессиональная, научная и техническая</c:v>
                </c:pt>
                <c:pt idx="5">
                  <c:v>Обрабатывающие производства</c:v>
                </c:pt>
                <c:pt idx="6">
                  <c:v>Деятельность финансовая и страховая</c:v>
                </c:pt>
                <c:pt idx="7">
                  <c:v>Деятельность по операциям с недвижимым имуществом</c:v>
                </c:pt>
                <c:pt idx="8">
                  <c:v>Предоставление услуг</c:v>
                </c:pt>
                <c:pt idx="9">
                  <c:v>Деятельность в области информации и связи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67378</c:v>
                </c:pt>
                <c:pt idx="1">
                  <c:v>20427</c:v>
                </c:pt>
                <c:pt idx="2">
                  <c:v>14145</c:v>
                </c:pt>
                <c:pt idx="3">
                  <c:v>13958</c:v>
                </c:pt>
                <c:pt idx="4">
                  <c:v>9592</c:v>
                </c:pt>
                <c:pt idx="5">
                  <c:v>5673</c:v>
                </c:pt>
                <c:pt idx="6">
                  <c:v>4826</c:v>
                </c:pt>
                <c:pt idx="7">
                  <c:v>4544</c:v>
                </c:pt>
                <c:pt idx="8">
                  <c:v>3044</c:v>
                </c:pt>
                <c:pt idx="9">
                  <c:v>2950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1A-4A7B-8AEB-3DECD33BDA21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3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BDACDC-6E63-4272-B3AC-CCF5CA6029F9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379994-B797-4915-BB7A-12D6CEBDCA03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C10C6A-66F6-4656-BD5A-C787A1F83051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1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FE7F42-9E58-4B67-8DDA-E2C75A491C90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406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FE7F42-9E58-4B67-8DDA-E2C75A491C90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715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FE7F42-9E58-4B67-8DDA-E2C75A491C90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9584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FE7F42-9E58-4B67-8DDA-E2C75A491C90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9695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FE7F42-9E58-4B67-8DDA-E2C75A491C90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0928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FE7F42-9E58-4B67-8DDA-E2C75A491C90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8864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8CAEA8-596E-4ADA-B5C6-8A4218D28579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1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9CDD9C-ADF0-4A8E-89D7-BECA34527CD0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B38E33-CD8D-468C-AC4D-8EE3547B20B6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7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9BE440-AB8F-40F9-B469-1A59D2545CD3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4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FE7F42-9E58-4B67-8DDA-E2C75A491C90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901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18821A-9448-46F0-B6E1-E60F48BE7F0B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07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544A87-C71B-4A39-B170-2D8A98D13A99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2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47BFD6-90C6-43D7-BD59-197B56E94537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861E71-FD8E-41DA-B28B-6587873E4DD2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8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2EFE7F42-9E58-4B67-8DDA-E2C75A491C90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E5137D0E-4A4F-4307-8994-C1891D747D5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31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89095" y="2276872"/>
            <a:ext cx="8010635" cy="1371972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4800" dirty="0" smtClean="0"/>
              <a:t>Почему </a:t>
            </a:r>
            <a:r>
              <a:rPr lang="ru-RU" sz="4800" dirty="0"/>
              <a:t>я выбрал профессию </a:t>
            </a:r>
            <a:r>
              <a:rPr lang="ru-RU" sz="4800" dirty="0" smtClean="0"/>
              <a:t>программист?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72811" y="4509120"/>
            <a:ext cx="4598266" cy="2232248"/>
          </a:xfrm>
        </p:spPr>
        <p:txBody>
          <a:bodyPr rtlCol="0">
            <a:normAutofit/>
          </a:bodyPr>
          <a:lstStyle/>
          <a:p>
            <a:pPr algn="r" rtl="0"/>
            <a:endParaRPr lang="ru-RU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r" rtl="0"/>
            <a:endParaRPr lang="ru-RU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03E2B7F-BEF9-4A69-85B1-F3A0C042E7B3}"/>
              </a:ext>
            </a:extLst>
          </p:cNvPr>
          <p:cNvSpPr txBox="1">
            <a:spLocks/>
          </p:cNvSpPr>
          <p:nvPr/>
        </p:nvSpPr>
        <p:spPr>
          <a:xfrm>
            <a:off x="3872411" y="476672"/>
            <a:ext cx="3600400" cy="49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620688"/>
            <a:ext cx="9601200" cy="648072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 о соответствии личных качеств требованиям профессии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8E3059A-DD7B-4571-9378-0F0DC4794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753201"/>
              </p:ext>
            </p:extLst>
          </p:nvPr>
        </p:nvGraphicFramePr>
        <p:xfrm>
          <a:off x="1522414" y="1358263"/>
          <a:ext cx="9601200" cy="4915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66751621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2056473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Это соответствует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Над этим нужно работать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5358"/>
                  </a:ext>
                </a:extLst>
              </a:tr>
              <a:tr h="407266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ru-RU" sz="2400" dirty="0">
                          <a:effectLst/>
                        </a:rPr>
                        <a:t>аккуратность</a:t>
                      </a:r>
                      <a:endParaRPr lang="ru-RU" sz="2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ru-RU" sz="2400" dirty="0">
                          <a:effectLst/>
                        </a:rPr>
                        <a:t>ответственность</a:t>
                      </a:r>
                      <a:endParaRPr lang="ru-RU" sz="2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ru-RU" sz="2400" dirty="0">
                          <a:effectLst/>
                        </a:rPr>
                        <a:t>терпеливость</a:t>
                      </a:r>
                      <a:endParaRPr lang="ru-RU" sz="2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ru-RU" sz="2400" dirty="0">
                          <a:effectLst/>
                        </a:rPr>
                        <a:t>склонность к интеллектуальным видам деятельности</a:t>
                      </a:r>
                      <a:endParaRPr lang="ru-RU" sz="2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ru-RU" sz="2400" dirty="0">
                          <a:effectLst/>
                        </a:rPr>
                        <a:t>настойчивость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"/>
                        <a:tabLst/>
                        <a:defRPr/>
                      </a:pPr>
                      <a:r>
                        <a:rPr lang="ru-RU" sz="2400" kern="1200" dirty="0">
                          <a:effectLst/>
                        </a:rPr>
                        <a:t>саморазвитие</a:t>
                      </a:r>
                    </a:p>
                  </a:txBody>
                  <a:tcPr>
                    <a:solidFill>
                      <a:srgbClr val="B3EDFF">
                        <a:alpha val="8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внимательность</a:t>
                      </a:r>
                    </a:p>
                    <a:p>
                      <a:pPr marL="342900" lvl="0" indent="-342900" algn="l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целеустремленность</a:t>
                      </a:r>
                    </a:p>
                    <a:p>
                      <a:pPr marL="342900" lvl="0" indent="-342900" algn="l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умение самостоятельно принимать решения</a:t>
                      </a:r>
                    </a:p>
                    <a:p>
                      <a:pPr marL="342900" lvl="0" indent="-342900" algn="l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</a:pPr>
                      <a:r>
                        <a:rPr lang="ru-RU" sz="2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независимость</a:t>
                      </a:r>
                      <a:endParaRPr lang="ru-R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2400" dirty="0"/>
                    </a:p>
                  </a:txBody>
                  <a:tcPr>
                    <a:solidFill>
                      <a:srgbClr val="B3EDFF">
                        <a:alpha val="8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23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90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620688"/>
            <a:ext cx="9601200" cy="648072"/>
          </a:xfrm>
        </p:spPr>
        <p:txBody>
          <a:bodyPr>
            <a:normAutofit/>
          </a:bodyPr>
          <a:lstStyle/>
          <a:p>
            <a:r>
              <a:rPr lang="ru-RU" dirty="0"/>
              <a:t>Профессия с разных сторон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8E3059A-DD7B-4571-9378-0F0DC4794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05030"/>
              </p:ext>
            </p:extLst>
          </p:nvPr>
        </p:nvGraphicFramePr>
        <p:xfrm>
          <a:off x="1522414" y="1358263"/>
          <a:ext cx="9601200" cy="49846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66751621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2056473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Преимущества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5358"/>
                  </a:ext>
                </a:extLst>
              </a:tr>
              <a:tr h="4072660">
                <a:tc>
                  <a:txBody>
                    <a:bodyPr/>
                    <a:lstStyle/>
                    <a:p>
                      <a:pPr marL="457200" lvl="0" indent="-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400" kern="1200" dirty="0">
                          <a:effectLst/>
                        </a:rPr>
                        <a:t>Легкая в освоении</a:t>
                      </a:r>
                    </a:p>
                    <a:p>
                      <a:pPr marL="457200" lvl="0" indent="-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400" kern="1200" dirty="0">
                          <a:effectLst/>
                        </a:rPr>
                        <a:t>Востребованная и высокооплачиваемая</a:t>
                      </a:r>
                    </a:p>
                    <a:p>
                      <a:pPr marL="457200" lvl="0" indent="-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400" kern="1200" dirty="0">
                          <a:effectLst/>
                        </a:rPr>
                        <a:t>Возможность удаленной работы</a:t>
                      </a:r>
                    </a:p>
                    <a:p>
                      <a:pPr marL="457200" lvl="0" indent="-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400" kern="1200" dirty="0">
                          <a:effectLst/>
                        </a:rPr>
                        <a:t>Параллельное изучение других предметных областей</a:t>
                      </a:r>
                    </a:p>
                  </a:txBody>
                  <a:tcPr>
                    <a:solidFill>
                      <a:srgbClr val="B3EDFF">
                        <a:alpha val="8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Маленькая карьерная лестница</a:t>
                      </a:r>
                    </a:p>
                    <a:p>
                      <a:pPr marL="457200" lvl="0" indent="-4572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Индивидуальная работа</a:t>
                      </a:r>
                    </a:p>
                    <a:p>
                      <a:pPr marL="457200" lvl="0" indent="-4572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Нужно следить за здоровьем</a:t>
                      </a:r>
                    </a:p>
                  </a:txBody>
                  <a:tcPr>
                    <a:solidFill>
                      <a:srgbClr val="B3EDFF">
                        <a:alpha val="8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23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9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648072"/>
          </a:xfrm>
        </p:spPr>
        <p:txBody>
          <a:bodyPr>
            <a:normAutofit/>
          </a:bodyPr>
          <a:lstStyle/>
          <a:p>
            <a:r>
              <a:rPr lang="ru-RU" dirty="0"/>
              <a:t>Возможные места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6943-81CC-4223-AB81-9463489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91980"/>
            <a:ext cx="9601200" cy="458934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Научно-исследовательские институты и вычислительные центры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Компании и фирмы, работающие в области информационных технологий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Различные организации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Образовательные учреждения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494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648072"/>
          </a:xfrm>
        </p:spPr>
        <p:txBody>
          <a:bodyPr>
            <a:normAutofit/>
          </a:bodyPr>
          <a:lstStyle/>
          <a:p>
            <a:r>
              <a:rPr lang="ru-RU" dirty="0"/>
              <a:t>Знаете ли Вы?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6943-81CC-4223-AB81-9463489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91980"/>
            <a:ext cx="9601200" cy="45893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/>
              <a:t> У профессии нет даты возникновения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/>
              <a:t> Первое программируемое устройство — ткацкий станок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/>
              <a:t> Язык программирования «Ада» назвали в честь, возможно, первого программиста Ады Августы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/>
              <a:t> История не сохранила имена первых программистов</a:t>
            </a:r>
          </a:p>
        </p:txBody>
      </p:sp>
    </p:spTree>
    <p:extLst>
      <p:ext uri="{BB962C8B-B14F-4D97-AF65-F5344CB8AC3E}">
        <p14:creationId xmlns:p14="http://schemas.microsoft.com/office/powerpoint/2010/main" val="24338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648072"/>
          </a:xfrm>
        </p:spPr>
        <p:txBody>
          <a:bodyPr>
            <a:normAutofit/>
          </a:bodyPr>
          <a:lstStyle/>
          <a:p>
            <a:r>
              <a:rPr lang="ru-RU" dirty="0"/>
              <a:t>Пути получения профессии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777A0B6-4A08-4E14-98C7-FC7F06D0A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275830"/>
              </p:ext>
            </p:extLst>
          </p:nvPr>
        </p:nvGraphicFramePr>
        <p:xfrm>
          <a:off x="1522414" y="1340768"/>
          <a:ext cx="9601201" cy="453650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99560">
                  <a:extLst>
                    <a:ext uri="{9D8B030D-6E8A-4147-A177-3AD203B41FA5}">
                      <a16:colId xmlns:a16="http://schemas.microsoft.com/office/drawing/2014/main" val="1460654645"/>
                    </a:ext>
                  </a:extLst>
                </a:gridCol>
                <a:gridCol w="2400547">
                  <a:extLst>
                    <a:ext uri="{9D8B030D-6E8A-4147-A177-3AD203B41FA5}">
                      <a16:colId xmlns:a16="http://schemas.microsoft.com/office/drawing/2014/main" val="3591783019"/>
                    </a:ext>
                  </a:extLst>
                </a:gridCol>
                <a:gridCol w="2400547">
                  <a:extLst>
                    <a:ext uri="{9D8B030D-6E8A-4147-A177-3AD203B41FA5}">
                      <a16:colId xmlns:a16="http://schemas.microsoft.com/office/drawing/2014/main" val="33752930"/>
                    </a:ext>
                  </a:extLst>
                </a:gridCol>
                <a:gridCol w="2400547">
                  <a:extLst>
                    <a:ext uri="{9D8B030D-6E8A-4147-A177-3AD203B41FA5}">
                      <a16:colId xmlns:a16="http://schemas.microsoft.com/office/drawing/2014/main" val="2468085021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Параметр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Самостоятельно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Курсы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Университет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extLst>
                  <a:ext uri="{0D108BD9-81ED-4DB2-BD59-A6C34878D82A}">
                    <a16:rowId xmlns:a16="http://schemas.microsoft.com/office/drawing/2014/main" val="3869948694"/>
                  </a:ext>
                </a:extLst>
              </a:tr>
              <a:tr h="1888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Название заведения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—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Центр компьютерного обучения «Специалист» при МГТУ им. Н.Э. Баумана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МГТУ им. Н.Э. Баумана.</a:t>
                      </a:r>
                      <a:endParaRPr lang="ru-RU" sz="13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Направление – информационные системы и технологии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extLst>
                  <a:ext uri="{0D108BD9-81ED-4DB2-BD59-A6C34878D82A}">
                    <a16:rowId xmlns:a16="http://schemas.microsoft.com/office/drawing/2014/main" val="763667191"/>
                  </a:ext>
                </a:extLst>
              </a:tr>
              <a:tr h="3783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База обучения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9 класс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9 класс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11 класс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extLst>
                  <a:ext uri="{0D108BD9-81ED-4DB2-BD59-A6C34878D82A}">
                    <a16:rowId xmlns:a16="http://schemas.microsoft.com/office/drawing/2014/main" val="1314894658"/>
                  </a:ext>
                </a:extLst>
              </a:tr>
              <a:tr h="3783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Форма обучения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Заочная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Очная</a:t>
                      </a:r>
                      <a:r>
                        <a:rPr lang="en-US" sz="1500">
                          <a:effectLst/>
                        </a:rPr>
                        <a:t>/</a:t>
                      </a:r>
                      <a:r>
                        <a:rPr lang="ru-RU" sz="1500">
                          <a:effectLst/>
                        </a:rPr>
                        <a:t>Заочная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Очная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extLst>
                  <a:ext uri="{0D108BD9-81ED-4DB2-BD59-A6C34878D82A}">
                    <a16:rowId xmlns:a16="http://schemas.microsoft.com/office/drawing/2014/main" val="1579572940"/>
                  </a:ext>
                </a:extLst>
              </a:tr>
              <a:tr h="3783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Стоимость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—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От 5990 руб.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257 572 руб./год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extLst>
                  <a:ext uri="{0D108BD9-81ED-4DB2-BD59-A6C34878D82A}">
                    <a16:rowId xmlns:a16="http://schemas.microsoft.com/office/drawing/2014/main" val="1995307088"/>
                  </a:ext>
                </a:extLst>
              </a:tr>
              <a:tr h="3783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Проходной балл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Не требуется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Не требуется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270 баллов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extLst>
                  <a:ext uri="{0D108BD9-81ED-4DB2-BD59-A6C34878D82A}">
                    <a16:rowId xmlns:a16="http://schemas.microsoft.com/office/drawing/2014/main" val="3074638809"/>
                  </a:ext>
                </a:extLst>
              </a:tr>
              <a:tr h="3783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Бюджетных мест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—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—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76 мест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extLst>
                  <a:ext uri="{0D108BD9-81ED-4DB2-BD59-A6C34878D82A}">
                    <a16:rowId xmlns:a16="http://schemas.microsoft.com/office/drawing/2014/main" val="3363307574"/>
                  </a:ext>
                </a:extLst>
              </a:tr>
              <a:tr h="3783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Срок обучения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—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Ранжируется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4 года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339" marR="73339" marT="0" marB="0"/>
                </a:tc>
                <a:extLst>
                  <a:ext uri="{0D108BD9-81ED-4DB2-BD59-A6C34878D82A}">
                    <a16:rowId xmlns:a16="http://schemas.microsoft.com/office/drawing/2014/main" val="2429333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648072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подготовки к профессиональной карьере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6943-81CC-4223-AB81-9463489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268760"/>
            <a:ext cx="9601200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b="1" dirty="0"/>
              <a:t>Цель: получить профессию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400" dirty="0"/>
          </a:p>
          <a:p>
            <a:pPr marL="0" indent="0">
              <a:lnSpc>
                <a:spcPct val="150000"/>
              </a:lnSpc>
              <a:buNone/>
            </a:pPr>
            <a:endParaRPr lang="ru-RU" sz="2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713E932-0CE2-4B40-ACA9-9634D1215C81}"/>
              </a:ext>
            </a:extLst>
          </p:cNvPr>
          <p:cNvSpPr/>
          <p:nvPr/>
        </p:nvSpPr>
        <p:spPr>
          <a:xfrm>
            <a:off x="1522414" y="2060848"/>
            <a:ext cx="96012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Закончить </a:t>
            </a:r>
            <a:r>
              <a:rPr lang="ru-RU" sz="2800" dirty="0"/>
              <a:t>9</a:t>
            </a:r>
            <a:r>
              <a:rPr lang="ru-RU" sz="2800" dirty="0" smtClean="0"/>
              <a:t> класс</a:t>
            </a:r>
            <a:endParaRPr lang="ru-RU" sz="2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4C6F19B-E2EA-4021-B92A-77874505C661}"/>
              </a:ext>
            </a:extLst>
          </p:cNvPr>
          <p:cNvSpPr/>
          <p:nvPr/>
        </p:nvSpPr>
        <p:spPr>
          <a:xfrm>
            <a:off x="1520826" y="3717032"/>
            <a:ext cx="96012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Поступить в </a:t>
            </a:r>
            <a:r>
              <a:rPr lang="ru-RU" sz="2800" dirty="0" smtClean="0"/>
              <a:t>выбранный колледж</a:t>
            </a:r>
            <a:endParaRPr lang="ru-RU" sz="28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2EF512-8213-4E76-ACCA-4947589EC62D}"/>
              </a:ext>
            </a:extLst>
          </p:cNvPr>
          <p:cNvSpPr/>
          <p:nvPr/>
        </p:nvSpPr>
        <p:spPr>
          <a:xfrm>
            <a:off x="1520826" y="5373216"/>
            <a:ext cx="96012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Успешное </a:t>
            </a:r>
            <a:r>
              <a:rPr lang="ru-RU" sz="2800" dirty="0" smtClean="0"/>
              <a:t>окончание колледжа, </a:t>
            </a:r>
            <a:r>
              <a:rPr lang="ru-RU" sz="2800" dirty="0"/>
              <a:t>получение диплома и устройство на работу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7ADE55D9-9636-4BFC-BD60-3BB63BC4C9A9}"/>
              </a:ext>
            </a:extLst>
          </p:cNvPr>
          <p:cNvSpPr/>
          <p:nvPr/>
        </p:nvSpPr>
        <p:spPr>
          <a:xfrm>
            <a:off x="6069398" y="3068960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ACF0496F-D33E-49FE-B2E0-FA7CDBD800B6}"/>
              </a:ext>
            </a:extLst>
          </p:cNvPr>
          <p:cNvSpPr/>
          <p:nvPr/>
        </p:nvSpPr>
        <p:spPr>
          <a:xfrm>
            <a:off x="6069398" y="4725144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1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648072"/>
          </a:xfrm>
        </p:spPr>
        <p:txBody>
          <a:bodyPr>
            <a:normAutofit/>
          </a:bodyPr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6943-81CC-4223-AB81-9463489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484784"/>
            <a:ext cx="9601200" cy="5112568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Я узнал профессию программист и всю информацию, касающуюся его работы.</a:t>
            </a:r>
          </a:p>
          <a:p>
            <a:pPr lvl="0"/>
            <a:r>
              <a:rPr lang="ru-RU" sz="2400" dirty="0"/>
              <a:t>Я выбрал ВУЗ и определился со специальностью.</a:t>
            </a:r>
          </a:p>
          <a:p>
            <a:pPr lvl="0"/>
            <a:r>
              <a:rPr lang="ru-RU" sz="2400" dirty="0"/>
              <a:t>Завершение формирования психологической готовности к совершению выбора профессии.</a:t>
            </a:r>
          </a:p>
          <a:p>
            <a:pPr lvl="0"/>
            <a:r>
              <a:rPr lang="ru-RU" sz="2400" dirty="0"/>
              <a:t>Создание плана будущего карьерного развития.</a:t>
            </a:r>
          </a:p>
          <a:p>
            <a:pPr lvl="0"/>
            <a:r>
              <a:rPr lang="ru-RU" sz="2400" dirty="0"/>
              <a:t>Я узнал об университете, в котором я смогу получить нужную мне специальность.</a:t>
            </a:r>
          </a:p>
          <a:p>
            <a:pPr lvl="0"/>
            <a:r>
              <a:rPr lang="ru-RU" sz="2400" dirty="0"/>
              <a:t>Из проекта следует то, что мне подходит данная профессия.</a:t>
            </a:r>
          </a:p>
          <a:p>
            <a:pPr lvl="0"/>
            <a:r>
              <a:rPr lang="ru-RU" sz="2400" dirty="0"/>
              <a:t>Необходимо развить некоторые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22794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648072"/>
          </a:xfrm>
        </p:spPr>
        <p:txBody>
          <a:bodyPr>
            <a:normAutofit/>
          </a:bodyPr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6943-81CC-4223-AB81-9463489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88840"/>
            <a:ext cx="9601200" cy="4608512"/>
          </a:xfrm>
        </p:spPr>
        <p:txBody>
          <a:bodyPr numCol="2"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ru.wikipedia.org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ucheba.ru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bmstu.ru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profguide.ru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enjoy-job.ru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moeobrazovanie.ru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myshared.ru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infourok.ru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it4youth.ru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nsportal.ru</a:t>
            </a:r>
          </a:p>
          <a:p>
            <a:pPr marL="457200" lvl="0" indent="-4572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27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648072"/>
          </a:xfrm>
        </p:spPr>
        <p:txBody>
          <a:bodyPr>
            <a:normAutofit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6943-81CC-4223-AB81-9463489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91980"/>
            <a:ext cx="9601200" cy="4589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Цель проекта:</a:t>
            </a:r>
          </a:p>
          <a:p>
            <a:pPr marL="0" indent="0">
              <a:buNone/>
            </a:pPr>
            <a:r>
              <a:rPr lang="ru-RU" sz="2400" dirty="0"/>
              <a:t>Выяснить, подходит ли мне профессия программист, определиться со специальностью и ВУЗом.</a:t>
            </a:r>
          </a:p>
          <a:p>
            <a:pPr marL="0" indent="0">
              <a:buNone/>
            </a:pPr>
            <a:r>
              <a:rPr lang="ru-RU" sz="2400" b="1" dirty="0"/>
              <a:t>Задачи проекта:</a:t>
            </a:r>
          </a:p>
          <a:p>
            <a:pPr lvl="0"/>
            <a:r>
              <a:rPr lang="ru-RU" sz="2400" dirty="0"/>
              <a:t>Изучить профессию программист</a:t>
            </a:r>
          </a:p>
          <a:p>
            <a:pPr lvl="0"/>
            <a:r>
              <a:rPr lang="ru-RU" sz="2400" dirty="0"/>
              <a:t>Узнать, где обучиться этой профессии</a:t>
            </a:r>
          </a:p>
          <a:p>
            <a:pPr lvl="0"/>
            <a:r>
              <a:rPr lang="ru-RU" sz="2400" dirty="0"/>
              <a:t>Узнать о карьерном развитии</a:t>
            </a:r>
          </a:p>
          <a:p>
            <a:pPr lvl="0"/>
            <a:r>
              <a:rPr lang="ru-RU" sz="2400" dirty="0"/>
              <a:t>Узнать о востребованности данной профессии</a:t>
            </a:r>
          </a:p>
          <a:p>
            <a:pPr lvl="0"/>
            <a:r>
              <a:rPr lang="ru-RU" sz="2400" dirty="0"/>
              <a:t>Рассмотреть пути достижения профессии</a:t>
            </a:r>
          </a:p>
        </p:txBody>
      </p:sp>
    </p:spTree>
    <p:extLst>
      <p:ext uri="{BB962C8B-B14F-4D97-AF65-F5344CB8AC3E}">
        <p14:creationId xmlns:p14="http://schemas.microsoft.com/office/powerpoint/2010/main" val="28181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648072"/>
          </a:xfrm>
        </p:spPr>
        <p:txBody>
          <a:bodyPr>
            <a:normAutofit/>
          </a:bodyPr>
          <a:lstStyle/>
          <a:p>
            <a:r>
              <a:rPr lang="ru-RU" dirty="0"/>
              <a:t>Программист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6943-81CC-4223-AB81-9463489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4343397" cy="45893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400" b="1" dirty="0"/>
          </a:p>
          <a:p>
            <a:pPr marL="0" indent="0" algn="just">
              <a:buNone/>
            </a:pPr>
            <a:r>
              <a:rPr lang="ru-RU" sz="2400" b="1" dirty="0"/>
              <a:t>Программист</a:t>
            </a:r>
            <a:r>
              <a:rPr lang="ru-RU" sz="2400" dirty="0"/>
              <a:t> — это специалист, который занимается разработкой алгоритмов и компьютерных программ на основе специальных математических моделей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2477E9-8DF3-4ABD-9080-30162286D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81"/>
          <a:stretch/>
        </p:blipFill>
        <p:spPr>
          <a:xfrm>
            <a:off x="6323014" y="1700808"/>
            <a:ext cx="5259915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36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04664"/>
            <a:ext cx="7668342" cy="72008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История возникновения профессии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E7B24-9DE6-405C-A899-9D177BDE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6817414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Первая программа для аналитической машины написана еще в 1843 году дочкой Джорджа Байрона графиней Адой </a:t>
            </a:r>
            <a:r>
              <a:rPr lang="ru-RU" sz="2400" dirty="0" err="1"/>
              <a:t>Августой</a:t>
            </a:r>
            <a:r>
              <a:rPr lang="ru-RU" sz="2400" dirty="0"/>
              <a:t> Лавлейс, а первый программируемый компьютер заработал в 1941 году. Его запустил (а заодно придумал первый язык программирования) немецкий инженер Конрад </a:t>
            </a:r>
            <a:r>
              <a:rPr lang="ru-RU" sz="2400" dirty="0" err="1"/>
              <a:t>Цузе</a:t>
            </a:r>
            <a:r>
              <a:rPr lang="ru-RU" sz="2400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0A24AD-757D-425C-84D6-12F5FAF8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732" y="3570686"/>
            <a:ext cx="2771798" cy="2133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AA38F1-127A-4C8D-BC26-F0001A504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1" r="6961"/>
          <a:stretch/>
        </p:blipFill>
        <p:spPr>
          <a:xfrm>
            <a:off x="8974732" y="810426"/>
            <a:ext cx="2771798" cy="2138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45BAD-7DCA-4EB1-8A66-540CDEDA9B94}"/>
              </a:ext>
            </a:extLst>
          </p:cNvPr>
          <p:cNvSpPr txBox="1"/>
          <p:nvPr/>
        </p:nvSpPr>
        <p:spPr>
          <a:xfrm>
            <a:off x="9609635" y="2948761"/>
            <a:ext cx="150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Ада Лавлейс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FD876-0A6D-4F44-A031-5E280F6FBAF3}"/>
              </a:ext>
            </a:extLst>
          </p:cNvPr>
          <p:cNvSpPr txBox="1"/>
          <p:nvPr/>
        </p:nvSpPr>
        <p:spPr>
          <a:xfrm>
            <a:off x="9710302" y="5703918"/>
            <a:ext cx="1531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Конрад Цузе</a:t>
            </a:r>
          </a:p>
        </p:txBody>
      </p:sp>
    </p:spTree>
    <p:extLst>
      <p:ext uri="{BB962C8B-B14F-4D97-AF65-F5344CB8AC3E}">
        <p14:creationId xmlns:p14="http://schemas.microsoft.com/office/powerpoint/2010/main" val="410348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648072"/>
          </a:xfrm>
        </p:spPr>
        <p:txBody>
          <a:bodyPr>
            <a:normAutofit fontScale="90000"/>
          </a:bodyPr>
          <a:lstStyle/>
          <a:p>
            <a:r>
              <a:rPr lang="ru-RU" dirty="0"/>
              <a:t>Востребованность профессии на рынке труда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265B9014-5D23-4719-B1F7-558AA271E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358986"/>
              </p:ext>
            </p:extLst>
          </p:nvPr>
        </p:nvGraphicFramePr>
        <p:xfrm>
          <a:off x="2061964" y="1268760"/>
          <a:ext cx="7447317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9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648072"/>
          </a:xfrm>
        </p:spPr>
        <p:txBody>
          <a:bodyPr>
            <a:normAutofit/>
          </a:bodyPr>
          <a:lstStyle/>
          <a:p>
            <a:r>
              <a:rPr lang="ru-RU" dirty="0"/>
              <a:t>Почему я выбрал эту профессию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6943-81CC-4223-AB81-9463489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91980"/>
            <a:ext cx="9601200" cy="4589348"/>
          </a:xfrm>
        </p:spPr>
        <p:txBody>
          <a:bodyPr>
            <a:normAutofit/>
          </a:bodyPr>
          <a:lstStyle/>
          <a:p>
            <a:r>
              <a:rPr lang="ru-RU" sz="2400" dirty="0"/>
              <a:t>Мне нравится эта профессия</a:t>
            </a:r>
          </a:p>
          <a:p>
            <a:r>
              <a:rPr lang="ru-RU" sz="2400" dirty="0"/>
              <a:t>Человечество нуждается в этой профессии</a:t>
            </a:r>
          </a:p>
          <a:p>
            <a:r>
              <a:rPr lang="ru-RU" sz="2400" dirty="0"/>
              <a:t>Я хочу помочь людям в эпоху компьютеризации мира</a:t>
            </a:r>
          </a:p>
        </p:txBody>
      </p:sp>
    </p:spTree>
    <p:extLst>
      <p:ext uri="{BB962C8B-B14F-4D97-AF65-F5344CB8AC3E}">
        <p14:creationId xmlns:p14="http://schemas.microsoft.com/office/powerpoint/2010/main" val="140484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93235CFA-3AD3-4547-BF8A-D74B9195E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412776"/>
            <a:ext cx="4645152" cy="4911824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Безопасность информационных технологий в правоохранительной сфере</a:t>
            </a:r>
          </a:p>
          <a:p>
            <a:pPr lvl="0"/>
            <a:r>
              <a:rPr lang="ru-RU" dirty="0"/>
              <a:t>Бизнес-информатика</a:t>
            </a:r>
          </a:p>
          <a:p>
            <a:pPr lvl="0"/>
            <a:r>
              <a:rPr lang="ru-RU" dirty="0"/>
              <a:t>Информатика и вычислительная техника</a:t>
            </a:r>
          </a:p>
          <a:p>
            <a:pPr lvl="0"/>
            <a:r>
              <a:rPr lang="ru-RU" dirty="0"/>
              <a:t>Информационная безопасность</a:t>
            </a:r>
          </a:p>
          <a:p>
            <a:pPr lvl="0"/>
            <a:r>
              <a:rPr lang="ru-RU" dirty="0"/>
              <a:t>Информационная безопасность автоматизированных систем</a:t>
            </a:r>
          </a:p>
          <a:p>
            <a:pPr lvl="0"/>
            <a:r>
              <a:rPr lang="ru-RU" dirty="0"/>
              <a:t>Информационная безопасность телекоммуникационных систем</a:t>
            </a:r>
          </a:p>
          <a:p>
            <a:pPr lvl="0"/>
            <a:r>
              <a:rPr lang="ru-RU" b="1" dirty="0"/>
              <a:t>Информационные системы и технологии</a:t>
            </a:r>
          </a:p>
          <a:p>
            <a:pPr lvl="0"/>
            <a:r>
              <a:rPr lang="ru-RU" dirty="0"/>
              <a:t>Компьютерная безопасность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771867F-56F3-4A47-8198-303F81A70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5412" y="1412776"/>
            <a:ext cx="4648201" cy="4911824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Корабельное вооружение</a:t>
            </a:r>
          </a:p>
          <a:p>
            <a:pPr lvl="0"/>
            <a:r>
              <a:rPr lang="ru-RU" dirty="0"/>
              <a:t>Лазерная техника и лазерные технологии</a:t>
            </a:r>
          </a:p>
          <a:p>
            <a:pPr lvl="0"/>
            <a:r>
              <a:rPr lang="ru-RU" dirty="0"/>
              <a:t>Математика и компьютерные науки</a:t>
            </a:r>
          </a:p>
          <a:p>
            <a:pPr lvl="0"/>
            <a:r>
              <a:rPr lang="ru-RU" dirty="0"/>
              <a:t>Математика и компьютерные науки по профилю: Математические методы в экономике и финансах</a:t>
            </a:r>
          </a:p>
          <a:p>
            <a:pPr lvl="0"/>
            <a:r>
              <a:rPr lang="ru-RU" dirty="0"/>
              <a:t>Прикладная информатика</a:t>
            </a:r>
          </a:p>
          <a:p>
            <a:pPr lvl="0"/>
            <a:r>
              <a:rPr lang="ru-RU" dirty="0"/>
              <a:t>Программная инженерия</a:t>
            </a:r>
          </a:p>
          <a:p>
            <a:pPr lvl="0"/>
            <a:r>
              <a:rPr lang="ru-RU" dirty="0"/>
              <a:t>Фотоника и оптоинформатика</a:t>
            </a:r>
          </a:p>
          <a:p>
            <a:pPr lvl="0"/>
            <a:r>
              <a:rPr lang="ru-RU" dirty="0"/>
              <a:t>Ядерные физика и технологии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BBD313E-0041-464C-BDF7-F6E68D64DD2E}"/>
              </a:ext>
            </a:extLst>
          </p:cNvPr>
          <p:cNvSpPr txBox="1">
            <a:spLocks/>
          </p:cNvSpPr>
          <p:nvPr/>
        </p:nvSpPr>
        <p:spPr>
          <a:xfrm>
            <a:off x="1522414" y="476672"/>
            <a:ext cx="9601200" cy="64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Специальности профессии</a:t>
            </a:r>
          </a:p>
        </p:txBody>
      </p:sp>
    </p:spTree>
    <p:extLst>
      <p:ext uri="{BB962C8B-B14F-4D97-AF65-F5344CB8AC3E}">
        <p14:creationId xmlns:p14="http://schemas.microsoft.com/office/powerpoint/2010/main" val="35953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620688"/>
            <a:ext cx="9601200" cy="64807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Профессиональные качества, обеспечивающие успешность в профессии, и необходимые знания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6943-81CC-4223-AB81-9463489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91980"/>
            <a:ext cx="9601200" cy="4589348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внимательность</a:t>
            </a:r>
          </a:p>
          <a:p>
            <a:pPr lvl="0"/>
            <a:r>
              <a:rPr lang="ru-RU" sz="2400" dirty="0"/>
              <a:t>аккуратность</a:t>
            </a:r>
          </a:p>
          <a:p>
            <a:pPr lvl="0"/>
            <a:r>
              <a:rPr lang="ru-RU" sz="2400" dirty="0"/>
              <a:t>терпеливость</a:t>
            </a:r>
          </a:p>
          <a:p>
            <a:pPr lvl="0"/>
            <a:r>
              <a:rPr lang="ru-RU" sz="2400" dirty="0"/>
              <a:t>настойчивость</a:t>
            </a:r>
          </a:p>
          <a:p>
            <a:pPr lvl="0"/>
            <a:r>
              <a:rPr lang="ru-RU" sz="2400" dirty="0"/>
              <a:t>целеустремленность</a:t>
            </a:r>
          </a:p>
          <a:p>
            <a:pPr lvl="0"/>
            <a:r>
              <a:rPr lang="ru-RU" sz="2400" dirty="0"/>
              <a:t>ответственность</a:t>
            </a:r>
          </a:p>
          <a:p>
            <a:pPr lvl="0"/>
            <a:r>
              <a:rPr lang="ru-RU" sz="2400" dirty="0"/>
              <a:t>склонность к интеллектуальным видам деятельности</a:t>
            </a:r>
          </a:p>
          <a:p>
            <a:pPr lvl="0"/>
            <a:r>
              <a:rPr lang="ru-RU" sz="2400" dirty="0"/>
              <a:t>умение самостоятельно принимать решения</a:t>
            </a:r>
          </a:p>
          <a:p>
            <a:pPr lvl="0"/>
            <a:r>
              <a:rPr lang="ru-RU" sz="2400" dirty="0"/>
              <a:t>независимость (наличие собственного мнения)</a:t>
            </a:r>
          </a:p>
        </p:txBody>
      </p:sp>
    </p:spTree>
    <p:extLst>
      <p:ext uri="{BB962C8B-B14F-4D97-AF65-F5344CB8AC3E}">
        <p14:creationId xmlns:p14="http://schemas.microsoft.com/office/powerpoint/2010/main" val="17994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B7A3-FD93-42A0-8841-33101B2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648072"/>
          </a:xfrm>
        </p:spPr>
        <p:txBody>
          <a:bodyPr>
            <a:normAutofit/>
          </a:bodyPr>
          <a:lstStyle/>
          <a:p>
            <a:r>
              <a:rPr lang="ru-RU" dirty="0"/>
              <a:t>Мои личные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6943-81CC-4223-AB81-9463489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91980"/>
            <a:ext cx="9601200" cy="4589348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аккуратность</a:t>
            </a:r>
          </a:p>
          <a:p>
            <a:pPr lvl="0"/>
            <a:r>
              <a:rPr lang="ru-RU" sz="2400" dirty="0"/>
              <a:t>ответственность</a:t>
            </a:r>
          </a:p>
          <a:p>
            <a:pPr lvl="0"/>
            <a:r>
              <a:rPr lang="ru-RU" sz="2400" dirty="0"/>
              <a:t>терпеливость</a:t>
            </a:r>
          </a:p>
          <a:p>
            <a:pPr lvl="0"/>
            <a:r>
              <a:rPr lang="ru-RU" sz="2400" dirty="0"/>
              <a:t>склонность к интеллектуальным видам деятельности</a:t>
            </a:r>
          </a:p>
          <a:p>
            <a:pPr lvl="0"/>
            <a:r>
              <a:rPr lang="ru-RU" sz="2400" dirty="0"/>
              <a:t>настойчивость</a:t>
            </a:r>
          </a:p>
          <a:p>
            <a:pPr lvl="0"/>
            <a:r>
              <a:rPr lang="ru-RU" sz="2400" dirty="0"/>
              <a:t>саморазвитие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91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1527</TotalTime>
  <Words>574</Words>
  <Application>Microsoft Office PowerPoint</Application>
  <PresentationFormat>Произвольный</PresentationFormat>
  <Paragraphs>161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Century Gothic</vt:lpstr>
      <vt:lpstr>Palatino Linotype</vt:lpstr>
      <vt:lpstr>Times New Roman</vt:lpstr>
      <vt:lpstr>Wingdings</vt:lpstr>
      <vt:lpstr>Wingdings 2</vt:lpstr>
      <vt:lpstr>Wingdings 3</vt:lpstr>
      <vt:lpstr>Сектор</vt:lpstr>
      <vt:lpstr>Почему я выбрал профессию программист?</vt:lpstr>
      <vt:lpstr>Цели и задачи</vt:lpstr>
      <vt:lpstr>Программист</vt:lpstr>
      <vt:lpstr>История возникновения профессии</vt:lpstr>
      <vt:lpstr>Востребованность профессии на рынке труда</vt:lpstr>
      <vt:lpstr>Почему я выбрал эту профессию</vt:lpstr>
      <vt:lpstr>Презентация PowerPoint</vt:lpstr>
      <vt:lpstr>Профессиональные качества, обеспечивающие успешность в профессии, и необходимые знания</vt:lpstr>
      <vt:lpstr>Мои личные качества</vt:lpstr>
      <vt:lpstr>Вывод о соответствии личных качеств требованиям профессии</vt:lpstr>
      <vt:lpstr>Профессия с разных сторон</vt:lpstr>
      <vt:lpstr>Возможные места работы</vt:lpstr>
      <vt:lpstr>Знаете ли Вы?</vt:lpstr>
      <vt:lpstr>Пути получения профессии</vt:lpstr>
      <vt:lpstr>План подготовки к профессиональной карьере</vt:lpstr>
      <vt:lpstr>Вывод</vt:lpstr>
      <vt:lpstr>Источники 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«Моя будущая профессия»</dc:title>
  <dc:creator>Arkadiy Chernikov</dc:creator>
  <cp:lastModifiedBy>Юзверь</cp:lastModifiedBy>
  <cp:revision>26</cp:revision>
  <dcterms:created xsi:type="dcterms:W3CDTF">2018-03-23T17:27:06Z</dcterms:created>
  <dcterms:modified xsi:type="dcterms:W3CDTF">2021-03-04T10:39:25Z</dcterms:modified>
</cp:coreProperties>
</file>