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rial Bold" charset="1" panose="020B0802020202020204"/>
      <p:regular r:id="rId16"/>
    </p:embeddedFont>
    <p:embeddedFont>
      <p:font typeface="Arimo Bold" charset="1" panose="020B0704020202020204"/>
      <p:regular r:id="rId17"/>
    </p:embeddedFont>
    <p:embeddedFont>
      <p:font typeface="Arimo" charset="1" panose="020B0604020202020204"/>
      <p:regular r:id="rId18"/>
    </p:embeddedFont>
    <p:embeddedFont>
      <p:font typeface="Arial" charset="1" panose="020B0502020202020204"/>
      <p:regular r:id="rId19"/>
    </p:embeddedFont>
    <p:embeddedFont>
      <p:font typeface="Canva Sans" charset="1" panose="020B0503030501040103"/>
      <p:regular r:id="rId20"/>
    </p:embeddedFont>
    <p:embeddedFont>
      <p:font typeface="Arial Italics" charset="1" panose="020B0502020202090204"/>
      <p:regular r:id="rId21"/>
    </p:embeddedFont>
    <p:embeddedFont>
      <p:font typeface="Canva Sans Bold" charset="1" panose="020B08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png" Type="http://schemas.openxmlformats.org/officeDocument/2006/relationships/image"/><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png" Type="http://schemas.openxmlformats.org/officeDocument/2006/relationships/image"/><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png" Type="http://schemas.openxmlformats.org/officeDocument/2006/relationships/image"/><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png" Type="http://schemas.openxmlformats.org/officeDocument/2006/relationships/image"/><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png" Type="http://schemas.openxmlformats.org/officeDocument/2006/relationships/image"/><Relationship Id="rId12" Target="../media/image11.png" Type="http://schemas.openxmlformats.org/officeDocument/2006/relationships/image"/><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png" Type="http://schemas.openxmlformats.org/officeDocument/2006/relationships/image"/><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png" Type="http://schemas.openxmlformats.org/officeDocument/2006/relationships/image"/><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png" Type="http://schemas.openxmlformats.org/officeDocument/2006/relationships/image"/><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png" Type="http://schemas.openxmlformats.org/officeDocument/2006/relationships/image"/><Relationship Id="rId12" Target="https://github.com/SagnikBasak04/Andhadhun" TargetMode="External" Type="http://schemas.openxmlformats.org/officeDocument/2006/relationships/hyperlink"/><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56962" y="346506"/>
            <a:ext cx="14686070" cy="11050229"/>
            <a:chOff x="0" y="0"/>
            <a:chExt cx="19581427" cy="14733639"/>
          </a:xfrm>
        </p:grpSpPr>
        <p:sp>
          <p:nvSpPr>
            <p:cNvPr name="Freeform 3" id="3"/>
            <p:cNvSpPr/>
            <p:nvPr/>
          </p:nvSpPr>
          <p:spPr>
            <a:xfrm flipH="false" flipV="false" rot="0">
              <a:off x="0" y="0"/>
              <a:ext cx="19581368" cy="14733651"/>
            </a:xfrm>
            <a:custGeom>
              <a:avLst/>
              <a:gdLst/>
              <a:ahLst/>
              <a:cxnLst/>
              <a:rect r="r" b="b" t="t" l="l"/>
              <a:pathLst>
                <a:path h="14733651" w="19581368">
                  <a:moveTo>
                    <a:pt x="0" y="0"/>
                  </a:moveTo>
                  <a:lnTo>
                    <a:pt x="19581368" y="0"/>
                  </a:lnTo>
                  <a:lnTo>
                    <a:pt x="19581368" y="14733651"/>
                  </a:lnTo>
                  <a:lnTo>
                    <a:pt x="0" y="14733651"/>
                  </a:lnTo>
                  <a:lnTo>
                    <a:pt x="0" y="0"/>
                  </a:lnTo>
                  <a:close/>
                </a:path>
              </a:pathLst>
            </a:custGeom>
            <a:blipFill>
              <a:blip r:embed="rId2"/>
              <a:stretch>
                <a:fillRect l="0" t="-16451" r="0" b="-16451"/>
              </a:stretch>
            </a:blipFill>
          </p:spPr>
        </p:sp>
      </p:grpSp>
      <p:sp>
        <p:nvSpPr>
          <p:cNvPr name="TextBox 4" id="4"/>
          <p:cNvSpPr txBox="true"/>
          <p:nvPr/>
        </p:nvSpPr>
        <p:spPr>
          <a:xfrm rot="0">
            <a:off x="2308463" y="4229125"/>
            <a:ext cx="13671074" cy="1076294"/>
          </a:xfrm>
          <a:prstGeom prst="rect">
            <a:avLst/>
          </a:prstGeom>
        </p:spPr>
        <p:txBody>
          <a:bodyPr anchor="t" rtlCol="false" tIns="0" lIns="0" bIns="0" rIns="0">
            <a:spAutoFit/>
          </a:bodyPr>
          <a:lstStyle/>
          <a:p>
            <a:pPr algn="ctr">
              <a:lnSpc>
                <a:spcPts val="7559"/>
              </a:lnSpc>
            </a:pPr>
            <a:r>
              <a:rPr lang="en-US" sz="6298" b="true">
                <a:solidFill>
                  <a:srgbClr val="1F497D"/>
                </a:solidFill>
                <a:latin typeface="Arial Bold"/>
                <a:ea typeface="Arial Bold"/>
                <a:cs typeface="Arial Bold"/>
                <a:sym typeface="Arial Bold"/>
              </a:rPr>
              <a:t>PROJECT ANDHADHUN  </a:t>
            </a:r>
          </a:p>
        </p:txBody>
      </p:sp>
      <p:sp>
        <p:nvSpPr>
          <p:cNvPr name="TextBox 5" id="5"/>
          <p:cNvSpPr txBox="true"/>
          <p:nvPr/>
        </p:nvSpPr>
        <p:spPr>
          <a:xfrm rot="0">
            <a:off x="774164" y="1825402"/>
            <a:ext cx="16739672" cy="1034509"/>
          </a:xfrm>
          <a:prstGeom prst="rect">
            <a:avLst/>
          </a:prstGeom>
        </p:spPr>
        <p:txBody>
          <a:bodyPr anchor="t" rtlCol="false" tIns="0" lIns="0" bIns="0" rIns="0">
            <a:spAutoFit/>
          </a:bodyPr>
          <a:lstStyle/>
          <a:p>
            <a:pPr algn="ctr">
              <a:lnSpc>
                <a:spcPts val="7845"/>
              </a:lnSpc>
            </a:pPr>
            <a:r>
              <a:rPr lang="en-US" sz="6538" b="true">
                <a:solidFill>
                  <a:srgbClr val="1F497D"/>
                </a:solidFill>
                <a:latin typeface="Arimo Bold"/>
                <a:ea typeface="Arimo Bold"/>
                <a:cs typeface="Arimo Bold"/>
                <a:sym typeface="Arimo Bold"/>
              </a:rPr>
              <a:t>COMPUTER VISION HACKATHON </a:t>
            </a:r>
          </a:p>
        </p:txBody>
      </p:sp>
      <p:sp>
        <p:nvSpPr>
          <p:cNvPr name="TextBox 6" id="6"/>
          <p:cNvSpPr txBox="true"/>
          <p:nvPr/>
        </p:nvSpPr>
        <p:spPr>
          <a:xfrm rot="0">
            <a:off x="4737851" y="1114372"/>
            <a:ext cx="8812298" cy="2676603"/>
          </a:xfrm>
          <a:prstGeom prst="rect">
            <a:avLst/>
          </a:prstGeom>
        </p:spPr>
        <p:txBody>
          <a:bodyPr anchor="t" rtlCol="false" tIns="0" lIns="0" bIns="0" rIns="0">
            <a:spAutoFit/>
          </a:bodyPr>
          <a:lstStyle/>
          <a:p>
            <a:pPr algn="just">
              <a:lnSpc>
                <a:spcPts val="11248"/>
              </a:lnSpc>
            </a:pPr>
          </a:p>
          <a:p>
            <a:pPr algn="ctr">
              <a:lnSpc>
                <a:spcPts val="11248"/>
              </a:lnSpc>
            </a:pPr>
            <a:r>
              <a:rPr lang="en-US" sz="4499" b="true">
                <a:solidFill>
                  <a:srgbClr val="000000"/>
                </a:solidFill>
                <a:latin typeface="Arimo Bold"/>
                <a:ea typeface="Arimo Bold"/>
                <a:cs typeface="Arimo Bold"/>
                <a:sym typeface="Arimo Bold"/>
              </a:rPr>
              <a:t>ACCESSIBILITY THEME</a:t>
            </a:r>
          </a:p>
        </p:txBody>
      </p:sp>
      <p:sp>
        <p:nvSpPr>
          <p:cNvPr name="Freeform 7" id="7"/>
          <p:cNvSpPr/>
          <p:nvPr/>
        </p:nvSpPr>
        <p:spPr>
          <a:xfrm flipH="false" flipV="false" rot="0">
            <a:off x="384965" y="235111"/>
            <a:ext cx="2029660" cy="1618866"/>
          </a:xfrm>
          <a:custGeom>
            <a:avLst/>
            <a:gdLst/>
            <a:ahLst/>
            <a:cxnLst/>
            <a:rect r="r" b="b" t="t" l="l"/>
            <a:pathLst>
              <a:path h="1618866" w="2029660">
                <a:moveTo>
                  <a:pt x="0" y="0"/>
                </a:moveTo>
                <a:lnTo>
                  <a:pt x="2029660" y="0"/>
                </a:lnTo>
                <a:lnTo>
                  <a:pt x="2029660" y="1618866"/>
                </a:lnTo>
                <a:lnTo>
                  <a:pt x="0" y="16188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503689" y="414094"/>
            <a:ext cx="1792212" cy="1372295"/>
            <a:chOff x="0" y="0"/>
            <a:chExt cx="2389616" cy="1829726"/>
          </a:xfrm>
        </p:grpSpPr>
        <p:sp>
          <p:nvSpPr>
            <p:cNvPr name="Freeform 9" id="9"/>
            <p:cNvSpPr/>
            <p:nvPr/>
          </p:nvSpPr>
          <p:spPr>
            <a:xfrm flipH="false" flipV="false" rot="0">
              <a:off x="0" y="0"/>
              <a:ext cx="2389632" cy="1829689"/>
            </a:xfrm>
            <a:custGeom>
              <a:avLst/>
              <a:gdLst/>
              <a:ahLst/>
              <a:cxnLst/>
              <a:rect r="r" b="b" t="t" l="l"/>
              <a:pathLst>
                <a:path h="1829689" w="2389632">
                  <a:moveTo>
                    <a:pt x="0" y="0"/>
                  </a:moveTo>
                  <a:lnTo>
                    <a:pt x="2389632" y="0"/>
                  </a:lnTo>
                  <a:lnTo>
                    <a:pt x="2389632" y="1829689"/>
                  </a:lnTo>
                  <a:lnTo>
                    <a:pt x="0" y="1829689"/>
                  </a:lnTo>
                  <a:lnTo>
                    <a:pt x="0" y="0"/>
                  </a:lnTo>
                  <a:close/>
                </a:path>
              </a:pathLst>
            </a:custGeom>
            <a:blipFill>
              <a:blip r:embed="rId5"/>
              <a:stretch>
                <a:fillRect l="-12310" t="0" r="-12309" b="-2"/>
              </a:stretch>
            </a:blipFill>
          </p:spPr>
        </p:sp>
      </p:grpSp>
      <p:sp>
        <p:nvSpPr>
          <p:cNvPr name="Freeform 10" id="10"/>
          <p:cNvSpPr/>
          <p:nvPr/>
        </p:nvSpPr>
        <p:spPr>
          <a:xfrm flipH="false" flipV="false" rot="0">
            <a:off x="16272974" y="293397"/>
            <a:ext cx="1737668" cy="1391958"/>
          </a:xfrm>
          <a:custGeom>
            <a:avLst/>
            <a:gdLst/>
            <a:ahLst/>
            <a:cxnLst/>
            <a:rect r="r" b="b" t="t" l="l"/>
            <a:pathLst>
              <a:path h="1391958" w="1737668">
                <a:moveTo>
                  <a:pt x="0" y="0"/>
                </a:moveTo>
                <a:lnTo>
                  <a:pt x="1737668" y="0"/>
                </a:lnTo>
                <a:lnTo>
                  <a:pt x="1737668" y="1391958"/>
                </a:lnTo>
                <a:lnTo>
                  <a:pt x="0" y="13919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16173201" y="265866"/>
            <a:ext cx="1817261" cy="1299181"/>
            <a:chOff x="0" y="0"/>
            <a:chExt cx="2423015" cy="1732242"/>
          </a:xfrm>
        </p:grpSpPr>
        <p:sp>
          <p:nvSpPr>
            <p:cNvPr name="Freeform 12" id="12"/>
            <p:cNvSpPr/>
            <p:nvPr/>
          </p:nvSpPr>
          <p:spPr>
            <a:xfrm flipH="false" flipV="false" rot="0">
              <a:off x="0" y="0"/>
              <a:ext cx="2423033" cy="1732280"/>
            </a:xfrm>
            <a:custGeom>
              <a:avLst/>
              <a:gdLst/>
              <a:ahLst/>
              <a:cxnLst/>
              <a:rect r="r" b="b" t="t" l="l"/>
              <a:pathLst>
                <a:path h="1732280" w="2423033">
                  <a:moveTo>
                    <a:pt x="0" y="0"/>
                  </a:moveTo>
                  <a:lnTo>
                    <a:pt x="2423033" y="0"/>
                  </a:lnTo>
                  <a:lnTo>
                    <a:pt x="2423033" y="1732280"/>
                  </a:lnTo>
                  <a:lnTo>
                    <a:pt x="0" y="1732280"/>
                  </a:lnTo>
                  <a:lnTo>
                    <a:pt x="0" y="0"/>
                  </a:lnTo>
                  <a:close/>
                </a:path>
              </a:pathLst>
            </a:custGeom>
            <a:blipFill>
              <a:blip r:embed="rId8"/>
              <a:stretch>
                <a:fillRect l="0" t="-3309" r="0" b="-3307"/>
              </a:stretch>
            </a:blipFill>
          </p:spPr>
        </p:sp>
      </p:grpSp>
      <p:grpSp>
        <p:nvGrpSpPr>
          <p:cNvPr name="Group 13" id="13"/>
          <p:cNvGrpSpPr/>
          <p:nvPr/>
        </p:nvGrpSpPr>
        <p:grpSpPr>
          <a:xfrm rot="0">
            <a:off x="7996445" y="346506"/>
            <a:ext cx="1460716" cy="1338848"/>
            <a:chOff x="0" y="0"/>
            <a:chExt cx="1947621" cy="1785131"/>
          </a:xfrm>
        </p:grpSpPr>
        <p:sp>
          <p:nvSpPr>
            <p:cNvPr name="Freeform 14" id="14"/>
            <p:cNvSpPr/>
            <p:nvPr/>
          </p:nvSpPr>
          <p:spPr>
            <a:xfrm flipH="false" flipV="false" rot="0">
              <a:off x="0" y="0"/>
              <a:ext cx="1947672" cy="1785112"/>
            </a:xfrm>
            <a:custGeom>
              <a:avLst/>
              <a:gdLst/>
              <a:ahLst/>
              <a:cxnLst/>
              <a:rect r="r" b="b" t="t" l="l"/>
              <a:pathLst>
                <a:path h="1785112" w="1947672">
                  <a:moveTo>
                    <a:pt x="0" y="0"/>
                  </a:moveTo>
                  <a:lnTo>
                    <a:pt x="1947672" y="0"/>
                  </a:lnTo>
                  <a:lnTo>
                    <a:pt x="1947672" y="1785112"/>
                  </a:lnTo>
                  <a:lnTo>
                    <a:pt x="0" y="1785112"/>
                  </a:lnTo>
                  <a:lnTo>
                    <a:pt x="0" y="0"/>
                  </a:lnTo>
                  <a:close/>
                </a:path>
              </a:pathLst>
            </a:custGeom>
            <a:blipFill>
              <a:blip r:embed="rId9"/>
              <a:stretch>
                <a:fillRect l="0" t="-974" r="2" b="-975"/>
              </a:stretch>
            </a:blipFill>
          </p:spPr>
        </p:sp>
      </p:grpSp>
      <p:sp>
        <p:nvSpPr>
          <p:cNvPr name="TextBox 15" id="15"/>
          <p:cNvSpPr txBox="true"/>
          <p:nvPr/>
        </p:nvSpPr>
        <p:spPr>
          <a:xfrm rot="0">
            <a:off x="508623" y="5357270"/>
            <a:ext cx="17524356" cy="4210045"/>
          </a:xfrm>
          <a:prstGeom prst="rect">
            <a:avLst/>
          </a:prstGeom>
        </p:spPr>
        <p:txBody>
          <a:bodyPr anchor="t" rtlCol="false" tIns="0" lIns="0" bIns="0" rIns="0">
            <a:spAutoFit/>
          </a:bodyPr>
          <a:lstStyle/>
          <a:p>
            <a:pPr algn="l">
              <a:lnSpc>
                <a:spcPts val="10321"/>
              </a:lnSpc>
            </a:pPr>
            <a:r>
              <a:rPr lang="en-US" sz="4300" b="true">
                <a:solidFill>
                  <a:srgbClr val="0070C0"/>
                </a:solidFill>
                <a:latin typeface="Arimo Bold"/>
                <a:ea typeface="Arimo Bold"/>
                <a:cs typeface="Arimo Bold"/>
                <a:sym typeface="Arimo Bold"/>
              </a:rPr>
              <a:t>Team Name - </a:t>
            </a:r>
            <a:r>
              <a:rPr lang="en-US" sz="4300">
                <a:solidFill>
                  <a:srgbClr val="000000"/>
                </a:solidFill>
                <a:latin typeface="Arimo"/>
                <a:ea typeface="Arimo"/>
                <a:cs typeface="Arimo"/>
                <a:sym typeface="Arimo"/>
              </a:rPr>
              <a:t>camel_case</a:t>
            </a:r>
          </a:p>
          <a:p>
            <a:pPr algn="l">
              <a:lnSpc>
                <a:spcPts val="10751"/>
              </a:lnSpc>
            </a:pPr>
            <a:r>
              <a:rPr lang="en-US" sz="4300" b="true">
                <a:solidFill>
                  <a:srgbClr val="0070C0"/>
                </a:solidFill>
                <a:latin typeface="Arimo Bold"/>
                <a:ea typeface="Arimo Bold"/>
                <a:cs typeface="Arimo Bold"/>
                <a:sym typeface="Arimo Bold"/>
              </a:rPr>
              <a:t>Team Members</a:t>
            </a:r>
            <a:r>
              <a:rPr lang="en-US" sz="4300" b="true">
                <a:solidFill>
                  <a:srgbClr val="000000"/>
                </a:solidFill>
                <a:latin typeface="Arimo Bold"/>
                <a:ea typeface="Arimo Bold"/>
                <a:cs typeface="Arimo Bold"/>
                <a:sym typeface="Arimo Bold"/>
              </a:rPr>
              <a:t> </a:t>
            </a:r>
            <a:r>
              <a:rPr lang="en-US" sz="4300" b="true">
                <a:solidFill>
                  <a:srgbClr val="0070C0"/>
                </a:solidFill>
                <a:latin typeface="Arimo Bold"/>
                <a:ea typeface="Arimo Bold"/>
                <a:cs typeface="Arimo Bold"/>
                <a:sym typeface="Arimo Bold"/>
              </a:rPr>
              <a:t>-</a:t>
            </a:r>
          </a:p>
          <a:p>
            <a:pPr algn="l">
              <a:lnSpc>
                <a:spcPts val="5695"/>
              </a:lnSpc>
            </a:pPr>
            <a:r>
              <a:rPr lang="en-US" sz="3796" spc="189">
                <a:solidFill>
                  <a:srgbClr val="000000"/>
                </a:solidFill>
                <a:latin typeface="Arimo"/>
                <a:ea typeface="Arimo"/>
                <a:cs typeface="Arimo"/>
                <a:sym typeface="Arimo"/>
              </a:rPr>
              <a:t>Arnab Sengupta (Lead)         Sagnik Basak         Sachindra Kumar Singh</a:t>
            </a:r>
          </a:p>
          <a:p>
            <a:pPr algn="l">
              <a:lnSpc>
                <a:spcPts val="5695"/>
              </a:lnSpc>
            </a:pPr>
            <a:r>
              <a:rPr lang="en-US" sz="3796" spc="189">
                <a:solidFill>
                  <a:srgbClr val="000000"/>
                </a:solidFill>
                <a:latin typeface="Arimo"/>
                <a:ea typeface="Arimo"/>
                <a:cs typeface="Arimo"/>
                <a:sym typeface="Arimo"/>
              </a:rPr>
              <a:t>     Anidipta Pal                      Ritesh Das                 Tamojit Das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22428" y="-205970"/>
            <a:ext cx="18539332" cy="10014344"/>
            <a:chOff x="0" y="0"/>
            <a:chExt cx="24719109" cy="13352459"/>
          </a:xfrm>
        </p:grpSpPr>
        <p:sp>
          <p:nvSpPr>
            <p:cNvPr name="Freeform 3" id="3"/>
            <p:cNvSpPr/>
            <p:nvPr/>
          </p:nvSpPr>
          <p:spPr>
            <a:xfrm flipH="false" flipV="false" rot="0">
              <a:off x="0" y="0"/>
              <a:ext cx="24719153" cy="13352399"/>
            </a:xfrm>
            <a:custGeom>
              <a:avLst/>
              <a:gdLst/>
              <a:ahLst/>
              <a:cxnLst/>
              <a:rect r="r" b="b" t="t" l="l"/>
              <a:pathLst>
                <a:path h="13352399" w="24719153">
                  <a:moveTo>
                    <a:pt x="0" y="0"/>
                  </a:moveTo>
                  <a:lnTo>
                    <a:pt x="24719153" y="0"/>
                  </a:lnTo>
                  <a:lnTo>
                    <a:pt x="24719153" y="13352399"/>
                  </a:lnTo>
                  <a:lnTo>
                    <a:pt x="0" y="13352399"/>
                  </a:lnTo>
                  <a:lnTo>
                    <a:pt x="0" y="0"/>
                  </a:lnTo>
                  <a:close/>
                </a:path>
              </a:pathLst>
            </a:custGeom>
            <a:blipFill>
              <a:blip r:embed="rId2"/>
              <a:stretch>
                <a:fillRect l="0" t="-42564" r="0" b="-42564"/>
              </a:stretch>
            </a:blipFill>
          </p:spPr>
        </p:sp>
      </p:grpSp>
      <p:sp>
        <p:nvSpPr>
          <p:cNvPr name="Freeform 4" id="4"/>
          <p:cNvSpPr/>
          <p:nvPr/>
        </p:nvSpPr>
        <p:spPr>
          <a:xfrm flipH="false" flipV="false" rot="0">
            <a:off x="0" y="9532143"/>
            <a:ext cx="18287999" cy="754856"/>
          </a:xfrm>
          <a:custGeom>
            <a:avLst/>
            <a:gdLst/>
            <a:ahLst/>
            <a:cxnLst/>
            <a:rect r="r" b="b" t="t" l="l"/>
            <a:pathLst>
              <a:path h="754856" w="18287999">
                <a:moveTo>
                  <a:pt x="0" y="0"/>
                </a:moveTo>
                <a:lnTo>
                  <a:pt x="18287999" y="0"/>
                </a:lnTo>
                <a:lnTo>
                  <a:pt x="18287999" y="754856"/>
                </a:lnTo>
                <a:lnTo>
                  <a:pt x="0" y="7548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31162" y="-30755"/>
            <a:ext cx="2029660" cy="1618866"/>
          </a:xfrm>
          <a:custGeom>
            <a:avLst/>
            <a:gdLst/>
            <a:ahLst/>
            <a:cxnLst/>
            <a:rect r="r" b="b" t="t" l="l"/>
            <a:pathLst>
              <a:path h="1618866" w="2029660">
                <a:moveTo>
                  <a:pt x="0" y="0"/>
                </a:moveTo>
                <a:lnTo>
                  <a:pt x="2029660" y="0"/>
                </a:lnTo>
                <a:lnTo>
                  <a:pt x="2029660" y="1618866"/>
                </a:lnTo>
                <a:lnTo>
                  <a:pt x="0" y="16188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449886" y="148228"/>
            <a:ext cx="1792212" cy="1372295"/>
            <a:chOff x="0" y="0"/>
            <a:chExt cx="2389616" cy="1829726"/>
          </a:xfrm>
        </p:grpSpPr>
        <p:sp>
          <p:nvSpPr>
            <p:cNvPr name="Freeform 7" id="7"/>
            <p:cNvSpPr/>
            <p:nvPr/>
          </p:nvSpPr>
          <p:spPr>
            <a:xfrm flipH="false" flipV="false" rot="0">
              <a:off x="0" y="0"/>
              <a:ext cx="2389632" cy="1829689"/>
            </a:xfrm>
            <a:custGeom>
              <a:avLst/>
              <a:gdLst/>
              <a:ahLst/>
              <a:cxnLst/>
              <a:rect r="r" b="b" t="t" l="l"/>
              <a:pathLst>
                <a:path h="1829689" w="2389632">
                  <a:moveTo>
                    <a:pt x="0" y="0"/>
                  </a:moveTo>
                  <a:lnTo>
                    <a:pt x="2389632" y="0"/>
                  </a:lnTo>
                  <a:lnTo>
                    <a:pt x="2389632" y="1829689"/>
                  </a:lnTo>
                  <a:lnTo>
                    <a:pt x="0" y="1829689"/>
                  </a:lnTo>
                  <a:lnTo>
                    <a:pt x="0" y="0"/>
                  </a:lnTo>
                  <a:close/>
                </a:path>
              </a:pathLst>
            </a:custGeom>
            <a:blipFill>
              <a:blip r:embed="rId7"/>
              <a:stretch>
                <a:fillRect l="-12310" t="0" r="-12309" b="-2"/>
              </a:stretch>
            </a:blipFill>
          </p:spPr>
        </p:sp>
      </p:grpSp>
      <p:sp>
        <p:nvSpPr>
          <p:cNvPr name="Freeform 8" id="8"/>
          <p:cNvSpPr/>
          <p:nvPr/>
        </p:nvSpPr>
        <p:spPr>
          <a:xfrm flipH="false" flipV="false" rot="0">
            <a:off x="16219170" y="27531"/>
            <a:ext cx="1737668" cy="1391958"/>
          </a:xfrm>
          <a:custGeom>
            <a:avLst/>
            <a:gdLst/>
            <a:ahLst/>
            <a:cxnLst/>
            <a:rect r="r" b="b" t="t" l="l"/>
            <a:pathLst>
              <a:path h="1391958" w="1737668">
                <a:moveTo>
                  <a:pt x="0" y="0"/>
                </a:moveTo>
                <a:lnTo>
                  <a:pt x="1737668" y="0"/>
                </a:lnTo>
                <a:lnTo>
                  <a:pt x="1737668" y="1391958"/>
                </a:lnTo>
                <a:lnTo>
                  <a:pt x="0" y="13919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16119397" y="0"/>
            <a:ext cx="1817261" cy="1299181"/>
            <a:chOff x="0" y="0"/>
            <a:chExt cx="2423015" cy="1732242"/>
          </a:xfrm>
        </p:grpSpPr>
        <p:sp>
          <p:nvSpPr>
            <p:cNvPr name="Freeform 10" id="10"/>
            <p:cNvSpPr/>
            <p:nvPr/>
          </p:nvSpPr>
          <p:spPr>
            <a:xfrm flipH="false" flipV="false" rot="0">
              <a:off x="0" y="0"/>
              <a:ext cx="2423033" cy="1732280"/>
            </a:xfrm>
            <a:custGeom>
              <a:avLst/>
              <a:gdLst/>
              <a:ahLst/>
              <a:cxnLst/>
              <a:rect r="r" b="b" t="t" l="l"/>
              <a:pathLst>
                <a:path h="1732280" w="2423033">
                  <a:moveTo>
                    <a:pt x="0" y="0"/>
                  </a:moveTo>
                  <a:lnTo>
                    <a:pt x="2423033" y="0"/>
                  </a:lnTo>
                  <a:lnTo>
                    <a:pt x="2423033" y="1732280"/>
                  </a:lnTo>
                  <a:lnTo>
                    <a:pt x="0" y="1732280"/>
                  </a:lnTo>
                  <a:lnTo>
                    <a:pt x="0" y="0"/>
                  </a:lnTo>
                  <a:close/>
                </a:path>
              </a:pathLst>
            </a:custGeom>
            <a:blipFill>
              <a:blip r:embed="rId10"/>
              <a:stretch>
                <a:fillRect l="0" t="-3309" r="0" b="-3307"/>
              </a:stretch>
            </a:blipFill>
          </p:spPr>
        </p:sp>
      </p:grpSp>
      <p:grpSp>
        <p:nvGrpSpPr>
          <p:cNvPr name="Group 11" id="11"/>
          <p:cNvGrpSpPr/>
          <p:nvPr/>
        </p:nvGrpSpPr>
        <p:grpSpPr>
          <a:xfrm rot="0">
            <a:off x="7942641" y="80640"/>
            <a:ext cx="1460716" cy="1338848"/>
            <a:chOff x="0" y="0"/>
            <a:chExt cx="1947621" cy="1785131"/>
          </a:xfrm>
        </p:grpSpPr>
        <p:sp>
          <p:nvSpPr>
            <p:cNvPr name="Freeform 12" id="12"/>
            <p:cNvSpPr/>
            <p:nvPr/>
          </p:nvSpPr>
          <p:spPr>
            <a:xfrm flipH="false" flipV="false" rot="0">
              <a:off x="0" y="0"/>
              <a:ext cx="1947672" cy="1785112"/>
            </a:xfrm>
            <a:custGeom>
              <a:avLst/>
              <a:gdLst/>
              <a:ahLst/>
              <a:cxnLst/>
              <a:rect r="r" b="b" t="t" l="l"/>
              <a:pathLst>
                <a:path h="1785112" w="1947672">
                  <a:moveTo>
                    <a:pt x="0" y="0"/>
                  </a:moveTo>
                  <a:lnTo>
                    <a:pt x="1947672" y="0"/>
                  </a:lnTo>
                  <a:lnTo>
                    <a:pt x="1947672" y="1785112"/>
                  </a:lnTo>
                  <a:lnTo>
                    <a:pt x="0" y="1785112"/>
                  </a:lnTo>
                  <a:lnTo>
                    <a:pt x="0" y="0"/>
                  </a:lnTo>
                  <a:close/>
                </a:path>
              </a:pathLst>
            </a:custGeom>
            <a:blipFill>
              <a:blip r:embed="rId11"/>
              <a:stretch>
                <a:fillRect l="0" t="-974" r="2" b="-975"/>
              </a:stretch>
            </a:blipFill>
          </p:spPr>
        </p:sp>
      </p:grpSp>
      <p:sp>
        <p:nvSpPr>
          <p:cNvPr name="TextBox 13" id="13"/>
          <p:cNvSpPr txBox="true"/>
          <p:nvPr/>
        </p:nvSpPr>
        <p:spPr>
          <a:xfrm rot="0">
            <a:off x="5969904" y="1807207"/>
            <a:ext cx="6348191" cy="742950"/>
          </a:xfrm>
          <a:prstGeom prst="rect">
            <a:avLst/>
          </a:prstGeom>
        </p:spPr>
        <p:txBody>
          <a:bodyPr anchor="t" rtlCol="false" tIns="0" lIns="0" bIns="0" rIns="0">
            <a:spAutoFit/>
          </a:bodyPr>
          <a:lstStyle/>
          <a:p>
            <a:pPr algn="ctr">
              <a:lnSpc>
                <a:spcPts val="5627"/>
              </a:lnSpc>
            </a:pPr>
            <a:r>
              <a:rPr lang="en-US" sz="4689" b="true">
                <a:solidFill>
                  <a:srgbClr val="1F497D"/>
                </a:solidFill>
                <a:latin typeface="Arimo Bold"/>
                <a:ea typeface="Arimo Bold"/>
                <a:cs typeface="Arimo Bold"/>
                <a:sym typeface="Arimo Bold"/>
              </a:rPr>
              <a:t>CONCLUSION</a:t>
            </a:r>
          </a:p>
        </p:txBody>
      </p:sp>
      <p:sp>
        <p:nvSpPr>
          <p:cNvPr name="TextBox 14" id="14"/>
          <p:cNvSpPr txBox="true"/>
          <p:nvPr/>
        </p:nvSpPr>
        <p:spPr>
          <a:xfrm rot="0">
            <a:off x="7193430" y="9607947"/>
            <a:ext cx="5393174" cy="488949"/>
          </a:xfrm>
          <a:prstGeom prst="rect">
            <a:avLst/>
          </a:prstGeom>
        </p:spPr>
        <p:txBody>
          <a:bodyPr anchor="t" rtlCol="false" tIns="0" lIns="0" bIns="0" rIns="0">
            <a:spAutoFit/>
          </a:bodyPr>
          <a:lstStyle/>
          <a:p>
            <a:pPr algn="ctr">
              <a:lnSpc>
                <a:spcPts val="3500"/>
              </a:lnSpc>
            </a:pPr>
            <a:r>
              <a:rPr lang="en-US" sz="2499">
                <a:solidFill>
                  <a:srgbClr val="FFFFFF"/>
                </a:solidFill>
                <a:latin typeface="Canva Sans"/>
                <a:ea typeface="Canva Sans"/>
                <a:cs typeface="Canva Sans"/>
                <a:sym typeface="Canva Sans"/>
              </a:rPr>
              <a:t>@INSIGHT HACKATHON TEMPLATE</a:t>
            </a:r>
          </a:p>
        </p:txBody>
      </p:sp>
      <p:sp>
        <p:nvSpPr>
          <p:cNvPr name="TextBox 15" id="15"/>
          <p:cNvSpPr txBox="true"/>
          <p:nvPr/>
        </p:nvSpPr>
        <p:spPr>
          <a:xfrm rot="0">
            <a:off x="506305" y="2875383"/>
            <a:ext cx="17275391" cy="6338596"/>
          </a:xfrm>
          <a:prstGeom prst="rect">
            <a:avLst/>
          </a:prstGeom>
        </p:spPr>
        <p:txBody>
          <a:bodyPr anchor="t" rtlCol="false" tIns="0" lIns="0" bIns="0" rIns="0">
            <a:spAutoFit/>
          </a:bodyPr>
          <a:lstStyle/>
          <a:p>
            <a:pPr algn="l" marL="599520" indent="-299760" lvl="1">
              <a:lnSpc>
                <a:spcPts val="3887"/>
              </a:lnSpc>
              <a:spcBef>
                <a:spcPct val="0"/>
              </a:spcBef>
              <a:buFont typeface="Arial"/>
              <a:buChar char="•"/>
            </a:pPr>
            <a:r>
              <a:rPr lang="en-US" b="true" sz="2776">
                <a:solidFill>
                  <a:srgbClr val="0070C0"/>
                </a:solidFill>
                <a:latin typeface="Arial Bold"/>
                <a:ea typeface="Arial Bold"/>
                <a:cs typeface="Arial Bold"/>
                <a:sym typeface="Arial Bold"/>
              </a:rPr>
              <a:t>Empowerment Thr</a:t>
            </a:r>
            <a:r>
              <a:rPr lang="en-US" b="true" sz="2776">
                <a:solidFill>
                  <a:srgbClr val="0070C0"/>
                </a:solidFill>
                <a:latin typeface="Arial Bold"/>
                <a:ea typeface="Arial Bold"/>
                <a:cs typeface="Arial Bold"/>
                <a:sym typeface="Arial Bold"/>
              </a:rPr>
              <a:t>ough Technology:</a:t>
            </a:r>
            <a:r>
              <a:rPr lang="en-US" sz="2776">
                <a:solidFill>
                  <a:srgbClr val="000000"/>
                </a:solidFill>
                <a:latin typeface="Arial"/>
                <a:ea typeface="Arial"/>
                <a:cs typeface="Arial"/>
                <a:sym typeface="Arial"/>
              </a:rPr>
              <a:t> Real-time object recognition and automated sign language interpretation enhance autonomy for visually and hearing-impaired users.</a:t>
            </a:r>
          </a:p>
          <a:p>
            <a:pPr algn="l" marL="599520" indent="-299760" lvl="1">
              <a:lnSpc>
                <a:spcPts val="3887"/>
              </a:lnSpc>
              <a:spcBef>
                <a:spcPct val="0"/>
              </a:spcBef>
              <a:buFont typeface="Arial"/>
              <a:buChar char="•"/>
            </a:pPr>
            <a:r>
              <a:rPr lang="en-US" b="true" sz="2776">
                <a:solidFill>
                  <a:srgbClr val="0070C0"/>
                </a:solidFill>
                <a:latin typeface="Arial Bold"/>
                <a:ea typeface="Arial Bold"/>
                <a:cs typeface="Arial Bold"/>
                <a:sym typeface="Arial Bold"/>
              </a:rPr>
              <a:t>Innovative Solutions:</a:t>
            </a:r>
            <a:r>
              <a:rPr lang="en-US" b="true" sz="2776">
                <a:solidFill>
                  <a:srgbClr val="000000"/>
                </a:solidFill>
                <a:latin typeface="Arial Bold"/>
                <a:ea typeface="Arial Bold"/>
                <a:cs typeface="Arial Bold"/>
                <a:sym typeface="Arial Bold"/>
              </a:rPr>
              <a:t> </a:t>
            </a:r>
            <a:r>
              <a:rPr lang="en-US" sz="2776">
                <a:solidFill>
                  <a:srgbClr val="000000"/>
                </a:solidFill>
                <a:latin typeface="Arial"/>
                <a:ea typeface="Arial"/>
                <a:cs typeface="Arial"/>
                <a:sym typeface="Arial"/>
              </a:rPr>
              <a:t>Leverages advanced computer vision and machine learning to address accessibility challenges in daily life.</a:t>
            </a:r>
          </a:p>
          <a:p>
            <a:pPr algn="l" marL="599520" indent="-299760" lvl="1">
              <a:lnSpc>
                <a:spcPts val="3887"/>
              </a:lnSpc>
              <a:spcBef>
                <a:spcPct val="0"/>
              </a:spcBef>
              <a:buFont typeface="Arial"/>
              <a:buChar char="•"/>
            </a:pPr>
            <a:r>
              <a:rPr lang="en-US" b="true" sz="2776">
                <a:solidFill>
                  <a:srgbClr val="0070C0"/>
                </a:solidFill>
                <a:latin typeface="Arial Bold"/>
                <a:ea typeface="Arial Bold"/>
                <a:cs typeface="Arial Bold"/>
                <a:sym typeface="Arial Bold"/>
              </a:rPr>
              <a:t>Increased Independence:</a:t>
            </a:r>
            <a:r>
              <a:rPr lang="en-US" sz="2776">
                <a:solidFill>
                  <a:srgbClr val="000000"/>
                </a:solidFill>
                <a:latin typeface="Arial"/>
                <a:ea typeface="Arial"/>
                <a:cs typeface="Arial"/>
                <a:sym typeface="Arial"/>
              </a:rPr>
              <a:t> Users gain confidence in navigation and communication, significantly improving quality of life.</a:t>
            </a:r>
          </a:p>
          <a:p>
            <a:pPr algn="l" marL="599520" indent="-299760" lvl="1">
              <a:lnSpc>
                <a:spcPts val="3887"/>
              </a:lnSpc>
              <a:spcBef>
                <a:spcPct val="0"/>
              </a:spcBef>
              <a:buFont typeface="Arial"/>
              <a:buChar char="•"/>
            </a:pPr>
            <a:r>
              <a:rPr lang="en-US" b="true" sz="2776">
                <a:solidFill>
                  <a:srgbClr val="0070C0"/>
                </a:solidFill>
                <a:latin typeface="Arial Bold"/>
                <a:ea typeface="Arial Bold"/>
                <a:cs typeface="Arial Bold"/>
                <a:sym typeface="Arial Bold"/>
              </a:rPr>
              <a:t>Closing the Technological Gap:</a:t>
            </a:r>
            <a:r>
              <a:rPr lang="en-US" b="true" sz="2776">
                <a:solidFill>
                  <a:srgbClr val="000000"/>
                </a:solidFill>
                <a:latin typeface="Arial Bold"/>
                <a:ea typeface="Arial Bold"/>
                <a:cs typeface="Arial Bold"/>
                <a:sym typeface="Arial Bold"/>
              </a:rPr>
              <a:t> </a:t>
            </a:r>
            <a:r>
              <a:rPr lang="en-US" sz="2776">
                <a:solidFill>
                  <a:srgbClr val="000000"/>
                </a:solidFill>
                <a:latin typeface="Arial"/>
                <a:ea typeface="Arial"/>
                <a:cs typeface="Arial"/>
                <a:sym typeface="Arial"/>
              </a:rPr>
              <a:t>Addresses the lag in assistive technology advancements, promoting broader accessibility.</a:t>
            </a:r>
          </a:p>
          <a:p>
            <a:pPr algn="l" marL="599520" indent="-299760" lvl="1">
              <a:lnSpc>
                <a:spcPts val="3887"/>
              </a:lnSpc>
              <a:spcBef>
                <a:spcPct val="0"/>
              </a:spcBef>
              <a:buFont typeface="Arial"/>
              <a:buChar char="•"/>
            </a:pPr>
            <a:r>
              <a:rPr lang="en-US" b="true" sz="2776">
                <a:solidFill>
                  <a:srgbClr val="0070C0"/>
                </a:solidFill>
                <a:latin typeface="Arial Bold"/>
                <a:ea typeface="Arial Bold"/>
                <a:cs typeface="Arial Bold"/>
                <a:sym typeface="Arial Bold"/>
              </a:rPr>
              <a:t>Social Equity Enhancement:</a:t>
            </a:r>
            <a:r>
              <a:rPr lang="en-US" b="true" sz="2776">
                <a:solidFill>
                  <a:srgbClr val="000000"/>
                </a:solidFill>
                <a:latin typeface="Arial Bold"/>
                <a:ea typeface="Arial Bold"/>
                <a:cs typeface="Arial Bold"/>
                <a:sym typeface="Arial Bold"/>
              </a:rPr>
              <a:t> </a:t>
            </a:r>
            <a:r>
              <a:rPr lang="en-US" sz="2776">
                <a:solidFill>
                  <a:srgbClr val="000000"/>
                </a:solidFill>
                <a:latin typeface="Arial"/>
                <a:ea typeface="Arial"/>
                <a:cs typeface="Arial"/>
                <a:sym typeface="Arial"/>
              </a:rPr>
              <a:t>Facilitates equal opportunities in education and employment for individuals with disabilities.</a:t>
            </a:r>
          </a:p>
          <a:p>
            <a:pPr algn="l" marL="599520" indent="-299760" lvl="1">
              <a:lnSpc>
                <a:spcPts val="3887"/>
              </a:lnSpc>
              <a:spcBef>
                <a:spcPct val="0"/>
              </a:spcBef>
              <a:buFont typeface="Arial"/>
              <a:buChar char="•"/>
            </a:pPr>
            <a:r>
              <a:rPr lang="en-US" b="true" sz="2776">
                <a:solidFill>
                  <a:srgbClr val="0070C0"/>
                </a:solidFill>
                <a:latin typeface="Arial Bold"/>
                <a:ea typeface="Arial Bold"/>
                <a:cs typeface="Arial Bold"/>
                <a:sym typeface="Arial Bold"/>
              </a:rPr>
              <a:t>Raising Awareness:</a:t>
            </a:r>
            <a:r>
              <a:rPr lang="en-US" b="true" sz="2776">
                <a:solidFill>
                  <a:srgbClr val="000000"/>
                </a:solidFill>
                <a:latin typeface="Arial Bold"/>
                <a:ea typeface="Arial Bold"/>
                <a:cs typeface="Arial Bold"/>
                <a:sym typeface="Arial Bold"/>
              </a:rPr>
              <a:t> </a:t>
            </a:r>
            <a:r>
              <a:rPr lang="en-US" sz="2776">
                <a:solidFill>
                  <a:srgbClr val="000000"/>
                </a:solidFill>
                <a:latin typeface="Arial"/>
                <a:ea typeface="Arial"/>
                <a:cs typeface="Arial"/>
                <a:sym typeface="Arial"/>
              </a:rPr>
              <a:t>Promotes understanding of the challenges faced by disabled individuals, fostering a more inclusive community.</a:t>
            </a:r>
          </a:p>
          <a:p>
            <a:pPr algn="l">
              <a:lnSpc>
                <a:spcPts val="3887"/>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1824" y="-434094"/>
            <a:ext cx="18539332" cy="10014344"/>
            <a:chOff x="0" y="0"/>
            <a:chExt cx="24719109" cy="13352459"/>
          </a:xfrm>
        </p:grpSpPr>
        <p:sp>
          <p:nvSpPr>
            <p:cNvPr name="Freeform 3" id="3"/>
            <p:cNvSpPr/>
            <p:nvPr/>
          </p:nvSpPr>
          <p:spPr>
            <a:xfrm flipH="false" flipV="false" rot="0">
              <a:off x="0" y="0"/>
              <a:ext cx="24719153" cy="13352399"/>
            </a:xfrm>
            <a:custGeom>
              <a:avLst/>
              <a:gdLst/>
              <a:ahLst/>
              <a:cxnLst/>
              <a:rect r="r" b="b" t="t" l="l"/>
              <a:pathLst>
                <a:path h="13352399" w="24719153">
                  <a:moveTo>
                    <a:pt x="0" y="0"/>
                  </a:moveTo>
                  <a:lnTo>
                    <a:pt x="24719153" y="0"/>
                  </a:lnTo>
                  <a:lnTo>
                    <a:pt x="24719153" y="13352399"/>
                  </a:lnTo>
                  <a:lnTo>
                    <a:pt x="0" y="13352399"/>
                  </a:lnTo>
                  <a:lnTo>
                    <a:pt x="0" y="0"/>
                  </a:lnTo>
                  <a:close/>
                </a:path>
              </a:pathLst>
            </a:custGeom>
            <a:blipFill>
              <a:blip r:embed="rId2"/>
              <a:stretch>
                <a:fillRect l="0" t="-42564" r="0" b="-42564"/>
              </a:stretch>
            </a:blipFill>
          </p:spPr>
        </p:sp>
      </p:grpSp>
      <p:sp>
        <p:nvSpPr>
          <p:cNvPr name="Freeform 4" id="4"/>
          <p:cNvSpPr/>
          <p:nvPr/>
        </p:nvSpPr>
        <p:spPr>
          <a:xfrm flipH="false" flipV="false" rot="0">
            <a:off x="0" y="9532143"/>
            <a:ext cx="18287999" cy="754856"/>
          </a:xfrm>
          <a:custGeom>
            <a:avLst/>
            <a:gdLst/>
            <a:ahLst/>
            <a:cxnLst/>
            <a:rect r="r" b="b" t="t" l="l"/>
            <a:pathLst>
              <a:path h="754856" w="18287999">
                <a:moveTo>
                  <a:pt x="0" y="0"/>
                </a:moveTo>
                <a:lnTo>
                  <a:pt x="18287999" y="0"/>
                </a:lnTo>
                <a:lnTo>
                  <a:pt x="18287999" y="754856"/>
                </a:lnTo>
                <a:lnTo>
                  <a:pt x="0" y="7548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31162" y="-30755"/>
            <a:ext cx="2029660" cy="1618866"/>
          </a:xfrm>
          <a:custGeom>
            <a:avLst/>
            <a:gdLst/>
            <a:ahLst/>
            <a:cxnLst/>
            <a:rect r="r" b="b" t="t" l="l"/>
            <a:pathLst>
              <a:path h="1618866" w="2029660">
                <a:moveTo>
                  <a:pt x="0" y="0"/>
                </a:moveTo>
                <a:lnTo>
                  <a:pt x="2029660" y="0"/>
                </a:lnTo>
                <a:lnTo>
                  <a:pt x="2029660" y="1618866"/>
                </a:lnTo>
                <a:lnTo>
                  <a:pt x="0" y="16188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449886" y="148228"/>
            <a:ext cx="1792212" cy="1372295"/>
            <a:chOff x="0" y="0"/>
            <a:chExt cx="2389616" cy="1829726"/>
          </a:xfrm>
        </p:grpSpPr>
        <p:sp>
          <p:nvSpPr>
            <p:cNvPr name="Freeform 7" id="7"/>
            <p:cNvSpPr/>
            <p:nvPr/>
          </p:nvSpPr>
          <p:spPr>
            <a:xfrm flipH="false" flipV="false" rot="0">
              <a:off x="0" y="0"/>
              <a:ext cx="2389632" cy="1829689"/>
            </a:xfrm>
            <a:custGeom>
              <a:avLst/>
              <a:gdLst/>
              <a:ahLst/>
              <a:cxnLst/>
              <a:rect r="r" b="b" t="t" l="l"/>
              <a:pathLst>
                <a:path h="1829689" w="2389632">
                  <a:moveTo>
                    <a:pt x="0" y="0"/>
                  </a:moveTo>
                  <a:lnTo>
                    <a:pt x="2389632" y="0"/>
                  </a:lnTo>
                  <a:lnTo>
                    <a:pt x="2389632" y="1829689"/>
                  </a:lnTo>
                  <a:lnTo>
                    <a:pt x="0" y="1829689"/>
                  </a:lnTo>
                  <a:lnTo>
                    <a:pt x="0" y="0"/>
                  </a:lnTo>
                  <a:close/>
                </a:path>
              </a:pathLst>
            </a:custGeom>
            <a:blipFill>
              <a:blip r:embed="rId7"/>
              <a:stretch>
                <a:fillRect l="-12310" t="0" r="-12309" b="-2"/>
              </a:stretch>
            </a:blipFill>
          </p:spPr>
        </p:sp>
      </p:grpSp>
      <p:sp>
        <p:nvSpPr>
          <p:cNvPr name="Freeform 8" id="8"/>
          <p:cNvSpPr/>
          <p:nvPr/>
        </p:nvSpPr>
        <p:spPr>
          <a:xfrm flipH="false" flipV="false" rot="0">
            <a:off x="16219170" y="27531"/>
            <a:ext cx="1737668" cy="1391958"/>
          </a:xfrm>
          <a:custGeom>
            <a:avLst/>
            <a:gdLst/>
            <a:ahLst/>
            <a:cxnLst/>
            <a:rect r="r" b="b" t="t" l="l"/>
            <a:pathLst>
              <a:path h="1391958" w="1737668">
                <a:moveTo>
                  <a:pt x="0" y="0"/>
                </a:moveTo>
                <a:lnTo>
                  <a:pt x="1737668" y="0"/>
                </a:lnTo>
                <a:lnTo>
                  <a:pt x="1737668" y="1391958"/>
                </a:lnTo>
                <a:lnTo>
                  <a:pt x="0" y="13919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16119397" y="0"/>
            <a:ext cx="1817261" cy="1299181"/>
            <a:chOff x="0" y="0"/>
            <a:chExt cx="2423015" cy="1732242"/>
          </a:xfrm>
        </p:grpSpPr>
        <p:sp>
          <p:nvSpPr>
            <p:cNvPr name="Freeform 10" id="10"/>
            <p:cNvSpPr/>
            <p:nvPr/>
          </p:nvSpPr>
          <p:spPr>
            <a:xfrm flipH="false" flipV="false" rot="0">
              <a:off x="0" y="0"/>
              <a:ext cx="2423033" cy="1732280"/>
            </a:xfrm>
            <a:custGeom>
              <a:avLst/>
              <a:gdLst/>
              <a:ahLst/>
              <a:cxnLst/>
              <a:rect r="r" b="b" t="t" l="l"/>
              <a:pathLst>
                <a:path h="1732280" w="2423033">
                  <a:moveTo>
                    <a:pt x="0" y="0"/>
                  </a:moveTo>
                  <a:lnTo>
                    <a:pt x="2423033" y="0"/>
                  </a:lnTo>
                  <a:lnTo>
                    <a:pt x="2423033" y="1732280"/>
                  </a:lnTo>
                  <a:lnTo>
                    <a:pt x="0" y="1732280"/>
                  </a:lnTo>
                  <a:lnTo>
                    <a:pt x="0" y="0"/>
                  </a:lnTo>
                  <a:close/>
                </a:path>
              </a:pathLst>
            </a:custGeom>
            <a:blipFill>
              <a:blip r:embed="rId10"/>
              <a:stretch>
                <a:fillRect l="0" t="-3309" r="0" b="-3307"/>
              </a:stretch>
            </a:blipFill>
          </p:spPr>
        </p:sp>
      </p:grpSp>
      <p:grpSp>
        <p:nvGrpSpPr>
          <p:cNvPr name="Group 11" id="11"/>
          <p:cNvGrpSpPr/>
          <p:nvPr/>
        </p:nvGrpSpPr>
        <p:grpSpPr>
          <a:xfrm rot="0">
            <a:off x="7942641" y="80640"/>
            <a:ext cx="1460716" cy="1338848"/>
            <a:chOff x="0" y="0"/>
            <a:chExt cx="1947621" cy="1785131"/>
          </a:xfrm>
        </p:grpSpPr>
        <p:sp>
          <p:nvSpPr>
            <p:cNvPr name="Freeform 12" id="12"/>
            <p:cNvSpPr/>
            <p:nvPr/>
          </p:nvSpPr>
          <p:spPr>
            <a:xfrm flipH="false" flipV="false" rot="0">
              <a:off x="0" y="0"/>
              <a:ext cx="1947672" cy="1785112"/>
            </a:xfrm>
            <a:custGeom>
              <a:avLst/>
              <a:gdLst/>
              <a:ahLst/>
              <a:cxnLst/>
              <a:rect r="r" b="b" t="t" l="l"/>
              <a:pathLst>
                <a:path h="1785112" w="1947672">
                  <a:moveTo>
                    <a:pt x="0" y="0"/>
                  </a:moveTo>
                  <a:lnTo>
                    <a:pt x="1947672" y="0"/>
                  </a:lnTo>
                  <a:lnTo>
                    <a:pt x="1947672" y="1785112"/>
                  </a:lnTo>
                  <a:lnTo>
                    <a:pt x="0" y="1785112"/>
                  </a:lnTo>
                  <a:lnTo>
                    <a:pt x="0" y="0"/>
                  </a:lnTo>
                  <a:close/>
                </a:path>
              </a:pathLst>
            </a:custGeom>
            <a:blipFill>
              <a:blip r:embed="rId11"/>
              <a:stretch>
                <a:fillRect l="0" t="-974" r="2" b="-975"/>
              </a:stretch>
            </a:blipFill>
          </p:spPr>
        </p:sp>
      </p:grpSp>
      <p:sp>
        <p:nvSpPr>
          <p:cNvPr name="TextBox 13" id="13"/>
          <p:cNvSpPr txBox="true"/>
          <p:nvPr/>
        </p:nvSpPr>
        <p:spPr>
          <a:xfrm rot="0">
            <a:off x="6115581" y="1692103"/>
            <a:ext cx="6056839" cy="742950"/>
          </a:xfrm>
          <a:prstGeom prst="rect">
            <a:avLst/>
          </a:prstGeom>
        </p:spPr>
        <p:txBody>
          <a:bodyPr anchor="t" rtlCol="false" tIns="0" lIns="0" bIns="0" rIns="0">
            <a:spAutoFit/>
          </a:bodyPr>
          <a:lstStyle/>
          <a:p>
            <a:pPr algn="l">
              <a:lnSpc>
                <a:spcPts val="5627"/>
              </a:lnSpc>
            </a:pPr>
            <a:r>
              <a:rPr lang="en-US" sz="4689" b="true">
                <a:solidFill>
                  <a:srgbClr val="1F497D"/>
                </a:solidFill>
                <a:latin typeface="Arimo Bold"/>
                <a:ea typeface="Arimo Bold"/>
                <a:cs typeface="Arimo Bold"/>
                <a:sym typeface="Arimo Bold"/>
              </a:rPr>
              <a:t>Problem Statement</a:t>
            </a:r>
          </a:p>
        </p:txBody>
      </p:sp>
      <p:sp>
        <p:nvSpPr>
          <p:cNvPr name="TextBox 14" id="14"/>
          <p:cNvSpPr txBox="true"/>
          <p:nvPr/>
        </p:nvSpPr>
        <p:spPr>
          <a:xfrm rot="0">
            <a:off x="331162" y="2640993"/>
            <a:ext cx="17625676" cy="6738828"/>
          </a:xfrm>
          <a:prstGeom prst="rect">
            <a:avLst/>
          </a:prstGeom>
        </p:spPr>
        <p:txBody>
          <a:bodyPr anchor="t" rtlCol="false" tIns="0" lIns="0" bIns="0" rIns="0">
            <a:spAutoFit/>
          </a:bodyPr>
          <a:lstStyle/>
          <a:p>
            <a:pPr algn="l">
              <a:lnSpc>
                <a:spcPts val="2893"/>
              </a:lnSpc>
            </a:pPr>
            <a:r>
              <a:rPr lang="en-US" sz="2066">
                <a:solidFill>
                  <a:srgbClr val="000000"/>
                </a:solidFill>
                <a:latin typeface="Arial"/>
                <a:ea typeface="Arial"/>
                <a:cs typeface="Arial"/>
                <a:sym typeface="Arial"/>
              </a:rPr>
              <a:t>The problem statement is to develop computer vision applications to assist individuals with disabilities, particularly the visually and hearing impaired. Solutions include real-time object recognition for enhanced navigation and automated sign language interpretation for improved communication. These tools aim to promote independence, accessibility, and inclusivity in everyday life.</a:t>
            </a:r>
          </a:p>
          <a:p>
            <a:pPr algn="l">
              <a:lnSpc>
                <a:spcPts val="2893"/>
              </a:lnSpc>
            </a:pPr>
          </a:p>
          <a:p>
            <a:pPr algn="l">
              <a:lnSpc>
                <a:spcPts val="3640"/>
              </a:lnSpc>
            </a:pPr>
            <a:r>
              <a:rPr lang="en-US" sz="2600" b="true">
                <a:solidFill>
                  <a:srgbClr val="1F497D"/>
                </a:solidFill>
                <a:latin typeface="Arial Bold"/>
                <a:ea typeface="Arial Bold"/>
                <a:cs typeface="Arial Bold"/>
                <a:sym typeface="Arial Bold"/>
              </a:rPr>
              <a:t>Why is this problem important?</a:t>
            </a:r>
          </a:p>
          <a:p>
            <a:pPr algn="l">
              <a:lnSpc>
                <a:spcPts val="2893"/>
              </a:lnSpc>
            </a:pPr>
            <a:r>
              <a:rPr lang="en-US" sz="2066">
                <a:solidFill>
                  <a:srgbClr val="000000"/>
                </a:solidFill>
                <a:latin typeface="Arial"/>
                <a:ea typeface="Arial"/>
                <a:cs typeface="Arial"/>
                <a:sym typeface="Arial"/>
              </a:rPr>
              <a:t>- </a:t>
            </a:r>
            <a:r>
              <a:rPr lang="en-US" sz="2066" b="true">
                <a:solidFill>
                  <a:srgbClr val="000000"/>
                </a:solidFill>
                <a:latin typeface="Arial Bold"/>
                <a:ea typeface="Arial Bold"/>
                <a:cs typeface="Arial Bold"/>
                <a:sym typeface="Arial Bold"/>
              </a:rPr>
              <a:t>Inclusivity</a:t>
            </a:r>
            <a:r>
              <a:rPr lang="en-US" sz="2066">
                <a:solidFill>
                  <a:srgbClr val="000000"/>
                </a:solidFill>
                <a:latin typeface="Arial"/>
                <a:ea typeface="Arial"/>
                <a:cs typeface="Arial"/>
                <a:sym typeface="Arial"/>
              </a:rPr>
              <a:t>: Individuals with disabilities often face barriers in navigating everyday tasks. Developing technologies like object recognition or sign language translation fosters independence and autonomy.</a:t>
            </a:r>
          </a:p>
          <a:p>
            <a:pPr algn="l">
              <a:lnSpc>
                <a:spcPts val="2893"/>
              </a:lnSpc>
            </a:pPr>
            <a:r>
              <a:rPr lang="en-US" sz="2066">
                <a:solidFill>
                  <a:srgbClr val="000000"/>
                </a:solidFill>
                <a:latin typeface="Arial"/>
                <a:ea typeface="Arial"/>
                <a:cs typeface="Arial"/>
                <a:sym typeface="Arial"/>
              </a:rPr>
              <a:t>- </a:t>
            </a:r>
            <a:r>
              <a:rPr lang="en-US" sz="2066" b="true">
                <a:solidFill>
                  <a:srgbClr val="000000"/>
                </a:solidFill>
                <a:latin typeface="Arial Bold"/>
                <a:ea typeface="Arial Bold"/>
                <a:cs typeface="Arial Bold"/>
                <a:sym typeface="Arial Bold"/>
              </a:rPr>
              <a:t>Technological Gap</a:t>
            </a:r>
            <a:r>
              <a:rPr lang="en-US" sz="2066">
                <a:solidFill>
                  <a:srgbClr val="000000"/>
                </a:solidFill>
                <a:latin typeface="Arial"/>
                <a:ea typeface="Arial"/>
                <a:cs typeface="Arial"/>
                <a:sym typeface="Arial"/>
              </a:rPr>
              <a:t>: Although advancements in AI are widespread, accessibility technology has not kept pace with the needs of disabled communities. Closing this gap can improve the quality of life for millions of people.</a:t>
            </a:r>
          </a:p>
          <a:p>
            <a:pPr algn="l">
              <a:lnSpc>
                <a:spcPts val="2893"/>
              </a:lnSpc>
            </a:pPr>
            <a:r>
              <a:rPr lang="en-US" sz="2066">
                <a:solidFill>
                  <a:srgbClr val="000000"/>
                </a:solidFill>
                <a:latin typeface="Arial"/>
                <a:ea typeface="Arial"/>
                <a:cs typeface="Arial"/>
                <a:sym typeface="Arial"/>
              </a:rPr>
              <a:t>- </a:t>
            </a:r>
            <a:r>
              <a:rPr lang="en-US" sz="2066" b="true">
                <a:solidFill>
                  <a:srgbClr val="000000"/>
                </a:solidFill>
                <a:latin typeface="Arial Bold"/>
                <a:ea typeface="Arial Bold"/>
                <a:cs typeface="Arial Bold"/>
                <a:sym typeface="Arial Bold"/>
              </a:rPr>
              <a:t>Social and Economic Impact</a:t>
            </a:r>
            <a:r>
              <a:rPr lang="en-US" sz="2066">
                <a:solidFill>
                  <a:srgbClr val="000000"/>
                </a:solidFill>
                <a:latin typeface="Arial"/>
                <a:ea typeface="Arial"/>
                <a:cs typeface="Arial"/>
                <a:sym typeface="Arial"/>
              </a:rPr>
              <a:t>: Enhancing accessibility promotes equal opportunities in education, employment, and social interactions, allowing disabled individuals to fully participate in society.</a:t>
            </a:r>
          </a:p>
          <a:p>
            <a:pPr algn="l">
              <a:lnSpc>
                <a:spcPts val="2893"/>
              </a:lnSpc>
            </a:pPr>
          </a:p>
          <a:p>
            <a:pPr algn="l">
              <a:lnSpc>
                <a:spcPts val="3640"/>
              </a:lnSpc>
            </a:pPr>
            <a:r>
              <a:rPr lang="en-US" sz="2600" b="true">
                <a:solidFill>
                  <a:srgbClr val="1F497D"/>
                </a:solidFill>
                <a:latin typeface="Arial Bold"/>
                <a:ea typeface="Arial Bold"/>
                <a:cs typeface="Arial Bold"/>
                <a:sym typeface="Arial Bold"/>
              </a:rPr>
              <a:t>Who is affected by this problem?</a:t>
            </a:r>
          </a:p>
          <a:p>
            <a:pPr algn="l">
              <a:lnSpc>
                <a:spcPts val="2893"/>
              </a:lnSpc>
            </a:pPr>
            <a:r>
              <a:rPr lang="en-US" sz="2066">
                <a:solidFill>
                  <a:srgbClr val="000000"/>
                </a:solidFill>
                <a:latin typeface="Arial"/>
                <a:ea typeface="Arial"/>
                <a:cs typeface="Arial"/>
                <a:sym typeface="Arial"/>
              </a:rPr>
              <a:t>- </a:t>
            </a:r>
            <a:r>
              <a:rPr lang="en-US" sz="2066" b="true">
                <a:solidFill>
                  <a:srgbClr val="000000"/>
                </a:solidFill>
                <a:latin typeface="Arial Bold"/>
                <a:ea typeface="Arial Bold"/>
                <a:cs typeface="Arial Bold"/>
                <a:sym typeface="Arial Bold"/>
              </a:rPr>
              <a:t>Visually Impaired Individuals</a:t>
            </a:r>
            <a:r>
              <a:rPr lang="en-US" sz="2066">
                <a:solidFill>
                  <a:srgbClr val="000000"/>
                </a:solidFill>
                <a:latin typeface="Arial"/>
                <a:ea typeface="Arial"/>
                <a:cs typeface="Arial"/>
                <a:sym typeface="Arial"/>
              </a:rPr>
              <a:t>: They struggle with tasks like recognizing objects, reading text, or navigating unfamiliar environments. Real-time object recognition and guidance systems can significantly help.</a:t>
            </a:r>
          </a:p>
          <a:p>
            <a:pPr algn="l">
              <a:lnSpc>
                <a:spcPts val="2893"/>
              </a:lnSpc>
            </a:pPr>
            <a:r>
              <a:rPr lang="en-US" sz="2066">
                <a:solidFill>
                  <a:srgbClr val="000000"/>
                </a:solidFill>
                <a:latin typeface="Arial"/>
                <a:ea typeface="Arial"/>
                <a:cs typeface="Arial"/>
                <a:sym typeface="Arial"/>
              </a:rPr>
              <a:t>-</a:t>
            </a:r>
            <a:r>
              <a:rPr lang="en-US" sz="2066" b="true">
                <a:solidFill>
                  <a:srgbClr val="000000"/>
                </a:solidFill>
                <a:latin typeface="Arial Bold"/>
                <a:ea typeface="Arial Bold"/>
                <a:cs typeface="Arial Bold"/>
                <a:sym typeface="Arial Bold"/>
              </a:rPr>
              <a:t> Hearing-Impaired Individuals</a:t>
            </a:r>
            <a:r>
              <a:rPr lang="en-US" sz="2066">
                <a:solidFill>
                  <a:srgbClr val="000000"/>
                </a:solidFill>
                <a:latin typeface="Arial"/>
                <a:ea typeface="Arial"/>
                <a:cs typeface="Arial"/>
                <a:sym typeface="Arial"/>
              </a:rPr>
              <a:t>: Communicating with those who don’t understand sign language is a significant challenge. Automated sign language interpretation can bridge communication gaps.</a:t>
            </a:r>
          </a:p>
          <a:p>
            <a:pPr algn="l">
              <a:lnSpc>
                <a:spcPts val="2893"/>
              </a:lnSpc>
            </a:pPr>
          </a:p>
        </p:txBody>
      </p:sp>
      <p:sp>
        <p:nvSpPr>
          <p:cNvPr name="TextBox 15" id="15"/>
          <p:cNvSpPr txBox="true"/>
          <p:nvPr/>
        </p:nvSpPr>
        <p:spPr>
          <a:xfrm rot="0">
            <a:off x="6706770" y="9538414"/>
            <a:ext cx="5393174" cy="488949"/>
          </a:xfrm>
          <a:prstGeom prst="rect">
            <a:avLst/>
          </a:prstGeom>
        </p:spPr>
        <p:txBody>
          <a:bodyPr anchor="t" rtlCol="false" tIns="0" lIns="0" bIns="0" rIns="0">
            <a:spAutoFit/>
          </a:bodyPr>
          <a:lstStyle/>
          <a:p>
            <a:pPr algn="ctr">
              <a:lnSpc>
                <a:spcPts val="3500"/>
              </a:lnSpc>
            </a:pPr>
            <a:r>
              <a:rPr lang="en-US" sz="2499">
                <a:solidFill>
                  <a:srgbClr val="FFFFFF"/>
                </a:solidFill>
                <a:latin typeface="Canva Sans"/>
                <a:ea typeface="Canva Sans"/>
                <a:cs typeface="Canva Sans"/>
                <a:sym typeface="Canva Sans"/>
              </a:rPr>
              <a:t>@INSIGHT HACKATHON TEMPLATE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666" y="-434094"/>
            <a:ext cx="18539332" cy="10014344"/>
            <a:chOff x="0" y="0"/>
            <a:chExt cx="24719109" cy="13352459"/>
          </a:xfrm>
        </p:grpSpPr>
        <p:sp>
          <p:nvSpPr>
            <p:cNvPr name="Freeform 3" id="3"/>
            <p:cNvSpPr/>
            <p:nvPr/>
          </p:nvSpPr>
          <p:spPr>
            <a:xfrm flipH="false" flipV="false" rot="0">
              <a:off x="0" y="0"/>
              <a:ext cx="24719153" cy="13352399"/>
            </a:xfrm>
            <a:custGeom>
              <a:avLst/>
              <a:gdLst/>
              <a:ahLst/>
              <a:cxnLst/>
              <a:rect r="r" b="b" t="t" l="l"/>
              <a:pathLst>
                <a:path h="13352399" w="24719153">
                  <a:moveTo>
                    <a:pt x="0" y="0"/>
                  </a:moveTo>
                  <a:lnTo>
                    <a:pt x="24719153" y="0"/>
                  </a:lnTo>
                  <a:lnTo>
                    <a:pt x="24719153" y="13352399"/>
                  </a:lnTo>
                  <a:lnTo>
                    <a:pt x="0" y="13352399"/>
                  </a:lnTo>
                  <a:lnTo>
                    <a:pt x="0" y="0"/>
                  </a:lnTo>
                  <a:close/>
                </a:path>
              </a:pathLst>
            </a:custGeom>
            <a:blipFill>
              <a:blip r:embed="rId2"/>
              <a:stretch>
                <a:fillRect l="0" t="-42564" r="0" b="-42564"/>
              </a:stretch>
            </a:blipFill>
          </p:spPr>
        </p:sp>
      </p:grpSp>
      <p:sp>
        <p:nvSpPr>
          <p:cNvPr name="Freeform 4" id="4"/>
          <p:cNvSpPr/>
          <p:nvPr/>
        </p:nvSpPr>
        <p:spPr>
          <a:xfrm flipH="false" flipV="false" rot="0">
            <a:off x="0" y="9532143"/>
            <a:ext cx="18287999" cy="754856"/>
          </a:xfrm>
          <a:custGeom>
            <a:avLst/>
            <a:gdLst/>
            <a:ahLst/>
            <a:cxnLst/>
            <a:rect r="r" b="b" t="t" l="l"/>
            <a:pathLst>
              <a:path h="754856" w="18287999">
                <a:moveTo>
                  <a:pt x="0" y="0"/>
                </a:moveTo>
                <a:lnTo>
                  <a:pt x="18287999" y="0"/>
                </a:lnTo>
                <a:lnTo>
                  <a:pt x="18287999" y="754856"/>
                </a:lnTo>
                <a:lnTo>
                  <a:pt x="0" y="7548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31162" y="-30755"/>
            <a:ext cx="2029660" cy="1618866"/>
          </a:xfrm>
          <a:custGeom>
            <a:avLst/>
            <a:gdLst/>
            <a:ahLst/>
            <a:cxnLst/>
            <a:rect r="r" b="b" t="t" l="l"/>
            <a:pathLst>
              <a:path h="1618866" w="2029660">
                <a:moveTo>
                  <a:pt x="0" y="0"/>
                </a:moveTo>
                <a:lnTo>
                  <a:pt x="2029660" y="0"/>
                </a:lnTo>
                <a:lnTo>
                  <a:pt x="2029660" y="1618866"/>
                </a:lnTo>
                <a:lnTo>
                  <a:pt x="0" y="16188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449886" y="148228"/>
            <a:ext cx="1792212" cy="1372295"/>
            <a:chOff x="0" y="0"/>
            <a:chExt cx="2389616" cy="1829726"/>
          </a:xfrm>
        </p:grpSpPr>
        <p:sp>
          <p:nvSpPr>
            <p:cNvPr name="Freeform 7" id="7"/>
            <p:cNvSpPr/>
            <p:nvPr/>
          </p:nvSpPr>
          <p:spPr>
            <a:xfrm flipH="false" flipV="false" rot="0">
              <a:off x="0" y="0"/>
              <a:ext cx="2389632" cy="1829689"/>
            </a:xfrm>
            <a:custGeom>
              <a:avLst/>
              <a:gdLst/>
              <a:ahLst/>
              <a:cxnLst/>
              <a:rect r="r" b="b" t="t" l="l"/>
              <a:pathLst>
                <a:path h="1829689" w="2389632">
                  <a:moveTo>
                    <a:pt x="0" y="0"/>
                  </a:moveTo>
                  <a:lnTo>
                    <a:pt x="2389632" y="0"/>
                  </a:lnTo>
                  <a:lnTo>
                    <a:pt x="2389632" y="1829689"/>
                  </a:lnTo>
                  <a:lnTo>
                    <a:pt x="0" y="1829689"/>
                  </a:lnTo>
                  <a:lnTo>
                    <a:pt x="0" y="0"/>
                  </a:lnTo>
                  <a:close/>
                </a:path>
              </a:pathLst>
            </a:custGeom>
            <a:blipFill>
              <a:blip r:embed="rId7"/>
              <a:stretch>
                <a:fillRect l="-12310" t="0" r="-12309" b="-2"/>
              </a:stretch>
            </a:blipFill>
          </p:spPr>
        </p:sp>
      </p:grpSp>
      <p:sp>
        <p:nvSpPr>
          <p:cNvPr name="Freeform 8" id="8"/>
          <p:cNvSpPr/>
          <p:nvPr/>
        </p:nvSpPr>
        <p:spPr>
          <a:xfrm flipH="false" flipV="false" rot="0">
            <a:off x="16219170" y="27531"/>
            <a:ext cx="1737668" cy="1391958"/>
          </a:xfrm>
          <a:custGeom>
            <a:avLst/>
            <a:gdLst/>
            <a:ahLst/>
            <a:cxnLst/>
            <a:rect r="r" b="b" t="t" l="l"/>
            <a:pathLst>
              <a:path h="1391958" w="1737668">
                <a:moveTo>
                  <a:pt x="0" y="0"/>
                </a:moveTo>
                <a:lnTo>
                  <a:pt x="1737668" y="0"/>
                </a:lnTo>
                <a:lnTo>
                  <a:pt x="1737668" y="1391958"/>
                </a:lnTo>
                <a:lnTo>
                  <a:pt x="0" y="13919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16119397" y="0"/>
            <a:ext cx="1817261" cy="1299181"/>
            <a:chOff x="0" y="0"/>
            <a:chExt cx="2423015" cy="1732242"/>
          </a:xfrm>
        </p:grpSpPr>
        <p:sp>
          <p:nvSpPr>
            <p:cNvPr name="Freeform 10" id="10"/>
            <p:cNvSpPr/>
            <p:nvPr/>
          </p:nvSpPr>
          <p:spPr>
            <a:xfrm flipH="false" flipV="false" rot="0">
              <a:off x="0" y="0"/>
              <a:ext cx="2423033" cy="1732280"/>
            </a:xfrm>
            <a:custGeom>
              <a:avLst/>
              <a:gdLst/>
              <a:ahLst/>
              <a:cxnLst/>
              <a:rect r="r" b="b" t="t" l="l"/>
              <a:pathLst>
                <a:path h="1732280" w="2423033">
                  <a:moveTo>
                    <a:pt x="0" y="0"/>
                  </a:moveTo>
                  <a:lnTo>
                    <a:pt x="2423033" y="0"/>
                  </a:lnTo>
                  <a:lnTo>
                    <a:pt x="2423033" y="1732280"/>
                  </a:lnTo>
                  <a:lnTo>
                    <a:pt x="0" y="1732280"/>
                  </a:lnTo>
                  <a:lnTo>
                    <a:pt x="0" y="0"/>
                  </a:lnTo>
                  <a:close/>
                </a:path>
              </a:pathLst>
            </a:custGeom>
            <a:blipFill>
              <a:blip r:embed="rId10"/>
              <a:stretch>
                <a:fillRect l="0" t="-3309" r="0" b="-3307"/>
              </a:stretch>
            </a:blipFill>
          </p:spPr>
        </p:sp>
      </p:grpSp>
      <p:grpSp>
        <p:nvGrpSpPr>
          <p:cNvPr name="Group 11" id="11"/>
          <p:cNvGrpSpPr/>
          <p:nvPr/>
        </p:nvGrpSpPr>
        <p:grpSpPr>
          <a:xfrm rot="0">
            <a:off x="7942641" y="80640"/>
            <a:ext cx="1460716" cy="1338848"/>
            <a:chOff x="0" y="0"/>
            <a:chExt cx="1947621" cy="1785131"/>
          </a:xfrm>
        </p:grpSpPr>
        <p:sp>
          <p:nvSpPr>
            <p:cNvPr name="Freeform 12" id="12"/>
            <p:cNvSpPr/>
            <p:nvPr/>
          </p:nvSpPr>
          <p:spPr>
            <a:xfrm flipH="false" flipV="false" rot="0">
              <a:off x="0" y="0"/>
              <a:ext cx="1947672" cy="1785112"/>
            </a:xfrm>
            <a:custGeom>
              <a:avLst/>
              <a:gdLst/>
              <a:ahLst/>
              <a:cxnLst/>
              <a:rect r="r" b="b" t="t" l="l"/>
              <a:pathLst>
                <a:path h="1785112" w="1947672">
                  <a:moveTo>
                    <a:pt x="0" y="0"/>
                  </a:moveTo>
                  <a:lnTo>
                    <a:pt x="1947672" y="0"/>
                  </a:lnTo>
                  <a:lnTo>
                    <a:pt x="1947672" y="1785112"/>
                  </a:lnTo>
                  <a:lnTo>
                    <a:pt x="0" y="1785112"/>
                  </a:lnTo>
                  <a:lnTo>
                    <a:pt x="0" y="0"/>
                  </a:lnTo>
                  <a:close/>
                </a:path>
              </a:pathLst>
            </a:custGeom>
            <a:blipFill>
              <a:blip r:embed="rId11"/>
              <a:stretch>
                <a:fillRect l="0" t="-974" r="2" b="-975"/>
              </a:stretch>
            </a:blipFill>
          </p:spPr>
        </p:sp>
      </p:grpSp>
      <p:sp>
        <p:nvSpPr>
          <p:cNvPr name="TextBox 13" id="13"/>
          <p:cNvSpPr txBox="true"/>
          <p:nvPr/>
        </p:nvSpPr>
        <p:spPr>
          <a:xfrm rot="0">
            <a:off x="-122898" y="1724260"/>
            <a:ext cx="18533797" cy="742929"/>
          </a:xfrm>
          <a:prstGeom prst="rect">
            <a:avLst/>
          </a:prstGeom>
        </p:spPr>
        <p:txBody>
          <a:bodyPr anchor="t" rtlCol="false" tIns="0" lIns="0" bIns="0" rIns="0">
            <a:spAutoFit/>
          </a:bodyPr>
          <a:lstStyle/>
          <a:p>
            <a:pPr algn="ctr">
              <a:lnSpc>
                <a:spcPts val="5628"/>
              </a:lnSpc>
            </a:pPr>
            <a:r>
              <a:rPr lang="en-US" sz="4689" b="true">
                <a:solidFill>
                  <a:srgbClr val="1F497D"/>
                </a:solidFill>
                <a:latin typeface="Arimo Bold"/>
                <a:ea typeface="Arimo Bold"/>
                <a:cs typeface="Arimo Bold"/>
                <a:sym typeface="Arimo Bold"/>
              </a:rPr>
              <a:t>Solution Overview</a:t>
            </a:r>
          </a:p>
        </p:txBody>
      </p:sp>
      <p:sp>
        <p:nvSpPr>
          <p:cNvPr name="TextBox 14" id="14"/>
          <p:cNvSpPr txBox="true"/>
          <p:nvPr/>
        </p:nvSpPr>
        <p:spPr>
          <a:xfrm rot="0">
            <a:off x="273037" y="2181629"/>
            <a:ext cx="17741927" cy="7086196"/>
          </a:xfrm>
          <a:prstGeom prst="rect">
            <a:avLst/>
          </a:prstGeom>
        </p:spPr>
        <p:txBody>
          <a:bodyPr anchor="t" rtlCol="false" tIns="0" lIns="0" bIns="0" rIns="0">
            <a:spAutoFit/>
          </a:bodyPr>
          <a:lstStyle/>
          <a:p>
            <a:pPr algn="l">
              <a:lnSpc>
                <a:spcPts val="3171"/>
              </a:lnSpc>
            </a:pPr>
          </a:p>
          <a:p>
            <a:pPr algn="l">
              <a:lnSpc>
                <a:spcPts val="3171"/>
              </a:lnSpc>
            </a:pPr>
            <a:r>
              <a:rPr lang="en-US" sz="2265">
                <a:solidFill>
                  <a:srgbClr val="000000"/>
                </a:solidFill>
                <a:latin typeface="Arial"/>
                <a:ea typeface="Arial"/>
                <a:cs typeface="Arial"/>
                <a:sym typeface="Arial"/>
              </a:rPr>
              <a:t>Our solution enhances the lives of individuals with disabilities through two key components: </a:t>
            </a:r>
            <a:r>
              <a:rPr lang="en-US" sz="2265" i="true" u="sng">
                <a:solidFill>
                  <a:srgbClr val="000000"/>
                </a:solidFill>
                <a:latin typeface="Arial Italics"/>
                <a:ea typeface="Arial Italics"/>
                <a:cs typeface="Arial Italics"/>
                <a:sym typeface="Arial Italics"/>
              </a:rPr>
              <a:t>real-time object recognition</a:t>
            </a:r>
            <a:r>
              <a:rPr lang="en-US" sz="2265">
                <a:solidFill>
                  <a:srgbClr val="000000"/>
                </a:solidFill>
                <a:latin typeface="Arial"/>
                <a:ea typeface="Arial"/>
                <a:cs typeface="Arial"/>
                <a:sym typeface="Arial"/>
              </a:rPr>
              <a:t> for the visually impaired and </a:t>
            </a:r>
            <a:r>
              <a:rPr lang="en-US" sz="2265" i="true" u="sng">
                <a:solidFill>
                  <a:srgbClr val="000000"/>
                </a:solidFill>
                <a:latin typeface="Arial Italics"/>
                <a:ea typeface="Arial Italics"/>
                <a:cs typeface="Arial Italics"/>
                <a:sym typeface="Arial Italics"/>
              </a:rPr>
              <a:t>automated sign language interpretation</a:t>
            </a:r>
            <a:r>
              <a:rPr lang="en-US" sz="2265">
                <a:solidFill>
                  <a:srgbClr val="000000"/>
                </a:solidFill>
                <a:latin typeface="Arial"/>
                <a:ea typeface="Arial"/>
                <a:cs typeface="Arial"/>
                <a:sym typeface="Arial"/>
              </a:rPr>
              <a:t> for the hearing impaired.</a:t>
            </a:r>
          </a:p>
          <a:p>
            <a:pPr algn="l">
              <a:lnSpc>
                <a:spcPts val="3038"/>
              </a:lnSpc>
            </a:pPr>
            <a:r>
              <a:rPr lang="en-US" sz="2373">
                <a:solidFill>
                  <a:srgbClr val="000000"/>
                </a:solidFill>
                <a:latin typeface="Arial"/>
                <a:ea typeface="Arial"/>
                <a:cs typeface="Arial"/>
                <a:sym typeface="Arial"/>
              </a:rPr>
              <a:t> 1</a:t>
            </a:r>
            <a:r>
              <a:rPr lang="en-US" sz="2373">
                <a:solidFill>
                  <a:srgbClr val="000000"/>
                </a:solidFill>
                <a:latin typeface="Arial"/>
                <a:ea typeface="Arial"/>
                <a:cs typeface="Arial"/>
                <a:sym typeface="Arial"/>
              </a:rPr>
              <a:t>. </a:t>
            </a:r>
            <a:r>
              <a:rPr lang="en-US" sz="2373" b="true">
                <a:solidFill>
                  <a:srgbClr val="1F497D"/>
                </a:solidFill>
                <a:latin typeface="Arial Bold"/>
                <a:ea typeface="Arial Bold"/>
                <a:cs typeface="Arial Bold"/>
                <a:sym typeface="Arial Bold"/>
              </a:rPr>
              <a:t>Real-time Object Recognition :</a:t>
            </a:r>
          </a:p>
          <a:p>
            <a:pPr algn="just" marL="512446" indent="-256223" lvl="1">
              <a:lnSpc>
                <a:spcPts val="3038"/>
              </a:lnSpc>
              <a:buFont typeface="Arial"/>
              <a:buChar char="•"/>
            </a:pPr>
            <a:r>
              <a:rPr lang="en-US" sz="2373">
                <a:solidFill>
                  <a:srgbClr val="000000"/>
                </a:solidFill>
                <a:latin typeface="Arial"/>
                <a:ea typeface="Arial"/>
                <a:cs typeface="Arial"/>
                <a:sym typeface="Arial"/>
              </a:rPr>
              <a:t>This system uses advanced computer vision to identify and describe objects, providing audio feedback via wearable tech to assist navigation and interaction.</a:t>
            </a:r>
          </a:p>
          <a:p>
            <a:pPr algn="just" marL="512446" indent="-256223" lvl="1">
              <a:lnSpc>
                <a:spcPts val="3038"/>
              </a:lnSpc>
              <a:buFont typeface="Arial"/>
              <a:buChar char="•"/>
            </a:pPr>
            <a:r>
              <a:rPr lang="en-US" sz="2373">
                <a:solidFill>
                  <a:srgbClr val="000000"/>
                </a:solidFill>
                <a:latin typeface="Arial"/>
                <a:ea typeface="Arial"/>
                <a:cs typeface="Arial"/>
                <a:sym typeface="Arial"/>
              </a:rPr>
              <a:t>Impact: Empowers visually impaired users to navigate confidently and independently.</a:t>
            </a:r>
          </a:p>
          <a:p>
            <a:pPr algn="l">
              <a:lnSpc>
                <a:spcPts val="3038"/>
              </a:lnSpc>
            </a:pPr>
            <a:r>
              <a:rPr lang="en-US" sz="2373">
                <a:solidFill>
                  <a:srgbClr val="000000"/>
                </a:solidFill>
                <a:latin typeface="Arial"/>
                <a:ea typeface="Arial"/>
                <a:cs typeface="Arial"/>
                <a:sym typeface="Arial"/>
              </a:rPr>
              <a:t> </a:t>
            </a:r>
            <a:r>
              <a:rPr lang="en-US" sz="2373">
                <a:solidFill>
                  <a:srgbClr val="000000"/>
                </a:solidFill>
                <a:latin typeface="Arial"/>
                <a:ea typeface="Arial"/>
                <a:cs typeface="Arial"/>
                <a:sym typeface="Arial"/>
              </a:rPr>
              <a:t>2. </a:t>
            </a:r>
            <a:r>
              <a:rPr lang="en-US" sz="2373" b="true">
                <a:solidFill>
                  <a:srgbClr val="1F497D"/>
                </a:solidFill>
                <a:latin typeface="Arial Bold"/>
                <a:ea typeface="Arial Bold"/>
                <a:cs typeface="Arial Bold"/>
                <a:sym typeface="Arial Bold"/>
              </a:rPr>
              <a:t>Automated Sign Language Interpretation :</a:t>
            </a:r>
          </a:p>
          <a:p>
            <a:pPr algn="l" marL="512446" indent="-256223" lvl="1">
              <a:lnSpc>
                <a:spcPts val="3038"/>
              </a:lnSpc>
              <a:buFont typeface="Arial"/>
              <a:buChar char="•"/>
            </a:pPr>
            <a:r>
              <a:rPr lang="en-US" sz="2373">
                <a:solidFill>
                  <a:srgbClr val="000000"/>
                </a:solidFill>
                <a:latin typeface="Arial"/>
                <a:ea typeface="Arial"/>
                <a:cs typeface="Arial"/>
                <a:sym typeface="Arial"/>
              </a:rPr>
              <a:t>Employing machine learning, this tool translates sign language into spoken or written text in real-time, facilitating communication between hearing-impaired individuals and others.</a:t>
            </a:r>
          </a:p>
          <a:p>
            <a:pPr algn="l" marL="512446" indent="-256223" lvl="1">
              <a:lnSpc>
                <a:spcPts val="3038"/>
              </a:lnSpc>
              <a:buFont typeface="Arial"/>
              <a:buChar char="•"/>
            </a:pPr>
            <a:r>
              <a:rPr lang="en-US" sz="2373">
                <a:solidFill>
                  <a:srgbClr val="000000"/>
                </a:solidFill>
                <a:latin typeface="Arial"/>
                <a:ea typeface="Arial"/>
                <a:cs typeface="Arial"/>
                <a:sym typeface="Arial"/>
              </a:rPr>
              <a:t>Impact: Bridges communication gaps and fosters inclusivity.</a:t>
            </a:r>
          </a:p>
          <a:p>
            <a:pPr algn="l">
              <a:lnSpc>
                <a:spcPts val="3038"/>
              </a:lnSpc>
            </a:pPr>
          </a:p>
          <a:p>
            <a:pPr algn="ctr">
              <a:lnSpc>
                <a:spcPts val="6565"/>
              </a:lnSpc>
            </a:pPr>
            <a:r>
              <a:rPr lang="en-US" sz="4689">
                <a:solidFill>
                  <a:srgbClr val="1F497D"/>
                </a:solidFill>
                <a:latin typeface="Arial"/>
                <a:ea typeface="Arial"/>
                <a:cs typeface="Arial"/>
                <a:sym typeface="Arial"/>
              </a:rPr>
              <a:t> </a:t>
            </a:r>
            <a:r>
              <a:rPr lang="en-US" sz="4689" b="true">
                <a:solidFill>
                  <a:srgbClr val="1F497D"/>
                </a:solidFill>
                <a:latin typeface="Arial Bold"/>
                <a:ea typeface="Arial Bold"/>
                <a:cs typeface="Arial Bold"/>
                <a:sym typeface="Arial Bold"/>
              </a:rPr>
              <a:t>Expected Impact</a:t>
            </a:r>
          </a:p>
          <a:p>
            <a:pPr algn="l" marL="489143" indent="-244572" lvl="1">
              <a:lnSpc>
                <a:spcPts val="3171"/>
              </a:lnSpc>
              <a:buFont typeface="Arial"/>
              <a:buChar char="•"/>
            </a:pPr>
            <a:r>
              <a:rPr lang="en-US" sz="2265">
                <a:solidFill>
                  <a:srgbClr val="000000"/>
                </a:solidFill>
                <a:latin typeface="Arial"/>
                <a:ea typeface="Arial"/>
                <a:cs typeface="Arial"/>
                <a:sym typeface="Arial"/>
              </a:rPr>
              <a:t> </a:t>
            </a:r>
            <a:r>
              <a:rPr lang="en-US" b="true" sz="2265">
                <a:solidFill>
                  <a:srgbClr val="000000"/>
                </a:solidFill>
                <a:latin typeface="Arial Bold"/>
                <a:ea typeface="Arial Bold"/>
                <a:cs typeface="Arial Bold"/>
                <a:sym typeface="Arial Bold"/>
              </a:rPr>
              <a:t>Increased Autonomy</a:t>
            </a:r>
            <a:r>
              <a:rPr lang="en-US" sz="2265">
                <a:solidFill>
                  <a:srgbClr val="000000"/>
                </a:solidFill>
                <a:latin typeface="Arial"/>
                <a:ea typeface="Arial"/>
                <a:cs typeface="Arial"/>
                <a:sym typeface="Arial"/>
              </a:rPr>
              <a:t>: Enhances independence and quality of life.</a:t>
            </a:r>
          </a:p>
          <a:p>
            <a:pPr algn="l" marL="489143" indent="-244572" lvl="1">
              <a:lnSpc>
                <a:spcPts val="3171"/>
              </a:lnSpc>
              <a:buFont typeface="Arial"/>
              <a:buChar char="•"/>
            </a:pPr>
            <a:r>
              <a:rPr lang="en-US" sz="2265">
                <a:solidFill>
                  <a:srgbClr val="000000"/>
                </a:solidFill>
                <a:latin typeface="Arial"/>
                <a:ea typeface="Arial"/>
                <a:cs typeface="Arial"/>
                <a:sym typeface="Arial"/>
              </a:rPr>
              <a:t> </a:t>
            </a:r>
            <a:r>
              <a:rPr lang="en-US" b="true" sz="2265">
                <a:solidFill>
                  <a:srgbClr val="000000"/>
                </a:solidFill>
                <a:latin typeface="Arial Bold"/>
                <a:ea typeface="Arial Bold"/>
                <a:cs typeface="Arial Bold"/>
                <a:sym typeface="Arial Bold"/>
              </a:rPr>
              <a:t>Greater Accessibility:</a:t>
            </a:r>
            <a:r>
              <a:rPr lang="en-US" sz="2265">
                <a:solidFill>
                  <a:srgbClr val="000000"/>
                </a:solidFill>
                <a:latin typeface="Arial"/>
                <a:ea typeface="Arial"/>
                <a:cs typeface="Arial"/>
                <a:sym typeface="Arial"/>
              </a:rPr>
              <a:t> Promotes innovation in assistive technologies.</a:t>
            </a:r>
          </a:p>
          <a:p>
            <a:pPr algn="l" marL="489143" indent="-244572" lvl="1">
              <a:lnSpc>
                <a:spcPts val="3171"/>
              </a:lnSpc>
              <a:buFont typeface="Arial"/>
              <a:buChar char="•"/>
            </a:pPr>
            <a:r>
              <a:rPr lang="en-US" sz="2265">
                <a:solidFill>
                  <a:srgbClr val="000000"/>
                </a:solidFill>
                <a:latin typeface="Arial"/>
                <a:ea typeface="Arial"/>
                <a:cs typeface="Arial"/>
                <a:sym typeface="Arial"/>
              </a:rPr>
              <a:t> </a:t>
            </a:r>
            <a:r>
              <a:rPr lang="en-US" b="true" sz="2265">
                <a:solidFill>
                  <a:srgbClr val="000000"/>
                </a:solidFill>
                <a:latin typeface="Arial Bold"/>
                <a:ea typeface="Arial Bold"/>
                <a:cs typeface="Arial Bold"/>
                <a:sym typeface="Arial Bold"/>
              </a:rPr>
              <a:t>Social Equity:</a:t>
            </a:r>
            <a:r>
              <a:rPr lang="en-US" sz="2265">
                <a:solidFill>
                  <a:srgbClr val="000000"/>
                </a:solidFill>
                <a:latin typeface="Arial"/>
                <a:ea typeface="Arial"/>
                <a:cs typeface="Arial"/>
                <a:sym typeface="Arial"/>
              </a:rPr>
              <a:t> Facilitates equal opportunities in education and employment.</a:t>
            </a:r>
          </a:p>
          <a:p>
            <a:pPr algn="l" marL="489143" indent="-244572" lvl="1">
              <a:lnSpc>
                <a:spcPts val="3171"/>
              </a:lnSpc>
              <a:buFont typeface="Arial"/>
              <a:buChar char="•"/>
            </a:pPr>
            <a:r>
              <a:rPr lang="en-US" sz="2265">
                <a:solidFill>
                  <a:srgbClr val="000000"/>
                </a:solidFill>
                <a:latin typeface="Arial"/>
                <a:ea typeface="Arial"/>
                <a:cs typeface="Arial"/>
                <a:sym typeface="Arial"/>
              </a:rPr>
              <a:t> </a:t>
            </a:r>
            <a:r>
              <a:rPr lang="en-US" b="true" sz="2265">
                <a:solidFill>
                  <a:srgbClr val="000000"/>
                </a:solidFill>
                <a:latin typeface="Arial Bold"/>
                <a:ea typeface="Arial Bold"/>
                <a:cs typeface="Arial Bold"/>
                <a:sym typeface="Arial Bold"/>
              </a:rPr>
              <a:t>Awareness and Empathy:</a:t>
            </a:r>
            <a:r>
              <a:rPr lang="en-US" sz="2265">
                <a:solidFill>
                  <a:srgbClr val="000000"/>
                </a:solidFill>
                <a:latin typeface="Arial"/>
                <a:ea typeface="Arial"/>
                <a:cs typeface="Arial"/>
                <a:sym typeface="Arial"/>
              </a:rPr>
              <a:t> Raises awareness of the challenges faced by individuals with disabilities.</a:t>
            </a:r>
          </a:p>
        </p:txBody>
      </p:sp>
      <p:sp>
        <p:nvSpPr>
          <p:cNvPr name="TextBox 15" id="15"/>
          <p:cNvSpPr txBox="true"/>
          <p:nvPr/>
        </p:nvSpPr>
        <p:spPr>
          <a:xfrm rot="0">
            <a:off x="7134040" y="9523100"/>
            <a:ext cx="5393174" cy="488949"/>
          </a:xfrm>
          <a:prstGeom prst="rect">
            <a:avLst/>
          </a:prstGeom>
        </p:spPr>
        <p:txBody>
          <a:bodyPr anchor="t" rtlCol="false" tIns="0" lIns="0" bIns="0" rIns="0">
            <a:spAutoFit/>
          </a:bodyPr>
          <a:lstStyle/>
          <a:p>
            <a:pPr algn="ctr">
              <a:lnSpc>
                <a:spcPts val="3500"/>
              </a:lnSpc>
            </a:pPr>
            <a:r>
              <a:rPr lang="en-US" sz="2499">
                <a:solidFill>
                  <a:srgbClr val="FFFFFF"/>
                </a:solidFill>
                <a:latin typeface="Canva Sans"/>
                <a:ea typeface="Canva Sans"/>
                <a:cs typeface="Canva Sans"/>
                <a:sym typeface="Canva Sans"/>
              </a:rPr>
              <a:t>@INSIGHT HACKATHON TEMPLATE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22428" y="-205970"/>
            <a:ext cx="18539332" cy="10014344"/>
            <a:chOff x="0" y="0"/>
            <a:chExt cx="24719109" cy="13352459"/>
          </a:xfrm>
        </p:grpSpPr>
        <p:sp>
          <p:nvSpPr>
            <p:cNvPr name="Freeform 3" id="3"/>
            <p:cNvSpPr/>
            <p:nvPr/>
          </p:nvSpPr>
          <p:spPr>
            <a:xfrm flipH="false" flipV="false" rot="0">
              <a:off x="0" y="0"/>
              <a:ext cx="24719153" cy="13352399"/>
            </a:xfrm>
            <a:custGeom>
              <a:avLst/>
              <a:gdLst/>
              <a:ahLst/>
              <a:cxnLst/>
              <a:rect r="r" b="b" t="t" l="l"/>
              <a:pathLst>
                <a:path h="13352399" w="24719153">
                  <a:moveTo>
                    <a:pt x="0" y="0"/>
                  </a:moveTo>
                  <a:lnTo>
                    <a:pt x="24719153" y="0"/>
                  </a:lnTo>
                  <a:lnTo>
                    <a:pt x="24719153" y="13352399"/>
                  </a:lnTo>
                  <a:lnTo>
                    <a:pt x="0" y="13352399"/>
                  </a:lnTo>
                  <a:lnTo>
                    <a:pt x="0" y="0"/>
                  </a:lnTo>
                  <a:close/>
                </a:path>
              </a:pathLst>
            </a:custGeom>
            <a:blipFill>
              <a:blip r:embed="rId2"/>
              <a:stretch>
                <a:fillRect l="0" t="-42564" r="0" b="-42564"/>
              </a:stretch>
            </a:blipFill>
          </p:spPr>
        </p:sp>
      </p:grpSp>
      <p:sp>
        <p:nvSpPr>
          <p:cNvPr name="Freeform 4" id="4"/>
          <p:cNvSpPr/>
          <p:nvPr/>
        </p:nvSpPr>
        <p:spPr>
          <a:xfrm flipH="false" flipV="false" rot="0">
            <a:off x="0" y="9532143"/>
            <a:ext cx="18287999" cy="754856"/>
          </a:xfrm>
          <a:custGeom>
            <a:avLst/>
            <a:gdLst/>
            <a:ahLst/>
            <a:cxnLst/>
            <a:rect r="r" b="b" t="t" l="l"/>
            <a:pathLst>
              <a:path h="754856" w="18287999">
                <a:moveTo>
                  <a:pt x="0" y="0"/>
                </a:moveTo>
                <a:lnTo>
                  <a:pt x="18287999" y="0"/>
                </a:lnTo>
                <a:lnTo>
                  <a:pt x="18287999" y="754856"/>
                </a:lnTo>
                <a:lnTo>
                  <a:pt x="0" y="7548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31162" y="-30755"/>
            <a:ext cx="2029660" cy="1618866"/>
          </a:xfrm>
          <a:custGeom>
            <a:avLst/>
            <a:gdLst/>
            <a:ahLst/>
            <a:cxnLst/>
            <a:rect r="r" b="b" t="t" l="l"/>
            <a:pathLst>
              <a:path h="1618866" w="2029660">
                <a:moveTo>
                  <a:pt x="0" y="0"/>
                </a:moveTo>
                <a:lnTo>
                  <a:pt x="2029660" y="0"/>
                </a:lnTo>
                <a:lnTo>
                  <a:pt x="2029660" y="1618866"/>
                </a:lnTo>
                <a:lnTo>
                  <a:pt x="0" y="16188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449886" y="148228"/>
            <a:ext cx="1792212" cy="1372295"/>
            <a:chOff x="0" y="0"/>
            <a:chExt cx="2389616" cy="1829726"/>
          </a:xfrm>
        </p:grpSpPr>
        <p:sp>
          <p:nvSpPr>
            <p:cNvPr name="Freeform 7" id="7"/>
            <p:cNvSpPr/>
            <p:nvPr/>
          </p:nvSpPr>
          <p:spPr>
            <a:xfrm flipH="false" flipV="false" rot="0">
              <a:off x="0" y="0"/>
              <a:ext cx="2389632" cy="1829689"/>
            </a:xfrm>
            <a:custGeom>
              <a:avLst/>
              <a:gdLst/>
              <a:ahLst/>
              <a:cxnLst/>
              <a:rect r="r" b="b" t="t" l="l"/>
              <a:pathLst>
                <a:path h="1829689" w="2389632">
                  <a:moveTo>
                    <a:pt x="0" y="0"/>
                  </a:moveTo>
                  <a:lnTo>
                    <a:pt x="2389632" y="0"/>
                  </a:lnTo>
                  <a:lnTo>
                    <a:pt x="2389632" y="1829689"/>
                  </a:lnTo>
                  <a:lnTo>
                    <a:pt x="0" y="1829689"/>
                  </a:lnTo>
                  <a:lnTo>
                    <a:pt x="0" y="0"/>
                  </a:lnTo>
                  <a:close/>
                </a:path>
              </a:pathLst>
            </a:custGeom>
            <a:blipFill>
              <a:blip r:embed="rId7"/>
              <a:stretch>
                <a:fillRect l="-12310" t="0" r="-12309" b="-2"/>
              </a:stretch>
            </a:blipFill>
          </p:spPr>
        </p:sp>
      </p:grpSp>
      <p:sp>
        <p:nvSpPr>
          <p:cNvPr name="Freeform 8" id="8"/>
          <p:cNvSpPr/>
          <p:nvPr/>
        </p:nvSpPr>
        <p:spPr>
          <a:xfrm flipH="false" flipV="false" rot="0">
            <a:off x="16219170" y="27531"/>
            <a:ext cx="1737668" cy="1391958"/>
          </a:xfrm>
          <a:custGeom>
            <a:avLst/>
            <a:gdLst/>
            <a:ahLst/>
            <a:cxnLst/>
            <a:rect r="r" b="b" t="t" l="l"/>
            <a:pathLst>
              <a:path h="1391958" w="1737668">
                <a:moveTo>
                  <a:pt x="0" y="0"/>
                </a:moveTo>
                <a:lnTo>
                  <a:pt x="1737668" y="0"/>
                </a:lnTo>
                <a:lnTo>
                  <a:pt x="1737668" y="1391958"/>
                </a:lnTo>
                <a:lnTo>
                  <a:pt x="0" y="13919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16119397" y="0"/>
            <a:ext cx="1817261" cy="1299181"/>
            <a:chOff x="0" y="0"/>
            <a:chExt cx="2423015" cy="1732242"/>
          </a:xfrm>
        </p:grpSpPr>
        <p:sp>
          <p:nvSpPr>
            <p:cNvPr name="Freeform 10" id="10"/>
            <p:cNvSpPr/>
            <p:nvPr/>
          </p:nvSpPr>
          <p:spPr>
            <a:xfrm flipH="false" flipV="false" rot="0">
              <a:off x="0" y="0"/>
              <a:ext cx="2423033" cy="1732280"/>
            </a:xfrm>
            <a:custGeom>
              <a:avLst/>
              <a:gdLst/>
              <a:ahLst/>
              <a:cxnLst/>
              <a:rect r="r" b="b" t="t" l="l"/>
              <a:pathLst>
                <a:path h="1732280" w="2423033">
                  <a:moveTo>
                    <a:pt x="0" y="0"/>
                  </a:moveTo>
                  <a:lnTo>
                    <a:pt x="2423033" y="0"/>
                  </a:lnTo>
                  <a:lnTo>
                    <a:pt x="2423033" y="1732280"/>
                  </a:lnTo>
                  <a:lnTo>
                    <a:pt x="0" y="1732280"/>
                  </a:lnTo>
                  <a:lnTo>
                    <a:pt x="0" y="0"/>
                  </a:lnTo>
                  <a:close/>
                </a:path>
              </a:pathLst>
            </a:custGeom>
            <a:blipFill>
              <a:blip r:embed="rId10"/>
              <a:stretch>
                <a:fillRect l="0" t="-3309" r="0" b="-3307"/>
              </a:stretch>
            </a:blipFill>
          </p:spPr>
        </p:sp>
      </p:grpSp>
      <p:grpSp>
        <p:nvGrpSpPr>
          <p:cNvPr name="Group 11" id="11"/>
          <p:cNvGrpSpPr/>
          <p:nvPr/>
        </p:nvGrpSpPr>
        <p:grpSpPr>
          <a:xfrm rot="0">
            <a:off x="7942641" y="80640"/>
            <a:ext cx="1460716" cy="1338848"/>
            <a:chOff x="0" y="0"/>
            <a:chExt cx="1947621" cy="1785131"/>
          </a:xfrm>
        </p:grpSpPr>
        <p:sp>
          <p:nvSpPr>
            <p:cNvPr name="Freeform 12" id="12"/>
            <p:cNvSpPr/>
            <p:nvPr/>
          </p:nvSpPr>
          <p:spPr>
            <a:xfrm flipH="false" flipV="false" rot="0">
              <a:off x="0" y="0"/>
              <a:ext cx="1947672" cy="1785112"/>
            </a:xfrm>
            <a:custGeom>
              <a:avLst/>
              <a:gdLst/>
              <a:ahLst/>
              <a:cxnLst/>
              <a:rect r="r" b="b" t="t" l="l"/>
              <a:pathLst>
                <a:path h="1785112" w="1947672">
                  <a:moveTo>
                    <a:pt x="0" y="0"/>
                  </a:moveTo>
                  <a:lnTo>
                    <a:pt x="1947672" y="0"/>
                  </a:lnTo>
                  <a:lnTo>
                    <a:pt x="1947672" y="1785112"/>
                  </a:lnTo>
                  <a:lnTo>
                    <a:pt x="0" y="1785112"/>
                  </a:lnTo>
                  <a:lnTo>
                    <a:pt x="0" y="0"/>
                  </a:lnTo>
                  <a:close/>
                </a:path>
              </a:pathLst>
            </a:custGeom>
            <a:blipFill>
              <a:blip r:embed="rId11"/>
              <a:stretch>
                <a:fillRect l="0" t="-974" r="2" b="-975"/>
              </a:stretch>
            </a:blipFill>
          </p:spPr>
        </p:sp>
      </p:grpSp>
      <p:sp>
        <p:nvSpPr>
          <p:cNvPr name="TextBox 13" id="13"/>
          <p:cNvSpPr txBox="true"/>
          <p:nvPr/>
        </p:nvSpPr>
        <p:spPr>
          <a:xfrm rot="0">
            <a:off x="1433641" y="1780111"/>
            <a:ext cx="15420719" cy="742929"/>
          </a:xfrm>
          <a:prstGeom prst="rect">
            <a:avLst/>
          </a:prstGeom>
        </p:spPr>
        <p:txBody>
          <a:bodyPr anchor="t" rtlCol="false" tIns="0" lIns="0" bIns="0" rIns="0">
            <a:spAutoFit/>
          </a:bodyPr>
          <a:lstStyle/>
          <a:p>
            <a:pPr algn="ctr">
              <a:lnSpc>
                <a:spcPts val="5628"/>
              </a:lnSpc>
            </a:pPr>
            <a:r>
              <a:rPr lang="en-US" sz="4689" b="true">
                <a:solidFill>
                  <a:srgbClr val="1F497D"/>
                </a:solidFill>
                <a:latin typeface="Arimo Bold"/>
                <a:ea typeface="Arimo Bold"/>
                <a:cs typeface="Arimo Bold"/>
                <a:sym typeface="Arimo Bold"/>
              </a:rPr>
              <a:t>Tools and Technology Used </a:t>
            </a:r>
          </a:p>
        </p:txBody>
      </p:sp>
      <p:sp>
        <p:nvSpPr>
          <p:cNvPr name="TextBox 14" id="14"/>
          <p:cNvSpPr txBox="true"/>
          <p:nvPr/>
        </p:nvSpPr>
        <p:spPr>
          <a:xfrm rot="0">
            <a:off x="351649" y="2727532"/>
            <a:ext cx="17605189" cy="6495345"/>
          </a:xfrm>
          <a:prstGeom prst="rect">
            <a:avLst/>
          </a:prstGeom>
        </p:spPr>
        <p:txBody>
          <a:bodyPr anchor="t" rtlCol="false" tIns="0" lIns="0" bIns="0" rIns="0">
            <a:spAutoFit/>
          </a:bodyPr>
          <a:lstStyle/>
          <a:p>
            <a:pPr algn="l" marL="570299" indent="-285149" lvl="1">
              <a:lnSpc>
                <a:spcPts val="3698"/>
              </a:lnSpc>
              <a:buFont typeface="Arial"/>
              <a:buChar char="•"/>
            </a:pPr>
            <a:r>
              <a:rPr lang="en-US" b="true" sz="2641">
                <a:solidFill>
                  <a:srgbClr val="0070C0"/>
                </a:solidFill>
                <a:latin typeface="Arial Bold"/>
                <a:ea typeface="Arial Bold"/>
                <a:cs typeface="Arial Bold"/>
                <a:sym typeface="Arial Bold"/>
              </a:rPr>
              <a:t>TensorFl</a:t>
            </a:r>
            <a:r>
              <a:rPr lang="en-US" b="true" sz="2641">
                <a:solidFill>
                  <a:srgbClr val="0070C0"/>
                </a:solidFill>
                <a:latin typeface="Arial Bold"/>
                <a:ea typeface="Arial Bold"/>
                <a:cs typeface="Arial Bold"/>
                <a:sym typeface="Arial Bold"/>
              </a:rPr>
              <a:t>ow &amp; PyTorch</a:t>
            </a:r>
            <a:r>
              <a:rPr lang="en-US" sz="2641">
                <a:solidFill>
                  <a:srgbClr val="000000"/>
                </a:solidFill>
                <a:latin typeface="Arial"/>
                <a:ea typeface="Arial"/>
                <a:cs typeface="Arial"/>
                <a:sym typeface="Arial"/>
              </a:rPr>
              <a:t>: Frameworks for developing machine learning models for object recognition and sign language interpretation.</a:t>
            </a:r>
          </a:p>
          <a:p>
            <a:pPr algn="l" marL="570299" indent="-285149" lvl="1">
              <a:lnSpc>
                <a:spcPts val="3698"/>
              </a:lnSpc>
              <a:buFont typeface="Arial"/>
              <a:buChar char="•"/>
            </a:pPr>
            <a:r>
              <a:rPr lang="en-US" b="true" sz="2641">
                <a:solidFill>
                  <a:srgbClr val="0070C0"/>
                </a:solidFill>
                <a:latin typeface="Arial Bold"/>
                <a:ea typeface="Arial Bold"/>
                <a:cs typeface="Arial Bold"/>
                <a:sym typeface="Arial Bold"/>
              </a:rPr>
              <a:t>OpenCV &amp; Mediapipe</a:t>
            </a:r>
            <a:r>
              <a:rPr lang="en-US" sz="2641">
                <a:solidFill>
                  <a:srgbClr val="000000"/>
                </a:solidFill>
                <a:latin typeface="Arial"/>
                <a:ea typeface="Arial"/>
                <a:cs typeface="Arial"/>
                <a:sym typeface="Arial"/>
              </a:rPr>
              <a:t>: L</a:t>
            </a:r>
            <a:r>
              <a:rPr lang="en-US" sz="2641">
                <a:solidFill>
                  <a:srgbClr val="000000"/>
                </a:solidFill>
                <a:latin typeface="Arial"/>
                <a:ea typeface="Arial"/>
                <a:cs typeface="Arial"/>
                <a:sym typeface="Arial"/>
              </a:rPr>
              <a:t>ibraries for real-time computer vision tasks, enabling object detection and tracking.</a:t>
            </a:r>
          </a:p>
          <a:p>
            <a:pPr algn="l" marL="570299" indent="-285149" lvl="1">
              <a:lnSpc>
                <a:spcPts val="3698"/>
              </a:lnSpc>
              <a:buFont typeface="Arial"/>
              <a:buChar char="•"/>
            </a:pPr>
            <a:r>
              <a:rPr lang="en-US" b="true" sz="2641">
                <a:solidFill>
                  <a:srgbClr val="0070C0"/>
                </a:solidFill>
                <a:latin typeface="Arial Bold"/>
                <a:ea typeface="Arial Bold"/>
                <a:cs typeface="Arial Bold"/>
                <a:sym typeface="Arial Bold"/>
              </a:rPr>
              <a:t>Google Cloud Vision API</a:t>
            </a:r>
            <a:r>
              <a:rPr lang="en-US" sz="2641">
                <a:solidFill>
                  <a:srgbClr val="000000"/>
                </a:solidFill>
                <a:latin typeface="Arial"/>
                <a:ea typeface="Arial"/>
                <a:cs typeface="Arial"/>
                <a:sym typeface="Arial"/>
              </a:rPr>
              <a:t>: Provides robust image analysis capabilities for object recognition and scene understanding.</a:t>
            </a:r>
          </a:p>
          <a:p>
            <a:pPr algn="l" marL="570299" indent="-285149" lvl="1">
              <a:lnSpc>
                <a:spcPts val="3698"/>
              </a:lnSpc>
              <a:buFont typeface="Arial"/>
              <a:buChar char="•"/>
            </a:pPr>
            <a:r>
              <a:rPr lang="en-US" b="true" sz="2641">
                <a:solidFill>
                  <a:srgbClr val="0070C0"/>
                </a:solidFill>
                <a:latin typeface="Arial Bold"/>
                <a:ea typeface="Arial Bold"/>
                <a:cs typeface="Arial Bold"/>
                <a:sym typeface="Arial Bold"/>
              </a:rPr>
              <a:t>K</a:t>
            </a:r>
            <a:r>
              <a:rPr lang="en-US" b="true" sz="2641">
                <a:solidFill>
                  <a:srgbClr val="0070C0"/>
                </a:solidFill>
                <a:latin typeface="Arial Bold"/>
                <a:ea typeface="Arial Bold"/>
                <a:cs typeface="Arial Bold"/>
                <a:sym typeface="Arial Bold"/>
              </a:rPr>
              <a:t>inect and LiDAR Sensors</a:t>
            </a:r>
            <a:r>
              <a:rPr lang="en-US" sz="2641">
                <a:solidFill>
                  <a:srgbClr val="000000"/>
                </a:solidFill>
                <a:latin typeface="Arial"/>
                <a:ea typeface="Arial"/>
                <a:cs typeface="Arial"/>
                <a:sym typeface="Arial"/>
              </a:rPr>
              <a:t>: Used for depth perception and spatial awareness in navigation aids for the visually impaired.</a:t>
            </a:r>
          </a:p>
          <a:p>
            <a:pPr algn="l" marL="570299" indent="-285149" lvl="1">
              <a:lnSpc>
                <a:spcPts val="3698"/>
              </a:lnSpc>
              <a:buFont typeface="Arial"/>
              <a:buChar char="•"/>
            </a:pPr>
            <a:r>
              <a:rPr lang="en-US" b="true" sz="2641">
                <a:solidFill>
                  <a:srgbClr val="0070C0"/>
                </a:solidFill>
                <a:latin typeface="Arial Bold"/>
                <a:ea typeface="Arial Bold"/>
                <a:cs typeface="Arial Bold"/>
                <a:sym typeface="Arial Bold"/>
              </a:rPr>
              <a:t>An</a:t>
            </a:r>
            <a:r>
              <a:rPr lang="en-US" b="true" sz="2641">
                <a:solidFill>
                  <a:srgbClr val="0070C0"/>
                </a:solidFill>
                <a:latin typeface="Arial Bold"/>
                <a:ea typeface="Arial Bold"/>
                <a:cs typeface="Arial Bold"/>
                <a:sym typeface="Arial Bold"/>
              </a:rPr>
              <a:t>droid/iOS SDKs</a:t>
            </a:r>
            <a:r>
              <a:rPr lang="en-US" sz="2641">
                <a:solidFill>
                  <a:srgbClr val="000000"/>
                </a:solidFill>
                <a:latin typeface="Arial"/>
                <a:ea typeface="Arial"/>
                <a:cs typeface="Arial"/>
                <a:sym typeface="Arial"/>
              </a:rPr>
              <a:t>: Facilitates mobile application development for real-time communication and navigation solutions.</a:t>
            </a:r>
          </a:p>
          <a:p>
            <a:pPr algn="l" marL="570299" indent="-285149" lvl="1">
              <a:lnSpc>
                <a:spcPts val="3698"/>
              </a:lnSpc>
              <a:buFont typeface="Arial"/>
              <a:buChar char="•"/>
            </a:pPr>
            <a:r>
              <a:rPr lang="en-US" b="true" sz="2641">
                <a:solidFill>
                  <a:srgbClr val="0070C0"/>
                </a:solidFill>
                <a:latin typeface="Arial Bold"/>
                <a:ea typeface="Arial Bold"/>
                <a:cs typeface="Arial Bold"/>
                <a:sym typeface="Arial Bold"/>
              </a:rPr>
              <a:t>AR Glasses (Microsoft HoloLens)</a:t>
            </a:r>
            <a:r>
              <a:rPr lang="en-US" sz="2641">
                <a:solidFill>
                  <a:srgbClr val="000000"/>
                </a:solidFill>
                <a:latin typeface="Arial"/>
                <a:ea typeface="Arial"/>
                <a:cs typeface="Arial"/>
                <a:sym typeface="Arial"/>
              </a:rPr>
              <a:t>: Integrates augmented reality for enhanced feedback and user guidance in real-world environments.</a:t>
            </a:r>
          </a:p>
          <a:p>
            <a:pPr algn="l" marL="570299" indent="-285149" lvl="1">
              <a:lnSpc>
                <a:spcPts val="3698"/>
              </a:lnSpc>
              <a:buFont typeface="Arial"/>
              <a:buChar char="•"/>
            </a:pPr>
            <a:r>
              <a:rPr lang="en-US" b="true" sz="2641">
                <a:solidFill>
                  <a:srgbClr val="0070C0"/>
                </a:solidFill>
                <a:latin typeface="Arial Bold"/>
                <a:ea typeface="Arial Bold"/>
                <a:cs typeface="Arial Bold"/>
                <a:sym typeface="Arial Bold"/>
              </a:rPr>
              <a:t>WebRTC</a:t>
            </a:r>
            <a:r>
              <a:rPr lang="en-US" sz="2641">
                <a:solidFill>
                  <a:srgbClr val="000000"/>
                </a:solidFill>
                <a:latin typeface="Arial"/>
                <a:ea typeface="Arial"/>
                <a:cs typeface="Arial"/>
                <a:sym typeface="Arial"/>
              </a:rPr>
              <a:t>: Enables real-time communication for live sign language interpretation, bridging gaps between users and non-signers.</a:t>
            </a:r>
          </a:p>
          <a:p>
            <a:pPr algn="l">
              <a:lnSpc>
                <a:spcPts val="3698"/>
              </a:lnSpc>
            </a:pPr>
          </a:p>
        </p:txBody>
      </p:sp>
      <p:sp>
        <p:nvSpPr>
          <p:cNvPr name="TextBox 15" id="15"/>
          <p:cNvSpPr txBox="true"/>
          <p:nvPr/>
        </p:nvSpPr>
        <p:spPr>
          <a:xfrm rot="0">
            <a:off x="7057504" y="9556252"/>
            <a:ext cx="5393174" cy="488949"/>
          </a:xfrm>
          <a:prstGeom prst="rect">
            <a:avLst/>
          </a:prstGeom>
        </p:spPr>
        <p:txBody>
          <a:bodyPr anchor="t" rtlCol="false" tIns="0" lIns="0" bIns="0" rIns="0">
            <a:spAutoFit/>
          </a:bodyPr>
          <a:lstStyle/>
          <a:p>
            <a:pPr algn="ctr">
              <a:lnSpc>
                <a:spcPts val="3500"/>
              </a:lnSpc>
            </a:pPr>
            <a:r>
              <a:rPr lang="en-US" sz="2499">
                <a:solidFill>
                  <a:srgbClr val="FFFFFF"/>
                </a:solidFill>
                <a:latin typeface="Canva Sans"/>
                <a:ea typeface="Canva Sans"/>
                <a:cs typeface="Canva Sans"/>
                <a:sym typeface="Canva Sans"/>
              </a:rPr>
              <a:t>@INSIGHT HACKATHON TEMPLATE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22428" y="-205970"/>
            <a:ext cx="18539332" cy="10014344"/>
            <a:chOff x="0" y="0"/>
            <a:chExt cx="24719109" cy="13352459"/>
          </a:xfrm>
        </p:grpSpPr>
        <p:sp>
          <p:nvSpPr>
            <p:cNvPr name="Freeform 3" id="3"/>
            <p:cNvSpPr/>
            <p:nvPr/>
          </p:nvSpPr>
          <p:spPr>
            <a:xfrm flipH="false" flipV="false" rot="0">
              <a:off x="0" y="0"/>
              <a:ext cx="24719153" cy="13352399"/>
            </a:xfrm>
            <a:custGeom>
              <a:avLst/>
              <a:gdLst/>
              <a:ahLst/>
              <a:cxnLst/>
              <a:rect r="r" b="b" t="t" l="l"/>
              <a:pathLst>
                <a:path h="13352399" w="24719153">
                  <a:moveTo>
                    <a:pt x="0" y="0"/>
                  </a:moveTo>
                  <a:lnTo>
                    <a:pt x="24719153" y="0"/>
                  </a:lnTo>
                  <a:lnTo>
                    <a:pt x="24719153" y="13352399"/>
                  </a:lnTo>
                  <a:lnTo>
                    <a:pt x="0" y="13352399"/>
                  </a:lnTo>
                  <a:lnTo>
                    <a:pt x="0" y="0"/>
                  </a:lnTo>
                  <a:close/>
                </a:path>
              </a:pathLst>
            </a:custGeom>
            <a:blipFill>
              <a:blip r:embed="rId2"/>
              <a:stretch>
                <a:fillRect l="0" t="-42564" r="0" b="-42564"/>
              </a:stretch>
            </a:blipFill>
          </p:spPr>
        </p:sp>
      </p:grpSp>
      <p:sp>
        <p:nvSpPr>
          <p:cNvPr name="Freeform 4" id="4"/>
          <p:cNvSpPr/>
          <p:nvPr/>
        </p:nvSpPr>
        <p:spPr>
          <a:xfrm flipH="false" flipV="false" rot="0">
            <a:off x="0" y="9532143"/>
            <a:ext cx="18287999" cy="754856"/>
          </a:xfrm>
          <a:custGeom>
            <a:avLst/>
            <a:gdLst/>
            <a:ahLst/>
            <a:cxnLst/>
            <a:rect r="r" b="b" t="t" l="l"/>
            <a:pathLst>
              <a:path h="754856" w="18287999">
                <a:moveTo>
                  <a:pt x="0" y="0"/>
                </a:moveTo>
                <a:lnTo>
                  <a:pt x="18287999" y="0"/>
                </a:lnTo>
                <a:lnTo>
                  <a:pt x="18287999" y="754856"/>
                </a:lnTo>
                <a:lnTo>
                  <a:pt x="0" y="7548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31162" y="-30755"/>
            <a:ext cx="2029660" cy="1618866"/>
          </a:xfrm>
          <a:custGeom>
            <a:avLst/>
            <a:gdLst/>
            <a:ahLst/>
            <a:cxnLst/>
            <a:rect r="r" b="b" t="t" l="l"/>
            <a:pathLst>
              <a:path h="1618866" w="2029660">
                <a:moveTo>
                  <a:pt x="0" y="0"/>
                </a:moveTo>
                <a:lnTo>
                  <a:pt x="2029660" y="0"/>
                </a:lnTo>
                <a:lnTo>
                  <a:pt x="2029660" y="1618866"/>
                </a:lnTo>
                <a:lnTo>
                  <a:pt x="0" y="16188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449886" y="148228"/>
            <a:ext cx="1792212" cy="1372295"/>
            <a:chOff x="0" y="0"/>
            <a:chExt cx="2389616" cy="1829726"/>
          </a:xfrm>
        </p:grpSpPr>
        <p:sp>
          <p:nvSpPr>
            <p:cNvPr name="Freeform 7" id="7"/>
            <p:cNvSpPr/>
            <p:nvPr/>
          </p:nvSpPr>
          <p:spPr>
            <a:xfrm flipH="false" flipV="false" rot="0">
              <a:off x="0" y="0"/>
              <a:ext cx="2389632" cy="1829689"/>
            </a:xfrm>
            <a:custGeom>
              <a:avLst/>
              <a:gdLst/>
              <a:ahLst/>
              <a:cxnLst/>
              <a:rect r="r" b="b" t="t" l="l"/>
              <a:pathLst>
                <a:path h="1829689" w="2389632">
                  <a:moveTo>
                    <a:pt x="0" y="0"/>
                  </a:moveTo>
                  <a:lnTo>
                    <a:pt x="2389632" y="0"/>
                  </a:lnTo>
                  <a:lnTo>
                    <a:pt x="2389632" y="1829689"/>
                  </a:lnTo>
                  <a:lnTo>
                    <a:pt x="0" y="1829689"/>
                  </a:lnTo>
                  <a:lnTo>
                    <a:pt x="0" y="0"/>
                  </a:lnTo>
                  <a:close/>
                </a:path>
              </a:pathLst>
            </a:custGeom>
            <a:blipFill>
              <a:blip r:embed="rId7"/>
              <a:stretch>
                <a:fillRect l="-12310" t="0" r="-12309" b="-2"/>
              </a:stretch>
            </a:blipFill>
          </p:spPr>
        </p:sp>
      </p:grpSp>
      <p:sp>
        <p:nvSpPr>
          <p:cNvPr name="Freeform 8" id="8"/>
          <p:cNvSpPr/>
          <p:nvPr/>
        </p:nvSpPr>
        <p:spPr>
          <a:xfrm flipH="false" flipV="false" rot="0">
            <a:off x="16219170" y="27531"/>
            <a:ext cx="1737668" cy="1391958"/>
          </a:xfrm>
          <a:custGeom>
            <a:avLst/>
            <a:gdLst/>
            <a:ahLst/>
            <a:cxnLst/>
            <a:rect r="r" b="b" t="t" l="l"/>
            <a:pathLst>
              <a:path h="1391958" w="1737668">
                <a:moveTo>
                  <a:pt x="0" y="0"/>
                </a:moveTo>
                <a:lnTo>
                  <a:pt x="1737668" y="0"/>
                </a:lnTo>
                <a:lnTo>
                  <a:pt x="1737668" y="1391958"/>
                </a:lnTo>
                <a:lnTo>
                  <a:pt x="0" y="13919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16119397" y="0"/>
            <a:ext cx="1817261" cy="1299181"/>
            <a:chOff x="0" y="0"/>
            <a:chExt cx="2423015" cy="1732242"/>
          </a:xfrm>
        </p:grpSpPr>
        <p:sp>
          <p:nvSpPr>
            <p:cNvPr name="Freeform 10" id="10"/>
            <p:cNvSpPr/>
            <p:nvPr/>
          </p:nvSpPr>
          <p:spPr>
            <a:xfrm flipH="false" flipV="false" rot="0">
              <a:off x="0" y="0"/>
              <a:ext cx="2423033" cy="1732280"/>
            </a:xfrm>
            <a:custGeom>
              <a:avLst/>
              <a:gdLst/>
              <a:ahLst/>
              <a:cxnLst/>
              <a:rect r="r" b="b" t="t" l="l"/>
              <a:pathLst>
                <a:path h="1732280" w="2423033">
                  <a:moveTo>
                    <a:pt x="0" y="0"/>
                  </a:moveTo>
                  <a:lnTo>
                    <a:pt x="2423033" y="0"/>
                  </a:lnTo>
                  <a:lnTo>
                    <a:pt x="2423033" y="1732280"/>
                  </a:lnTo>
                  <a:lnTo>
                    <a:pt x="0" y="1732280"/>
                  </a:lnTo>
                  <a:lnTo>
                    <a:pt x="0" y="0"/>
                  </a:lnTo>
                  <a:close/>
                </a:path>
              </a:pathLst>
            </a:custGeom>
            <a:blipFill>
              <a:blip r:embed="rId10"/>
              <a:stretch>
                <a:fillRect l="0" t="-3309" r="0" b="-3307"/>
              </a:stretch>
            </a:blipFill>
          </p:spPr>
        </p:sp>
      </p:grpSp>
      <p:grpSp>
        <p:nvGrpSpPr>
          <p:cNvPr name="Group 11" id="11"/>
          <p:cNvGrpSpPr/>
          <p:nvPr/>
        </p:nvGrpSpPr>
        <p:grpSpPr>
          <a:xfrm rot="0">
            <a:off x="7942641" y="80640"/>
            <a:ext cx="1460716" cy="1338848"/>
            <a:chOff x="0" y="0"/>
            <a:chExt cx="1947621" cy="1785131"/>
          </a:xfrm>
        </p:grpSpPr>
        <p:sp>
          <p:nvSpPr>
            <p:cNvPr name="Freeform 12" id="12"/>
            <p:cNvSpPr/>
            <p:nvPr/>
          </p:nvSpPr>
          <p:spPr>
            <a:xfrm flipH="false" flipV="false" rot="0">
              <a:off x="0" y="0"/>
              <a:ext cx="1947672" cy="1785112"/>
            </a:xfrm>
            <a:custGeom>
              <a:avLst/>
              <a:gdLst/>
              <a:ahLst/>
              <a:cxnLst/>
              <a:rect r="r" b="b" t="t" l="l"/>
              <a:pathLst>
                <a:path h="1785112" w="1947672">
                  <a:moveTo>
                    <a:pt x="0" y="0"/>
                  </a:moveTo>
                  <a:lnTo>
                    <a:pt x="1947672" y="0"/>
                  </a:lnTo>
                  <a:lnTo>
                    <a:pt x="1947672" y="1785112"/>
                  </a:lnTo>
                  <a:lnTo>
                    <a:pt x="0" y="1785112"/>
                  </a:lnTo>
                  <a:lnTo>
                    <a:pt x="0" y="0"/>
                  </a:lnTo>
                  <a:close/>
                </a:path>
              </a:pathLst>
            </a:custGeom>
            <a:blipFill>
              <a:blip r:embed="rId11"/>
              <a:stretch>
                <a:fillRect l="0" t="-974" r="2" b="-975"/>
              </a:stretch>
            </a:blipFill>
          </p:spPr>
        </p:sp>
      </p:grpSp>
      <p:sp>
        <p:nvSpPr>
          <p:cNvPr name="Freeform 13" id="13"/>
          <p:cNvSpPr/>
          <p:nvPr/>
        </p:nvSpPr>
        <p:spPr>
          <a:xfrm flipH="false" flipV="false" rot="0">
            <a:off x="9517222" y="1419488"/>
            <a:ext cx="8419436" cy="7929651"/>
          </a:xfrm>
          <a:custGeom>
            <a:avLst/>
            <a:gdLst/>
            <a:ahLst/>
            <a:cxnLst/>
            <a:rect r="r" b="b" t="t" l="l"/>
            <a:pathLst>
              <a:path h="7929651" w="8419436">
                <a:moveTo>
                  <a:pt x="0" y="0"/>
                </a:moveTo>
                <a:lnTo>
                  <a:pt x="8419436" y="0"/>
                </a:lnTo>
                <a:lnTo>
                  <a:pt x="8419436" y="7929651"/>
                </a:lnTo>
                <a:lnTo>
                  <a:pt x="0" y="7929651"/>
                </a:lnTo>
                <a:lnTo>
                  <a:pt x="0" y="0"/>
                </a:lnTo>
                <a:close/>
              </a:path>
            </a:pathLst>
          </a:custGeom>
          <a:blipFill>
            <a:blip r:embed="rId12"/>
            <a:stretch>
              <a:fillRect l="0" t="-699" r="0" b="-699"/>
            </a:stretch>
          </a:blipFill>
        </p:spPr>
      </p:sp>
      <p:sp>
        <p:nvSpPr>
          <p:cNvPr name="TextBox 14" id="14"/>
          <p:cNvSpPr txBox="true"/>
          <p:nvPr/>
        </p:nvSpPr>
        <p:spPr>
          <a:xfrm rot="0">
            <a:off x="535853" y="1491948"/>
            <a:ext cx="7766865" cy="742950"/>
          </a:xfrm>
          <a:prstGeom prst="rect">
            <a:avLst/>
          </a:prstGeom>
        </p:spPr>
        <p:txBody>
          <a:bodyPr anchor="t" rtlCol="false" tIns="0" lIns="0" bIns="0" rIns="0">
            <a:spAutoFit/>
          </a:bodyPr>
          <a:lstStyle/>
          <a:p>
            <a:pPr algn="ctr">
              <a:lnSpc>
                <a:spcPts val="5627"/>
              </a:lnSpc>
            </a:pPr>
            <a:r>
              <a:rPr lang="en-US" sz="4689" b="true">
                <a:solidFill>
                  <a:srgbClr val="1F497D"/>
                </a:solidFill>
                <a:latin typeface="Arimo Bold"/>
                <a:ea typeface="Arimo Bold"/>
                <a:cs typeface="Arimo Bold"/>
                <a:sym typeface="Arimo Bold"/>
              </a:rPr>
              <a:t>Architecture/Workflow</a:t>
            </a:r>
          </a:p>
        </p:txBody>
      </p:sp>
      <p:sp>
        <p:nvSpPr>
          <p:cNvPr name="TextBox 15" id="15"/>
          <p:cNvSpPr txBox="true"/>
          <p:nvPr/>
        </p:nvSpPr>
        <p:spPr>
          <a:xfrm rot="0">
            <a:off x="6820635" y="9535324"/>
            <a:ext cx="5393174" cy="488949"/>
          </a:xfrm>
          <a:prstGeom prst="rect">
            <a:avLst/>
          </a:prstGeom>
        </p:spPr>
        <p:txBody>
          <a:bodyPr anchor="t" rtlCol="false" tIns="0" lIns="0" bIns="0" rIns="0">
            <a:spAutoFit/>
          </a:bodyPr>
          <a:lstStyle/>
          <a:p>
            <a:pPr algn="ctr">
              <a:lnSpc>
                <a:spcPts val="3500"/>
              </a:lnSpc>
            </a:pPr>
            <a:r>
              <a:rPr lang="en-US" sz="2499">
                <a:solidFill>
                  <a:srgbClr val="FFFFFF"/>
                </a:solidFill>
                <a:latin typeface="Canva Sans"/>
                <a:ea typeface="Canva Sans"/>
                <a:cs typeface="Canva Sans"/>
                <a:sym typeface="Canva Sans"/>
              </a:rPr>
              <a:t>@INSIGHT HACKATHON TEMPLATE</a:t>
            </a:r>
          </a:p>
        </p:txBody>
      </p:sp>
      <p:sp>
        <p:nvSpPr>
          <p:cNvPr name="TextBox 16" id="16"/>
          <p:cNvSpPr txBox="true"/>
          <p:nvPr/>
        </p:nvSpPr>
        <p:spPr>
          <a:xfrm rot="0">
            <a:off x="535853" y="2350844"/>
            <a:ext cx="8608147" cy="7105120"/>
          </a:xfrm>
          <a:prstGeom prst="rect">
            <a:avLst/>
          </a:prstGeom>
        </p:spPr>
        <p:txBody>
          <a:bodyPr anchor="t" rtlCol="false" tIns="0" lIns="0" bIns="0" rIns="0">
            <a:spAutoFit/>
          </a:bodyPr>
          <a:lstStyle/>
          <a:p>
            <a:pPr algn="just" marL="449602" indent="-224801" lvl="1">
              <a:lnSpc>
                <a:spcPts val="2915"/>
              </a:lnSpc>
              <a:buFont typeface="Arial"/>
              <a:buChar char="•"/>
            </a:pPr>
            <a:r>
              <a:rPr lang="en-US" b="true" sz="2082">
                <a:solidFill>
                  <a:srgbClr val="0070C0"/>
                </a:solidFill>
                <a:latin typeface="Arial Bold"/>
                <a:ea typeface="Arial Bold"/>
                <a:cs typeface="Arial Bold"/>
                <a:sym typeface="Arial Bold"/>
              </a:rPr>
              <a:t>Mediums/Devices Proposed/Use Cases</a:t>
            </a:r>
            <a:r>
              <a:rPr lang="en-US" b="true" sz="2082">
                <a:solidFill>
                  <a:srgbClr val="000000"/>
                </a:solidFill>
                <a:latin typeface="Arial Bold"/>
                <a:ea typeface="Arial Bold"/>
                <a:cs typeface="Arial Bold"/>
                <a:sym typeface="Arial Bold"/>
              </a:rPr>
              <a:t>:</a:t>
            </a:r>
          </a:p>
          <a:p>
            <a:pPr algn="just" marL="779092" indent="-259697" lvl="2">
              <a:lnSpc>
                <a:spcPts val="2526"/>
              </a:lnSpc>
              <a:buFont typeface="Arial"/>
              <a:buChar char="⚬"/>
            </a:pPr>
            <a:r>
              <a:rPr lang="en-US" sz="1804">
                <a:solidFill>
                  <a:srgbClr val="000000"/>
                </a:solidFill>
                <a:latin typeface="Arial"/>
                <a:ea typeface="Arial"/>
                <a:cs typeface="Arial"/>
                <a:sym typeface="Arial"/>
              </a:rPr>
              <a:t>Deaf Person: Communicates through gestures.</a:t>
            </a:r>
          </a:p>
          <a:p>
            <a:pPr algn="just" marL="779092" indent="-259697" lvl="2">
              <a:lnSpc>
                <a:spcPts val="2526"/>
              </a:lnSpc>
              <a:buFont typeface="Arial"/>
              <a:buChar char="⚬"/>
            </a:pPr>
            <a:r>
              <a:rPr lang="en-US" sz="1804">
                <a:solidFill>
                  <a:srgbClr val="000000"/>
                </a:solidFill>
                <a:latin typeface="Arial"/>
                <a:ea typeface="Arial"/>
                <a:cs typeface="Arial"/>
                <a:sym typeface="Arial"/>
              </a:rPr>
              <a:t>Visually Impaired Person: Communicates verbally.</a:t>
            </a:r>
          </a:p>
          <a:p>
            <a:pPr algn="just" marL="779092" indent="-259697" lvl="2">
              <a:lnSpc>
                <a:spcPts val="2526"/>
              </a:lnSpc>
              <a:buFont typeface="Arial"/>
              <a:buChar char="⚬"/>
            </a:pPr>
            <a:r>
              <a:rPr lang="en-US" sz="1804">
                <a:solidFill>
                  <a:srgbClr val="000000"/>
                </a:solidFill>
                <a:latin typeface="Arial"/>
                <a:ea typeface="Arial"/>
                <a:cs typeface="Arial"/>
                <a:sym typeface="Arial"/>
              </a:rPr>
              <a:t>Smart Glasses/Mobile Camera: Captures gestures.</a:t>
            </a:r>
          </a:p>
          <a:p>
            <a:pPr algn="just" marL="779092" indent="-259697" lvl="2">
              <a:lnSpc>
                <a:spcPts val="2526"/>
              </a:lnSpc>
              <a:buFont typeface="Arial"/>
              <a:buChar char="⚬"/>
            </a:pPr>
            <a:r>
              <a:rPr lang="en-US" sz="1804">
                <a:solidFill>
                  <a:srgbClr val="000000"/>
                </a:solidFill>
                <a:latin typeface="Arial"/>
                <a:ea typeface="Arial"/>
                <a:cs typeface="Arial"/>
                <a:sym typeface="Arial"/>
              </a:rPr>
              <a:t>AR Glasses/Mobile Device: Displays text and provides audio feedback.</a:t>
            </a:r>
          </a:p>
          <a:p>
            <a:pPr algn="just" marL="449602" indent="-224801" lvl="1">
              <a:lnSpc>
                <a:spcPts val="2915"/>
              </a:lnSpc>
              <a:spcBef>
                <a:spcPct val="0"/>
              </a:spcBef>
              <a:buFont typeface="Arial"/>
              <a:buChar char="•"/>
            </a:pPr>
            <a:r>
              <a:rPr lang="en-US" b="true" sz="2082">
                <a:solidFill>
                  <a:srgbClr val="0070C0"/>
                </a:solidFill>
                <a:latin typeface="Arial Bold"/>
                <a:ea typeface="Arial Bold"/>
                <a:cs typeface="Arial Bold"/>
                <a:sym typeface="Arial Bold"/>
              </a:rPr>
              <a:t>C</a:t>
            </a:r>
            <a:r>
              <a:rPr lang="en-US" b="true" sz="2082">
                <a:solidFill>
                  <a:srgbClr val="0070C0"/>
                </a:solidFill>
                <a:latin typeface="Arial Bold"/>
                <a:ea typeface="Arial Bold"/>
                <a:cs typeface="Arial Bold"/>
                <a:sym typeface="Arial Bold"/>
              </a:rPr>
              <a:t>ommunication Workflow</a:t>
            </a:r>
            <a:r>
              <a:rPr lang="en-US" b="true" sz="2082">
                <a:solidFill>
                  <a:srgbClr val="000000"/>
                </a:solidFill>
                <a:latin typeface="Arial Bold"/>
                <a:ea typeface="Arial Bold"/>
                <a:cs typeface="Arial Bold"/>
                <a:sym typeface="Arial Bold"/>
              </a:rPr>
              <a:t>:</a:t>
            </a:r>
          </a:p>
          <a:p>
            <a:pPr algn="just" marL="779092" indent="-389546" lvl="1">
              <a:lnSpc>
                <a:spcPts val="2526"/>
              </a:lnSpc>
              <a:spcBef>
                <a:spcPct val="0"/>
              </a:spcBef>
              <a:buAutoNum type="arabicPeriod" startAt="1"/>
            </a:pPr>
            <a:r>
              <a:rPr lang="en-US" sz="1804">
                <a:solidFill>
                  <a:srgbClr val="000000"/>
                </a:solidFill>
                <a:latin typeface="Arial"/>
                <a:ea typeface="Arial"/>
                <a:cs typeface="Arial"/>
                <a:sym typeface="Arial"/>
              </a:rPr>
              <a:t> </a:t>
            </a:r>
            <a:r>
              <a:rPr lang="en-US" b="true" sz="1804">
                <a:solidFill>
                  <a:srgbClr val="000000"/>
                </a:solidFill>
                <a:latin typeface="Arial Bold"/>
                <a:ea typeface="Arial Bold"/>
                <a:cs typeface="Arial Bold"/>
                <a:sym typeface="Arial Bold"/>
              </a:rPr>
              <a:t>From Deaf to Visually Impaired</a:t>
            </a:r>
            <a:r>
              <a:rPr lang="en-US" sz="1804">
                <a:solidFill>
                  <a:srgbClr val="000000"/>
                </a:solidFill>
                <a:latin typeface="Arial"/>
                <a:ea typeface="Arial"/>
                <a:cs typeface="Arial"/>
                <a:sym typeface="Arial"/>
              </a:rPr>
              <a:t>:</a:t>
            </a:r>
          </a:p>
          <a:p>
            <a:pPr algn="just" marL="1168638" indent="-292160" lvl="3">
              <a:lnSpc>
                <a:spcPts val="2526"/>
              </a:lnSpc>
              <a:spcBef>
                <a:spcPct val="0"/>
              </a:spcBef>
              <a:buFont typeface="Arial"/>
              <a:buChar char="￭"/>
            </a:pPr>
            <a:r>
              <a:rPr lang="en-US" sz="1804" i="true">
                <a:solidFill>
                  <a:srgbClr val="000000"/>
                </a:solidFill>
                <a:latin typeface="Arial Italics"/>
                <a:ea typeface="Arial Italics"/>
                <a:cs typeface="Arial Italics"/>
                <a:sym typeface="Arial Italics"/>
              </a:rPr>
              <a:t>Gesture Capture</a:t>
            </a:r>
            <a:r>
              <a:rPr lang="en-US" sz="1804">
                <a:solidFill>
                  <a:srgbClr val="000000"/>
                </a:solidFill>
                <a:latin typeface="Arial"/>
                <a:ea typeface="Arial"/>
                <a:cs typeface="Arial"/>
                <a:sym typeface="Arial"/>
              </a:rPr>
              <a:t>: Gestures by deaf person captured by smart glasses/mobile camera.</a:t>
            </a:r>
          </a:p>
          <a:p>
            <a:pPr algn="just" marL="1168638" indent="-292160" lvl="3">
              <a:lnSpc>
                <a:spcPts val="2526"/>
              </a:lnSpc>
              <a:spcBef>
                <a:spcPct val="0"/>
              </a:spcBef>
              <a:buFont typeface="Arial"/>
              <a:buChar char="￭"/>
            </a:pPr>
            <a:r>
              <a:rPr lang="en-US" sz="1804" i="true">
                <a:solidFill>
                  <a:srgbClr val="000000"/>
                </a:solidFill>
                <a:latin typeface="Arial Italics"/>
                <a:ea typeface="Arial Italics"/>
                <a:cs typeface="Arial Italics"/>
                <a:sym typeface="Arial Italics"/>
              </a:rPr>
              <a:t>Gesture to Text</a:t>
            </a:r>
            <a:r>
              <a:rPr lang="en-US" sz="1804">
                <a:solidFill>
                  <a:srgbClr val="000000"/>
                </a:solidFill>
                <a:latin typeface="Arial"/>
                <a:ea typeface="Arial"/>
                <a:cs typeface="Arial"/>
                <a:sym typeface="Arial"/>
              </a:rPr>
              <a:t>: AI-based computer vision and gesture recognition model convert gestures to text.</a:t>
            </a:r>
          </a:p>
          <a:p>
            <a:pPr algn="just" marL="1168638" indent="-292160" lvl="3">
              <a:lnSpc>
                <a:spcPts val="2526"/>
              </a:lnSpc>
              <a:spcBef>
                <a:spcPct val="0"/>
              </a:spcBef>
              <a:buFont typeface="Arial"/>
              <a:buChar char="￭"/>
            </a:pPr>
            <a:r>
              <a:rPr lang="en-US" sz="1804" i="true">
                <a:solidFill>
                  <a:srgbClr val="000000"/>
                </a:solidFill>
                <a:latin typeface="Arial Italics"/>
                <a:ea typeface="Arial Italics"/>
                <a:cs typeface="Arial Italics"/>
                <a:sym typeface="Arial Italics"/>
              </a:rPr>
              <a:t>Text to Speech</a:t>
            </a:r>
            <a:r>
              <a:rPr lang="en-US" sz="1804">
                <a:solidFill>
                  <a:srgbClr val="000000"/>
                </a:solidFill>
                <a:latin typeface="Arial"/>
                <a:ea typeface="Arial"/>
                <a:cs typeface="Arial"/>
                <a:sym typeface="Arial"/>
              </a:rPr>
              <a:t>: Text converted to speech via TTS and transmitted to the visually impaired person.</a:t>
            </a:r>
          </a:p>
          <a:p>
            <a:pPr algn="just" marL="779092" indent="-389546" lvl="1">
              <a:lnSpc>
                <a:spcPts val="2526"/>
              </a:lnSpc>
              <a:spcBef>
                <a:spcPct val="0"/>
              </a:spcBef>
              <a:buAutoNum type="arabicPeriod" startAt="1"/>
            </a:pPr>
            <a:r>
              <a:rPr lang="en-US" sz="1804">
                <a:solidFill>
                  <a:srgbClr val="000000"/>
                </a:solidFill>
                <a:latin typeface="Arial"/>
                <a:ea typeface="Arial"/>
                <a:cs typeface="Arial"/>
                <a:sym typeface="Arial"/>
              </a:rPr>
              <a:t> </a:t>
            </a:r>
            <a:r>
              <a:rPr lang="en-US" b="true" sz="1804">
                <a:solidFill>
                  <a:srgbClr val="000000"/>
                </a:solidFill>
                <a:latin typeface="Arial Bold"/>
                <a:ea typeface="Arial Bold"/>
                <a:cs typeface="Arial Bold"/>
                <a:sym typeface="Arial Bold"/>
              </a:rPr>
              <a:t>From Visually Impaired to Deaf</a:t>
            </a:r>
            <a:r>
              <a:rPr lang="en-US" sz="1804">
                <a:solidFill>
                  <a:srgbClr val="000000"/>
                </a:solidFill>
                <a:latin typeface="Arial"/>
                <a:ea typeface="Arial"/>
                <a:cs typeface="Arial"/>
                <a:sym typeface="Arial"/>
              </a:rPr>
              <a:t>:</a:t>
            </a:r>
          </a:p>
          <a:p>
            <a:pPr algn="just" marL="1168638" indent="-292160" lvl="3">
              <a:lnSpc>
                <a:spcPts val="2526"/>
              </a:lnSpc>
              <a:spcBef>
                <a:spcPct val="0"/>
              </a:spcBef>
              <a:buFont typeface="Arial"/>
              <a:buChar char="￭"/>
            </a:pPr>
            <a:r>
              <a:rPr lang="en-US" sz="1804" i="true">
                <a:solidFill>
                  <a:srgbClr val="000000"/>
                </a:solidFill>
                <a:latin typeface="Arial Italics"/>
                <a:ea typeface="Arial Italics"/>
                <a:cs typeface="Arial Italics"/>
                <a:sym typeface="Arial Italics"/>
              </a:rPr>
              <a:t>Speech Capture</a:t>
            </a:r>
            <a:r>
              <a:rPr lang="en-US" sz="1804">
                <a:solidFill>
                  <a:srgbClr val="000000"/>
                </a:solidFill>
                <a:latin typeface="Arial"/>
                <a:ea typeface="Arial"/>
                <a:cs typeface="Arial"/>
                <a:sym typeface="Arial"/>
              </a:rPr>
              <a:t>: Verbal response captured by microphone.</a:t>
            </a:r>
          </a:p>
          <a:p>
            <a:pPr algn="just" marL="1168638" indent="-292160" lvl="3">
              <a:lnSpc>
                <a:spcPts val="2526"/>
              </a:lnSpc>
              <a:spcBef>
                <a:spcPct val="0"/>
              </a:spcBef>
              <a:buFont typeface="Arial"/>
              <a:buChar char="￭"/>
            </a:pPr>
            <a:r>
              <a:rPr lang="en-US" sz="1804" i="true">
                <a:solidFill>
                  <a:srgbClr val="000000"/>
                </a:solidFill>
                <a:latin typeface="Arial Italics"/>
                <a:ea typeface="Arial Italics"/>
                <a:cs typeface="Arial Italics"/>
                <a:sym typeface="Arial Italics"/>
              </a:rPr>
              <a:t>Speech to Text</a:t>
            </a:r>
            <a:r>
              <a:rPr lang="en-US" sz="1804">
                <a:solidFill>
                  <a:srgbClr val="000000"/>
                </a:solidFill>
                <a:latin typeface="Arial"/>
                <a:ea typeface="Arial"/>
                <a:cs typeface="Arial"/>
                <a:sym typeface="Arial"/>
              </a:rPr>
              <a:t>: Speech converted to text via STT.</a:t>
            </a:r>
          </a:p>
          <a:p>
            <a:pPr algn="just" marL="1168638" indent="-292160" lvl="3">
              <a:lnSpc>
                <a:spcPts val="2526"/>
              </a:lnSpc>
              <a:spcBef>
                <a:spcPct val="0"/>
              </a:spcBef>
              <a:buFont typeface="Arial"/>
              <a:buChar char="￭"/>
            </a:pPr>
            <a:r>
              <a:rPr lang="en-US" sz="1804" i="true">
                <a:solidFill>
                  <a:srgbClr val="000000"/>
                </a:solidFill>
                <a:latin typeface="Arial Italics"/>
                <a:ea typeface="Arial Italics"/>
                <a:cs typeface="Arial Italics"/>
                <a:sym typeface="Arial Italics"/>
              </a:rPr>
              <a:t>Text Display</a:t>
            </a:r>
            <a:r>
              <a:rPr lang="en-US" sz="1804">
                <a:solidFill>
                  <a:srgbClr val="000000"/>
                </a:solidFill>
                <a:latin typeface="Arial"/>
                <a:ea typeface="Arial"/>
                <a:cs typeface="Arial"/>
                <a:sym typeface="Arial"/>
              </a:rPr>
              <a:t>: Text displayed on AR glasses/mobile device for the deaf person.</a:t>
            </a:r>
          </a:p>
          <a:p>
            <a:pPr algn="just" marL="449602" indent="-224801" lvl="1">
              <a:lnSpc>
                <a:spcPts val="2915"/>
              </a:lnSpc>
              <a:spcBef>
                <a:spcPct val="0"/>
              </a:spcBef>
              <a:buFont typeface="Arial"/>
              <a:buChar char="•"/>
            </a:pPr>
            <a:r>
              <a:rPr lang="en-US" b="true" sz="2082">
                <a:solidFill>
                  <a:srgbClr val="0070C0"/>
                </a:solidFill>
                <a:latin typeface="Arial Bold"/>
                <a:ea typeface="Arial Bold"/>
                <a:cs typeface="Arial Bold"/>
                <a:sym typeface="Arial Bold"/>
              </a:rPr>
              <a:t>Real-time Feedback Loops:</a:t>
            </a:r>
          </a:p>
          <a:p>
            <a:pPr algn="just" marL="779092" indent="-259697" lvl="2">
              <a:lnSpc>
                <a:spcPts val="2526"/>
              </a:lnSpc>
              <a:spcBef>
                <a:spcPct val="0"/>
              </a:spcBef>
              <a:buFont typeface="Arial"/>
              <a:buChar char="⚬"/>
            </a:pPr>
            <a:r>
              <a:rPr lang="en-US" sz="1804">
                <a:solidFill>
                  <a:srgbClr val="000000"/>
                </a:solidFill>
                <a:latin typeface="Arial"/>
                <a:ea typeface="Arial"/>
                <a:cs typeface="Arial"/>
                <a:sym typeface="Arial"/>
              </a:rPr>
              <a:t>Ensures accuracy in gesture recognition and speech translation, allowing for immediate conversational adjustments.</a:t>
            </a:r>
          </a:p>
          <a:p>
            <a:pPr algn="just">
              <a:lnSpc>
                <a:spcPts val="2526"/>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22428" y="-205970"/>
            <a:ext cx="18539332" cy="10014344"/>
            <a:chOff x="0" y="0"/>
            <a:chExt cx="24719109" cy="13352459"/>
          </a:xfrm>
        </p:grpSpPr>
        <p:sp>
          <p:nvSpPr>
            <p:cNvPr name="Freeform 3" id="3"/>
            <p:cNvSpPr/>
            <p:nvPr/>
          </p:nvSpPr>
          <p:spPr>
            <a:xfrm flipH="false" flipV="false" rot="0">
              <a:off x="0" y="0"/>
              <a:ext cx="24719153" cy="13352399"/>
            </a:xfrm>
            <a:custGeom>
              <a:avLst/>
              <a:gdLst/>
              <a:ahLst/>
              <a:cxnLst/>
              <a:rect r="r" b="b" t="t" l="l"/>
              <a:pathLst>
                <a:path h="13352399" w="24719153">
                  <a:moveTo>
                    <a:pt x="0" y="0"/>
                  </a:moveTo>
                  <a:lnTo>
                    <a:pt x="24719153" y="0"/>
                  </a:lnTo>
                  <a:lnTo>
                    <a:pt x="24719153" y="13352399"/>
                  </a:lnTo>
                  <a:lnTo>
                    <a:pt x="0" y="13352399"/>
                  </a:lnTo>
                  <a:lnTo>
                    <a:pt x="0" y="0"/>
                  </a:lnTo>
                  <a:close/>
                </a:path>
              </a:pathLst>
            </a:custGeom>
            <a:blipFill>
              <a:blip r:embed="rId2"/>
              <a:stretch>
                <a:fillRect l="0" t="-42564" r="0" b="-42564"/>
              </a:stretch>
            </a:blipFill>
          </p:spPr>
        </p:sp>
      </p:grpSp>
      <p:sp>
        <p:nvSpPr>
          <p:cNvPr name="Freeform 4" id="4"/>
          <p:cNvSpPr/>
          <p:nvPr/>
        </p:nvSpPr>
        <p:spPr>
          <a:xfrm flipH="false" flipV="false" rot="0">
            <a:off x="0" y="9748043"/>
            <a:ext cx="18287999" cy="754856"/>
          </a:xfrm>
          <a:custGeom>
            <a:avLst/>
            <a:gdLst/>
            <a:ahLst/>
            <a:cxnLst/>
            <a:rect r="r" b="b" t="t" l="l"/>
            <a:pathLst>
              <a:path h="754856" w="18287999">
                <a:moveTo>
                  <a:pt x="0" y="0"/>
                </a:moveTo>
                <a:lnTo>
                  <a:pt x="18287999" y="0"/>
                </a:lnTo>
                <a:lnTo>
                  <a:pt x="18287999" y="754856"/>
                </a:lnTo>
                <a:lnTo>
                  <a:pt x="0" y="7548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31162" y="-30755"/>
            <a:ext cx="2029660" cy="1618866"/>
          </a:xfrm>
          <a:custGeom>
            <a:avLst/>
            <a:gdLst/>
            <a:ahLst/>
            <a:cxnLst/>
            <a:rect r="r" b="b" t="t" l="l"/>
            <a:pathLst>
              <a:path h="1618866" w="2029660">
                <a:moveTo>
                  <a:pt x="0" y="0"/>
                </a:moveTo>
                <a:lnTo>
                  <a:pt x="2029660" y="0"/>
                </a:lnTo>
                <a:lnTo>
                  <a:pt x="2029660" y="1618866"/>
                </a:lnTo>
                <a:lnTo>
                  <a:pt x="0" y="16188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449886" y="148228"/>
            <a:ext cx="1792212" cy="1372295"/>
            <a:chOff x="0" y="0"/>
            <a:chExt cx="2389616" cy="1829726"/>
          </a:xfrm>
        </p:grpSpPr>
        <p:sp>
          <p:nvSpPr>
            <p:cNvPr name="Freeform 7" id="7"/>
            <p:cNvSpPr/>
            <p:nvPr/>
          </p:nvSpPr>
          <p:spPr>
            <a:xfrm flipH="false" flipV="false" rot="0">
              <a:off x="0" y="0"/>
              <a:ext cx="2389632" cy="1829689"/>
            </a:xfrm>
            <a:custGeom>
              <a:avLst/>
              <a:gdLst/>
              <a:ahLst/>
              <a:cxnLst/>
              <a:rect r="r" b="b" t="t" l="l"/>
              <a:pathLst>
                <a:path h="1829689" w="2389632">
                  <a:moveTo>
                    <a:pt x="0" y="0"/>
                  </a:moveTo>
                  <a:lnTo>
                    <a:pt x="2389632" y="0"/>
                  </a:lnTo>
                  <a:lnTo>
                    <a:pt x="2389632" y="1829689"/>
                  </a:lnTo>
                  <a:lnTo>
                    <a:pt x="0" y="1829689"/>
                  </a:lnTo>
                  <a:lnTo>
                    <a:pt x="0" y="0"/>
                  </a:lnTo>
                  <a:close/>
                </a:path>
              </a:pathLst>
            </a:custGeom>
            <a:blipFill>
              <a:blip r:embed="rId7"/>
              <a:stretch>
                <a:fillRect l="-12310" t="0" r="-12309" b="-2"/>
              </a:stretch>
            </a:blipFill>
          </p:spPr>
        </p:sp>
      </p:grpSp>
      <p:sp>
        <p:nvSpPr>
          <p:cNvPr name="Freeform 8" id="8"/>
          <p:cNvSpPr/>
          <p:nvPr/>
        </p:nvSpPr>
        <p:spPr>
          <a:xfrm flipH="false" flipV="false" rot="0">
            <a:off x="16219170" y="27531"/>
            <a:ext cx="1737668" cy="1391958"/>
          </a:xfrm>
          <a:custGeom>
            <a:avLst/>
            <a:gdLst/>
            <a:ahLst/>
            <a:cxnLst/>
            <a:rect r="r" b="b" t="t" l="l"/>
            <a:pathLst>
              <a:path h="1391958" w="1737668">
                <a:moveTo>
                  <a:pt x="0" y="0"/>
                </a:moveTo>
                <a:lnTo>
                  <a:pt x="1737668" y="0"/>
                </a:lnTo>
                <a:lnTo>
                  <a:pt x="1737668" y="1391958"/>
                </a:lnTo>
                <a:lnTo>
                  <a:pt x="0" y="13919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16119397" y="0"/>
            <a:ext cx="1817261" cy="1299181"/>
            <a:chOff x="0" y="0"/>
            <a:chExt cx="2423015" cy="1732242"/>
          </a:xfrm>
        </p:grpSpPr>
        <p:sp>
          <p:nvSpPr>
            <p:cNvPr name="Freeform 10" id="10"/>
            <p:cNvSpPr/>
            <p:nvPr/>
          </p:nvSpPr>
          <p:spPr>
            <a:xfrm flipH="false" flipV="false" rot="0">
              <a:off x="0" y="0"/>
              <a:ext cx="2423033" cy="1732280"/>
            </a:xfrm>
            <a:custGeom>
              <a:avLst/>
              <a:gdLst/>
              <a:ahLst/>
              <a:cxnLst/>
              <a:rect r="r" b="b" t="t" l="l"/>
              <a:pathLst>
                <a:path h="1732280" w="2423033">
                  <a:moveTo>
                    <a:pt x="0" y="0"/>
                  </a:moveTo>
                  <a:lnTo>
                    <a:pt x="2423033" y="0"/>
                  </a:lnTo>
                  <a:lnTo>
                    <a:pt x="2423033" y="1732280"/>
                  </a:lnTo>
                  <a:lnTo>
                    <a:pt x="0" y="1732280"/>
                  </a:lnTo>
                  <a:lnTo>
                    <a:pt x="0" y="0"/>
                  </a:lnTo>
                  <a:close/>
                </a:path>
              </a:pathLst>
            </a:custGeom>
            <a:blipFill>
              <a:blip r:embed="rId10"/>
              <a:stretch>
                <a:fillRect l="0" t="-3309" r="0" b="-3307"/>
              </a:stretch>
            </a:blipFill>
          </p:spPr>
        </p:sp>
      </p:grpSp>
      <p:grpSp>
        <p:nvGrpSpPr>
          <p:cNvPr name="Group 11" id="11"/>
          <p:cNvGrpSpPr/>
          <p:nvPr/>
        </p:nvGrpSpPr>
        <p:grpSpPr>
          <a:xfrm rot="0">
            <a:off x="7942641" y="80640"/>
            <a:ext cx="1460716" cy="1338848"/>
            <a:chOff x="0" y="0"/>
            <a:chExt cx="1947621" cy="1785131"/>
          </a:xfrm>
        </p:grpSpPr>
        <p:sp>
          <p:nvSpPr>
            <p:cNvPr name="Freeform 12" id="12"/>
            <p:cNvSpPr/>
            <p:nvPr/>
          </p:nvSpPr>
          <p:spPr>
            <a:xfrm flipH="false" flipV="false" rot="0">
              <a:off x="0" y="0"/>
              <a:ext cx="1947672" cy="1785112"/>
            </a:xfrm>
            <a:custGeom>
              <a:avLst/>
              <a:gdLst/>
              <a:ahLst/>
              <a:cxnLst/>
              <a:rect r="r" b="b" t="t" l="l"/>
              <a:pathLst>
                <a:path h="1785112" w="1947672">
                  <a:moveTo>
                    <a:pt x="0" y="0"/>
                  </a:moveTo>
                  <a:lnTo>
                    <a:pt x="1947672" y="0"/>
                  </a:lnTo>
                  <a:lnTo>
                    <a:pt x="1947672" y="1785112"/>
                  </a:lnTo>
                  <a:lnTo>
                    <a:pt x="0" y="1785112"/>
                  </a:lnTo>
                  <a:lnTo>
                    <a:pt x="0" y="0"/>
                  </a:lnTo>
                  <a:close/>
                </a:path>
              </a:pathLst>
            </a:custGeom>
            <a:blipFill>
              <a:blip r:embed="rId11"/>
              <a:stretch>
                <a:fillRect l="0" t="-974" r="2" b="-975"/>
              </a:stretch>
            </a:blipFill>
          </p:spPr>
        </p:sp>
      </p:grpSp>
      <p:sp>
        <p:nvSpPr>
          <p:cNvPr name="TextBox 13" id="13"/>
          <p:cNvSpPr txBox="true"/>
          <p:nvPr/>
        </p:nvSpPr>
        <p:spPr>
          <a:xfrm rot="0">
            <a:off x="610039" y="1390914"/>
            <a:ext cx="17035793" cy="742950"/>
          </a:xfrm>
          <a:prstGeom prst="rect">
            <a:avLst/>
          </a:prstGeom>
        </p:spPr>
        <p:txBody>
          <a:bodyPr anchor="t" rtlCol="false" tIns="0" lIns="0" bIns="0" rIns="0">
            <a:spAutoFit/>
          </a:bodyPr>
          <a:lstStyle/>
          <a:p>
            <a:pPr algn="ctr">
              <a:lnSpc>
                <a:spcPts val="5627"/>
              </a:lnSpc>
            </a:pPr>
            <a:r>
              <a:rPr lang="en-US" sz="4689" b="true">
                <a:solidFill>
                  <a:srgbClr val="1F497D"/>
                </a:solidFill>
                <a:latin typeface="Arimo Bold"/>
                <a:ea typeface="Arimo Bold"/>
                <a:cs typeface="Arimo Bold"/>
                <a:sym typeface="Arimo Bold"/>
              </a:rPr>
              <a:t>Feasibility &amp; Viability</a:t>
            </a:r>
          </a:p>
        </p:txBody>
      </p:sp>
      <p:sp>
        <p:nvSpPr>
          <p:cNvPr name="TextBox 14" id="14"/>
          <p:cNvSpPr txBox="true"/>
          <p:nvPr/>
        </p:nvSpPr>
        <p:spPr>
          <a:xfrm rot="0">
            <a:off x="449886" y="2245201"/>
            <a:ext cx="17335385" cy="7260039"/>
          </a:xfrm>
          <a:prstGeom prst="rect">
            <a:avLst/>
          </a:prstGeom>
        </p:spPr>
        <p:txBody>
          <a:bodyPr anchor="t" rtlCol="false" tIns="0" lIns="0" bIns="0" rIns="0">
            <a:spAutoFit/>
          </a:bodyPr>
          <a:lstStyle/>
          <a:p>
            <a:pPr algn="l">
              <a:lnSpc>
                <a:spcPts val="3637"/>
              </a:lnSpc>
            </a:pPr>
            <a:r>
              <a:rPr lang="en-US" sz="2654" b="true">
                <a:solidFill>
                  <a:srgbClr val="0070C0"/>
                </a:solidFill>
                <a:latin typeface="Arial Bold"/>
                <a:ea typeface="Arial Bold"/>
                <a:cs typeface="Arial Bold"/>
                <a:sym typeface="Arial Bold"/>
              </a:rPr>
              <a:t>Feasibility:</a:t>
            </a:r>
          </a:p>
          <a:p>
            <a:pPr algn="l">
              <a:lnSpc>
                <a:spcPts val="3363"/>
              </a:lnSpc>
            </a:pPr>
            <a:r>
              <a:rPr lang="en-US" sz="2454">
                <a:solidFill>
                  <a:srgbClr val="000000"/>
                </a:solidFill>
                <a:latin typeface="Arial"/>
                <a:ea typeface="Arial"/>
                <a:cs typeface="Arial"/>
                <a:sym typeface="Arial"/>
              </a:rPr>
              <a:t>-</a:t>
            </a:r>
            <a:r>
              <a:rPr lang="en-US" sz="2454" b="true">
                <a:solidFill>
                  <a:srgbClr val="000000"/>
                </a:solidFill>
                <a:latin typeface="Arial Bold"/>
                <a:ea typeface="Arial Bold"/>
                <a:cs typeface="Arial Bold"/>
                <a:sym typeface="Arial Bold"/>
              </a:rPr>
              <a:t> Technical Readiness</a:t>
            </a:r>
            <a:r>
              <a:rPr lang="en-US" sz="2454">
                <a:solidFill>
                  <a:srgbClr val="000000"/>
                </a:solidFill>
                <a:latin typeface="Arial"/>
                <a:ea typeface="Arial"/>
                <a:cs typeface="Arial"/>
                <a:sym typeface="Arial"/>
              </a:rPr>
              <a:t>: The system has been optimized through model pruning and data augmentation, making it suitable for real-time use on mobile and AR devices. </a:t>
            </a:r>
          </a:p>
          <a:p>
            <a:pPr algn="l">
              <a:lnSpc>
                <a:spcPts val="3363"/>
              </a:lnSpc>
            </a:pPr>
            <a:r>
              <a:rPr lang="en-US" sz="2454">
                <a:solidFill>
                  <a:srgbClr val="000000"/>
                </a:solidFill>
                <a:latin typeface="Arial"/>
                <a:ea typeface="Arial"/>
                <a:cs typeface="Arial"/>
                <a:sym typeface="Arial"/>
              </a:rPr>
              <a:t>- </a:t>
            </a:r>
            <a:r>
              <a:rPr lang="en-US" sz="2454" b="true">
                <a:solidFill>
                  <a:srgbClr val="000000"/>
                </a:solidFill>
                <a:latin typeface="Arial Bold"/>
                <a:ea typeface="Arial Bold"/>
                <a:cs typeface="Arial Bold"/>
                <a:sym typeface="Arial Bold"/>
              </a:rPr>
              <a:t>Infrastructure:</a:t>
            </a:r>
            <a:r>
              <a:rPr lang="en-US" sz="2454">
                <a:solidFill>
                  <a:srgbClr val="000000"/>
                </a:solidFill>
                <a:latin typeface="Arial"/>
                <a:ea typeface="Arial"/>
                <a:cs typeface="Arial"/>
                <a:sym typeface="Arial"/>
              </a:rPr>
              <a:t> Existing cloud and mobile hardware infrastructure ensures seamless data processing and integration, making deployment technically feasible.</a:t>
            </a:r>
          </a:p>
          <a:p>
            <a:pPr algn="l">
              <a:lnSpc>
                <a:spcPts val="3363"/>
              </a:lnSpc>
            </a:pPr>
            <a:r>
              <a:rPr lang="en-US" sz="2454">
                <a:solidFill>
                  <a:srgbClr val="000000"/>
                </a:solidFill>
                <a:latin typeface="Arial"/>
                <a:ea typeface="Arial"/>
                <a:cs typeface="Arial"/>
                <a:sym typeface="Arial"/>
              </a:rPr>
              <a:t>- </a:t>
            </a:r>
            <a:r>
              <a:rPr lang="en-US" sz="2454" b="true">
                <a:solidFill>
                  <a:srgbClr val="000000"/>
                </a:solidFill>
                <a:latin typeface="Arial Bold"/>
                <a:ea typeface="Arial Bold"/>
                <a:cs typeface="Arial Bold"/>
                <a:sym typeface="Arial Bold"/>
              </a:rPr>
              <a:t>User Interface</a:t>
            </a:r>
            <a:r>
              <a:rPr lang="en-US" sz="2454">
                <a:solidFill>
                  <a:srgbClr val="000000"/>
                </a:solidFill>
                <a:latin typeface="Arial"/>
                <a:ea typeface="Arial"/>
                <a:cs typeface="Arial"/>
                <a:sym typeface="Arial"/>
              </a:rPr>
              <a:t>: The user-centered design process has resulted in an intuitive and user-friendly interface, increasing initial acceptance and ease of use.</a:t>
            </a:r>
          </a:p>
          <a:p>
            <a:pPr algn="l">
              <a:lnSpc>
                <a:spcPts val="3363"/>
              </a:lnSpc>
            </a:pPr>
          </a:p>
          <a:p>
            <a:pPr algn="l">
              <a:lnSpc>
                <a:spcPts val="3774"/>
              </a:lnSpc>
            </a:pPr>
            <a:r>
              <a:rPr lang="en-US" sz="2754" b="true">
                <a:solidFill>
                  <a:srgbClr val="0070C0"/>
                </a:solidFill>
                <a:latin typeface="Arial Bold"/>
                <a:ea typeface="Arial Bold"/>
                <a:cs typeface="Arial Bold"/>
                <a:sym typeface="Arial Bold"/>
              </a:rPr>
              <a:t>Viability</a:t>
            </a:r>
            <a:r>
              <a:rPr lang="en-US" sz="2754" b="true">
                <a:solidFill>
                  <a:srgbClr val="000000"/>
                </a:solidFill>
                <a:latin typeface="Arial Bold"/>
                <a:ea typeface="Arial Bold"/>
                <a:cs typeface="Arial Bold"/>
                <a:sym typeface="Arial Bold"/>
              </a:rPr>
              <a:t>: </a:t>
            </a:r>
          </a:p>
          <a:p>
            <a:pPr algn="l">
              <a:lnSpc>
                <a:spcPts val="3363"/>
              </a:lnSpc>
            </a:pPr>
            <a:r>
              <a:rPr lang="en-US" sz="2454">
                <a:solidFill>
                  <a:srgbClr val="000000"/>
                </a:solidFill>
                <a:latin typeface="Arial"/>
                <a:ea typeface="Arial"/>
                <a:cs typeface="Arial"/>
                <a:sym typeface="Arial"/>
              </a:rPr>
              <a:t>- </a:t>
            </a:r>
            <a:r>
              <a:rPr lang="en-US" sz="2454" b="true">
                <a:solidFill>
                  <a:srgbClr val="000000"/>
                </a:solidFill>
                <a:latin typeface="Arial Bold"/>
                <a:ea typeface="Arial Bold"/>
                <a:cs typeface="Arial Bold"/>
                <a:sym typeface="Arial Bold"/>
              </a:rPr>
              <a:t>Scalability</a:t>
            </a:r>
            <a:r>
              <a:rPr lang="en-US" sz="2454">
                <a:solidFill>
                  <a:srgbClr val="000000"/>
                </a:solidFill>
                <a:latin typeface="Arial"/>
                <a:ea typeface="Arial"/>
                <a:cs typeface="Arial"/>
                <a:sym typeface="Arial"/>
              </a:rPr>
              <a:t>: The system is built to scale across various industries, including healthcare, education, and assistive technologies, offering flexibility for widespread adoption.</a:t>
            </a:r>
          </a:p>
          <a:p>
            <a:pPr algn="l">
              <a:lnSpc>
                <a:spcPts val="3363"/>
              </a:lnSpc>
            </a:pPr>
            <a:r>
              <a:rPr lang="en-US" sz="2454">
                <a:solidFill>
                  <a:srgbClr val="000000"/>
                </a:solidFill>
                <a:latin typeface="Arial"/>
                <a:ea typeface="Arial"/>
                <a:cs typeface="Arial"/>
                <a:sym typeface="Arial"/>
              </a:rPr>
              <a:t>- </a:t>
            </a:r>
            <a:r>
              <a:rPr lang="en-US" sz="2454" b="true">
                <a:solidFill>
                  <a:srgbClr val="000000"/>
                </a:solidFill>
                <a:latin typeface="Arial Bold"/>
                <a:ea typeface="Arial Bold"/>
                <a:cs typeface="Arial Bold"/>
                <a:sym typeface="Arial Bold"/>
              </a:rPr>
              <a:t>Continuous Improvement</a:t>
            </a:r>
            <a:r>
              <a:rPr lang="en-US" sz="2454">
                <a:solidFill>
                  <a:srgbClr val="000000"/>
                </a:solidFill>
                <a:latin typeface="Arial"/>
                <a:ea typeface="Arial"/>
                <a:cs typeface="Arial"/>
                <a:sym typeface="Arial"/>
              </a:rPr>
              <a:t>: Regular data updates and feedback from users will enable retraining and refinement of AI models, ensuring the system stays up to date and effective over time.</a:t>
            </a:r>
          </a:p>
          <a:p>
            <a:pPr algn="l">
              <a:lnSpc>
                <a:spcPts val="3363"/>
              </a:lnSpc>
            </a:pPr>
            <a:r>
              <a:rPr lang="en-US" sz="2454">
                <a:solidFill>
                  <a:srgbClr val="000000"/>
                </a:solidFill>
                <a:latin typeface="Arial"/>
                <a:ea typeface="Arial"/>
                <a:cs typeface="Arial"/>
                <a:sym typeface="Arial"/>
              </a:rPr>
              <a:t>- </a:t>
            </a:r>
            <a:r>
              <a:rPr lang="en-US" sz="2454" b="true">
                <a:solidFill>
                  <a:srgbClr val="000000"/>
                </a:solidFill>
                <a:latin typeface="Arial Bold"/>
                <a:ea typeface="Arial Bold"/>
                <a:cs typeface="Arial Bold"/>
                <a:sym typeface="Arial Bold"/>
              </a:rPr>
              <a:t>Adoption and Integration</a:t>
            </a:r>
            <a:r>
              <a:rPr lang="en-US" sz="2454">
                <a:solidFill>
                  <a:srgbClr val="000000"/>
                </a:solidFill>
                <a:latin typeface="Arial"/>
                <a:ea typeface="Arial"/>
                <a:cs typeface="Arial"/>
                <a:sym typeface="Arial"/>
              </a:rPr>
              <a:t>: Collaborating with healthcare providers, educational institutions, and tech firms will expand the system’s reach and encourage industry-wide adoption.</a:t>
            </a:r>
          </a:p>
          <a:p>
            <a:pPr algn="l">
              <a:lnSpc>
                <a:spcPts val="3363"/>
              </a:lnSpc>
            </a:pPr>
            <a:r>
              <a:rPr lang="en-US" sz="2454">
                <a:solidFill>
                  <a:srgbClr val="000000"/>
                </a:solidFill>
                <a:latin typeface="Arial"/>
                <a:ea typeface="Arial"/>
                <a:cs typeface="Arial"/>
                <a:sym typeface="Arial"/>
              </a:rPr>
              <a:t>- </a:t>
            </a:r>
            <a:r>
              <a:rPr lang="en-US" b="true" sz="2454">
                <a:solidFill>
                  <a:srgbClr val="000000"/>
                </a:solidFill>
                <a:latin typeface="Arial Bold"/>
                <a:ea typeface="Arial Bold"/>
                <a:cs typeface="Arial Bold"/>
                <a:sym typeface="Arial Bold"/>
              </a:rPr>
              <a:t>Sustainability:</a:t>
            </a:r>
            <a:r>
              <a:rPr lang="en-US" sz="2454">
                <a:solidFill>
                  <a:srgbClr val="000000"/>
                </a:solidFill>
                <a:latin typeface="Arial"/>
                <a:ea typeface="Arial"/>
                <a:cs typeface="Arial"/>
                <a:sym typeface="Arial"/>
              </a:rPr>
              <a:t> Adapting to advancements in AI, AR, and mobile technologies while addressing ethical and privacy concerns will be crucial for long-term success and trust.</a:t>
            </a:r>
          </a:p>
        </p:txBody>
      </p:sp>
      <p:sp>
        <p:nvSpPr>
          <p:cNvPr name="TextBox 15" id="15"/>
          <p:cNvSpPr txBox="true"/>
          <p:nvPr/>
        </p:nvSpPr>
        <p:spPr>
          <a:xfrm rot="0">
            <a:off x="7016952" y="9654677"/>
            <a:ext cx="5393174" cy="869950"/>
          </a:xfrm>
          <a:prstGeom prst="rect">
            <a:avLst/>
          </a:prstGeom>
        </p:spPr>
        <p:txBody>
          <a:bodyPr anchor="t" rtlCol="false" tIns="0" lIns="0" bIns="0" rIns="0">
            <a:spAutoFit/>
          </a:bodyPr>
          <a:lstStyle/>
          <a:p>
            <a:pPr algn="ctr">
              <a:lnSpc>
                <a:spcPts val="3500"/>
              </a:lnSpc>
            </a:pPr>
            <a:r>
              <a:rPr lang="en-US" sz="2499">
                <a:solidFill>
                  <a:srgbClr val="FFFFFF"/>
                </a:solidFill>
                <a:latin typeface="Canva Sans"/>
                <a:ea typeface="Canva Sans"/>
                <a:cs typeface="Canva Sans"/>
                <a:sym typeface="Canva Sans"/>
              </a:rPr>
              <a:t>@INSIGHT HACKATHON TEMPLATE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22428" y="-205970"/>
            <a:ext cx="18539332" cy="10014344"/>
            <a:chOff x="0" y="0"/>
            <a:chExt cx="24719109" cy="13352459"/>
          </a:xfrm>
        </p:grpSpPr>
        <p:sp>
          <p:nvSpPr>
            <p:cNvPr name="Freeform 3" id="3"/>
            <p:cNvSpPr/>
            <p:nvPr/>
          </p:nvSpPr>
          <p:spPr>
            <a:xfrm flipH="false" flipV="false" rot="0">
              <a:off x="0" y="0"/>
              <a:ext cx="24719153" cy="13352399"/>
            </a:xfrm>
            <a:custGeom>
              <a:avLst/>
              <a:gdLst/>
              <a:ahLst/>
              <a:cxnLst/>
              <a:rect r="r" b="b" t="t" l="l"/>
              <a:pathLst>
                <a:path h="13352399" w="24719153">
                  <a:moveTo>
                    <a:pt x="0" y="0"/>
                  </a:moveTo>
                  <a:lnTo>
                    <a:pt x="24719153" y="0"/>
                  </a:lnTo>
                  <a:lnTo>
                    <a:pt x="24719153" y="13352399"/>
                  </a:lnTo>
                  <a:lnTo>
                    <a:pt x="0" y="13352399"/>
                  </a:lnTo>
                  <a:lnTo>
                    <a:pt x="0" y="0"/>
                  </a:lnTo>
                  <a:close/>
                </a:path>
              </a:pathLst>
            </a:custGeom>
            <a:blipFill>
              <a:blip r:embed="rId2"/>
              <a:stretch>
                <a:fillRect l="0" t="-42564" r="0" b="-42564"/>
              </a:stretch>
            </a:blipFill>
          </p:spPr>
        </p:sp>
      </p:grpSp>
      <p:sp>
        <p:nvSpPr>
          <p:cNvPr name="Freeform 4" id="4"/>
          <p:cNvSpPr/>
          <p:nvPr/>
        </p:nvSpPr>
        <p:spPr>
          <a:xfrm flipH="false" flipV="false" rot="0">
            <a:off x="0" y="9532143"/>
            <a:ext cx="18287999" cy="754856"/>
          </a:xfrm>
          <a:custGeom>
            <a:avLst/>
            <a:gdLst/>
            <a:ahLst/>
            <a:cxnLst/>
            <a:rect r="r" b="b" t="t" l="l"/>
            <a:pathLst>
              <a:path h="754856" w="18287999">
                <a:moveTo>
                  <a:pt x="0" y="0"/>
                </a:moveTo>
                <a:lnTo>
                  <a:pt x="18287999" y="0"/>
                </a:lnTo>
                <a:lnTo>
                  <a:pt x="18287999" y="754856"/>
                </a:lnTo>
                <a:lnTo>
                  <a:pt x="0" y="7548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31162" y="-30755"/>
            <a:ext cx="2029660" cy="1618866"/>
          </a:xfrm>
          <a:custGeom>
            <a:avLst/>
            <a:gdLst/>
            <a:ahLst/>
            <a:cxnLst/>
            <a:rect r="r" b="b" t="t" l="l"/>
            <a:pathLst>
              <a:path h="1618866" w="2029660">
                <a:moveTo>
                  <a:pt x="0" y="0"/>
                </a:moveTo>
                <a:lnTo>
                  <a:pt x="2029660" y="0"/>
                </a:lnTo>
                <a:lnTo>
                  <a:pt x="2029660" y="1618866"/>
                </a:lnTo>
                <a:lnTo>
                  <a:pt x="0" y="16188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449886" y="148228"/>
            <a:ext cx="1792212" cy="1372295"/>
            <a:chOff x="0" y="0"/>
            <a:chExt cx="2389616" cy="1829726"/>
          </a:xfrm>
        </p:grpSpPr>
        <p:sp>
          <p:nvSpPr>
            <p:cNvPr name="Freeform 7" id="7"/>
            <p:cNvSpPr/>
            <p:nvPr/>
          </p:nvSpPr>
          <p:spPr>
            <a:xfrm flipH="false" flipV="false" rot="0">
              <a:off x="0" y="0"/>
              <a:ext cx="2389632" cy="1829689"/>
            </a:xfrm>
            <a:custGeom>
              <a:avLst/>
              <a:gdLst/>
              <a:ahLst/>
              <a:cxnLst/>
              <a:rect r="r" b="b" t="t" l="l"/>
              <a:pathLst>
                <a:path h="1829689" w="2389632">
                  <a:moveTo>
                    <a:pt x="0" y="0"/>
                  </a:moveTo>
                  <a:lnTo>
                    <a:pt x="2389632" y="0"/>
                  </a:lnTo>
                  <a:lnTo>
                    <a:pt x="2389632" y="1829689"/>
                  </a:lnTo>
                  <a:lnTo>
                    <a:pt x="0" y="1829689"/>
                  </a:lnTo>
                  <a:lnTo>
                    <a:pt x="0" y="0"/>
                  </a:lnTo>
                  <a:close/>
                </a:path>
              </a:pathLst>
            </a:custGeom>
            <a:blipFill>
              <a:blip r:embed="rId7"/>
              <a:stretch>
                <a:fillRect l="-12310" t="0" r="-12309" b="-2"/>
              </a:stretch>
            </a:blipFill>
          </p:spPr>
        </p:sp>
      </p:grpSp>
      <p:sp>
        <p:nvSpPr>
          <p:cNvPr name="Freeform 8" id="8"/>
          <p:cNvSpPr/>
          <p:nvPr/>
        </p:nvSpPr>
        <p:spPr>
          <a:xfrm flipH="false" flipV="false" rot="0">
            <a:off x="16219170" y="27531"/>
            <a:ext cx="1737668" cy="1391958"/>
          </a:xfrm>
          <a:custGeom>
            <a:avLst/>
            <a:gdLst/>
            <a:ahLst/>
            <a:cxnLst/>
            <a:rect r="r" b="b" t="t" l="l"/>
            <a:pathLst>
              <a:path h="1391958" w="1737668">
                <a:moveTo>
                  <a:pt x="0" y="0"/>
                </a:moveTo>
                <a:lnTo>
                  <a:pt x="1737668" y="0"/>
                </a:lnTo>
                <a:lnTo>
                  <a:pt x="1737668" y="1391958"/>
                </a:lnTo>
                <a:lnTo>
                  <a:pt x="0" y="13919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16119397" y="0"/>
            <a:ext cx="1817261" cy="1299181"/>
            <a:chOff x="0" y="0"/>
            <a:chExt cx="2423015" cy="1732242"/>
          </a:xfrm>
        </p:grpSpPr>
        <p:sp>
          <p:nvSpPr>
            <p:cNvPr name="Freeform 10" id="10"/>
            <p:cNvSpPr/>
            <p:nvPr/>
          </p:nvSpPr>
          <p:spPr>
            <a:xfrm flipH="false" flipV="false" rot="0">
              <a:off x="0" y="0"/>
              <a:ext cx="2423033" cy="1732280"/>
            </a:xfrm>
            <a:custGeom>
              <a:avLst/>
              <a:gdLst/>
              <a:ahLst/>
              <a:cxnLst/>
              <a:rect r="r" b="b" t="t" l="l"/>
              <a:pathLst>
                <a:path h="1732280" w="2423033">
                  <a:moveTo>
                    <a:pt x="0" y="0"/>
                  </a:moveTo>
                  <a:lnTo>
                    <a:pt x="2423033" y="0"/>
                  </a:lnTo>
                  <a:lnTo>
                    <a:pt x="2423033" y="1732280"/>
                  </a:lnTo>
                  <a:lnTo>
                    <a:pt x="0" y="1732280"/>
                  </a:lnTo>
                  <a:lnTo>
                    <a:pt x="0" y="0"/>
                  </a:lnTo>
                  <a:close/>
                </a:path>
              </a:pathLst>
            </a:custGeom>
            <a:blipFill>
              <a:blip r:embed="rId10"/>
              <a:stretch>
                <a:fillRect l="0" t="-3309" r="0" b="-3307"/>
              </a:stretch>
            </a:blipFill>
          </p:spPr>
        </p:sp>
      </p:grpSp>
      <p:grpSp>
        <p:nvGrpSpPr>
          <p:cNvPr name="Group 11" id="11"/>
          <p:cNvGrpSpPr/>
          <p:nvPr/>
        </p:nvGrpSpPr>
        <p:grpSpPr>
          <a:xfrm rot="0">
            <a:off x="7942641" y="80640"/>
            <a:ext cx="1460716" cy="1338848"/>
            <a:chOff x="0" y="0"/>
            <a:chExt cx="1947621" cy="1785131"/>
          </a:xfrm>
        </p:grpSpPr>
        <p:sp>
          <p:nvSpPr>
            <p:cNvPr name="Freeform 12" id="12"/>
            <p:cNvSpPr/>
            <p:nvPr/>
          </p:nvSpPr>
          <p:spPr>
            <a:xfrm flipH="false" flipV="false" rot="0">
              <a:off x="0" y="0"/>
              <a:ext cx="1947672" cy="1785112"/>
            </a:xfrm>
            <a:custGeom>
              <a:avLst/>
              <a:gdLst/>
              <a:ahLst/>
              <a:cxnLst/>
              <a:rect r="r" b="b" t="t" l="l"/>
              <a:pathLst>
                <a:path h="1785112" w="1947672">
                  <a:moveTo>
                    <a:pt x="0" y="0"/>
                  </a:moveTo>
                  <a:lnTo>
                    <a:pt x="1947672" y="0"/>
                  </a:lnTo>
                  <a:lnTo>
                    <a:pt x="1947672" y="1785112"/>
                  </a:lnTo>
                  <a:lnTo>
                    <a:pt x="0" y="1785112"/>
                  </a:lnTo>
                  <a:lnTo>
                    <a:pt x="0" y="0"/>
                  </a:lnTo>
                  <a:close/>
                </a:path>
              </a:pathLst>
            </a:custGeom>
            <a:blipFill>
              <a:blip r:embed="rId11"/>
              <a:stretch>
                <a:fillRect l="0" t="-974" r="2" b="-975"/>
              </a:stretch>
            </a:blipFill>
          </p:spPr>
        </p:sp>
      </p:grpSp>
      <p:sp>
        <p:nvSpPr>
          <p:cNvPr name="TextBox 13" id="13"/>
          <p:cNvSpPr txBox="true"/>
          <p:nvPr/>
        </p:nvSpPr>
        <p:spPr>
          <a:xfrm rot="0">
            <a:off x="174285" y="1559536"/>
            <a:ext cx="17939429" cy="742929"/>
          </a:xfrm>
          <a:prstGeom prst="rect">
            <a:avLst/>
          </a:prstGeom>
        </p:spPr>
        <p:txBody>
          <a:bodyPr anchor="t" rtlCol="false" tIns="0" lIns="0" bIns="0" rIns="0">
            <a:spAutoFit/>
          </a:bodyPr>
          <a:lstStyle/>
          <a:p>
            <a:pPr algn="ctr">
              <a:lnSpc>
                <a:spcPts val="5628"/>
              </a:lnSpc>
            </a:pPr>
            <a:r>
              <a:rPr lang="en-US" sz="4689" b="true">
                <a:solidFill>
                  <a:srgbClr val="1F497D"/>
                </a:solidFill>
                <a:latin typeface="Arimo Bold"/>
                <a:ea typeface="Arimo Bold"/>
                <a:cs typeface="Arimo Bold"/>
                <a:sym typeface="Arimo Bold"/>
              </a:rPr>
              <a:t> Future Work</a:t>
            </a:r>
          </a:p>
        </p:txBody>
      </p:sp>
      <p:sp>
        <p:nvSpPr>
          <p:cNvPr name="TextBox 14" id="14"/>
          <p:cNvSpPr txBox="true"/>
          <p:nvPr/>
        </p:nvSpPr>
        <p:spPr>
          <a:xfrm rot="0">
            <a:off x="7212126" y="9607947"/>
            <a:ext cx="5393174" cy="488949"/>
          </a:xfrm>
          <a:prstGeom prst="rect">
            <a:avLst/>
          </a:prstGeom>
        </p:spPr>
        <p:txBody>
          <a:bodyPr anchor="t" rtlCol="false" tIns="0" lIns="0" bIns="0" rIns="0">
            <a:spAutoFit/>
          </a:bodyPr>
          <a:lstStyle/>
          <a:p>
            <a:pPr algn="ctr">
              <a:lnSpc>
                <a:spcPts val="3500"/>
              </a:lnSpc>
            </a:pPr>
            <a:r>
              <a:rPr lang="en-US" sz="2499">
                <a:solidFill>
                  <a:srgbClr val="FFFFFF"/>
                </a:solidFill>
                <a:latin typeface="Canva Sans"/>
                <a:ea typeface="Canva Sans"/>
                <a:cs typeface="Canva Sans"/>
                <a:sym typeface="Canva Sans"/>
              </a:rPr>
              <a:t>@INSIGHT HACKATHON TEMPLATE</a:t>
            </a:r>
          </a:p>
        </p:txBody>
      </p:sp>
      <p:sp>
        <p:nvSpPr>
          <p:cNvPr name="TextBox 15" id="15"/>
          <p:cNvSpPr txBox="true"/>
          <p:nvPr/>
        </p:nvSpPr>
        <p:spPr>
          <a:xfrm rot="0">
            <a:off x="174285" y="2320895"/>
            <a:ext cx="17939429" cy="7001992"/>
          </a:xfrm>
          <a:prstGeom prst="rect">
            <a:avLst/>
          </a:prstGeom>
        </p:spPr>
        <p:txBody>
          <a:bodyPr anchor="t" rtlCol="false" tIns="0" lIns="0" bIns="0" rIns="0">
            <a:spAutoFit/>
          </a:bodyPr>
          <a:lstStyle/>
          <a:p>
            <a:pPr algn="just" marL="508278" indent="-254139" lvl="1">
              <a:lnSpc>
                <a:spcPts val="3295"/>
              </a:lnSpc>
              <a:buFont typeface="Arial"/>
              <a:buChar char="•"/>
            </a:pPr>
            <a:r>
              <a:rPr lang="en-US" b="true" sz="2354">
                <a:solidFill>
                  <a:srgbClr val="0070C0"/>
                </a:solidFill>
                <a:latin typeface="Arial Bold"/>
                <a:ea typeface="Arial Bold"/>
                <a:cs typeface="Arial Bold"/>
                <a:sym typeface="Arial Bold"/>
              </a:rPr>
              <a:t>Enhanced AI Models</a:t>
            </a:r>
            <a:r>
              <a:rPr lang="en-US" b="true" sz="2354">
                <a:solidFill>
                  <a:srgbClr val="000000"/>
                </a:solidFill>
                <a:latin typeface="Arial Bold"/>
                <a:ea typeface="Arial Bold"/>
                <a:cs typeface="Arial Bold"/>
                <a:sym typeface="Arial Bold"/>
              </a:rPr>
              <a:t>:</a:t>
            </a:r>
          </a:p>
          <a:p>
            <a:pPr algn="just" marL="928500" indent="-309500" lvl="2">
              <a:lnSpc>
                <a:spcPts val="3010"/>
              </a:lnSpc>
              <a:buFont typeface="Arial"/>
              <a:buChar char="⚬"/>
            </a:pPr>
            <a:r>
              <a:rPr lang="en-US" b="true" sz="2150">
                <a:solidFill>
                  <a:srgbClr val="000000"/>
                </a:solidFill>
                <a:latin typeface="Arial Bold"/>
                <a:ea typeface="Arial Bold"/>
                <a:cs typeface="Arial Bold"/>
                <a:sym typeface="Arial Bold"/>
              </a:rPr>
              <a:t>Goal</a:t>
            </a:r>
            <a:r>
              <a:rPr lang="en-US" sz="2150">
                <a:solidFill>
                  <a:srgbClr val="000000"/>
                </a:solidFill>
                <a:latin typeface="Arial"/>
                <a:ea typeface="Arial"/>
                <a:cs typeface="Arial"/>
                <a:sym typeface="Arial"/>
              </a:rPr>
              <a:t>: Increase accuracy and responsiveness.</a:t>
            </a:r>
          </a:p>
          <a:p>
            <a:pPr algn="just" marL="928500" indent="-309500" lvl="2">
              <a:lnSpc>
                <a:spcPts val="3010"/>
              </a:lnSpc>
              <a:buFont typeface="Arial"/>
              <a:buChar char="⚬"/>
            </a:pPr>
            <a:r>
              <a:rPr lang="en-US" b="true" sz="2150">
                <a:solidFill>
                  <a:srgbClr val="000000"/>
                </a:solidFill>
                <a:latin typeface="Arial Bold"/>
                <a:ea typeface="Arial Bold"/>
                <a:cs typeface="Arial Bold"/>
                <a:sym typeface="Arial Bold"/>
              </a:rPr>
              <a:t>Approach</a:t>
            </a:r>
            <a:r>
              <a:rPr lang="en-US" sz="2150">
                <a:solidFill>
                  <a:srgbClr val="000000"/>
                </a:solidFill>
                <a:latin typeface="Arial"/>
                <a:ea typeface="Arial"/>
                <a:cs typeface="Arial"/>
                <a:sym typeface="Arial"/>
              </a:rPr>
              <a:t>: Implement state-of-the-art neural networks and transformer-based models for more precise gesture recognition and speech synthesis.</a:t>
            </a:r>
          </a:p>
          <a:p>
            <a:pPr algn="just" marL="928500" indent="-309500" lvl="2">
              <a:lnSpc>
                <a:spcPts val="3010"/>
              </a:lnSpc>
              <a:buFont typeface="Arial"/>
              <a:buChar char="⚬"/>
            </a:pPr>
            <a:r>
              <a:rPr lang="en-US" b="true" sz="2150">
                <a:solidFill>
                  <a:srgbClr val="000000"/>
                </a:solidFill>
                <a:latin typeface="Arial Bold"/>
                <a:ea typeface="Arial Bold"/>
                <a:cs typeface="Arial Bold"/>
                <a:sym typeface="Arial Bold"/>
              </a:rPr>
              <a:t>Impact</a:t>
            </a:r>
            <a:r>
              <a:rPr lang="en-US" sz="2150">
                <a:solidFill>
                  <a:srgbClr val="000000"/>
                </a:solidFill>
                <a:latin typeface="Arial"/>
                <a:ea typeface="Arial"/>
                <a:cs typeface="Arial"/>
                <a:sym typeface="Arial"/>
              </a:rPr>
              <a:t>: Improved real-time communication with reduced errors, enhancing the user experience.</a:t>
            </a:r>
          </a:p>
          <a:p>
            <a:pPr algn="just" marL="508278" indent="-254139" lvl="1">
              <a:lnSpc>
                <a:spcPts val="3295"/>
              </a:lnSpc>
              <a:buFont typeface="Arial"/>
              <a:buChar char="•"/>
            </a:pPr>
            <a:r>
              <a:rPr lang="en-US" b="true" sz="2354">
                <a:solidFill>
                  <a:srgbClr val="0070C0"/>
                </a:solidFill>
                <a:latin typeface="Arial Bold"/>
                <a:ea typeface="Arial Bold"/>
                <a:cs typeface="Arial Bold"/>
                <a:sym typeface="Arial Bold"/>
              </a:rPr>
              <a:t>Language Support:</a:t>
            </a:r>
          </a:p>
          <a:p>
            <a:pPr algn="just" marL="928500" indent="-309500" lvl="2">
              <a:lnSpc>
                <a:spcPts val="3010"/>
              </a:lnSpc>
              <a:buFont typeface="Arial"/>
              <a:buChar char="⚬"/>
            </a:pPr>
            <a:r>
              <a:rPr lang="en-US" b="true" sz="2150">
                <a:solidFill>
                  <a:srgbClr val="000000"/>
                </a:solidFill>
                <a:latin typeface="Arial Bold"/>
                <a:ea typeface="Arial Bold"/>
                <a:cs typeface="Arial Bold"/>
                <a:sym typeface="Arial Bold"/>
              </a:rPr>
              <a:t>Goal</a:t>
            </a:r>
            <a:r>
              <a:rPr lang="en-US" sz="2150">
                <a:solidFill>
                  <a:srgbClr val="000000"/>
                </a:solidFill>
                <a:latin typeface="Arial"/>
                <a:ea typeface="Arial"/>
                <a:cs typeface="Arial"/>
                <a:sym typeface="Arial"/>
              </a:rPr>
              <a:t>: Make the system accessible on a global scale.</a:t>
            </a:r>
          </a:p>
          <a:p>
            <a:pPr algn="just" marL="928500" indent="-309500" lvl="2">
              <a:lnSpc>
                <a:spcPts val="3010"/>
              </a:lnSpc>
              <a:buFont typeface="Arial"/>
              <a:buChar char="⚬"/>
            </a:pPr>
            <a:r>
              <a:rPr lang="en-US" b="true" sz="2150">
                <a:solidFill>
                  <a:srgbClr val="000000"/>
                </a:solidFill>
                <a:latin typeface="Arial Bold"/>
                <a:ea typeface="Arial Bold"/>
                <a:cs typeface="Arial Bold"/>
                <a:sym typeface="Arial Bold"/>
              </a:rPr>
              <a:t>Approach</a:t>
            </a:r>
            <a:r>
              <a:rPr lang="en-US" sz="2150">
                <a:solidFill>
                  <a:srgbClr val="000000"/>
                </a:solidFill>
                <a:latin typeface="Arial"/>
                <a:ea typeface="Arial"/>
                <a:cs typeface="Arial"/>
                <a:sym typeface="Arial"/>
              </a:rPr>
              <a:t>: Expand system capabilities to support multiple languages and dialects, including region-specific variations.</a:t>
            </a:r>
          </a:p>
          <a:p>
            <a:pPr algn="just" marL="928500" indent="-309500" lvl="2">
              <a:lnSpc>
                <a:spcPts val="3010"/>
              </a:lnSpc>
              <a:buFont typeface="Arial"/>
              <a:buChar char="⚬"/>
            </a:pPr>
            <a:r>
              <a:rPr lang="en-US" b="true" sz="2150">
                <a:solidFill>
                  <a:srgbClr val="000000"/>
                </a:solidFill>
                <a:latin typeface="Arial Bold"/>
                <a:ea typeface="Arial Bold"/>
                <a:cs typeface="Arial Bold"/>
                <a:sym typeface="Arial Bold"/>
              </a:rPr>
              <a:t>Impact</a:t>
            </a:r>
            <a:r>
              <a:rPr lang="en-US" sz="2150">
                <a:solidFill>
                  <a:srgbClr val="000000"/>
                </a:solidFill>
                <a:latin typeface="Arial"/>
                <a:ea typeface="Arial"/>
                <a:cs typeface="Arial"/>
                <a:sym typeface="Arial"/>
              </a:rPr>
              <a:t>: Enables broader adoption and usability across different cultural and linguistic backgrounds.</a:t>
            </a:r>
          </a:p>
          <a:p>
            <a:pPr algn="just" marL="508278" indent="-254139" lvl="1">
              <a:lnSpc>
                <a:spcPts val="3295"/>
              </a:lnSpc>
              <a:buFont typeface="Arial"/>
              <a:buChar char="•"/>
            </a:pPr>
            <a:r>
              <a:rPr lang="en-US" b="true" sz="2354">
                <a:solidFill>
                  <a:srgbClr val="0070C0"/>
                </a:solidFill>
                <a:latin typeface="Arial Bold"/>
                <a:ea typeface="Arial Bold"/>
                <a:cs typeface="Arial Bold"/>
                <a:sym typeface="Arial Bold"/>
              </a:rPr>
              <a:t>Augmented Reality Enhancements:</a:t>
            </a:r>
          </a:p>
          <a:p>
            <a:pPr algn="just" marL="928500" indent="-309500" lvl="2">
              <a:lnSpc>
                <a:spcPts val="3010"/>
              </a:lnSpc>
              <a:spcBef>
                <a:spcPct val="0"/>
              </a:spcBef>
              <a:buFont typeface="Arial"/>
              <a:buChar char="⚬"/>
            </a:pPr>
            <a:r>
              <a:rPr lang="en-US" b="true" sz="2150">
                <a:solidFill>
                  <a:srgbClr val="000000"/>
                </a:solidFill>
                <a:latin typeface="Arial Bold"/>
                <a:ea typeface="Arial Bold"/>
                <a:cs typeface="Arial Bold"/>
                <a:sym typeface="Arial Bold"/>
              </a:rPr>
              <a:t>Goal</a:t>
            </a:r>
            <a:r>
              <a:rPr lang="en-US" sz="2150">
                <a:solidFill>
                  <a:srgbClr val="000000"/>
                </a:solidFill>
                <a:latin typeface="Arial"/>
                <a:ea typeface="Arial"/>
                <a:cs typeface="Arial"/>
                <a:sym typeface="Arial"/>
              </a:rPr>
              <a:t>: Enrich interacti</a:t>
            </a:r>
            <a:r>
              <a:rPr lang="en-US" sz="2150">
                <a:solidFill>
                  <a:srgbClr val="000000"/>
                </a:solidFill>
                <a:latin typeface="Arial"/>
                <a:ea typeface="Arial"/>
                <a:cs typeface="Arial"/>
                <a:sym typeface="Arial"/>
              </a:rPr>
              <a:t>on with intuitive features.</a:t>
            </a:r>
          </a:p>
          <a:p>
            <a:pPr algn="just" marL="928500" indent="-309500" lvl="2">
              <a:lnSpc>
                <a:spcPts val="3010"/>
              </a:lnSpc>
              <a:spcBef>
                <a:spcPct val="0"/>
              </a:spcBef>
              <a:buFont typeface="Arial"/>
              <a:buChar char="⚬"/>
            </a:pPr>
            <a:r>
              <a:rPr lang="en-US" b="true" sz="2150">
                <a:solidFill>
                  <a:srgbClr val="000000"/>
                </a:solidFill>
                <a:latin typeface="Arial Bold"/>
                <a:ea typeface="Arial Bold"/>
                <a:cs typeface="Arial Bold"/>
                <a:sym typeface="Arial Bold"/>
              </a:rPr>
              <a:t>Approach</a:t>
            </a:r>
            <a:r>
              <a:rPr lang="en-US" sz="2150">
                <a:solidFill>
                  <a:srgbClr val="000000"/>
                </a:solidFill>
                <a:latin typeface="Arial"/>
                <a:ea typeface="Arial"/>
                <a:cs typeface="Arial"/>
                <a:sym typeface="Arial"/>
              </a:rPr>
              <a:t>: Integrate augmented reality technologies to provide real-time, contextual prompts and visual aids during interactions.</a:t>
            </a:r>
          </a:p>
          <a:p>
            <a:pPr algn="just" marL="928500" indent="-309500" lvl="2">
              <a:lnSpc>
                <a:spcPts val="3010"/>
              </a:lnSpc>
              <a:spcBef>
                <a:spcPct val="0"/>
              </a:spcBef>
              <a:buFont typeface="Arial"/>
              <a:buChar char="⚬"/>
            </a:pPr>
            <a:r>
              <a:rPr lang="en-US" b="true" sz="2150">
                <a:solidFill>
                  <a:srgbClr val="000000"/>
                </a:solidFill>
                <a:latin typeface="Arial Bold"/>
                <a:ea typeface="Arial Bold"/>
                <a:cs typeface="Arial Bold"/>
                <a:sym typeface="Arial Bold"/>
              </a:rPr>
              <a:t>Impact</a:t>
            </a:r>
            <a:r>
              <a:rPr lang="en-US" sz="2150">
                <a:solidFill>
                  <a:srgbClr val="000000"/>
                </a:solidFill>
                <a:latin typeface="Arial"/>
                <a:ea typeface="Arial"/>
                <a:cs typeface="Arial"/>
                <a:sym typeface="Arial"/>
              </a:rPr>
              <a:t>: Facilitates smoother and more natural conversations, aiding comprehension and response times.</a:t>
            </a:r>
          </a:p>
          <a:p>
            <a:pPr algn="just" marL="508278" indent="-254139" lvl="1">
              <a:lnSpc>
                <a:spcPts val="3295"/>
              </a:lnSpc>
              <a:spcBef>
                <a:spcPct val="0"/>
              </a:spcBef>
              <a:buFont typeface="Arial"/>
              <a:buChar char="•"/>
            </a:pPr>
            <a:r>
              <a:rPr lang="en-US" b="true" sz="2354">
                <a:solidFill>
                  <a:srgbClr val="0070C0"/>
                </a:solidFill>
                <a:latin typeface="Arial Bold"/>
                <a:ea typeface="Arial Bold"/>
                <a:cs typeface="Arial Bold"/>
                <a:sym typeface="Arial Bold"/>
              </a:rPr>
              <a:t>User Personalization:</a:t>
            </a:r>
          </a:p>
          <a:p>
            <a:pPr algn="just" marL="928500" indent="-309500" lvl="2">
              <a:lnSpc>
                <a:spcPts val="3010"/>
              </a:lnSpc>
              <a:spcBef>
                <a:spcPct val="0"/>
              </a:spcBef>
              <a:buFont typeface="Arial"/>
              <a:buChar char="⚬"/>
            </a:pPr>
            <a:r>
              <a:rPr lang="en-US" b="true" sz="2150">
                <a:solidFill>
                  <a:srgbClr val="000000"/>
                </a:solidFill>
                <a:latin typeface="Arial Bold"/>
                <a:ea typeface="Arial Bold"/>
                <a:cs typeface="Arial Bold"/>
                <a:sym typeface="Arial Bold"/>
              </a:rPr>
              <a:t>Goal</a:t>
            </a:r>
            <a:r>
              <a:rPr lang="en-US" sz="2150">
                <a:solidFill>
                  <a:srgbClr val="000000"/>
                </a:solidFill>
                <a:latin typeface="Arial"/>
                <a:ea typeface="Arial"/>
                <a:cs typeface="Arial"/>
                <a:sym typeface="Arial"/>
              </a:rPr>
              <a:t>: Tailor the system to individual user needs.</a:t>
            </a:r>
          </a:p>
          <a:p>
            <a:pPr algn="just" marL="928500" indent="-309500" lvl="2">
              <a:lnSpc>
                <a:spcPts val="3010"/>
              </a:lnSpc>
              <a:spcBef>
                <a:spcPct val="0"/>
              </a:spcBef>
              <a:buFont typeface="Arial"/>
              <a:buChar char="⚬"/>
            </a:pPr>
            <a:r>
              <a:rPr lang="en-US" b="true" sz="2150">
                <a:solidFill>
                  <a:srgbClr val="000000"/>
                </a:solidFill>
                <a:latin typeface="Arial Bold"/>
                <a:ea typeface="Arial Bold"/>
                <a:cs typeface="Arial Bold"/>
                <a:sym typeface="Arial Bold"/>
              </a:rPr>
              <a:t>Approach</a:t>
            </a:r>
            <a:r>
              <a:rPr lang="en-US" sz="2150">
                <a:solidFill>
                  <a:srgbClr val="000000"/>
                </a:solidFill>
                <a:latin typeface="Arial"/>
                <a:ea typeface="Arial"/>
                <a:cs typeface="Arial"/>
                <a:sym typeface="Arial"/>
              </a:rPr>
              <a:t>: Develop adaptive AI models that learn and adjust to the unique communication styles, gestures, and preferences of each user.</a:t>
            </a:r>
          </a:p>
          <a:p>
            <a:pPr algn="just" marL="928500" indent="-309500" lvl="2">
              <a:lnSpc>
                <a:spcPts val="3010"/>
              </a:lnSpc>
              <a:spcBef>
                <a:spcPct val="0"/>
              </a:spcBef>
              <a:buFont typeface="Arial"/>
              <a:buChar char="⚬"/>
            </a:pPr>
            <a:r>
              <a:rPr lang="en-US" b="true" sz="2150">
                <a:solidFill>
                  <a:srgbClr val="000000"/>
                </a:solidFill>
                <a:latin typeface="Arial Bold"/>
                <a:ea typeface="Arial Bold"/>
                <a:cs typeface="Arial Bold"/>
                <a:sym typeface="Arial Bold"/>
              </a:rPr>
              <a:t>Impact</a:t>
            </a:r>
            <a:r>
              <a:rPr lang="en-US" sz="2150">
                <a:solidFill>
                  <a:srgbClr val="000000"/>
                </a:solidFill>
                <a:latin typeface="Arial"/>
                <a:ea typeface="Arial"/>
                <a:cs typeface="Arial"/>
                <a:sym typeface="Arial"/>
              </a:rPr>
              <a:t>: Personalized user experience increases effectiveness, comfort, and satisfaction, encouraging longer-term use.</a:t>
            </a:r>
          </a:p>
          <a:p>
            <a:pPr algn="just">
              <a:lnSpc>
                <a:spcPts val="301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22428" y="-205970"/>
            <a:ext cx="18539332" cy="10014344"/>
            <a:chOff x="0" y="0"/>
            <a:chExt cx="24719109" cy="13352459"/>
          </a:xfrm>
        </p:grpSpPr>
        <p:sp>
          <p:nvSpPr>
            <p:cNvPr name="Freeform 3" id="3"/>
            <p:cNvSpPr/>
            <p:nvPr/>
          </p:nvSpPr>
          <p:spPr>
            <a:xfrm flipH="false" flipV="false" rot="0">
              <a:off x="0" y="0"/>
              <a:ext cx="24719153" cy="13352399"/>
            </a:xfrm>
            <a:custGeom>
              <a:avLst/>
              <a:gdLst/>
              <a:ahLst/>
              <a:cxnLst/>
              <a:rect r="r" b="b" t="t" l="l"/>
              <a:pathLst>
                <a:path h="13352399" w="24719153">
                  <a:moveTo>
                    <a:pt x="0" y="0"/>
                  </a:moveTo>
                  <a:lnTo>
                    <a:pt x="24719153" y="0"/>
                  </a:lnTo>
                  <a:lnTo>
                    <a:pt x="24719153" y="13352399"/>
                  </a:lnTo>
                  <a:lnTo>
                    <a:pt x="0" y="13352399"/>
                  </a:lnTo>
                  <a:lnTo>
                    <a:pt x="0" y="0"/>
                  </a:lnTo>
                  <a:close/>
                </a:path>
              </a:pathLst>
            </a:custGeom>
            <a:blipFill>
              <a:blip r:embed="rId2"/>
              <a:stretch>
                <a:fillRect l="0" t="-42564" r="0" b="-42564"/>
              </a:stretch>
            </a:blipFill>
          </p:spPr>
        </p:sp>
      </p:grpSp>
      <p:sp>
        <p:nvSpPr>
          <p:cNvPr name="Freeform 4" id="4"/>
          <p:cNvSpPr/>
          <p:nvPr/>
        </p:nvSpPr>
        <p:spPr>
          <a:xfrm flipH="false" flipV="false" rot="0">
            <a:off x="0" y="9532143"/>
            <a:ext cx="18287999" cy="754856"/>
          </a:xfrm>
          <a:custGeom>
            <a:avLst/>
            <a:gdLst/>
            <a:ahLst/>
            <a:cxnLst/>
            <a:rect r="r" b="b" t="t" l="l"/>
            <a:pathLst>
              <a:path h="754856" w="18287999">
                <a:moveTo>
                  <a:pt x="0" y="0"/>
                </a:moveTo>
                <a:lnTo>
                  <a:pt x="18287999" y="0"/>
                </a:lnTo>
                <a:lnTo>
                  <a:pt x="18287999" y="754856"/>
                </a:lnTo>
                <a:lnTo>
                  <a:pt x="0" y="7548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31162" y="-30755"/>
            <a:ext cx="2029660" cy="1618866"/>
          </a:xfrm>
          <a:custGeom>
            <a:avLst/>
            <a:gdLst/>
            <a:ahLst/>
            <a:cxnLst/>
            <a:rect r="r" b="b" t="t" l="l"/>
            <a:pathLst>
              <a:path h="1618866" w="2029660">
                <a:moveTo>
                  <a:pt x="0" y="0"/>
                </a:moveTo>
                <a:lnTo>
                  <a:pt x="2029660" y="0"/>
                </a:lnTo>
                <a:lnTo>
                  <a:pt x="2029660" y="1618866"/>
                </a:lnTo>
                <a:lnTo>
                  <a:pt x="0" y="16188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449886" y="148228"/>
            <a:ext cx="1792212" cy="1372295"/>
            <a:chOff x="0" y="0"/>
            <a:chExt cx="2389616" cy="1829726"/>
          </a:xfrm>
        </p:grpSpPr>
        <p:sp>
          <p:nvSpPr>
            <p:cNvPr name="Freeform 7" id="7"/>
            <p:cNvSpPr/>
            <p:nvPr/>
          </p:nvSpPr>
          <p:spPr>
            <a:xfrm flipH="false" flipV="false" rot="0">
              <a:off x="0" y="0"/>
              <a:ext cx="2389632" cy="1829689"/>
            </a:xfrm>
            <a:custGeom>
              <a:avLst/>
              <a:gdLst/>
              <a:ahLst/>
              <a:cxnLst/>
              <a:rect r="r" b="b" t="t" l="l"/>
              <a:pathLst>
                <a:path h="1829689" w="2389632">
                  <a:moveTo>
                    <a:pt x="0" y="0"/>
                  </a:moveTo>
                  <a:lnTo>
                    <a:pt x="2389632" y="0"/>
                  </a:lnTo>
                  <a:lnTo>
                    <a:pt x="2389632" y="1829689"/>
                  </a:lnTo>
                  <a:lnTo>
                    <a:pt x="0" y="1829689"/>
                  </a:lnTo>
                  <a:lnTo>
                    <a:pt x="0" y="0"/>
                  </a:lnTo>
                  <a:close/>
                </a:path>
              </a:pathLst>
            </a:custGeom>
            <a:blipFill>
              <a:blip r:embed="rId7"/>
              <a:stretch>
                <a:fillRect l="-12310" t="0" r="-12309" b="-2"/>
              </a:stretch>
            </a:blipFill>
          </p:spPr>
        </p:sp>
      </p:grpSp>
      <p:sp>
        <p:nvSpPr>
          <p:cNvPr name="Freeform 8" id="8"/>
          <p:cNvSpPr/>
          <p:nvPr/>
        </p:nvSpPr>
        <p:spPr>
          <a:xfrm flipH="false" flipV="false" rot="0">
            <a:off x="16219170" y="27531"/>
            <a:ext cx="1737668" cy="1391958"/>
          </a:xfrm>
          <a:custGeom>
            <a:avLst/>
            <a:gdLst/>
            <a:ahLst/>
            <a:cxnLst/>
            <a:rect r="r" b="b" t="t" l="l"/>
            <a:pathLst>
              <a:path h="1391958" w="1737668">
                <a:moveTo>
                  <a:pt x="0" y="0"/>
                </a:moveTo>
                <a:lnTo>
                  <a:pt x="1737668" y="0"/>
                </a:lnTo>
                <a:lnTo>
                  <a:pt x="1737668" y="1391958"/>
                </a:lnTo>
                <a:lnTo>
                  <a:pt x="0" y="13919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16119397" y="0"/>
            <a:ext cx="1817261" cy="1299181"/>
            <a:chOff x="0" y="0"/>
            <a:chExt cx="2423015" cy="1732242"/>
          </a:xfrm>
        </p:grpSpPr>
        <p:sp>
          <p:nvSpPr>
            <p:cNvPr name="Freeform 10" id="10"/>
            <p:cNvSpPr/>
            <p:nvPr/>
          </p:nvSpPr>
          <p:spPr>
            <a:xfrm flipH="false" flipV="false" rot="0">
              <a:off x="0" y="0"/>
              <a:ext cx="2423033" cy="1732280"/>
            </a:xfrm>
            <a:custGeom>
              <a:avLst/>
              <a:gdLst/>
              <a:ahLst/>
              <a:cxnLst/>
              <a:rect r="r" b="b" t="t" l="l"/>
              <a:pathLst>
                <a:path h="1732280" w="2423033">
                  <a:moveTo>
                    <a:pt x="0" y="0"/>
                  </a:moveTo>
                  <a:lnTo>
                    <a:pt x="2423033" y="0"/>
                  </a:lnTo>
                  <a:lnTo>
                    <a:pt x="2423033" y="1732280"/>
                  </a:lnTo>
                  <a:lnTo>
                    <a:pt x="0" y="1732280"/>
                  </a:lnTo>
                  <a:lnTo>
                    <a:pt x="0" y="0"/>
                  </a:lnTo>
                  <a:close/>
                </a:path>
              </a:pathLst>
            </a:custGeom>
            <a:blipFill>
              <a:blip r:embed="rId10"/>
              <a:stretch>
                <a:fillRect l="0" t="-3309" r="0" b="-3307"/>
              </a:stretch>
            </a:blipFill>
          </p:spPr>
        </p:sp>
      </p:grpSp>
      <p:grpSp>
        <p:nvGrpSpPr>
          <p:cNvPr name="Group 11" id="11"/>
          <p:cNvGrpSpPr/>
          <p:nvPr/>
        </p:nvGrpSpPr>
        <p:grpSpPr>
          <a:xfrm rot="0">
            <a:off x="7942641" y="80640"/>
            <a:ext cx="1460716" cy="1338848"/>
            <a:chOff x="0" y="0"/>
            <a:chExt cx="1947621" cy="1785131"/>
          </a:xfrm>
        </p:grpSpPr>
        <p:sp>
          <p:nvSpPr>
            <p:cNvPr name="Freeform 12" id="12"/>
            <p:cNvSpPr/>
            <p:nvPr/>
          </p:nvSpPr>
          <p:spPr>
            <a:xfrm flipH="false" flipV="false" rot="0">
              <a:off x="0" y="0"/>
              <a:ext cx="1947672" cy="1785112"/>
            </a:xfrm>
            <a:custGeom>
              <a:avLst/>
              <a:gdLst/>
              <a:ahLst/>
              <a:cxnLst/>
              <a:rect r="r" b="b" t="t" l="l"/>
              <a:pathLst>
                <a:path h="1785112" w="1947672">
                  <a:moveTo>
                    <a:pt x="0" y="0"/>
                  </a:moveTo>
                  <a:lnTo>
                    <a:pt x="1947672" y="0"/>
                  </a:lnTo>
                  <a:lnTo>
                    <a:pt x="1947672" y="1785112"/>
                  </a:lnTo>
                  <a:lnTo>
                    <a:pt x="0" y="1785112"/>
                  </a:lnTo>
                  <a:lnTo>
                    <a:pt x="0" y="0"/>
                  </a:lnTo>
                  <a:close/>
                </a:path>
              </a:pathLst>
            </a:custGeom>
            <a:blipFill>
              <a:blip r:embed="rId11"/>
              <a:stretch>
                <a:fillRect l="0" t="-974" r="2" b="-975"/>
              </a:stretch>
            </a:blipFill>
          </p:spPr>
        </p:sp>
      </p:grpSp>
      <p:grpSp>
        <p:nvGrpSpPr>
          <p:cNvPr name="Group 13" id="13"/>
          <p:cNvGrpSpPr/>
          <p:nvPr/>
        </p:nvGrpSpPr>
        <p:grpSpPr>
          <a:xfrm rot="0">
            <a:off x="331162" y="2444448"/>
            <a:ext cx="8701371" cy="3409920"/>
            <a:chOff x="0" y="0"/>
            <a:chExt cx="2128769" cy="834229"/>
          </a:xfrm>
        </p:grpSpPr>
        <p:sp>
          <p:nvSpPr>
            <p:cNvPr name="Freeform 14" id="14"/>
            <p:cNvSpPr/>
            <p:nvPr/>
          </p:nvSpPr>
          <p:spPr>
            <a:xfrm flipH="false" flipV="false" rot="0">
              <a:off x="0" y="0"/>
              <a:ext cx="2128769" cy="834229"/>
            </a:xfrm>
            <a:custGeom>
              <a:avLst/>
              <a:gdLst/>
              <a:ahLst/>
              <a:cxnLst/>
              <a:rect r="r" b="b" t="t" l="l"/>
              <a:pathLst>
                <a:path h="834229" w="2128769">
                  <a:moveTo>
                    <a:pt x="20464" y="0"/>
                  </a:moveTo>
                  <a:lnTo>
                    <a:pt x="2108306" y="0"/>
                  </a:lnTo>
                  <a:cubicBezTo>
                    <a:pt x="2113733" y="0"/>
                    <a:pt x="2118938" y="2156"/>
                    <a:pt x="2122776" y="5994"/>
                  </a:cubicBezTo>
                  <a:cubicBezTo>
                    <a:pt x="2126613" y="9831"/>
                    <a:pt x="2128769" y="15037"/>
                    <a:pt x="2128769" y="20464"/>
                  </a:cubicBezTo>
                  <a:lnTo>
                    <a:pt x="2128769" y="813765"/>
                  </a:lnTo>
                  <a:cubicBezTo>
                    <a:pt x="2128769" y="825067"/>
                    <a:pt x="2119607" y="834229"/>
                    <a:pt x="2108306" y="834229"/>
                  </a:cubicBezTo>
                  <a:lnTo>
                    <a:pt x="20464" y="834229"/>
                  </a:lnTo>
                  <a:cubicBezTo>
                    <a:pt x="9162" y="834229"/>
                    <a:pt x="0" y="825067"/>
                    <a:pt x="0" y="813765"/>
                  </a:cubicBezTo>
                  <a:lnTo>
                    <a:pt x="0" y="20464"/>
                  </a:lnTo>
                  <a:cubicBezTo>
                    <a:pt x="0" y="9162"/>
                    <a:pt x="9162" y="0"/>
                    <a:pt x="20464" y="0"/>
                  </a:cubicBezTo>
                  <a:close/>
                </a:path>
              </a:pathLst>
            </a:custGeom>
            <a:solidFill>
              <a:srgbClr val="FF9A9A"/>
            </a:solidFill>
          </p:spPr>
        </p:sp>
        <p:sp>
          <p:nvSpPr>
            <p:cNvPr name="TextBox 15" id="15"/>
            <p:cNvSpPr txBox="true"/>
            <p:nvPr/>
          </p:nvSpPr>
          <p:spPr>
            <a:xfrm>
              <a:off x="0" y="-47625"/>
              <a:ext cx="2128769" cy="881854"/>
            </a:xfrm>
            <a:prstGeom prst="rect">
              <a:avLst/>
            </a:prstGeom>
          </p:spPr>
          <p:txBody>
            <a:bodyPr anchor="ctr" rtlCol="false" tIns="50800" lIns="50800" bIns="50800" rIns="50800"/>
            <a:lstStyle/>
            <a:p>
              <a:pPr algn="ctr">
                <a:lnSpc>
                  <a:spcPts val="3499"/>
                </a:lnSpc>
              </a:pPr>
            </a:p>
          </p:txBody>
        </p:sp>
      </p:grpSp>
      <p:sp>
        <p:nvSpPr>
          <p:cNvPr name="TextBox 16" id="16"/>
          <p:cNvSpPr txBox="true"/>
          <p:nvPr/>
        </p:nvSpPr>
        <p:spPr>
          <a:xfrm rot="0">
            <a:off x="6156990" y="1546205"/>
            <a:ext cx="5974020" cy="742950"/>
          </a:xfrm>
          <a:prstGeom prst="rect">
            <a:avLst/>
          </a:prstGeom>
        </p:spPr>
        <p:txBody>
          <a:bodyPr anchor="t" rtlCol="false" tIns="0" lIns="0" bIns="0" rIns="0">
            <a:spAutoFit/>
          </a:bodyPr>
          <a:lstStyle/>
          <a:p>
            <a:pPr algn="ctr">
              <a:lnSpc>
                <a:spcPts val="5627"/>
              </a:lnSpc>
            </a:pPr>
            <a:r>
              <a:rPr lang="en-US" sz="4689" b="true">
                <a:solidFill>
                  <a:srgbClr val="1F497D"/>
                </a:solidFill>
                <a:latin typeface="Arimo Bold"/>
                <a:ea typeface="Arimo Bold"/>
                <a:cs typeface="Arimo Bold"/>
                <a:sym typeface="Arimo Bold"/>
              </a:rPr>
              <a:t>SWOT</a:t>
            </a:r>
            <a:r>
              <a:rPr lang="en-US" sz="4689" b="true">
                <a:solidFill>
                  <a:srgbClr val="1F497D"/>
                </a:solidFill>
                <a:latin typeface="Arimo Bold"/>
                <a:ea typeface="Arimo Bold"/>
                <a:cs typeface="Arimo Bold"/>
                <a:sym typeface="Arimo Bold"/>
              </a:rPr>
              <a:t> Analysis</a:t>
            </a:r>
          </a:p>
        </p:txBody>
      </p:sp>
      <p:sp>
        <p:nvSpPr>
          <p:cNvPr name="TextBox 17" id="17"/>
          <p:cNvSpPr txBox="true"/>
          <p:nvPr/>
        </p:nvSpPr>
        <p:spPr>
          <a:xfrm rot="0">
            <a:off x="7193430" y="9607947"/>
            <a:ext cx="5393174" cy="488949"/>
          </a:xfrm>
          <a:prstGeom prst="rect">
            <a:avLst/>
          </a:prstGeom>
        </p:spPr>
        <p:txBody>
          <a:bodyPr anchor="t" rtlCol="false" tIns="0" lIns="0" bIns="0" rIns="0">
            <a:spAutoFit/>
          </a:bodyPr>
          <a:lstStyle/>
          <a:p>
            <a:pPr algn="ctr">
              <a:lnSpc>
                <a:spcPts val="3500"/>
              </a:lnSpc>
            </a:pPr>
            <a:r>
              <a:rPr lang="en-US" sz="2499">
                <a:solidFill>
                  <a:srgbClr val="FFFFFF"/>
                </a:solidFill>
                <a:latin typeface="Canva Sans"/>
                <a:ea typeface="Canva Sans"/>
                <a:cs typeface="Canva Sans"/>
                <a:sym typeface="Canva Sans"/>
              </a:rPr>
              <a:t>@INSIGHT HACKATHON TEMPLATE</a:t>
            </a:r>
          </a:p>
        </p:txBody>
      </p:sp>
      <p:grpSp>
        <p:nvGrpSpPr>
          <p:cNvPr name="Group 18" id="18"/>
          <p:cNvGrpSpPr/>
          <p:nvPr/>
        </p:nvGrpSpPr>
        <p:grpSpPr>
          <a:xfrm rot="0">
            <a:off x="331162" y="5970136"/>
            <a:ext cx="8701371" cy="3409920"/>
            <a:chOff x="0" y="0"/>
            <a:chExt cx="2128769" cy="834229"/>
          </a:xfrm>
        </p:grpSpPr>
        <p:sp>
          <p:nvSpPr>
            <p:cNvPr name="Freeform 19" id="19"/>
            <p:cNvSpPr/>
            <p:nvPr/>
          </p:nvSpPr>
          <p:spPr>
            <a:xfrm flipH="false" flipV="false" rot="0">
              <a:off x="0" y="0"/>
              <a:ext cx="2128769" cy="834229"/>
            </a:xfrm>
            <a:custGeom>
              <a:avLst/>
              <a:gdLst/>
              <a:ahLst/>
              <a:cxnLst/>
              <a:rect r="r" b="b" t="t" l="l"/>
              <a:pathLst>
                <a:path h="834229" w="2128769">
                  <a:moveTo>
                    <a:pt x="20464" y="0"/>
                  </a:moveTo>
                  <a:lnTo>
                    <a:pt x="2108306" y="0"/>
                  </a:lnTo>
                  <a:cubicBezTo>
                    <a:pt x="2113733" y="0"/>
                    <a:pt x="2118938" y="2156"/>
                    <a:pt x="2122776" y="5994"/>
                  </a:cubicBezTo>
                  <a:cubicBezTo>
                    <a:pt x="2126613" y="9831"/>
                    <a:pt x="2128769" y="15037"/>
                    <a:pt x="2128769" y="20464"/>
                  </a:cubicBezTo>
                  <a:lnTo>
                    <a:pt x="2128769" y="813765"/>
                  </a:lnTo>
                  <a:cubicBezTo>
                    <a:pt x="2128769" y="825067"/>
                    <a:pt x="2119607" y="834229"/>
                    <a:pt x="2108306" y="834229"/>
                  </a:cubicBezTo>
                  <a:lnTo>
                    <a:pt x="20464" y="834229"/>
                  </a:lnTo>
                  <a:cubicBezTo>
                    <a:pt x="9162" y="834229"/>
                    <a:pt x="0" y="825067"/>
                    <a:pt x="0" y="813765"/>
                  </a:cubicBezTo>
                  <a:lnTo>
                    <a:pt x="0" y="20464"/>
                  </a:lnTo>
                  <a:cubicBezTo>
                    <a:pt x="0" y="9162"/>
                    <a:pt x="9162" y="0"/>
                    <a:pt x="20464" y="0"/>
                  </a:cubicBezTo>
                  <a:close/>
                </a:path>
              </a:pathLst>
            </a:custGeom>
            <a:solidFill>
              <a:srgbClr val="FFD09A"/>
            </a:solidFill>
          </p:spPr>
        </p:sp>
        <p:sp>
          <p:nvSpPr>
            <p:cNvPr name="TextBox 20" id="20"/>
            <p:cNvSpPr txBox="true"/>
            <p:nvPr/>
          </p:nvSpPr>
          <p:spPr>
            <a:xfrm>
              <a:off x="0" y="-47625"/>
              <a:ext cx="2128769" cy="881854"/>
            </a:xfrm>
            <a:prstGeom prst="rect">
              <a:avLst/>
            </a:prstGeom>
          </p:spPr>
          <p:txBody>
            <a:bodyPr anchor="ctr" rtlCol="false" tIns="50800" lIns="50800" bIns="50800" rIns="50800"/>
            <a:lstStyle/>
            <a:p>
              <a:pPr algn="ctr">
                <a:lnSpc>
                  <a:spcPts val="3499"/>
                </a:lnSpc>
              </a:pPr>
            </a:p>
          </p:txBody>
        </p:sp>
      </p:grpSp>
      <p:grpSp>
        <p:nvGrpSpPr>
          <p:cNvPr name="Group 21" id="21"/>
          <p:cNvGrpSpPr/>
          <p:nvPr/>
        </p:nvGrpSpPr>
        <p:grpSpPr>
          <a:xfrm rot="0">
            <a:off x="9235288" y="2502332"/>
            <a:ext cx="8701371" cy="3409920"/>
            <a:chOff x="0" y="0"/>
            <a:chExt cx="2128769" cy="834229"/>
          </a:xfrm>
        </p:grpSpPr>
        <p:sp>
          <p:nvSpPr>
            <p:cNvPr name="Freeform 22" id="22"/>
            <p:cNvSpPr/>
            <p:nvPr/>
          </p:nvSpPr>
          <p:spPr>
            <a:xfrm flipH="false" flipV="false" rot="0">
              <a:off x="0" y="0"/>
              <a:ext cx="2128769" cy="834229"/>
            </a:xfrm>
            <a:custGeom>
              <a:avLst/>
              <a:gdLst/>
              <a:ahLst/>
              <a:cxnLst/>
              <a:rect r="r" b="b" t="t" l="l"/>
              <a:pathLst>
                <a:path h="834229" w="2128769">
                  <a:moveTo>
                    <a:pt x="20464" y="0"/>
                  </a:moveTo>
                  <a:lnTo>
                    <a:pt x="2108306" y="0"/>
                  </a:lnTo>
                  <a:cubicBezTo>
                    <a:pt x="2113733" y="0"/>
                    <a:pt x="2118938" y="2156"/>
                    <a:pt x="2122776" y="5994"/>
                  </a:cubicBezTo>
                  <a:cubicBezTo>
                    <a:pt x="2126613" y="9831"/>
                    <a:pt x="2128769" y="15037"/>
                    <a:pt x="2128769" y="20464"/>
                  </a:cubicBezTo>
                  <a:lnTo>
                    <a:pt x="2128769" y="813765"/>
                  </a:lnTo>
                  <a:cubicBezTo>
                    <a:pt x="2128769" y="825067"/>
                    <a:pt x="2119607" y="834229"/>
                    <a:pt x="2108306" y="834229"/>
                  </a:cubicBezTo>
                  <a:lnTo>
                    <a:pt x="20464" y="834229"/>
                  </a:lnTo>
                  <a:cubicBezTo>
                    <a:pt x="9162" y="834229"/>
                    <a:pt x="0" y="825067"/>
                    <a:pt x="0" y="813765"/>
                  </a:cubicBezTo>
                  <a:lnTo>
                    <a:pt x="0" y="20464"/>
                  </a:lnTo>
                  <a:cubicBezTo>
                    <a:pt x="0" y="9162"/>
                    <a:pt x="9162" y="0"/>
                    <a:pt x="20464" y="0"/>
                  </a:cubicBezTo>
                  <a:close/>
                </a:path>
              </a:pathLst>
            </a:custGeom>
            <a:solidFill>
              <a:srgbClr val="BBD9F9"/>
            </a:solidFill>
          </p:spPr>
        </p:sp>
        <p:sp>
          <p:nvSpPr>
            <p:cNvPr name="TextBox 23" id="23"/>
            <p:cNvSpPr txBox="true"/>
            <p:nvPr/>
          </p:nvSpPr>
          <p:spPr>
            <a:xfrm>
              <a:off x="0" y="-47625"/>
              <a:ext cx="2128769" cy="881854"/>
            </a:xfrm>
            <a:prstGeom prst="rect">
              <a:avLst/>
            </a:prstGeom>
          </p:spPr>
          <p:txBody>
            <a:bodyPr anchor="ctr" rtlCol="false" tIns="50800" lIns="50800" bIns="50800" rIns="50800"/>
            <a:lstStyle/>
            <a:p>
              <a:pPr algn="ctr">
                <a:lnSpc>
                  <a:spcPts val="3499"/>
                </a:lnSpc>
              </a:pPr>
            </a:p>
          </p:txBody>
        </p:sp>
      </p:grpSp>
      <p:grpSp>
        <p:nvGrpSpPr>
          <p:cNvPr name="Group 24" id="24"/>
          <p:cNvGrpSpPr/>
          <p:nvPr/>
        </p:nvGrpSpPr>
        <p:grpSpPr>
          <a:xfrm rot="0">
            <a:off x="9235288" y="6028020"/>
            <a:ext cx="8701371" cy="3409920"/>
            <a:chOff x="0" y="0"/>
            <a:chExt cx="2128769" cy="834229"/>
          </a:xfrm>
        </p:grpSpPr>
        <p:sp>
          <p:nvSpPr>
            <p:cNvPr name="Freeform 25" id="25"/>
            <p:cNvSpPr/>
            <p:nvPr/>
          </p:nvSpPr>
          <p:spPr>
            <a:xfrm flipH="false" flipV="false" rot="0">
              <a:off x="0" y="0"/>
              <a:ext cx="2128769" cy="834229"/>
            </a:xfrm>
            <a:custGeom>
              <a:avLst/>
              <a:gdLst/>
              <a:ahLst/>
              <a:cxnLst/>
              <a:rect r="r" b="b" t="t" l="l"/>
              <a:pathLst>
                <a:path h="834229" w="2128769">
                  <a:moveTo>
                    <a:pt x="20464" y="0"/>
                  </a:moveTo>
                  <a:lnTo>
                    <a:pt x="2108306" y="0"/>
                  </a:lnTo>
                  <a:cubicBezTo>
                    <a:pt x="2113733" y="0"/>
                    <a:pt x="2118938" y="2156"/>
                    <a:pt x="2122776" y="5994"/>
                  </a:cubicBezTo>
                  <a:cubicBezTo>
                    <a:pt x="2126613" y="9831"/>
                    <a:pt x="2128769" y="15037"/>
                    <a:pt x="2128769" y="20464"/>
                  </a:cubicBezTo>
                  <a:lnTo>
                    <a:pt x="2128769" y="813765"/>
                  </a:lnTo>
                  <a:cubicBezTo>
                    <a:pt x="2128769" y="825067"/>
                    <a:pt x="2119607" y="834229"/>
                    <a:pt x="2108306" y="834229"/>
                  </a:cubicBezTo>
                  <a:lnTo>
                    <a:pt x="20464" y="834229"/>
                  </a:lnTo>
                  <a:cubicBezTo>
                    <a:pt x="9162" y="834229"/>
                    <a:pt x="0" y="825067"/>
                    <a:pt x="0" y="813765"/>
                  </a:cubicBezTo>
                  <a:lnTo>
                    <a:pt x="0" y="20464"/>
                  </a:lnTo>
                  <a:cubicBezTo>
                    <a:pt x="0" y="9162"/>
                    <a:pt x="9162" y="0"/>
                    <a:pt x="20464" y="0"/>
                  </a:cubicBezTo>
                  <a:close/>
                </a:path>
              </a:pathLst>
            </a:custGeom>
            <a:solidFill>
              <a:srgbClr val="AEFBBA"/>
            </a:solidFill>
          </p:spPr>
        </p:sp>
        <p:sp>
          <p:nvSpPr>
            <p:cNvPr name="TextBox 26" id="26"/>
            <p:cNvSpPr txBox="true"/>
            <p:nvPr/>
          </p:nvSpPr>
          <p:spPr>
            <a:xfrm>
              <a:off x="0" y="-47625"/>
              <a:ext cx="2128769" cy="881854"/>
            </a:xfrm>
            <a:prstGeom prst="rect">
              <a:avLst/>
            </a:prstGeom>
          </p:spPr>
          <p:txBody>
            <a:bodyPr anchor="ctr" rtlCol="false" tIns="50800" lIns="50800" bIns="50800" rIns="50800"/>
            <a:lstStyle/>
            <a:p>
              <a:pPr algn="ctr">
                <a:lnSpc>
                  <a:spcPts val="3499"/>
                </a:lnSpc>
              </a:pPr>
            </a:p>
          </p:txBody>
        </p:sp>
      </p:grpSp>
      <p:sp>
        <p:nvSpPr>
          <p:cNvPr name="TextBox 27" id="27"/>
          <p:cNvSpPr txBox="true"/>
          <p:nvPr/>
        </p:nvSpPr>
        <p:spPr>
          <a:xfrm rot="0">
            <a:off x="449886" y="2396823"/>
            <a:ext cx="8582647" cy="3301383"/>
          </a:xfrm>
          <a:prstGeom prst="rect">
            <a:avLst/>
          </a:prstGeom>
        </p:spPr>
        <p:txBody>
          <a:bodyPr anchor="t" rtlCol="false" tIns="0" lIns="0" bIns="0" rIns="0">
            <a:spAutoFit/>
          </a:bodyPr>
          <a:lstStyle/>
          <a:p>
            <a:pPr algn="ctr">
              <a:lnSpc>
                <a:spcPts val="3114"/>
              </a:lnSpc>
              <a:spcBef>
                <a:spcPct val="0"/>
              </a:spcBef>
            </a:pPr>
            <a:r>
              <a:rPr lang="en-US" b="true" sz="2224">
                <a:solidFill>
                  <a:srgbClr val="000000"/>
                </a:solidFill>
                <a:latin typeface="Canva Sans Bold"/>
                <a:ea typeface="Canva Sans Bold"/>
                <a:cs typeface="Canva Sans Bold"/>
                <a:sym typeface="Canva Sans Bold"/>
              </a:rPr>
              <a:t>&lt;-- </a:t>
            </a:r>
            <a:r>
              <a:rPr lang="en-US" b="true" sz="2224">
                <a:solidFill>
                  <a:srgbClr val="000000"/>
                </a:solidFill>
                <a:latin typeface="Canva Sans Bold"/>
                <a:ea typeface="Canva Sans Bold"/>
                <a:cs typeface="Canva Sans Bold"/>
                <a:sym typeface="Canva Sans Bold"/>
              </a:rPr>
              <a:t>Strength --&gt;</a:t>
            </a:r>
          </a:p>
          <a:p>
            <a:pPr algn="l">
              <a:lnSpc>
                <a:spcPts val="2554"/>
              </a:lnSpc>
              <a:spcBef>
                <a:spcPct val="0"/>
              </a:spcBef>
            </a:pPr>
            <a:r>
              <a:rPr lang="en-US" sz="1824">
                <a:solidFill>
                  <a:srgbClr val="000000"/>
                </a:solidFill>
                <a:latin typeface="Canva Sans"/>
                <a:ea typeface="Canva Sans"/>
                <a:cs typeface="Canva Sans"/>
                <a:sym typeface="Canva Sans"/>
              </a:rPr>
              <a:t>1</a:t>
            </a:r>
            <a:r>
              <a:rPr lang="en-US" sz="1824">
                <a:solidFill>
                  <a:srgbClr val="000000"/>
                </a:solidFill>
                <a:latin typeface="Canva Sans"/>
                <a:ea typeface="Canva Sans"/>
                <a:cs typeface="Canva Sans"/>
                <a:sym typeface="Canva Sans"/>
              </a:rPr>
              <a:t>.</a:t>
            </a:r>
            <a:r>
              <a:rPr lang="en-US" sz="1824" u="sng">
                <a:solidFill>
                  <a:srgbClr val="000000"/>
                </a:solidFill>
                <a:latin typeface="Canva Sans"/>
                <a:ea typeface="Canva Sans"/>
                <a:cs typeface="Canva Sans"/>
                <a:sym typeface="Canva Sans"/>
              </a:rPr>
              <a:t> Innovative Communication Bridge:</a:t>
            </a:r>
            <a:r>
              <a:rPr lang="en-US" sz="1824">
                <a:solidFill>
                  <a:srgbClr val="000000"/>
                </a:solidFill>
                <a:latin typeface="Canva Sans"/>
                <a:ea typeface="Canva Sans"/>
                <a:cs typeface="Canva Sans"/>
                <a:sym typeface="Canva Sans"/>
              </a:rPr>
              <a:t> The project effectively bridges communication gaps between deaf and visually impaired individuals, a solution not widely available in existing assistive technologies.</a:t>
            </a:r>
          </a:p>
          <a:p>
            <a:pPr algn="l">
              <a:lnSpc>
                <a:spcPts val="2554"/>
              </a:lnSpc>
              <a:spcBef>
                <a:spcPct val="0"/>
              </a:spcBef>
            </a:pPr>
            <a:r>
              <a:rPr lang="en-US" sz="1824">
                <a:solidFill>
                  <a:srgbClr val="000000"/>
                </a:solidFill>
                <a:latin typeface="Canva Sans"/>
                <a:ea typeface="Canva Sans"/>
                <a:cs typeface="Canva Sans"/>
                <a:sym typeface="Canva Sans"/>
              </a:rPr>
              <a:t>2. </a:t>
            </a:r>
            <a:r>
              <a:rPr lang="en-US" sz="1824" u="sng">
                <a:solidFill>
                  <a:srgbClr val="000000"/>
                </a:solidFill>
                <a:latin typeface="Canva Sans"/>
                <a:ea typeface="Canva Sans"/>
                <a:cs typeface="Canva Sans"/>
                <a:sym typeface="Canva Sans"/>
              </a:rPr>
              <a:t>Real-time Interaction:</a:t>
            </a:r>
            <a:r>
              <a:rPr lang="en-US" sz="1824">
                <a:solidFill>
                  <a:srgbClr val="000000"/>
                </a:solidFill>
                <a:latin typeface="Canva Sans"/>
                <a:ea typeface="Canva Sans"/>
                <a:cs typeface="Canva Sans"/>
                <a:sym typeface="Canva Sans"/>
              </a:rPr>
              <a:t> The system’s real-time feedback loop allows for immediate responses, enhancing the natural flow of conversation between users.</a:t>
            </a:r>
          </a:p>
          <a:p>
            <a:pPr algn="l">
              <a:lnSpc>
                <a:spcPts val="2554"/>
              </a:lnSpc>
              <a:spcBef>
                <a:spcPct val="0"/>
              </a:spcBef>
            </a:pPr>
            <a:r>
              <a:rPr lang="en-US" sz="1824">
                <a:solidFill>
                  <a:srgbClr val="000000"/>
                </a:solidFill>
                <a:latin typeface="Canva Sans"/>
                <a:ea typeface="Canva Sans"/>
                <a:cs typeface="Canva Sans"/>
                <a:sym typeface="Canva Sans"/>
              </a:rPr>
              <a:t>3. </a:t>
            </a:r>
            <a:r>
              <a:rPr lang="en-US" sz="1824" u="sng">
                <a:solidFill>
                  <a:srgbClr val="000000"/>
                </a:solidFill>
                <a:latin typeface="Canva Sans"/>
                <a:ea typeface="Canva Sans"/>
                <a:cs typeface="Canva Sans"/>
                <a:sym typeface="Canva Sans"/>
              </a:rPr>
              <a:t>Multi-Modal Integration</a:t>
            </a:r>
            <a:r>
              <a:rPr lang="en-US" sz="1824">
                <a:solidFill>
                  <a:srgbClr val="000000"/>
                </a:solidFill>
                <a:latin typeface="Canva Sans"/>
                <a:ea typeface="Canva Sans"/>
                <a:cs typeface="Canva Sans"/>
                <a:sym typeface="Canva Sans"/>
              </a:rPr>
              <a:t>: Combining AI-based computer vision, gesture recognition, TTS, and STT provides a comprehensive approach to communication, making the system versatile and effective.</a:t>
            </a:r>
          </a:p>
        </p:txBody>
      </p:sp>
      <p:sp>
        <p:nvSpPr>
          <p:cNvPr name="TextBox 28" id="28"/>
          <p:cNvSpPr txBox="true"/>
          <p:nvPr/>
        </p:nvSpPr>
        <p:spPr>
          <a:xfrm rot="0">
            <a:off x="9403357" y="2501598"/>
            <a:ext cx="8533301" cy="3376930"/>
          </a:xfrm>
          <a:prstGeom prst="rect">
            <a:avLst/>
          </a:prstGeom>
        </p:spPr>
        <p:txBody>
          <a:bodyPr anchor="t" rtlCol="false" tIns="0" lIns="0" bIns="0" rIns="0">
            <a:spAutoFit/>
          </a:bodyPr>
          <a:lstStyle/>
          <a:p>
            <a:pPr algn="ctr">
              <a:lnSpc>
                <a:spcPts val="3080"/>
              </a:lnSpc>
              <a:spcBef>
                <a:spcPct val="0"/>
              </a:spcBef>
            </a:pPr>
            <a:r>
              <a:rPr lang="en-US" b="true" sz="2200">
                <a:solidFill>
                  <a:srgbClr val="000000"/>
                </a:solidFill>
                <a:latin typeface="Canva Sans Bold"/>
                <a:ea typeface="Canva Sans Bold"/>
                <a:cs typeface="Canva Sans Bold"/>
                <a:sym typeface="Canva Sans Bold"/>
              </a:rPr>
              <a:t>&lt;-- </a:t>
            </a:r>
            <a:r>
              <a:rPr lang="en-US" b="true" sz="2200">
                <a:solidFill>
                  <a:srgbClr val="000000"/>
                </a:solidFill>
                <a:latin typeface="Canva Sans Bold"/>
                <a:ea typeface="Canva Sans Bold"/>
                <a:cs typeface="Canva Sans Bold"/>
                <a:sym typeface="Canva Sans Bold"/>
              </a:rPr>
              <a:t>Weaknesses --&gt;</a:t>
            </a:r>
          </a:p>
          <a:p>
            <a:pPr algn="l">
              <a:lnSpc>
                <a:spcPts val="2660"/>
              </a:lnSpc>
              <a:spcBef>
                <a:spcPct val="0"/>
              </a:spcBef>
            </a:pPr>
            <a:r>
              <a:rPr lang="en-US" sz="1900">
                <a:solidFill>
                  <a:srgbClr val="000000"/>
                </a:solidFill>
                <a:latin typeface="Canva Sans"/>
                <a:ea typeface="Canva Sans"/>
                <a:cs typeface="Canva Sans"/>
                <a:sym typeface="Canva Sans"/>
              </a:rPr>
              <a:t>1.</a:t>
            </a:r>
            <a:r>
              <a:rPr lang="en-US" sz="1900" u="sng">
                <a:solidFill>
                  <a:srgbClr val="000000"/>
                </a:solidFill>
                <a:latin typeface="Canva Sans"/>
                <a:ea typeface="Canva Sans"/>
                <a:cs typeface="Canva Sans"/>
                <a:sym typeface="Canva Sans"/>
              </a:rPr>
              <a:t>Accuracy Limitations:</a:t>
            </a:r>
            <a:r>
              <a:rPr lang="en-US" sz="1900">
                <a:solidFill>
                  <a:srgbClr val="000000"/>
                </a:solidFill>
                <a:latin typeface="Canva Sans"/>
                <a:ea typeface="Canva Sans"/>
                <a:cs typeface="Canva Sans"/>
                <a:sym typeface="Canva Sans"/>
              </a:rPr>
              <a:t> Variability in gesture recognition and speech-to-text accuracy, especially in challenging conditions (e.g., noisy environments, low light), can impact the system's effectiveness.</a:t>
            </a:r>
          </a:p>
          <a:p>
            <a:pPr algn="l">
              <a:lnSpc>
                <a:spcPts val="2660"/>
              </a:lnSpc>
              <a:spcBef>
                <a:spcPct val="0"/>
              </a:spcBef>
            </a:pPr>
            <a:r>
              <a:rPr lang="en-US" sz="1900">
                <a:solidFill>
                  <a:srgbClr val="000000"/>
                </a:solidFill>
                <a:latin typeface="Canva Sans"/>
                <a:ea typeface="Canva Sans"/>
                <a:cs typeface="Canva Sans"/>
                <a:sym typeface="Canva Sans"/>
              </a:rPr>
              <a:t>2.</a:t>
            </a:r>
            <a:r>
              <a:rPr lang="en-US" sz="1900" u="sng">
                <a:solidFill>
                  <a:srgbClr val="000000"/>
                </a:solidFill>
                <a:latin typeface="Canva Sans"/>
                <a:ea typeface="Canva Sans"/>
                <a:cs typeface="Canva Sans"/>
                <a:sym typeface="Canva Sans"/>
              </a:rPr>
              <a:t>High Computational Demand:</a:t>
            </a:r>
            <a:r>
              <a:rPr lang="en-US" sz="1900">
                <a:solidFill>
                  <a:srgbClr val="000000"/>
                </a:solidFill>
                <a:latin typeface="Canva Sans"/>
                <a:ea typeface="Canva Sans"/>
                <a:cs typeface="Canva Sans"/>
                <a:sym typeface="Canva Sans"/>
              </a:rPr>
              <a:t> The AI models, particularly for gesture recognition and TTS, require significant computational resources, which may limit performance on lower-end devices.</a:t>
            </a:r>
          </a:p>
          <a:p>
            <a:pPr algn="l">
              <a:lnSpc>
                <a:spcPts val="2660"/>
              </a:lnSpc>
              <a:spcBef>
                <a:spcPct val="0"/>
              </a:spcBef>
            </a:pPr>
            <a:r>
              <a:rPr lang="en-US" sz="1900">
                <a:solidFill>
                  <a:srgbClr val="000000"/>
                </a:solidFill>
                <a:latin typeface="Canva Sans"/>
                <a:ea typeface="Canva Sans"/>
                <a:cs typeface="Canva Sans"/>
                <a:sym typeface="Canva Sans"/>
              </a:rPr>
              <a:t>3.</a:t>
            </a:r>
            <a:r>
              <a:rPr lang="en-US" sz="1900" u="sng">
                <a:solidFill>
                  <a:srgbClr val="000000"/>
                </a:solidFill>
                <a:latin typeface="Canva Sans"/>
                <a:ea typeface="Canva Sans"/>
                <a:cs typeface="Canva Sans"/>
                <a:sym typeface="Canva Sans"/>
              </a:rPr>
              <a:t>Dependence on Devices</a:t>
            </a:r>
            <a:r>
              <a:rPr lang="en-US" sz="1900">
                <a:solidFill>
                  <a:srgbClr val="000000"/>
                </a:solidFill>
                <a:latin typeface="Canva Sans"/>
                <a:ea typeface="Canva Sans"/>
                <a:cs typeface="Canva Sans"/>
                <a:sym typeface="Canva Sans"/>
              </a:rPr>
              <a:t>: The reliance on AR glasses or mobile devices for operation could be a barrier for users without access to such technology or those who are not tech-savvy.</a:t>
            </a:r>
          </a:p>
        </p:txBody>
      </p:sp>
      <p:sp>
        <p:nvSpPr>
          <p:cNvPr name="TextBox 29" id="29"/>
          <p:cNvSpPr txBox="true"/>
          <p:nvPr/>
        </p:nvSpPr>
        <p:spPr>
          <a:xfrm rot="0">
            <a:off x="449886" y="6143158"/>
            <a:ext cx="8397352" cy="3025775"/>
          </a:xfrm>
          <a:prstGeom prst="rect">
            <a:avLst/>
          </a:prstGeom>
        </p:spPr>
        <p:txBody>
          <a:bodyPr anchor="t" rtlCol="false" tIns="0" lIns="0" bIns="0" rIns="0">
            <a:spAutoFit/>
          </a:bodyPr>
          <a:lstStyle/>
          <a:p>
            <a:pPr algn="ctr">
              <a:lnSpc>
                <a:spcPts val="2940"/>
              </a:lnSpc>
              <a:spcBef>
                <a:spcPct val="0"/>
              </a:spcBef>
            </a:pPr>
            <a:r>
              <a:rPr lang="en-US" b="true" sz="2100">
                <a:solidFill>
                  <a:srgbClr val="000000"/>
                </a:solidFill>
                <a:latin typeface="Canva Sans Bold"/>
                <a:ea typeface="Canva Sans Bold"/>
                <a:cs typeface="Canva Sans Bold"/>
                <a:sym typeface="Canva Sans Bold"/>
              </a:rPr>
              <a:t>&lt;-- </a:t>
            </a:r>
            <a:r>
              <a:rPr lang="en-US" b="true" sz="2100">
                <a:solidFill>
                  <a:srgbClr val="000000"/>
                </a:solidFill>
                <a:latin typeface="Canva Sans Bold"/>
                <a:ea typeface="Canva Sans Bold"/>
                <a:cs typeface="Canva Sans Bold"/>
                <a:sym typeface="Canva Sans Bold"/>
              </a:rPr>
              <a:t>Opportunities --&gt;</a:t>
            </a:r>
          </a:p>
          <a:p>
            <a:pPr algn="l">
              <a:lnSpc>
                <a:spcPts val="2660"/>
              </a:lnSpc>
              <a:spcBef>
                <a:spcPct val="0"/>
              </a:spcBef>
            </a:pPr>
            <a:r>
              <a:rPr lang="en-US" sz="1900">
                <a:solidFill>
                  <a:srgbClr val="000000"/>
                </a:solidFill>
                <a:latin typeface="Canva Sans"/>
                <a:ea typeface="Canva Sans"/>
                <a:cs typeface="Canva Sans"/>
                <a:sym typeface="Canva Sans"/>
              </a:rPr>
              <a:t>1.</a:t>
            </a:r>
            <a:r>
              <a:rPr lang="en-US" sz="1900" u="sng">
                <a:solidFill>
                  <a:srgbClr val="000000"/>
                </a:solidFill>
                <a:latin typeface="Canva Sans"/>
                <a:ea typeface="Canva Sans"/>
                <a:cs typeface="Canva Sans"/>
                <a:sym typeface="Canva Sans"/>
              </a:rPr>
              <a:t>Market Expansion:</a:t>
            </a:r>
            <a:r>
              <a:rPr lang="en-US" sz="1900">
                <a:solidFill>
                  <a:srgbClr val="000000"/>
                </a:solidFill>
                <a:latin typeface="Canva Sans"/>
                <a:ea typeface="Canva Sans"/>
                <a:cs typeface="Canva Sans"/>
                <a:sym typeface="Canva Sans"/>
              </a:rPr>
              <a:t> There is significant potential for market expansion, particularly in sectors like healthcare, education, and public services.</a:t>
            </a:r>
          </a:p>
          <a:p>
            <a:pPr algn="l">
              <a:lnSpc>
                <a:spcPts val="2660"/>
              </a:lnSpc>
              <a:spcBef>
                <a:spcPct val="0"/>
              </a:spcBef>
            </a:pPr>
            <a:r>
              <a:rPr lang="en-US" sz="1900">
                <a:solidFill>
                  <a:srgbClr val="000000"/>
                </a:solidFill>
                <a:latin typeface="Canva Sans"/>
                <a:ea typeface="Canva Sans"/>
                <a:cs typeface="Canva Sans"/>
                <a:sym typeface="Canva Sans"/>
              </a:rPr>
              <a:t>2.</a:t>
            </a:r>
            <a:r>
              <a:rPr lang="en-US" sz="1900" u="sng">
                <a:solidFill>
                  <a:srgbClr val="000000"/>
                </a:solidFill>
                <a:latin typeface="Canva Sans"/>
                <a:ea typeface="Canva Sans"/>
                <a:cs typeface="Canva Sans"/>
                <a:sym typeface="Canva Sans"/>
              </a:rPr>
              <a:t>Technology Enhancement</a:t>
            </a:r>
            <a:r>
              <a:rPr lang="en-US" sz="1900">
                <a:solidFill>
                  <a:srgbClr val="000000"/>
                </a:solidFill>
                <a:latin typeface="Canva Sans"/>
                <a:ea typeface="Canva Sans"/>
                <a:cs typeface="Canva Sans"/>
                <a:sym typeface="Canva Sans"/>
              </a:rPr>
              <a:t>: Advances in AI, such as improved gesture recognition models and speech processing, could be integrated to enhance system performance and accuracy.</a:t>
            </a:r>
          </a:p>
          <a:p>
            <a:pPr algn="l">
              <a:lnSpc>
                <a:spcPts val="2660"/>
              </a:lnSpc>
              <a:spcBef>
                <a:spcPct val="0"/>
              </a:spcBef>
            </a:pPr>
            <a:r>
              <a:rPr lang="en-US" sz="1900">
                <a:solidFill>
                  <a:srgbClr val="000000"/>
                </a:solidFill>
                <a:latin typeface="Canva Sans"/>
                <a:ea typeface="Canva Sans"/>
                <a:cs typeface="Canva Sans"/>
                <a:sym typeface="Canva Sans"/>
              </a:rPr>
              <a:t>3.</a:t>
            </a:r>
            <a:r>
              <a:rPr lang="en-US" sz="1900" u="sng">
                <a:solidFill>
                  <a:srgbClr val="000000"/>
                </a:solidFill>
                <a:latin typeface="Canva Sans"/>
                <a:ea typeface="Canva Sans"/>
                <a:cs typeface="Canva Sans"/>
                <a:sym typeface="Canva Sans"/>
              </a:rPr>
              <a:t>Personalization Feature</a:t>
            </a:r>
            <a:r>
              <a:rPr lang="en-US" sz="1900">
                <a:solidFill>
                  <a:srgbClr val="000000"/>
                </a:solidFill>
                <a:latin typeface="Canva Sans"/>
                <a:ea typeface="Canva Sans"/>
                <a:cs typeface="Canva Sans"/>
                <a:sym typeface="Canva Sans"/>
              </a:rPr>
              <a:t>s: Developing personalized AI models that learn and adapt to individual users' gestures and speech patterns can greatly improve the user experience.</a:t>
            </a:r>
          </a:p>
        </p:txBody>
      </p:sp>
      <p:sp>
        <p:nvSpPr>
          <p:cNvPr name="TextBox 30" id="30"/>
          <p:cNvSpPr txBox="true"/>
          <p:nvPr/>
        </p:nvSpPr>
        <p:spPr>
          <a:xfrm rot="0">
            <a:off x="9403357" y="5989920"/>
            <a:ext cx="8533301" cy="3359150"/>
          </a:xfrm>
          <a:prstGeom prst="rect">
            <a:avLst/>
          </a:prstGeom>
        </p:spPr>
        <p:txBody>
          <a:bodyPr anchor="t" rtlCol="false" tIns="0" lIns="0" bIns="0" rIns="0">
            <a:spAutoFit/>
          </a:bodyPr>
          <a:lstStyle/>
          <a:p>
            <a:pPr algn="ctr">
              <a:lnSpc>
                <a:spcPts val="2940"/>
              </a:lnSpc>
              <a:spcBef>
                <a:spcPct val="0"/>
              </a:spcBef>
            </a:pPr>
            <a:r>
              <a:rPr lang="en-US" b="true" sz="2100">
                <a:solidFill>
                  <a:srgbClr val="000000"/>
                </a:solidFill>
                <a:latin typeface="Canva Sans Bold"/>
                <a:ea typeface="Canva Sans Bold"/>
                <a:cs typeface="Canva Sans Bold"/>
                <a:sym typeface="Canva Sans Bold"/>
              </a:rPr>
              <a:t>&lt;--Threats</a:t>
            </a:r>
            <a:r>
              <a:rPr lang="en-US" b="true" sz="2100">
                <a:solidFill>
                  <a:srgbClr val="000000"/>
                </a:solidFill>
                <a:latin typeface="Canva Sans Bold"/>
                <a:ea typeface="Canva Sans Bold"/>
                <a:cs typeface="Canva Sans Bold"/>
                <a:sym typeface="Canva Sans Bold"/>
              </a:rPr>
              <a:t>--&gt;</a:t>
            </a:r>
          </a:p>
          <a:p>
            <a:pPr algn="l">
              <a:lnSpc>
                <a:spcPts val="2660"/>
              </a:lnSpc>
              <a:spcBef>
                <a:spcPct val="0"/>
              </a:spcBef>
            </a:pPr>
            <a:r>
              <a:rPr lang="en-US" sz="1900">
                <a:solidFill>
                  <a:srgbClr val="000000"/>
                </a:solidFill>
                <a:latin typeface="Canva Sans"/>
                <a:ea typeface="Canva Sans"/>
                <a:cs typeface="Canva Sans"/>
                <a:sym typeface="Canva Sans"/>
              </a:rPr>
              <a:t>1.</a:t>
            </a:r>
            <a:r>
              <a:rPr lang="en-US" sz="1900" u="sng">
                <a:solidFill>
                  <a:srgbClr val="000000"/>
                </a:solidFill>
                <a:latin typeface="Canva Sans"/>
                <a:ea typeface="Canva Sans"/>
                <a:cs typeface="Canva Sans"/>
                <a:sym typeface="Canva Sans"/>
              </a:rPr>
              <a:t>User Adaptability and Accessibility:</a:t>
            </a:r>
            <a:r>
              <a:rPr lang="en-US" sz="1900">
                <a:solidFill>
                  <a:srgbClr val="000000"/>
                </a:solidFill>
                <a:latin typeface="Canva Sans"/>
                <a:ea typeface="Canva Sans"/>
                <a:cs typeface="Canva Sans"/>
                <a:sym typeface="Canva Sans"/>
              </a:rPr>
              <a:t> Adapting to AR devices can be difficult for non-tech-savvy users, and high costs may hinder access for low-income groups.</a:t>
            </a:r>
          </a:p>
          <a:p>
            <a:pPr algn="l">
              <a:lnSpc>
                <a:spcPts val="2660"/>
              </a:lnSpc>
              <a:spcBef>
                <a:spcPct val="0"/>
              </a:spcBef>
            </a:pPr>
            <a:r>
              <a:rPr lang="en-US" sz="1900">
                <a:solidFill>
                  <a:srgbClr val="000000"/>
                </a:solidFill>
                <a:latin typeface="Canva Sans"/>
                <a:ea typeface="Canva Sans"/>
                <a:cs typeface="Canva Sans"/>
                <a:sym typeface="Canva Sans"/>
              </a:rPr>
              <a:t>2.</a:t>
            </a:r>
            <a:r>
              <a:rPr lang="en-US" sz="1900" u="sng">
                <a:solidFill>
                  <a:srgbClr val="000000"/>
                </a:solidFill>
                <a:latin typeface="Canva Sans"/>
                <a:ea typeface="Canva Sans"/>
                <a:cs typeface="Canva Sans"/>
                <a:sym typeface="Canva Sans"/>
              </a:rPr>
              <a:t>Data Privacy, Security, and Maintenance</a:t>
            </a:r>
            <a:r>
              <a:rPr lang="en-US" sz="1900">
                <a:solidFill>
                  <a:srgbClr val="000000"/>
                </a:solidFill>
                <a:latin typeface="Canva Sans"/>
                <a:ea typeface="Canva Sans"/>
                <a:cs typeface="Canva Sans"/>
                <a:sym typeface="Canva Sans"/>
              </a:rPr>
              <a:t>: Ensuring privacy and security of real-time data is critical, and maintaining AI models requires continuous updates and resources.</a:t>
            </a:r>
          </a:p>
          <a:p>
            <a:pPr algn="l">
              <a:lnSpc>
                <a:spcPts val="2660"/>
              </a:lnSpc>
              <a:spcBef>
                <a:spcPct val="0"/>
              </a:spcBef>
            </a:pPr>
            <a:r>
              <a:rPr lang="en-US" sz="1900">
                <a:solidFill>
                  <a:srgbClr val="000000"/>
                </a:solidFill>
                <a:latin typeface="Canva Sans"/>
                <a:ea typeface="Canva Sans"/>
                <a:cs typeface="Canva Sans"/>
                <a:sym typeface="Canva Sans"/>
              </a:rPr>
              <a:t>3.</a:t>
            </a:r>
            <a:r>
              <a:rPr lang="en-US" sz="1900" u="sng">
                <a:solidFill>
                  <a:srgbClr val="000000"/>
                </a:solidFill>
                <a:latin typeface="Canva Sans"/>
                <a:ea typeface="Canva Sans"/>
                <a:cs typeface="Canva Sans"/>
                <a:sym typeface="Canva Sans"/>
              </a:rPr>
              <a:t>Environmental and Operational Constraints</a:t>
            </a:r>
            <a:r>
              <a:rPr lang="en-US" sz="1900">
                <a:solidFill>
                  <a:srgbClr val="000000"/>
                </a:solidFill>
                <a:latin typeface="Canva Sans"/>
                <a:ea typeface="Canva Sans"/>
                <a:cs typeface="Canva Sans"/>
                <a:sym typeface="Canva Sans"/>
              </a:rPr>
              <a:t>: Performance can be impacted by factors like lighting, noise, and background activity, affecting gesture and speech recognition accuracy.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666" y="-104772"/>
            <a:ext cx="18539332" cy="10014344"/>
            <a:chOff x="0" y="0"/>
            <a:chExt cx="24719109" cy="13352459"/>
          </a:xfrm>
        </p:grpSpPr>
        <p:sp>
          <p:nvSpPr>
            <p:cNvPr name="Freeform 3" id="3"/>
            <p:cNvSpPr/>
            <p:nvPr/>
          </p:nvSpPr>
          <p:spPr>
            <a:xfrm flipH="false" flipV="false" rot="0">
              <a:off x="0" y="0"/>
              <a:ext cx="24719153" cy="13352399"/>
            </a:xfrm>
            <a:custGeom>
              <a:avLst/>
              <a:gdLst/>
              <a:ahLst/>
              <a:cxnLst/>
              <a:rect r="r" b="b" t="t" l="l"/>
              <a:pathLst>
                <a:path h="13352399" w="24719153">
                  <a:moveTo>
                    <a:pt x="0" y="0"/>
                  </a:moveTo>
                  <a:lnTo>
                    <a:pt x="24719153" y="0"/>
                  </a:lnTo>
                  <a:lnTo>
                    <a:pt x="24719153" y="13352399"/>
                  </a:lnTo>
                  <a:lnTo>
                    <a:pt x="0" y="13352399"/>
                  </a:lnTo>
                  <a:lnTo>
                    <a:pt x="0" y="0"/>
                  </a:lnTo>
                  <a:close/>
                </a:path>
              </a:pathLst>
            </a:custGeom>
            <a:blipFill>
              <a:blip r:embed="rId2"/>
              <a:stretch>
                <a:fillRect l="0" t="-42564" r="0" b="-42564"/>
              </a:stretch>
            </a:blipFill>
          </p:spPr>
        </p:sp>
      </p:grpSp>
      <p:sp>
        <p:nvSpPr>
          <p:cNvPr name="Freeform 4" id="4"/>
          <p:cNvSpPr/>
          <p:nvPr/>
        </p:nvSpPr>
        <p:spPr>
          <a:xfrm flipH="false" flipV="false" rot="0">
            <a:off x="0" y="9532143"/>
            <a:ext cx="18287999" cy="754856"/>
          </a:xfrm>
          <a:custGeom>
            <a:avLst/>
            <a:gdLst/>
            <a:ahLst/>
            <a:cxnLst/>
            <a:rect r="r" b="b" t="t" l="l"/>
            <a:pathLst>
              <a:path h="754856" w="18287999">
                <a:moveTo>
                  <a:pt x="0" y="0"/>
                </a:moveTo>
                <a:lnTo>
                  <a:pt x="18287999" y="0"/>
                </a:lnTo>
                <a:lnTo>
                  <a:pt x="18287999" y="754856"/>
                </a:lnTo>
                <a:lnTo>
                  <a:pt x="0" y="7548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31162" y="-30755"/>
            <a:ext cx="2029660" cy="1618866"/>
          </a:xfrm>
          <a:custGeom>
            <a:avLst/>
            <a:gdLst/>
            <a:ahLst/>
            <a:cxnLst/>
            <a:rect r="r" b="b" t="t" l="l"/>
            <a:pathLst>
              <a:path h="1618866" w="2029660">
                <a:moveTo>
                  <a:pt x="0" y="0"/>
                </a:moveTo>
                <a:lnTo>
                  <a:pt x="2029660" y="0"/>
                </a:lnTo>
                <a:lnTo>
                  <a:pt x="2029660" y="1618866"/>
                </a:lnTo>
                <a:lnTo>
                  <a:pt x="0" y="16188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449886" y="148228"/>
            <a:ext cx="1792212" cy="1372295"/>
            <a:chOff x="0" y="0"/>
            <a:chExt cx="2389616" cy="1829726"/>
          </a:xfrm>
        </p:grpSpPr>
        <p:sp>
          <p:nvSpPr>
            <p:cNvPr name="Freeform 7" id="7"/>
            <p:cNvSpPr/>
            <p:nvPr/>
          </p:nvSpPr>
          <p:spPr>
            <a:xfrm flipH="false" flipV="false" rot="0">
              <a:off x="0" y="0"/>
              <a:ext cx="2389632" cy="1829689"/>
            </a:xfrm>
            <a:custGeom>
              <a:avLst/>
              <a:gdLst/>
              <a:ahLst/>
              <a:cxnLst/>
              <a:rect r="r" b="b" t="t" l="l"/>
              <a:pathLst>
                <a:path h="1829689" w="2389632">
                  <a:moveTo>
                    <a:pt x="0" y="0"/>
                  </a:moveTo>
                  <a:lnTo>
                    <a:pt x="2389632" y="0"/>
                  </a:lnTo>
                  <a:lnTo>
                    <a:pt x="2389632" y="1829689"/>
                  </a:lnTo>
                  <a:lnTo>
                    <a:pt x="0" y="1829689"/>
                  </a:lnTo>
                  <a:lnTo>
                    <a:pt x="0" y="0"/>
                  </a:lnTo>
                  <a:close/>
                </a:path>
              </a:pathLst>
            </a:custGeom>
            <a:blipFill>
              <a:blip r:embed="rId7"/>
              <a:stretch>
                <a:fillRect l="-12310" t="0" r="-12309" b="-2"/>
              </a:stretch>
            </a:blipFill>
          </p:spPr>
        </p:sp>
      </p:grpSp>
      <p:sp>
        <p:nvSpPr>
          <p:cNvPr name="Freeform 8" id="8"/>
          <p:cNvSpPr/>
          <p:nvPr/>
        </p:nvSpPr>
        <p:spPr>
          <a:xfrm flipH="false" flipV="false" rot="0">
            <a:off x="16219170" y="27531"/>
            <a:ext cx="1737668" cy="1391958"/>
          </a:xfrm>
          <a:custGeom>
            <a:avLst/>
            <a:gdLst/>
            <a:ahLst/>
            <a:cxnLst/>
            <a:rect r="r" b="b" t="t" l="l"/>
            <a:pathLst>
              <a:path h="1391958" w="1737668">
                <a:moveTo>
                  <a:pt x="0" y="0"/>
                </a:moveTo>
                <a:lnTo>
                  <a:pt x="1737668" y="0"/>
                </a:lnTo>
                <a:lnTo>
                  <a:pt x="1737668" y="1391958"/>
                </a:lnTo>
                <a:lnTo>
                  <a:pt x="0" y="13919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16119397" y="0"/>
            <a:ext cx="1817261" cy="1299181"/>
            <a:chOff x="0" y="0"/>
            <a:chExt cx="2423015" cy="1732242"/>
          </a:xfrm>
        </p:grpSpPr>
        <p:sp>
          <p:nvSpPr>
            <p:cNvPr name="Freeform 10" id="10"/>
            <p:cNvSpPr/>
            <p:nvPr/>
          </p:nvSpPr>
          <p:spPr>
            <a:xfrm flipH="false" flipV="false" rot="0">
              <a:off x="0" y="0"/>
              <a:ext cx="2423033" cy="1732280"/>
            </a:xfrm>
            <a:custGeom>
              <a:avLst/>
              <a:gdLst/>
              <a:ahLst/>
              <a:cxnLst/>
              <a:rect r="r" b="b" t="t" l="l"/>
              <a:pathLst>
                <a:path h="1732280" w="2423033">
                  <a:moveTo>
                    <a:pt x="0" y="0"/>
                  </a:moveTo>
                  <a:lnTo>
                    <a:pt x="2423033" y="0"/>
                  </a:lnTo>
                  <a:lnTo>
                    <a:pt x="2423033" y="1732280"/>
                  </a:lnTo>
                  <a:lnTo>
                    <a:pt x="0" y="1732280"/>
                  </a:lnTo>
                  <a:lnTo>
                    <a:pt x="0" y="0"/>
                  </a:lnTo>
                  <a:close/>
                </a:path>
              </a:pathLst>
            </a:custGeom>
            <a:blipFill>
              <a:blip r:embed="rId10"/>
              <a:stretch>
                <a:fillRect l="0" t="-3309" r="0" b="-3307"/>
              </a:stretch>
            </a:blipFill>
          </p:spPr>
        </p:sp>
      </p:grpSp>
      <p:grpSp>
        <p:nvGrpSpPr>
          <p:cNvPr name="Group 11" id="11"/>
          <p:cNvGrpSpPr/>
          <p:nvPr/>
        </p:nvGrpSpPr>
        <p:grpSpPr>
          <a:xfrm rot="0">
            <a:off x="7942641" y="80640"/>
            <a:ext cx="1460716" cy="1338848"/>
            <a:chOff x="0" y="0"/>
            <a:chExt cx="1947621" cy="1785131"/>
          </a:xfrm>
        </p:grpSpPr>
        <p:sp>
          <p:nvSpPr>
            <p:cNvPr name="Freeform 12" id="12"/>
            <p:cNvSpPr/>
            <p:nvPr/>
          </p:nvSpPr>
          <p:spPr>
            <a:xfrm flipH="false" flipV="false" rot="0">
              <a:off x="0" y="0"/>
              <a:ext cx="1947672" cy="1785112"/>
            </a:xfrm>
            <a:custGeom>
              <a:avLst/>
              <a:gdLst/>
              <a:ahLst/>
              <a:cxnLst/>
              <a:rect r="r" b="b" t="t" l="l"/>
              <a:pathLst>
                <a:path h="1785112" w="1947672">
                  <a:moveTo>
                    <a:pt x="0" y="0"/>
                  </a:moveTo>
                  <a:lnTo>
                    <a:pt x="1947672" y="0"/>
                  </a:lnTo>
                  <a:lnTo>
                    <a:pt x="1947672" y="1785112"/>
                  </a:lnTo>
                  <a:lnTo>
                    <a:pt x="0" y="1785112"/>
                  </a:lnTo>
                  <a:lnTo>
                    <a:pt x="0" y="0"/>
                  </a:lnTo>
                  <a:close/>
                </a:path>
              </a:pathLst>
            </a:custGeom>
            <a:blipFill>
              <a:blip r:embed="rId11"/>
              <a:stretch>
                <a:fillRect l="0" t="-974" r="2" b="-975"/>
              </a:stretch>
            </a:blipFill>
          </p:spPr>
        </p:sp>
      </p:grpSp>
      <p:sp>
        <p:nvSpPr>
          <p:cNvPr name="TextBox 13" id="13"/>
          <p:cNvSpPr txBox="true"/>
          <p:nvPr/>
        </p:nvSpPr>
        <p:spPr>
          <a:xfrm rot="0">
            <a:off x="2461910" y="1918819"/>
            <a:ext cx="13364180" cy="2634526"/>
          </a:xfrm>
          <a:prstGeom prst="rect">
            <a:avLst/>
          </a:prstGeom>
        </p:spPr>
        <p:txBody>
          <a:bodyPr anchor="t" rtlCol="false" tIns="0" lIns="0" bIns="0" rIns="0">
            <a:spAutoFit/>
          </a:bodyPr>
          <a:lstStyle/>
          <a:p>
            <a:pPr algn="ctr">
              <a:lnSpc>
                <a:spcPts val="10288"/>
              </a:lnSpc>
            </a:pPr>
            <a:r>
              <a:rPr lang="en-US" sz="8573" b="true">
                <a:solidFill>
                  <a:srgbClr val="1F497D"/>
                </a:solidFill>
                <a:latin typeface="Arimo Bold"/>
                <a:ea typeface="Arimo Bold"/>
                <a:cs typeface="Arimo Bold"/>
                <a:sym typeface="Arimo Bold"/>
              </a:rPr>
              <a:t>Links</a:t>
            </a:r>
            <a:r>
              <a:rPr lang="en-US" sz="8573" b="true">
                <a:solidFill>
                  <a:srgbClr val="1F497D"/>
                </a:solidFill>
                <a:latin typeface="Arimo Bold"/>
                <a:ea typeface="Arimo Bold"/>
                <a:cs typeface="Arimo Bold"/>
                <a:sym typeface="Arimo Bold"/>
              </a:rPr>
              <a:t>: </a:t>
            </a:r>
          </a:p>
          <a:p>
            <a:pPr algn="ctr">
              <a:lnSpc>
                <a:spcPts val="10288"/>
              </a:lnSpc>
            </a:pPr>
          </a:p>
        </p:txBody>
      </p:sp>
      <p:sp>
        <p:nvSpPr>
          <p:cNvPr name="TextBox 14" id="14"/>
          <p:cNvSpPr txBox="true"/>
          <p:nvPr/>
        </p:nvSpPr>
        <p:spPr>
          <a:xfrm rot="0">
            <a:off x="396612" y="4314825"/>
            <a:ext cx="17494776" cy="1628775"/>
          </a:xfrm>
          <a:prstGeom prst="rect">
            <a:avLst/>
          </a:prstGeom>
        </p:spPr>
        <p:txBody>
          <a:bodyPr anchor="t" rtlCol="false" tIns="0" lIns="0" bIns="0" rIns="0">
            <a:spAutoFit/>
          </a:bodyPr>
          <a:lstStyle/>
          <a:p>
            <a:pPr algn="ctr">
              <a:lnSpc>
                <a:spcPts val="5627"/>
              </a:lnSpc>
            </a:pPr>
            <a:r>
              <a:rPr lang="en-US" sz="4689" b="true">
                <a:solidFill>
                  <a:srgbClr val="1F497D"/>
                </a:solidFill>
                <a:latin typeface="Arimo Bold"/>
                <a:ea typeface="Arimo Bold"/>
                <a:cs typeface="Arimo Bold"/>
                <a:sym typeface="Arimo Bold"/>
              </a:rPr>
              <a:t>Github Link :</a:t>
            </a:r>
          </a:p>
          <a:p>
            <a:pPr algn="ctr">
              <a:lnSpc>
                <a:spcPts val="7007"/>
              </a:lnSpc>
            </a:pPr>
            <a:r>
              <a:rPr lang="en-US" sz="5839">
                <a:solidFill>
                  <a:srgbClr val="1F497D"/>
                </a:solidFill>
                <a:latin typeface="Arimo"/>
                <a:ea typeface="Arimo"/>
                <a:cs typeface="Arimo"/>
                <a:sym typeface="Arimo"/>
              </a:rPr>
              <a:t> </a:t>
            </a:r>
            <a:r>
              <a:rPr lang="en-US" sz="5839" u="sng">
                <a:solidFill>
                  <a:srgbClr val="1F497D"/>
                </a:solidFill>
                <a:latin typeface="Arimo"/>
                <a:ea typeface="Arimo"/>
                <a:cs typeface="Arimo"/>
                <a:sym typeface="Arimo"/>
                <a:hlinkClick r:id="rId12" tooltip="https://github.com/SagnikBasak04/Andhadhun"/>
              </a:rPr>
              <a:t>https://github.com/SagnikBasak04/Andhadhun</a:t>
            </a:r>
          </a:p>
        </p:txBody>
      </p:sp>
      <p:sp>
        <p:nvSpPr>
          <p:cNvPr name="TextBox 15" id="15"/>
          <p:cNvSpPr txBox="true"/>
          <p:nvPr/>
        </p:nvSpPr>
        <p:spPr>
          <a:xfrm rot="0">
            <a:off x="6849870" y="9607947"/>
            <a:ext cx="5393174" cy="488949"/>
          </a:xfrm>
          <a:prstGeom prst="rect">
            <a:avLst/>
          </a:prstGeom>
        </p:spPr>
        <p:txBody>
          <a:bodyPr anchor="t" rtlCol="false" tIns="0" lIns="0" bIns="0" rIns="0">
            <a:spAutoFit/>
          </a:bodyPr>
          <a:lstStyle/>
          <a:p>
            <a:pPr algn="ctr">
              <a:lnSpc>
                <a:spcPts val="3500"/>
              </a:lnSpc>
            </a:pPr>
            <a:r>
              <a:rPr lang="en-US" sz="2499">
                <a:solidFill>
                  <a:srgbClr val="FFFFFF"/>
                </a:solidFill>
                <a:latin typeface="Canva Sans"/>
                <a:ea typeface="Canva Sans"/>
                <a:cs typeface="Canva Sans"/>
                <a:sym typeface="Canva Sans"/>
              </a:rPr>
              <a:t>@INSIGHT HACKATHON TEMPLATE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DAGRX_YWey4</dc:identifier>
  <dcterms:modified xsi:type="dcterms:W3CDTF">2011-08-01T06:04:30Z</dcterms:modified>
  <cp:revision>1</cp:revision>
  <dc:title>INSIGHT hackathon ppt template.pptx</dc:title>
</cp:coreProperties>
</file>