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93b5644c9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93b5644c9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93b5644c9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93b5644c9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93b5644c9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93b5644c9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93b5644c9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93b5644c9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93b5644c9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93b5644c9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93b5644c9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93b5644c9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93b5644c9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93b5644c9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93b5644c9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93b5644c9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93b5644c9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93b5644c9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93b5644c9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93b5644c9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anidiptapal/fraud-detection-1000-rows" TargetMode="External"/><Relationship Id="rId4" Type="http://schemas.openxmlformats.org/officeDocument/2006/relationships/hyperlink" Target="https://www.kaggle.com/datasets/anidiptapal/fraud-detection-1000-row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nidipta/Presuneth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5" y="261225"/>
            <a:ext cx="9144000" cy="838800"/>
          </a:xfrm>
          <a:prstGeom prst="rect">
            <a:avLst/>
          </a:prstGeom>
          <a:effectLst>
            <a:outerShdw blurRad="114300" rotWithShape="0" algn="bl" dir="5400000" dist="19050">
              <a:srgbClr val="000000">
                <a:alpha val="62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Prasunethon</a:t>
            </a:r>
            <a:endParaRPr b="1" sz="4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04650" y="2356675"/>
            <a:ext cx="5839500" cy="5649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XCode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1263900"/>
            <a:ext cx="9144000" cy="4608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Fraud Detection Analysis using ML Algorithms</a:t>
            </a:r>
            <a:endParaRPr b="1" sz="2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30125" y="3107400"/>
            <a:ext cx="52644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Anidipta Pal (Team Leader) :</a:t>
            </a: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B. Tech (CSE-AIML), Heritage Institute of Technology, Kolkata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Sagnik Basak</a:t>
            </a:r>
            <a:r>
              <a:rPr i="1" lang="en" sz="18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r>
              <a:rPr i="1" lang="en" sz="18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B. Tech (CSE), Heritage Institute of Technology, Kolkata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13" y="2356675"/>
            <a:ext cx="2793775" cy="2419350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5400000" dist="76200">
              <a:srgbClr val="000000">
                <a:alpha val="58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61825" y="548400"/>
            <a:ext cx="8520600" cy="4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Imbalanced Dataset</a:t>
            </a:r>
            <a:endParaRPr b="1" sz="15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Dealing with highly imbalanced datasets where fraudulent transactions are rare compared to legitimate ones.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resampling techniques such as SMOTE and ADASYN to balance the dataset and improve model performance.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Engineering</a:t>
            </a:r>
            <a:endParaRPr b="1" sz="15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Extracting and selecting relevant features from transactional data to enhance the predictive power of the models.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Employed techniques such as feature importance ranking and correlation analysis to prioritize features.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Model Selection and Ensemble</a:t>
            </a:r>
            <a:endParaRPr b="1" sz="15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Choosing appropriate machine learning models and ensembling techniques to maximize detection accuracy.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Experimented with various ensemble methods like Voting Classifier and stacked models to leverage strengths of different algorithms.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Evaluation</a:t>
            </a:r>
            <a:endParaRPr b="1" sz="15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Ensuring robust evaluation metrics such as precision, recall, F1-score, and AUC-ROC to assess model performance accurately.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en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Addressed challenges related to model interpretability and fine-tuning to achieve optimal results.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Problems Faced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214500" y="301824"/>
            <a:ext cx="82221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Significance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14500" y="2868100"/>
            <a:ext cx="7882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65050" y="915850"/>
            <a:ext cx="8613900" cy="3391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Fraudulent activities like credit card fraud and identity theft pose significant challenges across industries.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These activities result in financial losses and erosion of consumer trust.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Our project focuses on developing a robust fraud detection system using advanced machine learning techniques.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The dataset comprises over 6.3 million transactions, with a stark imbalance of only 8,000 fraud cases.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Our motivation stems from the critical need to protect businesses and consumers from financial harm.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We aim to enhance operational efficiency and comply with regulatory requirements.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By addressing these challenges, we strive to improve transaction security.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We aim to minimize false positives in fraud detection.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Our goal is to bolster trust in online and financial transactions.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>
            <a:hlinkClick r:id="rId3"/>
          </p:cNvPr>
          <p:cNvSpPr txBox="1"/>
          <p:nvPr/>
        </p:nvSpPr>
        <p:spPr>
          <a:xfrm>
            <a:off x="463250" y="4640950"/>
            <a:ext cx="53859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https://www.kaggle.com/datasets/anidiptapal/fraud-detection-1000-rows</a:t>
            </a:r>
            <a:endParaRPr sz="1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65050" y="4307050"/>
            <a:ext cx="1704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Link</a:t>
            </a:r>
            <a:endParaRPr i="1" sz="18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460950" y="182474"/>
            <a:ext cx="82221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Cases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92475" y="2877975"/>
            <a:ext cx="76383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Faced</a:t>
            </a:r>
            <a:endParaRPr b="1" sz="3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60950" y="836550"/>
            <a:ext cx="8222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Fraud Detection in Financial Transactions:</a:t>
            </a:r>
            <a:endParaRPr b="1" sz="20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Identifying fraudulent transactions in large datasets to prevent financial losses and ensure transaction security.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Real-time monitoring and detection of suspicious activities to safeguard users' financial assets.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Risk Management in Banking:</a:t>
            </a:r>
            <a:endParaRPr b="1" sz="20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Assessing risk factors associated with transactions and customer behaviors to optimize risk management strategies.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Providing insights into potential vulnerabilities and improving decision-making processes.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Enhancing Customer Trust:</a:t>
            </a:r>
            <a:endParaRPr b="1" sz="20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customer trust by demonstrating robust fraud detection capabilities, thereby fostering long-term relationships and loyalty.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6025" y="125274"/>
            <a:ext cx="8222100" cy="5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Tech Stack 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73450" y="590850"/>
            <a:ext cx="7997100" cy="3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Languages</a:t>
            </a:r>
            <a:endParaRPr b="1" sz="17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Main programming language for data preprocessing, model development, and deployment.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Libraries and Frameworks</a:t>
            </a:r>
            <a:endParaRPr b="1" sz="17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Machine Learning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Scikit-learn, TensorFlow, Keras for building and training machine learning models.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Ensemble Learning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 Used Voting Classifier from scikit-learn for model ensembling.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Streamlit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Python library for building interactive web applications for data science and machine learning.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Handling and Analysis</a:t>
            </a:r>
            <a:endParaRPr b="1" sz="17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Pandas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Data manipulation and analysis tool used extensively for preprocessing and exploratory data analysis (EDA).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NumPy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Fundamental package for numerical computing in Python, used for array operations and mathematical functions.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1" sz="17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Matplotlib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Comprehensive library for creating static, animated, and interactive visualizations in Python.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Seaborn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Statistical data visualization library based on Matplotlib, used for visualizing patterns and relationships in data.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Plotly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- Interactive graphing library for creating interactive plots and dashboards.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Web Development</a:t>
            </a:r>
            <a:endParaRPr b="1" sz="175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rebuchet MS"/>
              <a:buChar char="●"/>
            </a:pPr>
            <a:r>
              <a:rPr b="1" lang="en" sz="1250">
                <a:latin typeface="Trebuchet MS"/>
                <a:ea typeface="Trebuchet MS"/>
                <a:cs typeface="Trebuchet MS"/>
                <a:sym typeface="Trebuchet MS"/>
              </a:rPr>
              <a:t>Streamlit</a:t>
            </a:r>
            <a:r>
              <a:rPr lang="en" sz="1250">
                <a:latin typeface="Trebuchet MS"/>
                <a:ea typeface="Trebuchet MS"/>
                <a:cs typeface="Trebuchet MS"/>
                <a:sym typeface="Trebuchet MS"/>
              </a:rPr>
              <a:t> Used for creating an intuitive and interactive web interface for showcasing machine learning models and results.</a:t>
            </a:r>
            <a:endParaRPr sz="1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176325" y="172425"/>
            <a:ext cx="86340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nitial Model Approach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111275" y="797625"/>
            <a:ext cx="6764100" cy="3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Utilized custom Convolutional Neural Network (CNN) and Long Short-Term Memory (LSTM) models separately for feature extraction from transaction data.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CNNs employed for spatial feature extraction, capturing patterns across transaction features.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LSTMs utilized for capturing temporal dependencies and sequential patterns in transaction sequences.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Extracted features from CNN and LSTM models combined into a feature vector.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vector inputted into a Random Forest Classifier for fraud detection.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based on standard classification metrics: precision, recall, F1-score, and accuracy.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Visualized results using confusion matrices to understand model performance on fraud detection in financial transactions.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296875" y="539125"/>
            <a:ext cx="8222100" cy="4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New Model Approach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982875" y="964225"/>
            <a:ext cx="69711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a Voting Classifier ensemble comprising CatBoostClassifier and RandomForestClassifier.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Utilized resampling techniques to balance the highly imbalanced dataset, enhancing model performance.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Conducted extensive feature extraction to identify and utilize the most critical features for fraud detection.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Evaluated model performance using comprehensive metrics from the classification report and confusion matrix.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Achieved optimal results in terms of precision, recall, F1-score, and accuracy, demonstrating effective fraud detection capabilities.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Integrated the Voting Classifier ensemble into a streamlined pipeline for real-time application in financial transactions.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307475" y="4421125"/>
            <a:ext cx="3105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https://github.com/Anidipta/Prasunethon</a:t>
            </a:r>
            <a:endParaRPr sz="1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131750" y="4156425"/>
            <a:ext cx="15561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Link</a:t>
            </a:r>
            <a:endParaRPr i="1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27350" y="261624"/>
            <a:ext cx="8222100" cy="5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Streamlit Application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67875" y="682975"/>
            <a:ext cx="84687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Home Page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Welcomes users with an inviting interface, featuring animated Lottie graphics that add visual appeal and interactivity.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a brief overview of the application's purpose and functionality, ensuring clarity for users from the outset.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Demo Page</a:t>
            </a:r>
            <a:endParaRPr b="1" sz="20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i="1" lang="en" sz="1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Input</a:t>
            </a:r>
            <a:endParaRPr i="1" sz="18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Users can input transaction details such as the transaction value, date-time, and the original bank account amount of the user.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inputs are essential for accurate fraud detection analysis, ensuring comprehensive evaluation based on transactional data.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i="1" lang="en" sz="1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 Design</a:t>
            </a:r>
            <a:endParaRPr i="1" sz="18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Incorporates modern design principles with sleek visuals and a user-friendly layout.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Ensures readability and accessibility through intuitive navigation and clear information hierarchy.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 User Interaction</a:t>
            </a:r>
            <a:endParaRPr i="1" sz="18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Facilitates user interaction through responsive design elements, enabling smooth navigation and input handling.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68850" y="61449"/>
            <a:ext cx="8222100" cy="5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Scalability</a:t>
            </a:r>
            <a:endParaRPr b="1" sz="3600">
              <a:solidFill>
                <a:srgbClr val="0B539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27150" y="504525"/>
            <a:ext cx="8489700" cy="4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Ensemble Model Flexibility</a:t>
            </a:r>
            <a:endParaRPr b="1" sz="15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Our ensemble approach using CatBoost and Random Forest can be extended to include more classifiers or even different types of models as needed.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ensemble voting mechanism can be adapted to incorporate new models with minimal changes to the overall architecture.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Supports incremental learning, where models can be updated with new data without retraining from scratch.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Streamlit Application Extensibility</a:t>
            </a:r>
            <a:endParaRPr b="1" sz="15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 Streamlit-based interface is designed to be easily extensible to include new features or functionalities.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updates can include more user input options, real-time data visualization, and integration with other analytical tools.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backend architecture supports scaling up to accommodate more concurrent users and larger datasets.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Adaptable to Different Contexts</a:t>
            </a:r>
            <a:endParaRPr b="1" sz="15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Although initially designed for fraud detection in financial transactions, the system can be adapted for other domains requiring similar detection capabilities.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feature extraction and modeling framework can be reconfigured for various types of fraud detection or anomaly detection tasks in different industries.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modular nature allows easy adaptation to different geographical markets, regulations, or types of transactions.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Cloud and Distributed Computing Ready</a:t>
            </a:r>
            <a:endParaRPr b="1" sz="15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solution is compatible with cloud deployment, allowing for scaling computational resources as demand grows.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Distributed computing frameworks can be integrated to process data and run models across multiple nodes, enhancing performance and scalability.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79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rebuchet MS"/>
              <a:buChar char="●"/>
            </a:pPr>
            <a:r>
              <a:rPr lang="en" sz="12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Offers the possibility to leverage advanced cloud-based machine learning services and infrastructure for continuous model improvement.</a:t>
            </a:r>
            <a:endParaRPr sz="12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208250" y="598525"/>
            <a:ext cx="2080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Audience</a:t>
            </a:r>
            <a:endParaRPr b="1" sz="13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Audience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Financial Institutions: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Banks, credit unions, and payment processors.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E-commerce Platforms: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Online retailers with high transaction volumes.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Secondary Audience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Insurance Companies: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Firms looking to detect fraudulent claims.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Telecommunications &amp; Healthcare: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Organizations vulnerable to transaction fraud.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Needs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Real-Time Detection: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Immediate identification of fraudulent transactions.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Scalability: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Ability to handle large and growing data volumes.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User-Friendly Interface: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Easy for both technical and non-technical users to navigate.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Cost-Effective Solutions: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Affordable options for small to large enterprises.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B5394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Business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288750" y="598525"/>
            <a:ext cx="21129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Market Analysis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Market Overview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The global fraud detection market is projected to grow from $19.5 billion in 2021 to $64.8 billion by 2026, driven by the surge in digital transactions and adoption of AI.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Competitive Landscape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Weaknesses of Competitors: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High costs, complex integration, and less focus on SMEs.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Our Competitive Advantage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Advanced Machine Learning Models: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Utilization of ensemble techniques like CatBoost and Random Forest for superior accuracy.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Intuitive Interface: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Streamlit-based platform enhanced with Lottie animations for better user experience.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Modular &amp; Scalable System: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Easily updated and adaptable to diverse business requirements.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Affordability: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Tailored pricing for different business sizes.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406113" y="553375"/>
            <a:ext cx="2112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Marketing Plan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Marketing Strategies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Digital Marketing: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Leveraging SEO, content marketing, and social media to attract targeted customers.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Partnerships: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Forming alliances with fintech firms and industry associations to enhance market reach.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Direct Sales: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Engaging directly with large enterprises and financial institutions through a dedicated sales team..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Sales Approach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Freemium Model: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Offering a basic version for free to attract users, with options to upgrade to premium features.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Flexible Subscription Plans: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Pricing based on transaction volume and additional functionalities.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Custom Enterprise Solutions: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Tailored pricing and features for large-scale implementations.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6619375" y="598525"/>
            <a:ext cx="2286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Financial Strategy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Revenue Model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Subscription Fees: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Recurring revenue from monthly or annual subscriptions.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Enterprise Licensing: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One-time fees for large-scale deployments and custom integrations.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Consulting Services: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Additional revenue from integration, customization, and training services.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rgbClr val="1C4587"/>
                </a:solidFill>
                <a:latin typeface="Trebuchet MS"/>
                <a:ea typeface="Trebuchet MS"/>
                <a:cs typeface="Trebuchet MS"/>
                <a:sym typeface="Trebuchet MS"/>
              </a:rPr>
              <a:t>Cost Management</a:t>
            </a:r>
            <a:endParaRPr b="1" i="1" sz="1000">
              <a:solidFill>
                <a:srgbClr val="1C458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Development and Maintenance: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Continuous investment in product development and system upgrades.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Marketing and Sales: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Allocating budget for digital marketing, sales team, and customer acquisition efforts.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Operational Efficiency:</a:t>
            </a:r>
            <a:r>
              <a:rPr lang="en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Leveraging cloud-based solutions to minimize infrastructure costs.</a:t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