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9" r:id="rId5"/>
    <p:sldId id="260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9T08:58:51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351 226 12299,'0'0'4586,"0"0"-1499,0 0-640,0 0-239,0 0-343,-1-12 4343,-1 19-6202,0 1 1,1-1-1,0 1 0,0-1 0,1 1 0,0-1 0,0 0 1,1 1-1,0-1 0,0 2-6,0-1 5,3 24-5,1-1 0,1 0 0,2-1 0,1 1 0,8 16 0,-17-46-9,0 0-1,1-1 1,-1 1 0,1 0-1,-1 0 1,1 0 0,0 0-1,-1-1 1,1 1 0,0 0-1,-1-1 1,1 1 0,0 0-1,0-1 1,0 1 0,-1-1-1,1 0 1,1 1 9,5-2-4956,-6 0-874</inkml:trace>
  <inkml:trace contextRef="#ctx0" brushRef="#br0" timeOffset="798.045">240 277 19732,'0'0'5796,"0"0"-2985,-5 21-1734,-8 45-419,3 1 1,2 0 0,4 0 0,3 48-659,1-111 40,1 1 1,-1 0 0,1-1-1,0 1 1,0-1 0,0 1-1,0-1 1,1 1-1,0-1 1,0 0 0,0 0-1,1 0 1,-1 0 0,1 0-1,0 0 1,0-1 0,2 3-41,0-3 1,0 1 1,0-1 0,0 0 0,0-1 0,1 1 0,-1-1 0,1 0 0,0 0 0,-1-1 0,1 1 0,0-1 0,0-1 0,2 1-2,4 0 0,0-1 0,0 0 0,0-1 0,0 0 0,0-1 0,0 0 0,0-1 0,0 0 0,-1-1 0,2-1 0,4-2 0,0-2 0,0 0 0,-1-1 0,0 0 0,-1-1 0,3-4 0,16-17 0,-1-2 0,-1-1 0,-2-1 0,21-35 0,-22 30 0,-3-1 0,0-3 0,-17 26 0,0 1 0,-1-1 0,-1-1 0,-1 0 0,-1 0 0,1-7 0,-5 22 0,-1 1 0,1-1 0,-1 0 0,0 0 0,-1 0 0,1 0 0,-1 0 0,0 0 0,0 1 0,0-1 0,-1 0 0,1 1 0,-1-1 0,0 1 0,-1-1 0,1 1 0,-1 0 0,0 0 0,0 0 0,0 0 0,0 1 0,-1-1 0,0 1 0,-2-2 0,-8-5 0,0 2 0,0-1 0,-1 2 0,0 0 0,0 1 0,-15-4 0,-17-3 0,-1 1 0,0 4 0,0 1 0,-1 2 0,0 2 0,0 3 0,1 2 0,-23 4 0,50-4 0,0 1 0,0 1 0,0 1 0,1 1 0,0 0 0,0 2 0,1 0 0,-8 6 0,24-12 3,-1 0-1,1 1 1,-1-1-1,1 1 1,0 0-1,0 0 1,1 0-1,-1 0 1,1 1-1,-1-1 1,1 1 0,0-1-1,0 1 1,-1 3-3,0 3-76,0 0 0,1 0 0,0 1 0,0 7 76,0-2-355,-4 31-2759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9T08:58:55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308 310 18044,'0'0'4041,"0"0"-1539,0 0-517,0 0-92,0 0-290,0 0-392,-4-1-306,-11-4-430,32 4-350,41 6-142,-42-2 17,1 1 0,-1 1 0,7 3 0,-18-7 0,-1 1 0,1 0 0,-1 1 0,0-1 0,1 1 0,-1-1 0,0 1 0,-1 0 0,1 1 0,-1-1 0,1 1 0,-1 0 0,0-1 0,0 2 0,-2-3 0,0 1 0,0-1 0,-1 1 0,1-1 0,-1 1 0,1-1 0,-1 1 0,0-1 0,0 1 0,0-1 0,0 1 0,-1-1 0,0 2 0,1-1 0,0 0 0,-1-1 0,1 1 0,0 0 0,0 0 0,0-1 0,1 1 0,-1 0 0,1-1 0,0 2 0,27 10 0,-24-11 0,0 1 0,0 1 0,0-1 0,-1 0 0,0 1 0,0-1 0,0 1 0,-1 0 0,1 0 0,-1 0 0,0 1 0,-1-1 0,1 3 0,-1-4 0,-1-1 0,0 1 0,0 0 0,0-1 0,-1 1 0,1-1 0,-1 1 0,0-1 0,0 1 0,0-1 0,-1 1 0,1-1 0,-1 0 0,1 0 0,-1 0 0,0 0 0,-1 0 0,1 0 0,0 0 0,-1-1 0,-1 3 0,-11 9 0,0-1 0,0 0 0,-6 2 0,16-11 0,0-1 0,-1 0 0,0 0 0,1 0 0,-1-1 0,0 1 0,0-1 0,0-1 0,-1 1 0,1-1 0,0 0 0,-3-1 0,7 0 0,0 0 1,0-1-1,0 1 0,0-1 0,0 1 1,1-1-1,-1 0 0,0 0 0,0 0 1,1 0-1,-1 0 0,0 0 0,1 0 1,-1 0-1,1-1 0,0 1 0,-1-1 1,1 1-1,0-1 0,0 1 1,0-1-1,0 0 0,0 0 0,0 1 1,0-1-1,1 0 0,-1 0 0,0-1 0,-2-9-17,0 0 0,1 0 0,0 0 0,0-3 17,1 5-50,-1-6-693,-1 0-1,0 0 0,-4-8 744,-14-21-4343,2 21-630</inkml:trace>
  <inkml:trace contextRef="#ctx0" brushRef="#br0" timeOffset="345.409">8 309 21357,'-2'14'3860,"2"-9"-3573,-3 27 1285,1-1 1,2 1-1,2 16-1572,-1-38 174,0 1-1,1-1 0,0 0 0,0-1 1,1 1-1,1 0 0,-1-1 0,2 1 1,-1-1-1,1 0 0,1-1 0,-1 1 1,2-1-1,2 3-173,-1-3 7,0-1 0,1-1 1,0 1-1,0-2 0,0 1 0,1-1 1,-1-1-1,1 1 0,0-2 0,1 1 1,-1-2-1,1 1 0,-1-1 1,1-1-1,0 0 0,-1 0 0,1-1 1,5-1-8,6-1-2,0-1 1,0 0 0,0-2-1,-1-1 1,1 0 0,-1-2-1,-1 0 1,7-5 1,9-5 0,-2-1 0,0-2 0,-1-2 0,-2-1 0,0-1 0,-2-1 0,0-2 0,14-19 0,-36 38 0,-1 0 0,1 0 0,-1 0 0,-1-1 0,0 0 0,0 0 0,2-8 0,-6 13 0,1 0 0,-1 0 0,0 0 0,-1-1 0,1 1 0,-1 0 0,0 0 0,-1 0 0,1 0 0,-1-1 0,0 1 0,0 0 0,0 0 0,-1 0 0,0 1 0,0-1 0,-1-1 0,-4-6 0,-1 0 0,-1 1 0,0 0 0,-1 0 0,0 1 0,-1 0 0,0 1 0,0 0 0,-1 1 0,0 0 0,0 1 0,-14-6 0,-9-4 0,-2 2 0,0 1 0,0 3 0,-5-1 0,11 5 0,0 2 0,-1 0 0,1 3 0,-10 0 0,35 2-21,1 0 0,-1 1 0,1-1 0,-1 1 0,1 0 0,0 1 0,-1 0 0,1-1 0,0 2 0,0-1 0,0 0 0,1 1 0,-1 0 0,0 0 0,1 1 0,0-1 0,0 1 0,0 0 0,0 1 21,-10 7-675,-20 18-4692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9T08:58:54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252 182 3041,'0'0'5640,"0"0"-1789,0 0-1437,0 0-1021,0 0-452,0 0-40,-2 0 8650,2 0-4723,58-5-4602,-43 3-231,1 1 1,-1 0-1,0 1 0,12 2 5,-25-2 0,0 1 0,-1-1 0,1 1 0,0 0 0,-1-1 0,1 1 0,-1 0 0,1 0 0,-1 0 0,1 0 0,-1 1 0,0-1 0,1 0 0,-1 0 0,0 1 0,0-1 0,0 1 0,0-1 0,0 1 0,0 0 0,-1-1 0,1 1 0,0 0 0,-1-1 0,0 1 0,1 0 0,-1 0 0,0-1 0,0 1 0,0 0 0,0 0 0,0 0 0,0-1 0,-1 2 0,1 7 0,-1-1 0,-1 1 0,1-1 0,-2 0 0,1 0 0,-1 0 0,-10 23 0,-11 31 0,23-58 0,0 0 0,-1 0 0,2 0 0,-1 1 0,1-1 0,-1 0 0,1 0 0,1 1 0,-1-1 0,2 5 0,-2-9 0,1 0 0,0 0 0,-1 0 0,1 0 0,0 0 0,0 0 0,0 0 0,-1 0 0,1 0 0,0-1 0,0 1 0,0 0 0,1 0 0,-1-1 0,0 1 0,0-1 0,0 1 0,0-1 0,1 1 0,-1-1 0,0 0 0,0 0 0,1 1 0,-1-1 0,0 0 0,0 0 0,1 0 0,-1 0 0,0-1 0,1 1 0,0 0 0,3-1 0,0 0 0,0 0 0,0 0 0,0 0 0,-1-1 0,1 0 0,4-2 0,1-2-9,0-1 0,0 0-1,-1 0 1,0-1 0,0-1 0,-1 0 0,0 0-1,0 0 1,-1-1 0,-1 0 0,4-6 9,-7 5-1199,-2 2-2870</inkml:trace>
  <inkml:trace contextRef="#ctx0" brushRef="#br0" timeOffset="349.905">18 211 20068,'-3'17'3440,"1"-4"-2991,-3 15 595,1 0 1,2 0-1,1 9-1044,1-29 163,0 1 1,1-1-1,0 1 1,0-1-1,1 0 0,0 1 1,0-1-1,1 0 1,0 0-1,1 0 1,-1-1-1,1 1 1,1-1-1,3 5-163,-1-4 81,1-1 0,0 0 0,0 0 0,0-1-1,0 0 1,1 0 0,0-1 0,1 0 0,-1-1 0,1 0-1,6 2-80,0-2 94,0 0-1,1-1 1,0 0-1,-1-2 0,1 0 1,0-1-1,1 0-93,11-3 138,1 0 0,-1-2-1,-1-1 1,1-1 0,-1-2-1,-1-1 1,0-1 0,5-3-138,-9 2 108,1-1 0,-2-1 0,0-1 1,0-1-1,-1 0 0,-2-2 0,3-3-108,-15 14 0,0-1-1,0 0 0,-1 0 1,0-1-1,-1 0 0,1 0 0,-2 0 1,1-1-1,-1 0 0,-1 0 1,0 0-1,0 0 0,-1 0 0,0 0 1,-1-1-1,0 1 0,-1-1 1,0 1-1,0-4 1,-2 8 0,1-1 0,-1 1 0,0 0 0,0 0 0,0 0 0,-1 0 0,0 0 0,0 1 0,-1-1 0,0 1 0,0 0 0,0 0 0,0 0 0,-1 1 0,1-1 0,-1 1 0,-1 0 0,1 1 0,0-1 0,-6-2 0,-9-4 0,-1 1 0,0 0 0,-1 2 0,1 0 0,-8 0 0,-6-2 0,-1 2 0,1 1 0,-1 2 0,0 2 0,-1 1 0,1 2 0,0 1 0,0 2 0,1 1 0,-3 3 0,-13 10 0,48-17 0,0 0 0,1 1 0,-1-1 0,1 1 0,-1 0 0,1 0 0,0 0 0,0 0 0,0 0 0,0 0 0,0 1 0,0-1 0,1 1 0,-1-1 0,0 3 0,0 2-203,1 1 0,0-1 0,0 0 0,1 1 0,0 0 0,0-1 0,1 3 203,-1-1-849,2 24-3714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427C-1215-448D-93C0-01CD29F927D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ielShri/Simple-Arduino-PI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onebotworkshop.com/rotary-encoders-arduino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4A4A-C557-4A06-A3EA-6FB18669F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Simple Arduino PID-Controller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F7C79-824B-4831-AF8B-7E892315A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DC-Motor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1E1BD-7D24-4E0D-BB90-3F0866B8E654}"/>
              </a:ext>
            </a:extLst>
          </p:cNvPr>
          <p:cNvSpPr txBox="1"/>
          <p:nvPr/>
        </p:nvSpPr>
        <p:spPr>
          <a:xfrm>
            <a:off x="414441" y="4806300"/>
            <a:ext cx="777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2"/>
              </a:rPr>
              <a:t>https://github.com/AnielShri/Simple-Arduino-PID</a:t>
            </a:r>
            <a:r>
              <a:rPr lang="en-US" sz="1050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DB39E5-93A4-4D0C-8E30-D1B143BE8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3" y="4809002"/>
            <a:ext cx="258908" cy="2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>
            <a:extLst>
              <a:ext uri="{FF2B5EF4-FFF2-40B4-BE49-F238E27FC236}">
                <a16:creationId xmlns:a16="http://schemas.microsoft.com/office/drawing/2014/main" id="{7C7B5922-B211-4278-873E-1315C12E3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" t="9465" r="3061" b="8073"/>
          <a:stretch/>
        </p:blipFill>
        <p:spPr bwMode="auto">
          <a:xfrm>
            <a:off x="5831028" y="2808000"/>
            <a:ext cx="2369428" cy="211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0PCS NEW 2016 Arduino UNO R3 ATMega328P CH340G Development Board + USB Cable IB | eBay">
            <a:extLst>
              <a:ext uri="{FF2B5EF4-FFF2-40B4-BE49-F238E27FC236}">
                <a16:creationId xmlns:a16="http://schemas.microsoft.com/office/drawing/2014/main" id="{C4054597-1677-4727-99C1-E480696DC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 t="12789" r="7713" b="13614"/>
          <a:stretch/>
        </p:blipFill>
        <p:spPr bwMode="auto">
          <a:xfrm>
            <a:off x="1124447" y="1063295"/>
            <a:ext cx="4170717" cy="378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tentiometer And Wiring Guide - Build Electronic Circuits">
            <a:extLst>
              <a:ext uri="{FF2B5EF4-FFF2-40B4-BE49-F238E27FC236}">
                <a16:creationId xmlns:a16="http://schemas.microsoft.com/office/drawing/2014/main" id="{93977A81-494D-42B9-A371-C3CB2A229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3581" r="9914" b="2670"/>
          <a:stretch/>
        </p:blipFill>
        <p:spPr bwMode="auto">
          <a:xfrm>
            <a:off x="516405" y="415183"/>
            <a:ext cx="1072282" cy="15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FC10918-57FC-4144-948C-2EC0738A1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2" t="26403" r="36826" b="21087"/>
          <a:stretch/>
        </p:blipFill>
        <p:spPr bwMode="auto">
          <a:xfrm>
            <a:off x="6953221" y="101951"/>
            <a:ext cx="1401203" cy="18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6F71EA-322D-4FC9-8D95-481291A742C1}"/>
              </a:ext>
            </a:extLst>
          </p:cNvPr>
          <p:cNvCxnSpPr>
            <a:cxnSpLocks/>
          </p:cNvCxnSpPr>
          <p:nvPr/>
        </p:nvCxnSpPr>
        <p:spPr>
          <a:xfrm>
            <a:off x="1355309" y="1761428"/>
            <a:ext cx="307204" cy="764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0612B1-BBEA-40DC-95AD-DC4DC48C5B76}"/>
              </a:ext>
            </a:extLst>
          </p:cNvPr>
          <p:cNvSpPr txBox="1"/>
          <p:nvPr/>
        </p:nvSpPr>
        <p:spPr>
          <a:xfrm>
            <a:off x="200358" y="2115997"/>
            <a:ext cx="13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read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BBA59D-413F-451A-9BA6-D9A889F7B21D}"/>
              </a:ext>
            </a:extLst>
          </p:cNvPr>
          <p:cNvCxnSpPr>
            <a:cxnSpLocks/>
          </p:cNvCxnSpPr>
          <p:nvPr/>
        </p:nvCxnSpPr>
        <p:spPr>
          <a:xfrm flipV="1">
            <a:off x="3312973" y="3976405"/>
            <a:ext cx="4163780" cy="2864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D8EC25-E764-43F6-B5E7-444FC3A39CA6}"/>
              </a:ext>
            </a:extLst>
          </p:cNvPr>
          <p:cNvSpPr txBox="1"/>
          <p:nvPr/>
        </p:nvSpPr>
        <p:spPr>
          <a:xfrm>
            <a:off x="4528406" y="4208732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write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9AFF6-2EFC-4745-A499-3F90A301B121}"/>
              </a:ext>
            </a:extLst>
          </p:cNvPr>
          <p:cNvCxnSpPr>
            <a:cxnSpLocks/>
            <a:endCxn id="1038" idx="2"/>
          </p:cNvCxnSpPr>
          <p:nvPr/>
        </p:nvCxnSpPr>
        <p:spPr>
          <a:xfrm flipV="1">
            <a:off x="7354101" y="1911013"/>
            <a:ext cx="299722" cy="14373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5633E8-F483-4B61-9991-5BCA0F7BB8D6}"/>
              </a:ext>
            </a:extLst>
          </p:cNvPr>
          <p:cNvSpPr txBox="1"/>
          <p:nvPr/>
        </p:nvSpPr>
        <p:spPr>
          <a:xfrm>
            <a:off x="7476753" y="2525955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Voltage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ED3578-9D17-4FAB-A6FD-28E2115B5478}"/>
              </a:ext>
            </a:extLst>
          </p:cNvPr>
          <p:cNvCxnSpPr>
            <a:cxnSpLocks/>
          </p:cNvCxnSpPr>
          <p:nvPr/>
        </p:nvCxnSpPr>
        <p:spPr>
          <a:xfrm flipH="1" flipV="1">
            <a:off x="7957058" y="4335178"/>
            <a:ext cx="368870" cy="2914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776900D-EBC9-4739-BE48-C883B18D7FA9}"/>
              </a:ext>
            </a:extLst>
          </p:cNvPr>
          <p:cNvSpPr txBox="1"/>
          <p:nvPr/>
        </p:nvSpPr>
        <p:spPr>
          <a:xfrm>
            <a:off x="8123194" y="46210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 DC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13CF1C-D749-4EA2-A039-7AF673C51DFB}"/>
              </a:ext>
            </a:extLst>
          </p:cNvPr>
          <p:cNvCxnSpPr>
            <a:cxnSpLocks/>
          </p:cNvCxnSpPr>
          <p:nvPr/>
        </p:nvCxnSpPr>
        <p:spPr>
          <a:xfrm flipH="1">
            <a:off x="2953467" y="1920897"/>
            <a:ext cx="4550495" cy="23419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698A234-4122-4427-A6AE-8616524D7EDC}"/>
              </a:ext>
            </a:extLst>
          </p:cNvPr>
          <p:cNvSpPr txBox="1"/>
          <p:nvPr/>
        </p:nvSpPr>
        <p:spPr>
          <a:xfrm>
            <a:off x="5354683" y="1823726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interrupt</a:t>
            </a:r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A0BEBC3B-FAF9-4917-8B65-5B4D0F9D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06842"/>
          </a:xfrm>
        </p:spPr>
        <p:txBody>
          <a:bodyPr/>
          <a:lstStyle/>
          <a:p>
            <a:pPr algn="ctr"/>
            <a:r>
              <a:rPr lang="en-US" dirty="0"/>
              <a:t>Circuit Overview</a:t>
            </a:r>
          </a:p>
        </p:txBody>
      </p:sp>
    </p:spTree>
    <p:extLst>
      <p:ext uri="{BB962C8B-B14F-4D97-AF65-F5344CB8AC3E}">
        <p14:creationId xmlns:p14="http://schemas.microsoft.com/office/powerpoint/2010/main" val="404376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2782670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Read/Write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4D49B-3B2B-428D-9D29-52080FBCE833}"/>
              </a:ext>
            </a:extLst>
          </p:cNvPr>
          <p:cNvSpPr/>
          <p:nvPr/>
        </p:nvSpPr>
        <p:spPr>
          <a:xfrm>
            <a:off x="1013076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pot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4591734" y="217981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2A06A-AA7F-4DA8-A695-C41B914E75BF}"/>
              </a:ext>
            </a:extLst>
          </p:cNvPr>
          <p:cNvSpPr/>
          <p:nvPr/>
        </p:nvSpPr>
        <p:spPr>
          <a:xfrm>
            <a:off x="6321858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4552264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276132" y="2549142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45726" y="2544912"/>
            <a:ext cx="546008" cy="4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6776BF-F9AE-482B-A9A1-F04A62FA28E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854790" y="2544912"/>
            <a:ext cx="467068" cy="4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84914" y="2549142"/>
            <a:ext cx="6709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5815320" y="2549142"/>
            <a:ext cx="1815644" cy="1190282"/>
          </a:xfrm>
          <a:prstGeom prst="bentConnector3">
            <a:avLst>
              <a:gd name="adj1" fmla="val -152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B2031-3FAC-450B-8601-46DCB2D4CB8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93381" y="2549142"/>
            <a:ext cx="51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2782670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045726" y="3739424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272843" y="3739424"/>
            <a:ext cx="509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912BA5-9AC1-405F-9DE7-07C8670BB37D}"/>
              </a:ext>
            </a:extLst>
          </p:cNvPr>
          <p:cNvSpPr/>
          <p:nvPr/>
        </p:nvSpPr>
        <p:spPr>
          <a:xfrm>
            <a:off x="1009787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E9F2C9B-693A-4841-9529-BDF8252BA766}"/>
              </a:ext>
            </a:extLst>
          </p:cNvPr>
          <p:cNvSpPr/>
          <p:nvPr/>
        </p:nvSpPr>
        <p:spPr>
          <a:xfrm>
            <a:off x="753228" y="1913913"/>
            <a:ext cx="3578659" cy="2578739"/>
          </a:xfrm>
          <a:custGeom>
            <a:avLst/>
            <a:gdLst>
              <a:gd name="connsiteX0" fmla="*/ 1756437 w 3578659"/>
              <a:gd name="connsiteY0" fmla="*/ 0 h 2578739"/>
              <a:gd name="connsiteX1" fmla="*/ 1756437 w 3578659"/>
              <a:gd name="connsiteY1" fmla="*/ 1276213 h 2578739"/>
              <a:gd name="connsiteX2" fmla="*/ 0 w 3578659"/>
              <a:gd name="connsiteY2" fmla="*/ 1276213 h 2578739"/>
              <a:gd name="connsiteX3" fmla="*/ 0 w 3578659"/>
              <a:gd name="connsiteY3" fmla="*/ 2578739 h 2578739"/>
              <a:gd name="connsiteX4" fmla="*/ 3578659 w 3578659"/>
              <a:gd name="connsiteY4" fmla="*/ 2578739 h 2578739"/>
              <a:gd name="connsiteX5" fmla="*/ 3578659 w 3578659"/>
              <a:gd name="connsiteY5" fmla="*/ 26313 h 2578739"/>
              <a:gd name="connsiteX6" fmla="*/ 1756437 w 3578659"/>
              <a:gd name="connsiteY6" fmla="*/ 0 h 257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8659" h="2578739">
                <a:moveTo>
                  <a:pt x="1756437" y="0"/>
                </a:moveTo>
                <a:lnTo>
                  <a:pt x="1756437" y="1276213"/>
                </a:lnTo>
                <a:lnTo>
                  <a:pt x="0" y="1276213"/>
                </a:lnTo>
                <a:lnTo>
                  <a:pt x="0" y="2578739"/>
                </a:lnTo>
                <a:lnTo>
                  <a:pt x="3578659" y="2578739"/>
                </a:lnTo>
                <a:lnTo>
                  <a:pt x="3578659" y="26313"/>
                </a:lnTo>
                <a:lnTo>
                  <a:pt x="1756437" y="0"/>
                </a:lnTo>
                <a:close/>
              </a:path>
            </a:pathLst>
          </a:cu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E229B1-7401-4B7F-B7AE-7A13CA0EF129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93381" y="3739424"/>
            <a:ext cx="5164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15D000C-E4DB-469E-870E-32791DAAF907}"/>
              </a:ext>
            </a:extLst>
          </p:cNvPr>
          <p:cNvSpPr/>
          <p:nvPr/>
        </p:nvSpPr>
        <p:spPr>
          <a:xfrm>
            <a:off x="4433853" y="1913913"/>
            <a:ext cx="3282630" cy="13358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365024" y="33529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273004" y="21798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805291" y="2179810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6EB76E-E590-4B13-8866-F27951DEF4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23262" y="1449605"/>
            <a:ext cx="0" cy="730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1DD44C8-089B-42A6-86EE-212D3CDBC14A}"/>
              </a:ext>
            </a:extLst>
          </p:cNvPr>
          <p:cNvSpPr txBox="1"/>
          <p:nvPr/>
        </p:nvSpPr>
        <p:spPr>
          <a:xfrm>
            <a:off x="4692343" y="10877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 DC</a:t>
            </a:r>
          </a:p>
        </p:txBody>
      </p:sp>
      <p:sp>
        <p:nvSpPr>
          <p:cNvPr id="69" name="Title 68">
            <a:extLst>
              <a:ext uri="{FF2B5EF4-FFF2-40B4-BE49-F238E27FC236}">
                <a16:creationId xmlns:a16="http://schemas.microsoft.com/office/drawing/2014/main" id="{403AC571-28AB-4398-A9F5-B164F00D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Open-Loop</a:t>
            </a:r>
          </a:p>
        </p:txBody>
      </p:sp>
    </p:spTree>
    <p:extLst>
      <p:ext uri="{BB962C8B-B14F-4D97-AF65-F5344CB8AC3E}">
        <p14:creationId xmlns:p14="http://schemas.microsoft.com/office/powerpoint/2010/main" val="401156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3591815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Read/Write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4D49B-3B2B-428D-9D29-52080FBCE833}"/>
              </a:ext>
            </a:extLst>
          </p:cNvPr>
          <p:cNvSpPr/>
          <p:nvPr/>
        </p:nvSpPr>
        <p:spPr>
          <a:xfrm>
            <a:off x="1822221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pot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5646211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5646211" y="340063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085277" y="2575451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854871" y="2575451"/>
            <a:ext cx="791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09267" y="2575451"/>
            <a:ext cx="9903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6909267" y="2575451"/>
            <a:ext cx="12700" cy="119028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B2031-3FAC-450B-8601-46DCB2D4CB8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02526" y="2575451"/>
            <a:ext cx="51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3591815" y="340063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854871" y="3765733"/>
            <a:ext cx="791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081988" y="3765733"/>
            <a:ext cx="509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2947051" y="34006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1091112" y="22082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140871" y="2180981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F82DE-0C16-4452-A654-E85D68B6EC08}"/>
              </a:ext>
            </a:extLst>
          </p:cNvPr>
          <p:cNvSpPr/>
          <p:nvPr/>
        </p:nvSpPr>
        <p:spPr>
          <a:xfrm>
            <a:off x="3362596" y="2025682"/>
            <a:ext cx="1679474" cy="25726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E40159-91B7-4C97-B5C7-CB010E7A7E77}"/>
              </a:ext>
            </a:extLst>
          </p:cNvPr>
          <p:cNvSpPr txBox="1"/>
          <p:nvPr/>
        </p:nvSpPr>
        <p:spPr>
          <a:xfrm>
            <a:off x="692664" y="1170905"/>
            <a:ext cx="552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plant dynamics do not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output not relevant for control system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36E963BC-56DE-406E-BA05-91107CD70A17}"/>
              </a:ext>
            </a:extLst>
          </p:cNvPr>
          <p:cNvSpPr/>
          <p:nvPr/>
        </p:nvSpPr>
        <p:spPr>
          <a:xfrm>
            <a:off x="5379544" y="1243326"/>
            <a:ext cx="266667" cy="526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EF92E3-5664-48E2-B5C0-C8F322ECB83A}"/>
              </a:ext>
            </a:extLst>
          </p:cNvPr>
          <p:cNvSpPr txBox="1"/>
          <p:nvPr/>
        </p:nvSpPr>
        <p:spPr>
          <a:xfrm>
            <a:off x="5731732" y="1326204"/>
            <a:ext cx="201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Simplify schematic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81A6536E-7748-43DF-BF33-5175E3C1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Open-Loop (simplified)</a:t>
            </a:r>
          </a:p>
        </p:txBody>
      </p:sp>
    </p:spTree>
    <p:extLst>
      <p:ext uri="{BB962C8B-B14F-4D97-AF65-F5344CB8AC3E}">
        <p14:creationId xmlns:p14="http://schemas.microsoft.com/office/powerpoint/2010/main" val="396065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3732571" y="216101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Write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5646211" y="215772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5646211" y="3348003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cxnSpLocks/>
            <a:stCxn id="20" idx="3"/>
            <a:endCxn id="2" idx="1"/>
          </p:cNvCxnSpPr>
          <p:nvPr/>
        </p:nvCxnSpPr>
        <p:spPr>
          <a:xfrm>
            <a:off x="3081988" y="2522823"/>
            <a:ext cx="650583" cy="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995627" y="2522823"/>
            <a:ext cx="650584" cy="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09267" y="2522823"/>
            <a:ext cx="9903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6909267" y="2522823"/>
            <a:ext cx="12700" cy="119028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3732571" y="335745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995627" y="3713105"/>
            <a:ext cx="650584" cy="9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04175" y="3722554"/>
            <a:ext cx="3128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701855" y="33532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386833" y="2020543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Point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140871" y="2128353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F82DE-0C16-4452-A654-E85D68B6EC08}"/>
              </a:ext>
            </a:extLst>
          </p:cNvPr>
          <p:cNvSpPr/>
          <p:nvPr/>
        </p:nvSpPr>
        <p:spPr>
          <a:xfrm>
            <a:off x="1406727" y="2020543"/>
            <a:ext cx="3864157" cy="25726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E8EC42-7614-4B63-9B26-5A8927F74133}"/>
              </a:ext>
            </a:extLst>
          </p:cNvPr>
          <p:cNvSpPr/>
          <p:nvPr/>
        </p:nvSpPr>
        <p:spPr>
          <a:xfrm>
            <a:off x="1818932" y="215772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PID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04458D-A06C-43FA-A3FD-53C585F0EF36}"/>
              </a:ext>
            </a:extLst>
          </p:cNvPr>
          <p:cNvCxnSpPr>
            <a:cxnSpLocks/>
          </p:cNvCxnSpPr>
          <p:nvPr/>
        </p:nvCxnSpPr>
        <p:spPr>
          <a:xfrm flipV="1">
            <a:off x="604175" y="2386586"/>
            <a:ext cx="1214757" cy="3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4FE25DD-56CD-4381-AE64-30508179295B}"/>
              </a:ext>
            </a:extLst>
          </p:cNvPr>
          <p:cNvCxnSpPr>
            <a:cxnSpLocks/>
            <a:stCxn id="33" idx="1"/>
            <a:endCxn id="20" idx="1"/>
          </p:cNvCxnSpPr>
          <p:nvPr/>
        </p:nvCxnSpPr>
        <p:spPr>
          <a:xfrm rot="10800000">
            <a:off x="1818933" y="2522824"/>
            <a:ext cx="1913639" cy="1199731"/>
          </a:xfrm>
          <a:prstGeom prst="bentConnector3">
            <a:avLst>
              <a:gd name="adj1" fmla="val 1119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A2982F5-F868-42C6-BF9F-6A85C47E5B29}"/>
              </a:ext>
            </a:extLst>
          </p:cNvPr>
          <p:cNvSpPr txBox="1"/>
          <p:nvPr/>
        </p:nvSpPr>
        <p:spPr>
          <a:xfrm>
            <a:off x="692664" y="1072221"/>
            <a:ext cx="552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potentiometer with fixed set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PID controller and close the loop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9A072B7B-668C-4719-AAFF-635959EA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Closed-Loop</a:t>
            </a:r>
          </a:p>
        </p:txBody>
      </p:sp>
    </p:spTree>
    <p:extLst>
      <p:ext uri="{BB962C8B-B14F-4D97-AF65-F5344CB8AC3E}">
        <p14:creationId xmlns:p14="http://schemas.microsoft.com/office/powerpoint/2010/main" val="54865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D91B-B2F7-4F48-9367-BEB37CDE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Quadrature encoders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336EC2-87F7-40CB-A733-F8F69EEB1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179" y="1332280"/>
            <a:ext cx="4689637" cy="30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4495D2-5BC8-4791-9653-0C35DDD033DE}"/>
              </a:ext>
            </a:extLst>
          </p:cNvPr>
          <p:cNvSpPr txBox="1"/>
          <p:nvPr/>
        </p:nvSpPr>
        <p:spPr>
          <a:xfrm>
            <a:off x="1750745" y="4684989"/>
            <a:ext cx="564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https://dronebotworkshop.com/rotary-encoders-arduino/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3490-F2F7-4F11-AA72-A2F669C2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Window</a:t>
            </a:r>
          </a:p>
        </p:txBody>
      </p:sp>
      <p:pic>
        <p:nvPicPr>
          <p:cNvPr id="2050" name="Picture 2" descr="Automatic Time Series Smoothing with ASAP · Stanford DAWN">
            <a:extLst>
              <a:ext uri="{FF2B5EF4-FFF2-40B4-BE49-F238E27FC236}">
                <a16:creationId xmlns:a16="http://schemas.microsoft.com/office/drawing/2014/main" id="{4C11BE3F-FE9F-4BAA-8CDA-72F63537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159" y="1416191"/>
            <a:ext cx="4175681" cy="247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4A54D1-6FBF-4319-A23B-D82967122595}"/>
                  </a:ext>
                </a:extLst>
              </p14:cNvPr>
              <p14:cNvContentPartPr/>
              <p14:nvPr/>
            </p14:nvContentPartPr>
            <p14:xfrm>
              <a:off x="3245324" y="1141228"/>
              <a:ext cx="314280" cy="28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4A54D1-6FBF-4319-A23B-D829671225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6324" y="1132588"/>
                <a:ext cx="331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16291F-2668-4402-ACFA-F2DEAE3DD46D}"/>
                  </a:ext>
                </a:extLst>
              </p14:cNvPr>
              <p14:cNvContentPartPr/>
              <p14:nvPr/>
            </p14:nvContentPartPr>
            <p14:xfrm>
              <a:off x="5738684" y="1215748"/>
              <a:ext cx="290520" cy="246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16291F-2668-4402-ACFA-F2DEAE3DD4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0044" y="1207108"/>
                <a:ext cx="3081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077FFE5-72C0-4CBB-A685-96AB932A1C8E}"/>
                  </a:ext>
                </a:extLst>
              </p14:cNvPr>
              <p14:cNvContentPartPr/>
              <p14:nvPr/>
            </p14:nvContentPartPr>
            <p14:xfrm>
              <a:off x="4929404" y="1261468"/>
              <a:ext cx="284760" cy="207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077FFE5-72C0-4CBB-A685-96AB932A1C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20764" y="1252468"/>
                <a:ext cx="30240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122</Words>
  <Application>Microsoft Office PowerPoint</Application>
  <PresentationFormat>On-screen Show (16:9)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Simple Arduino PID-Controller</vt:lpstr>
      <vt:lpstr>Circuit Overview</vt:lpstr>
      <vt:lpstr>Schematic – Open-Loop</vt:lpstr>
      <vt:lpstr>Schematic – Open-Loop (simplified)</vt:lpstr>
      <vt:lpstr>Schematic – Closed-Loop</vt:lpstr>
      <vt:lpstr>Quadrature encoders</vt:lpstr>
      <vt:lpstr>Moving Average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Aniel Shri</dc:creator>
  <cp:lastModifiedBy>Shri,Aniel A.</cp:lastModifiedBy>
  <cp:revision>19</cp:revision>
  <dcterms:created xsi:type="dcterms:W3CDTF">2020-06-06T21:43:08Z</dcterms:created>
  <dcterms:modified xsi:type="dcterms:W3CDTF">2020-06-09T13:41:34Z</dcterms:modified>
</cp:coreProperties>
</file>