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01" r:id="rId5"/>
    <p:sldId id="302" r:id="rId6"/>
    <p:sldId id="300" r:id="rId7"/>
    <p:sldId id="304" r:id="rId8"/>
    <p:sldId id="259" r:id="rId9"/>
    <p:sldId id="303" r:id="rId10"/>
    <p:sldId id="260" r:id="rId11"/>
    <p:sldId id="29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98" r:id="rId28"/>
    <p:sldId id="276" r:id="rId29"/>
    <p:sldId id="277" r:id="rId30"/>
    <p:sldId id="278" r:id="rId31"/>
    <p:sldId id="279" r:id="rId32"/>
    <p:sldId id="280" r:id="rId33"/>
    <p:sldId id="290" r:id="rId34"/>
    <p:sldId id="281" r:id="rId35"/>
    <p:sldId id="282" r:id="rId36"/>
    <p:sldId id="283" r:id="rId37"/>
    <p:sldId id="284" r:id="rId38"/>
    <p:sldId id="285" r:id="rId39"/>
    <p:sldId id="287" r:id="rId40"/>
    <p:sldId id="286" r:id="rId41"/>
    <p:sldId id="289" r:id="rId42"/>
    <p:sldId id="288" r:id="rId43"/>
    <p:sldId id="299" r:id="rId44"/>
    <p:sldId id="292" r:id="rId45"/>
    <p:sldId id="293" r:id="rId46"/>
    <p:sldId id="294" r:id="rId47"/>
    <p:sldId id="295" r:id="rId48"/>
    <p:sldId id="296" r:id="rId49"/>
    <p:sldId id="29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EA3BE-6AD3-4BA8-8A7B-1FCA9EE3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>
                <a:latin typeface="+mn-lt"/>
              </a:rPr>
              <a:t>PROGRAMMAZIONE SICURA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AE765-31E2-4DF9-B7ED-62221EDA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623930"/>
            <a:ext cx="9520158" cy="3207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bWAPP: Bee-Box «HTML Injection»</a:t>
            </a:r>
          </a:p>
          <a:p>
            <a:pPr marL="0" indent="0">
              <a:buNone/>
            </a:pPr>
            <a:endParaRPr lang="it-IT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b="1" dirty="0">
                <a:cs typeface="Arial" panose="020B0604020202020204" pitchFamily="34" charset="0"/>
              </a:rPr>
              <a:t>Candidati: 						Docente: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400" b="1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b="1" dirty="0">
                <a:cs typeface="Arial" panose="020B0604020202020204" pitchFamily="34" charset="0"/>
              </a:rPr>
              <a:t>Aniello Giugliano					Barbara Masucci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b="1" dirty="0">
                <a:cs typeface="Arial" panose="020B0604020202020204" pitchFamily="34" charset="0"/>
              </a:rPr>
              <a:t>Giacomo Cocozziello </a:t>
            </a:r>
          </a:p>
        </p:txBody>
      </p:sp>
    </p:spTree>
    <p:extLst>
      <p:ext uri="{BB962C8B-B14F-4D97-AF65-F5344CB8AC3E}">
        <p14:creationId xmlns:p14="http://schemas.microsoft.com/office/powerpoint/2010/main" val="196998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2671-1434-45D6-8D9F-E5A85D7D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04519"/>
            <a:ext cx="9835654" cy="1049235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HTML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F6E9-E4BA-41FB-8B9E-F5AC7470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2015732"/>
            <a:ext cx="5219700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HTML Injection è una vulnerabilità simile a Cross-site Scripting(XSS) che si verifica quando l’input dell’utente non viene correttamente sanificato oppure quando l’output non viene correttamente codificato e l’attaccante è in grado di iniettare codice html valido all’interno di una pagina web vulnerabilile.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53BC9-5489-4B43-9C0B-14A8F269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015732"/>
            <a:ext cx="5600701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074-8202-40AF-809E-EE388093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SCENARIO DI ATTACCO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653E-BE0B-459E-B58B-2DF30DA1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L’attaccante scopre la vulnerabilità dell’iniezione e decide di effettuare un HTML </a:t>
            </a:r>
            <a:r>
              <a:rPr lang="it-IT" dirty="0" err="1"/>
              <a:t>Injection</a:t>
            </a:r>
            <a:r>
              <a:rPr lang="it-IT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L’attaccante genera un form e attende che l’utente (vittima) inserisca i dati.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L’utente si collega alla pagina e inserisce i dati.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Il codice HTML viene inviato all’attaccante. 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37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8F21-7E3B-4639-86E2-BC58C6A5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94407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TIPI DI INIEZIONE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32B9-0383-4914-9BB8-11754170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342147"/>
            <a:ext cx="9871241" cy="312419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>
                <a:solidFill>
                  <a:srgbClr val="002060"/>
                </a:solidFill>
              </a:rPr>
              <a:t>Reflected Html Injection: </a:t>
            </a:r>
            <a:r>
              <a:rPr lang="it-IT" dirty="0"/>
              <a:t>il codice html non viene permamentemente salvato all’interno di un web server. L’attacco avviene quando il sito web risponde ad un input malevolo.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2060"/>
                </a:solidFill>
              </a:rPr>
              <a:t>Stored Html Injection: </a:t>
            </a:r>
            <a:r>
              <a:rPr lang="it-IT" dirty="0"/>
              <a:t>l’attacco avviene quando il codice html malevolo viene salvato all’interno di un web server e viene eseguito ogni volta che l’utente (vittima) chiama una funzione appropriata. </a:t>
            </a:r>
          </a:p>
        </p:txBody>
      </p:sp>
    </p:spTree>
    <p:extLst>
      <p:ext uri="{BB962C8B-B14F-4D97-AF65-F5344CB8AC3E}">
        <p14:creationId xmlns:p14="http://schemas.microsoft.com/office/powerpoint/2010/main" val="25867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D86A4-82F2-4821-9E41-D454215E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779" y="750629"/>
            <a:ext cx="9266830" cy="279779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00B050"/>
                </a:solidFill>
              </a:rPr>
              <a:t>HTML INJECTION – REFLECTED (GET)</a:t>
            </a:r>
          </a:p>
        </p:txBody>
      </p:sp>
    </p:spTree>
    <p:extLst>
      <p:ext uri="{BB962C8B-B14F-4D97-AF65-F5344CB8AC3E}">
        <p14:creationId xmlns:p14="http://schemas.microsoft.com/office/powerpoint/2010/main" val="184777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6A2-4187-4E6B-AC22-AB22AC6F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C9D74-69DD-4F7A-A58A-6B1A1EBD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69994"/>
            <a:ext cx="5548493" cy="32963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metodo </a:t>
            </a:r>
            <a:r>
              <a:rPr lang="it-IT" i="1" dirty="0"/>
              <a:t>GET</a:t>
            </a:r>
            <a:r>
              <a:rPr lang="it-IT" dirty="0"/>
              <a:t> salva all’interno dell’URL i parametri che sono stati inseriti nel form. 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Selezioniamo all’interno del menù a tendina </a:t>
            </a:r>
            <a:r>
              <a:rPr lang="it-IT" i="1" dirty="0"/>
              <a:t>HTML Injection – Reflected (GET).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 S</a:t>
            </a:r>
            <a:r>
              <a:rPr lang="it-IT" dirty="0"/>
              <a:t>elezioniamo il livello di sicurezza: </a:t>
            </a:r>
            <a:r>
              <a:rPr lang="it-IT" i="1" dirty="0" err="1"/>
              <a:t>low</a:t>
            </a:r>
            <a:r>
              <a:rPr lang="it-IT" i="1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DC7A7-2C2C-482E-9512-C1CC354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402006"/>
            <a:ext cx="4531056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8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753-6717-472C-A17A-6D160EE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BFBB-82C1-4C65-9DD5-99C2BA1C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192083" cy="3294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Immettiamo l’input seguente nel form</a:t>
            </a:r>
          </a:p>
          <a:p>
            <a:pPr marL="0" indent="0">
              <a:buNone/>
            </a:pPr>
            <a:r>
              <a:rPr lang="it-IT" i="1" dirty="0"/>
              <a:t>Firstname: giacomo </a:t>
            </a:r>
          </a:p>
          <a:p>
            <a:pPr marL="0" indent="0">
              <a:buNone/>
            </a:pPr>
            <a:r>
              <a:rPr lang="it-IT" i="1" dirty="0"/>
              <a:t>Lastname: cocozziello  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Quale risposta otteniamo? </a:t>
            </a:r>
          </a:p>
        </p:txBody>
      </p:sp>
    </p:spTree>
    <p:extLst>
      <p:ext uri="{BB962C8B-B14F-4D97-AF65-F5344CB8AC3E}">
        <p14:creationId xmlns:p14="http://schemas.microsoft.com/office/powerpoint/2010/main" val="270043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304B-6913-4430-83F2-E44FF0FC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  <a:endParaRPr lang="it-IT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4A15C-C29C-45C7-84FC-4907369E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91" y="2085975"/>
            <a:ext cx="7122694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F7FAC-AA88-4AEC-991A-F0A58C28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91" y="5156302"/>
            <a:ext cx="7122694" cy="456741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98ABDA1-8BF3-4EFD-BACE-5416134D9957}"/>
              </a:ext>
            </a:extLst>
          </p:cNvPr>
          <p:cNvSpPr/>
          <p:nvPr/>
        </p:nvSpPr>
        <p:spPr>
          <a:xfrm>
            <a:off x="9224211" y="3804984"/>
            <a:ext cx="2759242" cy="1454357"/>
          </a:xfrm>
          <a:prstGeom prst="wedgeEllipseCallout">
            <a:avLst>
              <a:gd name="adj1" fmla="val -73577"/>
              <a:gd name="adj2" fmla="val 3340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Nell’URL compaiono i parametri inseriti nel form </a:t>
            </a:r>
          </a:p>
        </p:txBody>
      </p:sp>
    </p:spTree>
    <p:extLst>
      <p:ext uri="{BB962C8B-B14F-4D97-AF65-F5344CB8AC3E}">
        <p14:creationId xmlns:p14="http://schemas.microsoft.com/office/powerpoint/2010/main" val="267301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D4C8-65FA-45A3-8A61-AB562533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194CC-4130-4EBF-8F0F-EB2A6DBE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Immettiamo l’input seguente nel form: </a:t>
            </a:r>
          </a:p>
          <a:p>
            <a:pPr>
              <a:buFontTx/>
              <a:buChar char="-"/>
            </a:pPr>
            <a:r>
              <a:rPr lang="it-IT" i="1" dirty="0"/>
              <a:t>Firstname: jackcoco</a:t>
            </a:r>
          </a:p>
          <a:p>
            <a:pPr>
              <a:buFontTx/>
              <a:buChar char="-"/>
            </a:pPr>
            <a:r>
              <a:rPr lang="it-IT" i="1" dirty="0"/>
              <a:t> Lastname: &lt;h1&gt;Prova HTML&lt;/h1&gt;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Ottenendo il seguente risultato: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334FC-E7EF-4D2E-B766-413CF5A5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26550"/>
            <a:ext cx="590349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12-5951-4A45-9A39-4B7DE727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CCB-18B2-4621-A66F-AE5A017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411536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Proviamo ad iniettare all’interno del form codice javascript e vediamo cosa restituisce la web page.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465B8-90C4-4155-9206-77F45AE7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86" y="4051373"/>
            <a:ext cx="4737767" cy="141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55A22-86E5-4449-A3AD-06CFE5C2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79" y="3803502"/>
            <a:ext cx="5053264" cy="1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8B7-BEE1-45F9-822F-BBE6EBB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A93D-F57F-4DFF-97A6-206FD89F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5131468" cy="141326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Proviamo ad iniettare all’interno del form un codice javascript che ci stampi a video i cookie dell’utente.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6FA2E-785C-4FBC-82BC-DE1FAEF5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3737810"/>
            <a:ext cx="5131469" cy="1898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ADA9C-79B0-4FBD-9BFC-636B7DA6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26" y="3781926"/>
            <a:ext cx="4257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13B-E4B4-46AA-8A1D-EEABDBA1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OBIETTIVO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1C46-8F4E-4BEE-B439-BAF05116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/>
              <a:t>L’obiettivo della presentazione è quello di approfondire la tematica della </a:t>
            </a:r>
            <a:r>
              <a:rPr lang="it-IT" sz="1800" dirty="0">
                <a:solidFill>
                  <a:srgbClr val="00B050"/>
                </a:solidFill>
              </a:rPr>
              <a:t>«HTML Injection» </a:t>
            </a:r>
            <a:r>
              <a:rPr lang="it-IT" sz="1800" dirty="0"/>
              <a:t>attraverso l’utilizzo della macchina </a:t>
            </a:r>
            <a:r>
              <a:rPr lang="it-IT" sz="1800" i="1" dirty="0"/>
              <a:t>bWAPP: bee-box.</a:t>
            </a:r>
            <a:endParaRPr lang="it-IT" sz="1800" dirty="0"/>
          </a:p>
          <a:p>
            <a:pPr marL="0" indent="0" algn="just">
              <a:buNone/>
            </a:pPr>
            <a:r>
              <a:rPr lang="it-IT" sz="1800" dirty="0"/>
              <a:t>In particolare andremo ad approfondire tre tipi di attacchi: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1800" i="1" dirty="0"/>
              <a:t>HTML Injection – Reflected (Get)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1800" i="1" dirty="0"/>
              <a:t>HTML Injection – Reflected (Post)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1800" i="1" dirty="0"/>
              <a:t>HTML Injection – Stored (Blog)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3F8B0-9869-4DC1-9E07-662D388E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28" y="3716641"/>
            <a:ext cx="5008729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BD9B-55E2-4F35-ACD3-4BDBA4EB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COSA ABBIAMO SCOPERTO?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DD25-7011-40D8-82BB-7EC12CE8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0" y="2165684"/>
            <a:ext cx="4271541" cy="3300661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Scegliendo </a:t>
            </a:r>
            <a:r>
              <a:rPr lang="it-IT" i="1" dirty="0"/>
              <a:t>low</a:t>
            </a:r>
            <a:r>
              <a:rPr lang="it-IT" dirty="0"/>
              <a:t> come livello di sicurezza abbiamo scoperto che possiamo inserire qualsiasi dato all’interno del form e la web page  elabora i dati e li restitusce in output senza applicare alcun filtro.  Ispezioniamo il codice sorgente «htmli_get.php»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4332-7959-4D99-9B5D-D7A190E1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69" y="1853754"/>
            <a:ext cx="4395535" cy="405249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AC18EB3-E717-483D-A8E8-71D43A317E20}"/>
              </a:ext>
            </a:extLst>
          </p:cNvPr>
          <p:cNvSpPr/>
          <p:nvPr/>
        </p:nvSpPr>
        <p:spPr>
          <a:xfrm>
            <a:off x="10166352" y="2053388"/>
            <a:ext cx="2025648" cy="2470486"/>
          </a:xfrm>
          <a:prstGeom prst="wedgeEllipseCallout">
            <a:avLst>
              <a:gd name="adj1" fmla="val -79270"/>
              <a:gd name="adj2" fmla="val -533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 level low non avviene il controllo sui dati </a:t>
            </a:r>
          </a:p>
        </p:txBody>
      </p:sp>
    </p:spTree>
    <p:extLst>
      <p:ext uri="{BB962C8B-B14F-4D97-AF65-F5344CB8AC3E}">
        <p14:creationId xmlns:p14="http://schemas.microsoft.com/office/powerpoint/2010/main" val="304848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637B-5E4C-48E5-B88F-82AD9E4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03FC-553C-4AEF-869D-53922524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Impostiamo il livello </a:t>
            </a:r>
            <a:r>
              <a:rPr lang="it-IT" i="1" dirty="0"/>
              <a:t>Medium </a:t>
            </a:r>
            <a:r>
              <a:rPr lang="it-IT" dirty="0"/>
              <a:t>e inseriamo nel form gli stessi input utilizzati in precedenza ed osserviamone i cambiamenti.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A6D0-69D1-4FA5-8227-BE3C7B22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3429000"/>
            <a:ext cx="6309893" cy="2199323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A039F44-7445-49E0-A245-044FBF5FFBE7}"/>
              </a:ext>
            </a:extLst>
          </p:cNvPr>
          <p:cNvSpPr/>
          <p:nvPr/>
        </p:nvSpPr>
        <p:spPr>
          <a:xfrm>
            <a:off x="8694820" y="3160295"/>
            <a:ext cx="3064043" cy="2199323"/>
          </a:xfrm>
          <a:prstGeom prst="wedgeEllipseCallout">
            <a:avLst>
              <a:gd name="adj1" fmla="val -71095"/>
              <a:gd name="adj2" fmla="val 2602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 questo caso l’input digitato non viene elaborato e visualizzato dalla web page</a:t>
            </a:r>
          </a:p>
        </p:txBody>
      </p:sp>
    </p:spTree>
    <p:extLst>
      <p:ext uri="{BB962C8B-B14F-4D97-AF65-F5344CB8AC3E}">
        <p14:creationId xmlns:p14="http://schemas.microsoft.com/office/powerpoint/2010/main" val="428017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DD7-0264-4F3D-9E79-D9F1DE47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MITIGAZIONE LEVEL 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4D94-EEE9-43E4-A111-E4146BFE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7" y="2015732"/>
            <a:ext cx="5780504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funzione xss_check_1($data) converte i caratteri &lt; e &gt; in un altro carattere, impedendo l’utilizzo dei tag html.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347B9-7DD1-463B-8C7F-E6C16FFA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72" y="2015732"/>
            <a:ext cx="4403308" cy="32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53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CFFA-9907-4671-BB9B-06CDF564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072F-FE01-407E-94E5-E5098FE7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966227"/>
            <a:ext cx="5347367" cy="141326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Poichè la funzione disabilita i tag proviamo ad utilizzare URL Encoding.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406D-3A1B-4522-A922-D90940FA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27" y="2015733"/>
            <a:ext cx="3937335" cy="1413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E5DC4-408A-4B77-BABA-B3FE4480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27" y="3978443"/>
            <a:ext cx="3937335" cy="14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9C41B-FF9A-4ECD-B9E1-1D4FC3A0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1620253"/>
            <a:ext cx="7331242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F90-D7C9-4510-995E-1EFAB02A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MITIGAZIONE LEVEL MEDIUM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68774-B493-4D99-81E0-7773C240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406316"/>
            <a:ext cx="4689641" cy="298851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funzione xss_check_3 converte i caratteri &lt;, &gt; ed &amp; (utilizzati negli esempi precedenti) in altri caratteri. </a:t>
            </a:r>
          </a:p>
          <a:p>
            <a:pPr marL="0" indent="0">
              <a:buNone/>
            </a:pPr>
            <a:r>
              <a:rPr lang="it-IT" dirty="0"/>
              <a:t>Come effetto della mitigazione non possiamo utilizzare l’URL Encoding.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C29C1-DFB3-46AC-818C-193FC352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1" y="2015732"/>
            <a:ext cx="5197642" cy="29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0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96686B-4485-4F93-8288-8CF0E42D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5" y="1604210"/>
            <a:ext cx="7587916" cy="32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8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4351-C04F-4F4B-ACD7-4366AA5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64" y="659071"/>
            <a:ext cx="9520158" cy="1049235"/>
          </a:xfrm>
        </p:spPr>
        <p:txBody>
          <a:bodyPr>
            <a:noAutofit/>
          </a:bodyPr>
          <a:lstStyle/>
          <a:p>
            <a:pPr algn="ctr"/>
            <a:r>
              <a:rPr lang="it-IT" sz="3600" dirty="0">
                <a:solidFill>
                  <a:srgbClr val="FF0000"/>
                </a:solidFill>
                <a:latin typeface="+mn-lt"/>
              </a:rPr>
              <a:t>HTML INJECTION REFLECTED GET ALBERO DI ATTACCO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D824444-B9FD-4DC9-8821-CF527BE3E9E3}"/>
              </a:ext>
            </a:extLst>
          </p:cNvPr>
          <p:cNvSpPr/>
          <p:nvPr/>
        </p:nvSpPr>
        <p:spPr>
          <a:xfrm>
            <a:off x="1058778" y="5839325"/>
            <a:ext cx="5128149" cy="67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Sfruttamento vulnerabilità URL Encoding </a:t>
            </a: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F6B741-DE72-434D-9AEA-45DF9BA77C5A}"/>
              </a:ext>
            </a:extLst>
          </p:cNvPr>
          <p:cNvSpPr/>
          <p:nvPr/>
        </p:nvSpPr>
        <p:spPr>
          <a:xfrm>
            <a:off x="6342649" y="5855150"/>
            <a:ext cx="5175583" cy="70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Inserimento </a:t>
            </a:r>
            <a:r>
              <a:rPr lang="it-IT" dirty="0" err="1">
                <a:solidFill>
                  <a:schemeClr val="tx1"/>
                </a:solidFill>
              </a:rPr>
              <a:t>tag</a:t>
            </a:r>
            <a:r>
              <a:rPr lang="it-IT" dirty="0">
                <a:solidFill>
                  <a:schemeClr val="tx1"/>
                </a:solidFill>
              </a:rPr>
              <a:t>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&lt;script&gt;alert(document.cookie)&lt;/script&gt;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650B4D-5162-4D3B-91B4-75837BE011F6}"/>
              </a:ext>
            </a:extLst>
          </p:cNvPr>
          <p:cNvSpPr/>
          <p:nvPr/>
        </p:nvSpPr>
        <p:spPr>
          <a:xfrm>
            <a:off x="4334490" y="5018171"/>
            <a:ext cx="3220285" cy="5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Iniezione remota 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4E8FE9-D3F9-4273-93C3-04B4C951CDBD}"/>
              </a:ext>
            </a:extLst>
          </p:cNvPr>
          <p:cNvSpPr/>
          <p:nvPr/>
        </p:nvSpPr>
        <p:spPr>
          <a:xfrm>
            <a:off x="1523708" y="4197017"/>
            <a:ext cx="3589547" cy="5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Login utente beep  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93968A-1EB7-47F2-A2B7-5870C46B81BF}"/>
              </a:ext>
            </a:extLst>
          </p:cNvPr>
          <p:cNvSpPr/>
          <p:nvPr/>
        </p:nvSpPr>
        <p:spPr>
          <a:xfrm>
            <a:off x="6544927" y="4197016"/>
            <a:ext cx="3589547" cy="5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Iniezione di Javascript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3626B7-A245-4139-AFAD-B0BB43EC7439}"/>
              </a:ext>
            </a:extLst>
          </p:cNvPr>
          <p:cNvSpPr/>
          <p:nvPr/>
        </p:nvSpPr>
        <p:spPr>
          <a:xfrm>
            <a:off x="3852755" y="3301853"/>
            <a:ext cx="4168298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Esecuzione codice html arbitrario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4B7E57-5F1F-49D9-9486-E167052A71F4}"/>
              </a:ext>
            </a:extLst>
          </p:cNvPr>
          <p:cNvSpPr/>
          <p:nvPr/>
        </p:nvSpPr>
        <p:spPr>
          <a:xfrm>
            <a:off x="3899081" y="2279968"/>
            <a:ext cx="4121972" cy="59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Bandierina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39E66B-EF74-460E-A864-8C98E5E4C87D}"/>
              </a:ext>
            </a:extLst>
          </p:cNvPr>
          <p:cNvCxnSpPr>
            <a:cxnSpLocks/>
          </p:cNvCxnSpPr>
          <p:nvPr/>
        </p:nvCxnSpPr>
        <p:spPr>
          <a:xfrm flipH="1">
            <a:off x="4940968" y="5549750"/>
            <a:ext cx="246883" cy="28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478B2F-6078-42FB-8445-9DEBCCEA62D4}"/>
              </a:ext>
            </a:extLst>
          </p:cNvPr>
          <p:cNvCxnSpPr>
            <a:cxnSpLocks/>
          </p:cNvCxnSpPr>
          <p:nvPr/>
        </p:nvCxnSpPr>
        <p:spPr>
          <a:xfrm>
            <a:off x="6544927" y="5553762"/>
            <a:ext cx="256926" cy="24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F44F2-07FB-4956-89ED-B0F88439CA68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936904" y="2875639"/>
            <a:ext cx="23163" cy="42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F0D944-C299-4BA5-9486-238D398826BB}"/>
              </a:ext>
            </a:extLst>
          </p:cNvPr>
          <p:cNvCxnSpPr>
            <a:cxnSpLocks/>
          </p:cNvCxnSpPr>
          <p:nvPr/>
        </p:nvCxnSpPr>
        <p:spPr>
          <a:xfrm flipH="1">
            <a:off x="6544927" y="4716783"/>
            <a:ext cx="268243" cy="31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53C276-0A99-4319-84B2-A291572895DE}"/>
              </a:ext>
            </a:extLst>
          </p:cNvPr>
          <p:cNvCxnSpPr>
            <a:cxnSpLocks/>
          </p:cNvCxnSpPr>
          <p:nvPr/>
        </p:nvCxnSpPr>
        <p:spPr>
          <a:xfrm flipH="1">
            <a:off x="4315326" y="3894975"/>
            <a:ext cx="269557" cy="30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B297D-D592-43A0-AAF2-447054245CEB}"/>
              </a:ext>
            </a:extLst>
          </p:cNvPr>
          <p:cNvCxnSpPr>
            <a:cxnSpLocks/>
          </p:cNvCxnSpPr>
          <p:nvPr/>
        </p:nvCxnSpPr>
        <p:spPr>
          <a:xfrm>
            <a:off x="7542950" y="3894975"/>
            <a:ext cx="301639" cy="29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F8B15C4D-4483-4EA1-BBC9-7EEF452E960A}"/>
              </a:ext>
            </a:extLst>
          </p:cNvPr>
          <p:cNvSpPr/>
          <p:nvPr/>
        </p:nvSpPr>
        <p:spPr>
          <a:xfrm rot="5042930">
            <a:off x="5815399" y="2608331"/>
            <a:ext cx="1459055" cy="4736721"/>
          </a:xfrm>
          <a:prstGeom prst="arc">
            <a:avLst>
              <a:gd name="adj1" fmla="val 18284754"/>
              <a:gd name="adj2" fmla="val 4923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C396FCE5-C57F-4E58-BC79-34CD2F0511BC}"/>
              </a:ext>
            </a:extLst>
          </p:cNvPr>
          <p:cNvSpPr/>
          <p:nvPr/>
        </p:nvSpPr>
        <p:spPr>
          <a:xfrm rot="5042930">
            <a:off x="6169660" y="217719"/>
            <a:ext cx="1647909" cy="6050820"/>
          </a:xfrm>
          <a:prstGeom prst="arc">
            <a:avLst>
              <a:gd name="adj1" fmla="val 18284754"/>
              <a:gd name="adj2" fmla="val 5048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22DF4E-39BE-4807-B633-606CBD1F43A4}"/>
              </a:ext>
            </a:extLst>
          </p:cNvPr>
          <p:cNvSpPr txBox="1"/>
          <p:nvPr/>
        </p:nvSpPr>
        <p:spPr>
          <a:xfrm>
            <a:off x="5545851" y="5478369"/>
            <a:ext cx="8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70826A-28D4-4FB4-8153-F14AD1C17102}"/>
              </a:ext>
            </a:extLst>
          </p:cNvPr>
          <p:cNvSpPr txBox="1"/>
          <p:nvPr/>
        </p:nvSpPr>
        <p:spPr>
          <a:xfrm>
            <a:off x="5757636" y="3833894"/>
            <a:ext cx="8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4AE24B-5182-4B05-96AA-1CE0EE1E03BE}"/>
              </a:ext>
            </a:extLst>
          </p:cNvPr>
          <p:cNvSpPr/>
          <p:nvPr/>
        </p:nvSpPr>
        <p:spPr>
          <a:xfrm>
            <a:off x="11044822" y="6208700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792B77-05C8-4BAE-9E26-D32E607122EE}"/>
              </a:ext>
            </a:extLst>
          </p:cNvPr>
          <p:cNvSpPr/>
          <p:nvPr/>
        </p:nvSpPr>
        <p:spPr>
          <a:xfrm>
            <a:off x="5563384" y="6133264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C996A3-32EA-48A0-A413-CA179BBBB653}"/>
              </a:ext>
            </a:extLst>
          </p:cNvPr>
          <p:cNvSpPr/>
          <p:nvPr/>
        </p:nvSpPr>
        <p:spPr>
          <a:xfrm>
            <a:off x="4635388" y="4413372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695615-485B-48B4-8277-DA8A95FA9731}"/>
              </a:ext>
            </a:extLst>
          </p:cNvPr>
          <p:cNvSpPr/>
          <p:nvPr/>
        </p:nvSpPr>
        <p:spPr>
          <a:xfrm>
            <a:off x="9620544" y="4413372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89FEE5-4AB2-4B8A-BDDC-B6B6956D706E}"/>
              </a:ext>
            </a:extLst>
          </p:cNvPr>
          <p:cNvSpPr/>
          <p:nvPr/>
        </p:nvSpPr>
        <p:spPr>
          <a:xfrm>
            <a:off x="7675087" y="3584521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3C04FF-72F9-4467-99E9-ADD4D224B426}"/>
              </a:ext>
            </a:extLst>
          </p:cNvPr>
          <p:cNvSpPr/>
          <p:nvPr/>
        </p:nvSpPr>
        <p:spPr>
          <a:xfrm>
            <a:off x="7542950" y="2515381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D5962E-B6F9-4A8B-8425-7E4D1737D236}"/>
              </a:ext>
            </a:extLst>
          </p:cNvPr>
          <p:cNvSpPr/>
          <p:nvPr/>
        </p:nvSpPr>
        <p:spPr>
          <a:xfrm>
            <a:off x="6993614" y="5182396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75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332FE-C569-4380-9545-B67ADB0A5E0F}"/>
              </a:ext>
            </a:extLst>
          </p:cNvPr>
          <p:cNvSpPr/>
          <p:nvPr/>
        </p:nvSpPr>
        <p:spPr>
          <a:xfrm>
            <a:off x="1941095" y="2582779"/>
            <a:ext cx="9801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</a:rPr>
              <a:t>HTML INJECTION – REFLECTED (POST)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3173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E6A-DB9A-4B0C-A4E8-C66FA5DC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POST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4CBF-B19D-4E5B-8C2C-5C66431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561304" cy="3450613"/>
          </a:xfrm>
        </p:spPr>
        <p:txBody>
          <a:bodyPr/>
          <a:lstStyle/>
          <a:p>
            <a:pPr algn="just"/>
            <a:r>
              <a:rPr lang="it-IT" dirty="0"/>
              <a:t> All’interno di una richiesta </a:t>
            </a:r>
            <a:r>
              <a:rPr lang="it-IT" i="1" dirty="0"/>
              <a:t>POST</a:t>
            </a:r>
            <a:r>
              <a:rPr lang="it-IT" dirty="0"/>
              <a:t>  i parametri non vengono visualizzati all’interno dell’URL e quindi non possono essere tracciati negli access log dei web server. </a:t>
            </a:r>
          </a:p>
          <a:p>
            <a:pPr algn="just"/>
            <a:r>
              <a:rPr lang="it-IT" dirty="0"/>
              <a:t>Ad esempio, viene utilizzato in un form che contiene dati personali, come username e password.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E4A0-9D68-4619-8A49-3240CD16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66" y="2425889"/>
            <a:ext cx="4435736" cy="2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EF0C-B2E0-4206-BD2B-CE2AA443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COS’È BWAPP?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361F7-040C-4102-9B26-9C1269CE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19130"/>
            <a:ext cx="9520158" cy="314721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bWAPP è un’applicazione web open source e deliberatamente non sicura, che presenta numerose vulnerabilità al suo interno. Copre tutti i principali bug web noti, comprese le vulnerabilità del progetto OWASP top 10. </a:t>
            </a:r>
          </a:p>
          <a:p>
            <a:pPr marL="0" indent="0" algn="just">
              <a:buNone/>
            </a:pPr>
            <a:r>
              <a:rPr lang="it-IT" dirty="0"/>
              <a:t>bWAPP è un’applicazione PHP che utilizza un database MySQL</a:t>
            </a:r>
          </a:p>
        </p:txBody>
      </p:sp>
    </p:spTree>
    <p:extLst>
      <p:ext uri="{BB962C8B-B14F-4D97-AF65-F5344CB8AC3E}">
        <p14:creationId xmlns:p14="http://schemas.microsoft.com/office/powerpoint/2010/main" val="34242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6E85-782C-41E1-B230-11D81853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POST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6BB6-1205-4C41-944F-A385A563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51" y="2015732"/>
            <a:ext cx="10454893" cy="3811862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Immettiamo l’input nel seguente form: 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it-IT" i="1" dirty="0"/>
              <a:t>First name: beep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it-IT" i="1" dirty="0"/>
              <a:t> </a:t>
            </a:r>
            <a:r>
              <a:rPr lang="it-IT" i="1" dirty="0" err="1"/>
              <a:t>Lastname</a:t>
            </a:r>
            <a:r>
              <a:rPr lang="it-IT" i="1" dirty="0"/>
              <a:t>: 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 &lt;link rel="stylesheet" type="text/css« href="styles.css"&gt;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&lt;p&gt;Benvenuti ragazzi&lt;/p&gt;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 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1654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BED05-DAA1-43E8-A283-F212045A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9" y="4598827"/>
            <a:ext cx="7060441" cy="560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48F7D-D02A-4D6C-ADE4-C89EC515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99" y="1136050"/>
            <a:ext cx="7342494" cy="299949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B568F00-4DA4-4F7F-BB77-5B1CCA85CA50}"/>
              </a:ext>
            </a:extLst>
          </p:cNvPr>
          <p:cNvSpPr/>
          <p:nvPr/>
        </p:nvSpPr>
        <p:spPr>
          <a:xfrm>
            <a:off x="9321421" y="3429000"/>
            <a:ext cx="2756848" cy="1320421"/>
          </a:xfrm>
          <a:prstGeom prst="wedgeEllipseCallout">
            <a:avLst>
              <a:gd name="adj1" fmla="val -83859"/>
              <a:gd name="adj2" fmla="val 4508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Notiamo che nell’URL non compaiono i dati inseriti nel form. </a:t>
            </a:r>
          </a:p>
        </p:txBody>
      </p:sp>
    </p:spTree>
    <p:extLst>
      <p:ext uri="{BB962C8B-B14F-4D97-AF65-F5344CB8AC3E}">
        <p14:creationId xmlns:p14="http://schemas.microsoft.com/office/powerpoint/2010/main" val="208635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9478-8776-46BA-A5BF-C5F4C17F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POST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E24B-E3A2-4274-AA5E-E06BA85D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676939"/>
            <a:ext cx="9342571" cy="216801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sfida HTML Injection – Reflected (post) presenta le stesse vulnerabilità e mitigazioni della sfida HTML Injection –Reflected (get). </a:t>
            </a:r>
          </a:p>
        </p:txBody>
      </p:sp>
    </p:spTree>
    <p:extLst>
      <p:ext uri="{BB962C8B-B14F-4D97-AF65-F5344CB8AC3E}">
        <p14:creationId xmlns:p14="http://schemas.microsoft.com/office/powerpoint/2010/main" val="2529749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E538E-880A-4CE0-800A-487B5932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743200"/>
            <a:ext cx="9520158" cy="1192696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rgbClr val="00B050"/>
                </a:solidFill>
              </a:rPr>
              <a:t>HTML INJECTION – STORED (BLOG)</a:t>
            </a:r>
            <a:br>
              <a:rPr lang="it-IT" sz="3600" dirty="0"/>
            </a:b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15222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9CA-DC92-42DD-B819-6BC678D1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B9EB-1029-4E4C-93E8-F10BDE55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256504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Con questa iniezione possiamo iniettare codice html all’interno del database di una web page e recuperarlo in seguito quando è necessario.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67BED-974F-42EB-959A-D4D4264E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4373530"/>
            <a:ext cx="4256503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89983-B3E3-4E96-B219-BD2A9D3F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9284"/>
            <a:ext cx="564682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5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702D-214F-44FB-A3D2-677DF72C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5B9ABC-DFCD-4666-A4DE-4EC9865E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1" y="2252286"/>
            <a:ext cx="5470357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7CADC-6879-4848-8578-A58360E9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0" y="4366710"/>
            <a:ext cx="5470357" cy="107632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F026B9-BBC6-4AEE-A598-205B4D0BAEAE}"/>
              </a:ext>
            </a:extLst>
          </p:cNvPr>
          <p:cNvSpPr/>
          <p:nvPr/>
        </p:nvSpPr>
        <p:spPr>
          <a:xfrm>
            <a:off x="8935452" y="3429000"/>
            <a:ext cx="3080085" cy="1688432"/>
          </a:xfrm>
          <a:prstGeom prst="wedgeEllipseCallout">
            <a:avLst>
              <a:gd name="adj1" fmla="val -85046"/>
              <a:gd name="adj2" fmla="val 1929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Il tag inserito nel form viene aggiunto al database della web page</a:t>
            </a:r>
          </a:p>
        </p:txBody>
      </p:sp>
    </p:spTree>
    <p:extLst>
      <p:ext uri="{BB962C8B-B14F-4D97-AF65-F5344CB8AC3E}">
        <p14:creationId xmlns:p14="http://schemas.microsoft.com/office/powerpoint/2010/main" val="144753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BE8B-965C-4BA7-BD0D-7DB22BB5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B626-D79D-4C6C-938E-590586B7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7" y="2085474"/>
            <a:ext cx="10192081" cy="3380871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Creiamo una schermata di accesso duplicata in cui un utente malintenzionato può indurre gli utenti vittima ad inserire i propri dati.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B1D62-9A32-44FA-B79A-DC4BF0FD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47" y="3428999"/>
            <a:ext cx="6882064" cy="22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2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C821-FE38-4A7A-AD45-355CD8B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  <a:endParaRPr lang="it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74F8B-770A-419B-A21D-44BFB5C1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18" y="2073442"/>
            <a:ext cx="5024480" cy="2072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F8A9D-95E7-478F-B7B8-1A1F5263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47" y="4365571"/>
            <a:ext cx="5024480" cy="14909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BE43-B21E-4AC0-ABA4-E212DBA9B227}"/>
              </a:ext>
            </a:extLst>
          </p:cNvPr>
          <p:cNvSpPr/>
          <p:nvPr/>
        </p:nvSpPr>
        <p:spPr>
          <a:xfrm>
            <a:off x="7700212" y="2073442"/>
            <a:ext cx="3962400" cy="3316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Quando l’utente inserisce i dati nel form l’attaccante li acquisisce. </a:t>
            </a:r>
          </a:p>
        </p:txBody>
      </p:sp>
    </p:spTree>
    <p:extLst>
      <p:ext uri="{BB962C8B-B14F-4D97-AF65-F5344CB8AC3E}">
        <p14:creationId xmlns:p14="http://schemas.microsoft.com/office/powerpoint/2010/main" val="309659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0936-38C8-4E6F-805E-35AF85BF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5790-67B1-4208-9056-F18E21A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502568"/>
            <a:ext cx="9520158" cy="296377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Dopo aver compilato il form l’utente passerà alla pagina post: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42AE-BCA7-4A51-A81F-1713679F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1" y="3599195"/>
            <a:ext cx="4251157" cy="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6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6E4-2C29-428E-AAB2-EAF9C54C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REFLECTED STORED (BLOG)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A02D-469E-4EAC-9BB7-1832DB35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0" y="2108498"/>
            <a:ext cx="4283001" cy="34506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/>
              <a:t>Un utente malintenzionato potrebbe inserire un form per caricare al suo interno file dannosi.</a:t>
            </a:r>
            <a:br>
              <a:rPr lang="it-IT" dirty="0"/>
            </a:br>
            <a:r>
              <a:rPr lang="it-IT" dirty="0"/>
              <a:t>Se non viene configurato un firewall (Web Application Firewall) avremo accesso all’intero sistema.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Andando ad inserire un file più grande di 41 MB otteniamo una eccezione.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F42FB-5400-43F7-9E1D-5EB359A5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5" y="2242930"/>
            <a:ext cx="5486400" cy="858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7F2F2-EB63-451E-BBB8-DDAFC4CD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73" y="4338016"/>
            <a:ext cx="548640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A04-212F-49E9-98E3-B3FEBFF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INSTALLAZIONE BWAPP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CFB7-DCFA-4BFB-9B8C-C086B7F8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it-IT" dirty="0"/>
              <a:t>La macchina </a:t>
            </a:r>
            <a:r>
              <a:rPr lang="it-IT" i="1" dirty="0"/>
              <a:t>bWAPP: bee-box </a:t>
            </a:r>
            <a:r>
              <a:rPr lang="it-IT" dirty="0"/>
              <a:t>può essere scaricata attraverso il sito vulnhub, collegandoci al sito </a:t>
            </a:r>
            <a:r>
              <a:rPr lang="it-IT" i="1" dirty="0"/>
              <a:t>sourceforge.net</a:t>
            </a:r>
          </a:p>
          <a:p>
            <a:pPr marL="0" indent="0">
              <a:buNone/>
            </a:pPr>
            <a:endParaRPr lang="it-IT" dirty="0"/>
          </a:p>
          <a:p>
            <a:pPr>
              <a:buFontTx/>
              <a:buChar char="-"/>
            </a:pPr>
            <a:endParaRPr lang="it-IT" i="1" dirty="0"/>
          </a:p>
          <a:p>
            <a:pPr>
              <a:buFontTx/>
              <a:buChar char="-"/>
            </a:pPr>
            <a:endParaRPr lang="it-IT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25989-79AE-4AB1-BE88-03D2CB9F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3018544"/>
            <a:ext cx="9782645" cy="26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6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0505-366E-4203-97DB-1029E63C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MITIGAZIONE LEVEL 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BEAF-083B-457F-AB6D-C35779C6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7" y="2015732"/>
            <a:ext cx="4561304" cy="345061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Settando il livello medium e inserendo lo stesso codice inserito in precedenza, notiamo che non è più funzionante.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AEC3-F3B5-4591-A4F0-C608CD5B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5" y="2036063"/>
            <a:ext cx="5618929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D9905-46AF-40E9-99DF-AD3DA27B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31" y="4441539"/>
            <a:ext cx="9448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9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97BE-AFA4-4F77-9A00-70CD843E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MITIGAZIONE LEVEL LOW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F964-7BCF-4FDE-B99F-FCE06658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85019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Proviamo ad utilizzare l’URL Encoding (come eseguito in precedenza) e notiamo che non funziona. 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Questo avviene a causa del fatto che già è abilitata la funzione xss_check_3, quindi, tutti i caratteri speciali vengono disabilitati.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B9C19-0827-405C-B8F7-924B58A4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4590045"/>
            <a:ext cx="911749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15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B7A7-9787-4178-A2FF-8547FB45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MITIGAZIONE LEVEL LOW</a:t>
            </a:r>
            <a:endParaRPr lang="it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592B-C002-4E52-8F9C-C9104FD8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All’interno del codice sorgente «htmli_stored.php» notiamo che viene utilizzata la funzione xss_check_4. Tale funzione può essere ispezionata all’interno del file «function_external.php». Notiamo che restituisce una stringa con «\» prima dei caratteri  che devono essere quotati all’interno del database.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1A8E3-267E-4C2A-9FE7-E69A2E70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3866198"/>
            <a:ext cx="938509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9816-47C4-4D06-B1E8-F592F1E8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dirty="0">
                <a:solidFill>
                  <a:srgbClr val="FF0000"/>
                </a:solidFill>
              </a:rPr>
              <a:t>HTML INJECTION STORED BLOG </a:t>
            </a:r>
            <a:br>
              <a:rPr lang="it-IT" sz="3600" dirty="0">
                <a:solidFill>
                  <a:srgbClr val="FF0000"/>
                </a:solidFill>
              </a:rPr>
            </a:br>
            <a:r>
              <a:rPr lang="it-IT" sz="3600" dirty="0">
                <a:solidFill>
                  <a:srgbClr val="FF0000"/>
                </a:solidFill>
              </a:rPr>
              <a:t>ALBERO DI ATTACCO </a:t>
            </a:r>
            <a:endParaRPr lang="it-IT" sz="3600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93F9AC-DC22-4853-801E-DF70BB215F1C}"/>
              </a:ext>
            </a:extLst>
          </p:cNvPr>
          <p:cNvSpPr/>
          <p:nvPr/>
        </p:nvSpPr>
        <p:spPr>
          <a:xfrm>
            <a:off x="1652337" y="5340394"/>
            <a:ext cx="3799083" cy="67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Sfruttamento della vulnerablità all’interno del database </a:t>
            </a: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C98B3C-C032-4D70-862F-A1FC297F19E1}"/>
              </a:ext>
            </a:extLst>
          </p:cNvPr>
          <p:cNvSpPr/>
          <p:nvPr/>
        </p:nvSpPr>
        <p:spPr>
          <a:xfrm>
            <a:off x="6008166" y="5293895"/>
            <a:ext cx="5290633" cy="71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Creazione del form (nome utente e password) 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D6CCEB-B5FF-49BB-9A7B-184347390DD2}"/>
              </a:ext>
            </a:extLst>
          </p:cNvPr>
          <p:cNvSpPr/>
          <p:nvPr/>
        </p:nvSpPr>
        <p:spPr>
          <a:xfrm>
            <a:off x="4288195" y="4515402"/>
            <a:ext cx="3220285" cy="5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Iniezione remota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2CABA-E8C7-47B1-875D-DBBD886C7507}"/>
              </a:ext>
            </a:extLst>
          </p:cNvPr>
          <p:cNvSpPr/>
          <p:nvPr/>
        </p:nvSpPr>
        <p:spPr>
          <a:xfrm>
            <a:off x="2041083" y="3802779"/>
            <a:ext cx="3220286" cy="54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Login utente beep  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C64610-B1CA-4827-9089-1AA22F4734A0}"/>
              </a:ext>
            </a:extLst>
          </p:cNvPr>
          <p:cNvSpPr/>
          <p:nvPr/>
        </p:nvSpPr>
        <p:spPr>
          <a:xfrm>
            <a:off x="6273012" y="3814623"/>
            <a:ext cx="3589547" cy="5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Iniezione di codice html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ADBD41-911F-48A3-BB53-A5E2EE279398}"/>
              </a:ext>
            </a:extLst>
          </p:cNvPr>
          <p:cNvSpPr/>
          <p:nvPr/>
        </p:nvSpPr>
        <p:spPr>
          <a:xfrm>
            <a:off x="4315326" y="2820517"/>
            <a:ext cx="357029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Esecuzione codice html 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75262E-29D8-4635-AA22-01E5D70805EC}"/>
              </a:ext>
            </a:extLst>
          </p:cNvPr>
          <p:cNvSpPr/>
          <p:nvPr/>
        </p:nvSpPr>
        <p:spPr>
          <a:xfrm>
            <a:off x="4315326" y="1896381"/>
            <a:ext cx="3570292" cy="59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Bandierina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B9CFA2-808D-48CE-8F66-E1BEA5B0B713}"/>
              </a:ext>
            </a:extLst>
          </p:cNvPr>
          <p:cNvCxnSpPr>
            <a:cxnSpLocks/>
          </p:cNvCxnSpPr>
          <p:nvPr/>
        </p:nvCxnSpPr>
        <p:spPr>
          <a:xfrm flipH="1">
            <a:off x="4742222" y="5055373"/>
            <a:ext cx="246883" cy="28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C35A00-50AE-4AD4-AB1E-8CDC5E2122A6}"/>
              </a:ext>
            </a:extLst>
          </p:cNvPr>
          <p:cNvCxnSpPr>
            <a:cxnSpLocks/>
          </p:cNvCxnSpPr>
          <p:nvPr/>
        </p:nvCxnSpPr>
        <p:spPr>
          <a:xfrm>
            <a:off x="6512716" y="5055768"/>
            <a:ext cx="256926" cy="24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CCA5EC-D10F-4721-A25F-4994903FE5C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096000" y="2492052"/>
            <a:ext cx="4472" cy="35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A4E54D-014B-47E5-A401-06B356F27A1D}"/>
              </a:ext>
            </a:extLst>
          </p:cNvPr>
          <p:cNvCxnSpPr>
            <a:cxnSpLocks/>
          </p:cNvCxnSpPr>
          <p:nvPr/>
        </p:nvCxnSpPr>
        <p:spPr>
          <a:xfrm flipH="1">
            <a:off x="6769642" y="4364122"/>
            <a:ext cx="232185" cy="12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A6407B-B87F-4534-96C2-05237C9A15C9}"/>
              </a:ext>
            </a:extLst>
          </p:cNvPr>
          <p:cNvCxnSpPr>
            <a:cxnSpLocks/>
          </p:cNvCxnSpPr>
          <p:nvPr/>
        </p:nvCxnSpPr>
        <p:spPr>
          <a:xfrm flipH="1">
            <a:off x="4721328" y="3418057"/>
            <a:ext cx="381663" cy="41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039FCD-B807-4241-AF97-EBE447BE3C52}"/>
              </a:ext>
            </a:extLst>
          </p:cNvPr>
          <p:cNvCxnSpPr>
            <a:cxnSpLocks/>
          </p:cNvCxnSpPr>
          <p:nvPr/>
        </p:nvCxnSpPr>
        <p:spPr>
          <a:xfrm>
            <a:off x="6769642" y="3418057"/>
            <a:ext cx="319369" cy="39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A3FFE094-D31D-4754-8E53-96301E2621F5}"/>
              </a:ext>
            </a:extLst>
          </p:cNvPr>
          <p:cNvSpPr/>
          <p:nvPr/>
        </p:nvSpPr>
        <p:spPr>
          <a:xfrm rot="5042930">
            <a:off x="5659677" y="2162737"/>
            <a:ext cx="1459055" cy="4736721"/>
          </a:xfrm>
          <a:prstGeom prst="arc">
            <a:avLst>
              <a:gd name="adj1" fmla="val 18284754"/>
              <a:gd name="adj2" fmla="val 4923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8D6DFD0-89CF-4416-BD91-527F9473F60C}"/>
              </a:ext>
            </a:extLst>
          </p:cNvPr>
          <p:cNvSpPr/>
          <p:nvPr/>
        </p:nvSpPr>
        <p:spPr>
          <a:xfrm rot="5042930">
            <a:off x="6177873" y="-216496"/>
            <a:ext cx="1647909" cy="6050820"/>
          </a:xfrm>
          <a:prstGeom prst="arc">
            <a:avLst>
              <a:gd name="adj1" fmla="val 18284754"/>
              <a:gd name="adj2" fmla="val 5048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4DAE4-88AE-4FE1-9C0D-534F2F5A3B55}"/>
              </a:ext>
            </a:extLst>
          </p:cNvPr>
          <p:cNvSpPr txBox="1"/>
          <p:nvPr/>
        </p:nvSpPr>
        <p:spPr>
          <a:xfrm>
            <a:off x="5451420" y="4996859"/>
            <a:ext cx="8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6F3C8-BF19-437F-B851-9768E73F3C52}"/>
              </a:ext>
            </a:extLst>
          </p:cNvPr>
          <p:cNvSpPr txBox="1"/>
          <p:nvPr/>
        </p:nvSpPr>
        <p:spPr>
          <a:xfrm>
            <a:off x="5577933" y="3366901"/>
            <a:ext cx="8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57F45-3A34-408D-A9AB-AF995DA0ED5F}"/>
              </a:ext>
            </a:extLst>
          </p:cNvPr>
          <p:cNvSpPr/>
          <p:nvPr/>
        </p:nvSpPr>
        <p:spPr>
          <a:xfrm>
            <a:off x="10991612" y="5695593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D60D5F-B19D-4F03-B297-742C1DEBCB00}"/>
              </a:ext>
            </a:extLst>
          </p:cNvPr>
          <p:cNvSpPr/>
          <p:nvPr/>
        </p:nvSpPr>
        <p:spPr>
          <a:xfrm>
            <a:off x="4912159" y="5671319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E42822-8D17-4E7B-BABC-FE6061E707CB}"/>
              </a:ext>
            </a:extLst>
          </p:cNvPr>
          <p:cNvSpPr/>
          <p:nvPr/>
        </p:nvSpPr>
        <p:spPr>
          <a:xfrm>
            <a:off x="4721328" y="3968074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0385A-FF2C-44BA-861B-83A530598C8E}"/>
              </a:ext>
            </a:extLst>
          </p:cNvPr>
          <p:cNvSpPr/>
          <p:nvPr/>
        </p:nvSpPr>
        <p:spPr>
          <a:xfrm>
            <a:off x="9348101" y="4020169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1E4B73-0EF0-4870-B86E-3016F404CA39}"/>
              </a:ext>
            </a:extLst>
          </p:cNvPr>
          <p:cNvSpPr/>
          <p:nvPr/>
        </p:nvSpPr>
        <p:spPr>
          <a:xfrm>
            <a:off x="7362790" y="3100694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0CF27B-F087-4A12-BD12-6BF27222A73D}"/>
              </a:ext>
            </a:extLst>
          </p:cNvPr>
          <p:cNvSpPr/>
          <p:nvPr/>
        </p:nvSpPr>
        <p:spPr>
          <a:xfrm>
            <a:off x="7362791" y="2146923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E64AE2-2700-4450-ACF8-D9950C1858C3}"/>
              </a:ext>
            </a:extLst>
          </p:cNvPr>
          <p:cNvSpPr/>
          <p:nvPr/>
        </p:nvSpPr>
        <p:spPr>
          <a:xfrm>
            <a:off x="7001827" y="4661905"/>
            <a:ext cx="467603" cy="308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4285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9E4-FDAA-4C27-8530-AD23788E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</a:rPr>
              <a:t>CWE-79: IMPROPER NEUTRALIZATION OF 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INPUT DURING WEB PAGE GENERATION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1FED8-2232-4EA7-A500-CAAB7E34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t-IT" i="1" dirty="0"/>
              <a:t>Descrizione</a:t>
            </a:r>
            <a:r>
              <a:rPr lang="it-IT" dirty="0"/>
              <a:t>: il sito web non neutralizza l’input dell’utente, quindi, un utente malintenzionato potrebbe inserire codice malevolo ed eseguirlo.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i="1" dirty="0"/>
              <a:t>Conseguenze</a:t>
            </a:r>
            <a:r>
              <a:rPr lang="it-IT" dirty="0"/>
              <a:t>: CIA Trade compromesso, in quanto l’attaccante potrebbe eseguire codice arbitrario all’interno del computer della vittima creando problemi.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i="1" dirty="0"/>
              <a:t>Access Control Confidentiality: </a:t>
            </a:r>
            <a:r>
              <a:rPr lang="it-IT" dirty="0"/>
              <a:t>l’attaccante potrebbe rubare dati degli utenti, dai cookie o dal sito web. 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022126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71BFB-27EB-4DD2-8299-BAC95A2A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668340"/>
            <a:ext cx="10972801" cy="35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5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9879-F7F0-41EB-A51C-E7284B33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</a:rPr>
              <a:t>CWE-80: IMPROPER NEUTRALIZATION OF 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SCRIPT-RELATED HTML TAGS IN A WEB PAGE 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7D60-62F6-440A-9767-5526DC86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Il sito web neutralizza in modo errato caratteri speciali come &lt;, &gt; e &amp; che potrebbero essere interpretati come elementi di web scripting. </a:t>
            </a:r>
          </a:p>
          <a:p>
            <a:pPr marL="0" indent="0" algn="just">
              <a:buNone/>
            </a:pPr>
            <a:r>
              <a:rPr lang="it-IT" i="1" dirty="0"/>
              <a:t>    Possibili mitigazioni: </a:t>
            </a:r>
          </a:p>
          <a:p>
            <a:pPr marL="457200" indent="-457200" algn="just">
              <a:buAutoNum type="arabicParenR"/>
            </a:pPr>
            <a:r>
              <a:rPr lang="it-IT" dirty="0"/>
              <a:t>Utilizzo di una White List, che non solo controlla gli input visibili (tag specificati nella form) ma tutti i parametri non visibili nella richiesta, inclusi campi nascosti, cookie, intestazioni e url stesso. Pertanto si consiglia di convalidare tutte le parti della richiesta HTTP. </a:t>
            </a:r>
          </a:p>
          <a:p>
            <a:pPr marL="457200" indent="-457200" algn="just">
              <a:buAutoNum type="arabicParenR"/>
            </a:pPr>
            <a:endParaRPr lang="it-IT" i="1" dirty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172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BF0FC-19A6-4F69-B74D-67A940A1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400" dirty="0">
                <a:solidFill>
                  <a:srgbClr val="FF0000"/>
                </a:solidFill>
              </a:rPr>
              <a:t>CWE-80: IMPROPER NEUTRALIZATION OF 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SCRIPT-RELATED HTML TAGS IN A WEB PAGE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B0779A-DEF6-4EBA-A203-CC612CB9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>
                <a:solidFill>
                  <a:srgbClr val="92D050"/>
                </a:solidFill>
              </a:rPr>
              <a:t>2) </a:t>
            </a:r>
            <a:r>
              <a:rPr lang="it-IT" i="1" dirty="0"/>
              <a:t>Codifica di output: </a:t>
            </a:r>
            <a:r>
              <a:rPr lang="it-IT" dirty="0"/>
              <a:t>utilizzare una codifica di output. Le codifiche comuni includono ISO-8859-1, UTF-7 e UTF-8. Se le codifiche sono incoerenti l’attaccante può essere in grado di sfruttare questa discrepanza e condurre attacchi di iniezione.</a:t>
            </a:r>
          </a:p>
          <a:p>
            <a:pPr marL="0" indent="0" algn="just">
              <a:buNone/>
            </a:pPr>
            <a:r>
              <a:rPr lang="it-IT" dirty="0"/>
              <a:t>Tale problema si presenta spesso nelle pagine web. Se una codifica non è specificata in un’intestazione HTTP, i browser web indovinano quale codifica viene utilizzata. </a:t>
            </a:r>
          </a:p>
        </p:txBody>
      </p:sp>
    </p:spTree>
    <p:extLst>
      <p:ext uri="{BB962C8B-B14F-4D97-AF65-F5344CB8AC3E}">
        <p14:creationId xmlns:p14="http://schemas.microsoft.com/office/powerpoint/2010/main" val="2840570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38FD6-6824-433B-8F52-FC8D77FD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89" y="1626282"/>
            <a:ext cx="10499678" cy="32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50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B0041E-77FF-481F-A8BA-F48CD727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65" y="1187751"/>
            <a:ext cx="7864522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870-4621-4C1D-9947-5F7771E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INSTALLAZIONE BWAPP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4845-4BEC-4BB4-9E07-AF12D192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52574" cy="3450613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/>
              <a:t>Copiamo la cartella di «bWapp» e la inseriamo all’interno della cartella «xampp/htdocs»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F00E2-2E27-4A1B-B2F1-B2B27277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22" y="3140765"/>
            <a:ext cx="4929808" cy="18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FF02-E566-4652-A54A-A487134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INSTALLAZIONE BWAPP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40C2-9B19-48C0-8820-A3B427E5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0863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  Apriamo XAMPP ed attiviamo il servizio di MYSQL ed il sever APACHE.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FC256-370A-44F7-9D50-D335595E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18" y="2741958"/>
            <a:ext cx="6023112" cy="21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8AD9-A841-475C-959A-A83FB6C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INSTALLAZIONE BWAPP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858E-13A9-46E9-B27F-B7E80CEB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078139" cy="3450613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/>
              <a:t>Accediamo al sito localhost/bwapp/install.php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 Clicchiamo sul link di installazione «here»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7EC14-46DE-4D17-955E-8E8229D3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4" y="2166502"/>
            <a:ext cx="5078139" cy="25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7CFD-BD42-4447-9A3B-FF7F0A1C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21CA-4E18-4E66-A9AE-0A0C97F2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7609304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loggarci all’interno di bWAPP si utilizzano le credenziali: </a:t>
            </a:r>
          </a:p>
          <a:p>
            <a:pPr marL="0" indent="0">
              <a:buNone/>
            </a:pPr>
            <a:r>
              <a:rPr lang="it-IT" i="1" dirty="0"/>
              <a:t>- Nome utente: bee</a:t>
            </a:r>
          </a:p>
          <a:p>
            <a:pPr marL="0" indent="0">
              <a:buNone/>
            </a:pPr>
            <a:r>
              <a:rPr lang="it-IT" i="1" dirty="0"/>
              <a:t>- Password: bug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Possiamo, inoltre, settare il livello di sicurezza del sito, scegliendo tra tre valori disponibili: </a:t>
            </a:r>
            <a:r>
              <a:rPr lang="it-IT" b="1" i="1" dirty="0"/>
              <a:t>low / medium / high.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C0FD7-6EB9-42C6-8AE1-833D2D3F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85" y="1853754"/>
            <a:ext cx="2683042" cy="3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F0E2-5912-4E5C-9536-3CD9AE6C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WHICH BUG DO YOU WANT TO HACK TODAY?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D48A3-0BD7-4534-A0DF-458A0F80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Per la nostra sfida andremo ad approfondire l’attacco «HTML INJECTION»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484E8-0773-4C72-BECF-525CEB7F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09" y="2631459"/>
            <a:ext cx="630233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063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658</TotalTime>
  <Words>1537</Words>
  <Application>Microsoft Office PowerPoint</Application>
  <PresentationFormat>Widescreen</PresentationFormat>
  <Paragraphs>173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Palatino Linotype</vt:lpstr>
      <vt:lpstr>Wingdings</vt:lpstr>
      <vt:lpstr>Gallery</vt:lpstr>
      <vt:lpstr>PROGRAMMAZIONE SICURA </vt:lpstr>
      <vt:lpstr>OBIETTIVO DELLA PRESENTAZIONE</vt:lpstr>
      <vt:lpstr>COS’È BWAPP? </vt:lpstr>
      <vt:lpstr>INSTALLAZIONE BWAPP</vt:lpstr>
      <vt:lpstr>INSTALLAZIONE BWAPP</vt:lpstr>
      <vt:lpstr>INSTALLAZIONE BWAPP</vt:lpstr>
      <vt:lpstr>INSTALLAZIONE BWAPP</vt:lpstr>
      <vt:lpstr>LOGIN</vt:lpstr>
      <vt:lpstr>WHICH BUG DO YOU WANT TO HACK TODAY?</vt:lpstr>
      <vt:lpstr>HTML INJECTION</vt:lpstr>
      <vt:lpstr>SCENARIO DI ATTACCO </vt:lpstr>
      <vt:lpstr>TIPI DI INIEZIONE</vt:lpstr>
      <vt:lpstr>HTML INJECTION – REFLECTED (GET)</vt:lpstr>
      <vt:lpstr>REFLECTED GET </vt:lpstr>
      <vt:lpstr>REFLECTED GET </vt:lpstr>
      <vt:lpstr>REFLECTED GET </vt:lpstr>
      <vt:lpstr>REFLECTED GET </vt:lpstr>
      <vt:lpstr>REFLECTED GET </vt:lpstr>
      <vt:lpstr>REFLECTED GET</vt:lpstr>
      <vt:lpstr>COSA ABBIAMO SCOPERTO?</vt:lpstr>
      <vt:lpstr>REFLECTED GET</vt:lpstr>
      <vt:lpstr>MITIGAZIONE LEVEL LOW </vt:lpstr>
      <vt:lpstr>REFLECTED GET </vt:lpstr>
      <vt:lpstr>PowerPoint Presentation</vt:lpstr>
      <vt:lpstr>MITIGAZIONE LEVEL MEDIUM </vt:lpstr>
      <vt:lpstr>PowerPoint Presentation</vt:lpstr>
      <vt:lpstr>HTML INJECTION REFLECTED GET ALBERO DI ATTACCO</vt:lpstr>
      <vt:lpstr>PowerPoint Presentation</vt:lpstr>
      <vt:lpstr>REFLECTED POST </vt:lpstr>
      <vt:lpstr>REFLECTED POST </vt:lpstr>
      <vt:lpstr>PowerPoint Presentation</vt:lpstr>
      <vt:lpstr>REFLECTED POST </vt:lpstr>
      <vt:lpstr>HTML INJECTION – STORED (BLOG) </vt:lpstr>
      <vt:lpstr>REFLECTED STORED (BLOG)</vt:lpstr>
      <vt:lpstr>REFLECTED STORED (BLOG)</vt:lpstr>
      <vt:lpstr>REFLECTED STORED (BLOG)</vt:lpstr>
      <vt:lpstr>REFLECTED STORED (BLOG)</vt:lpstr>
      <vt:lpstr>REFLECTED STORED (BLOG)</vt:lpstr>
      <vt:lpstr>REFLECTED STORED (BLOG)</vt:lpstr>
      <vt:lpstr>MITIGAZIONE LEVEL LOW</vt:lpstr>
      <vt:lpstr>MITIGAZIONE LEVEL LOW </vt:lpstr>
      <vt:lpstr>MITIGAZIONE LEVEL LOW</vt:lpstr>
      <vt:lpstr>HTML INJECTION STORED BLOG  ALBERO DI ATTACCO </vt:lpstr>
      <vt:lpstr>CWE-79: IMPROPER NEUTRALIZATION OF  INPUT DURING WEB PAGE GENERATION </vt:lpstr>
      <vt:lpstr>PowerPoint Presentation</vt:lpstr>
      <vt:lpstr>CWE-80: IMPROPER NEUTRALIZATION OF  SCRIPT-RELATED HTML TAGS IN A WEB PAGE </vt:lpstr>
      <vt:lpstr>CWE-80: IMPROPER NEUTRALIZATION OF  SCRIPT-RELATED HTML TAGS IN A WEB PAGE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SICURA</dc:title>
  <dc:creator>GIACOMO COCOZZIELLO</dc:creator>
  <cp:lastModifiedBy>GIACOMO COCOZZIELLO</cp:lastModifiedBy>
  <cp:revision>130</cp:revision>
  <dcterms:created xsi:type="dcterms:W3CDTF">2020-04-18T07:58:29Z</dcterms:created>
  <dcterms:modified xsi:type="dcterms:W3CDTF">2020-05-01T08:50:57Z</dcterms:modified>
</cp:coreProperties>
</file>