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74" r:id="rId4"/>
    <p:sldId id="275" r:id="rId5"/>
    <p:sldId id="257" r:id="rId6"/>
    <p:sldId id="258" r:id="rId7"/>
    <p:sldId id="259" r:id="rId8"/>
    <p:sldId id="260" r:id="rId9"/>
    <p:sldId id="261" r:id="rId10"/>
    <p:sldId id="262" r:id="rId11"/>
    <p:sldId id="265" r:id="rId12"/>
    <p:sldId id="266" r:id="rId13"/>
    <p:sldId id="270" r:id="rId14"/>
    <p:sldId id="271" r:id="rId15"/>
    <p:sldId id="272" r:id="rId16"/>
    <p:sldId id="273" r:id="rId17"/>
    <p:sldId id="276"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6/22/2020</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6/22/2020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6/22/2020</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otava.com/reference/what-is-the-hipaa-security-rule/" TargetMode="External"/><Relationship Id="rId2" Type="http://schemas.openxmlformats.org/officeDocument/2006/relationships/hyperlink" Target="https://consoltech.com/blog/security-threats-healthcare-systems/" TargetMode="External"/><Relationship Id="rId1" Type="http://schemas.openxmlformats.org/officeDocument/2006/relationships/slideLayout" Target="../slideLayouts/slideLayout2.xml"/><Relationship Id="rId4" Type="http://schemas.openxmlformats.org/officeDocument/2006/relationships/hyperlink" Target="https://www.hhs.gov/hipaa/for-professionals/security/laws-regulations/index.html"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FE5D5-450E-4D3A-B80F-89A5F2BA92CE}"/>
              </a:ext>
            </a:extLst>
          </p:cNvPr>
          <p:cNvSpPr>
            <a:spLocks noGrp="1"/>
          </p:cNvSpPr>
          <p:nvPr>
            <p:ph type="title"/>
          </p:nvPr>
        </p:nvSpPr>
        <p:spPr/>
        <p:txBody>
          <a:bodyPr>
            <a:normAutofit/>
          </a:bodyPr>
          <a:lstStyle/>
          <a:p>
            <a:r>
              <a:rPr lang="it-IT" sz="4000" dirty="0"/>
              <a:t>Healthcare cybersecurity </a:t>
            </a:r>
          </a:p>
        </p:txBody>
      </p:sp>
      <p:sp>
        <p:nvSpPr>
          <p:cNvPr id="4" name="Content Placeholder 3">
            <a:extLst>
              <a:ext uri="{FF2B5EF4-FFF2-40B4-BE49-F238E27FC236}">
                <a16:creationId xmlns:a16="http://schemas.microsoft.com/office/drawing/2014/main" id="{D5B21C8E-ABE2-414A-97EA-305A6E75E462}"/>
              </a:ext>
            </a:extLst>
          </p:cNvPr>
          <p:cNvSpPr>
            <a:spLocks noGrp="1"/>
          </p:cNvSpPr>
          <p:nvPr>
            <p:ph idx="1"/>
          </p:nvPr>
        </p:nvSpPr>
        <p:spPr>
          <a:xfrm>
            <a:off x="848139" y="1603514"/>
            <a:ext cx="9894655" cy="4161182"/>
          </a:xfrm>
        </p:spPr>
        <p:txBody>
          <a:bodyPr/>
          <a:lstStyle/>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r>
              <a:rPr lang="it-IT" dirty="0"/>
              <a:t>Candidati: 							Docente: </a:t>
            </a:r>
          </a:p>
          <a:p>
            <a:pPr marL="0" indent="0">
              <a:buNone/>
            </a:pPr>
            <a:r>
              <a:rPr lang="it-IT" dirty="0"/>
              <a:t>Aniello Giugliano 						Francesco Palmieri </a:t>
            </a:r>
          </a:p>
          <a:p>
            <a:pPr marL="0" indent="0">
              <a:buNone/>
            </a:pPr>
            <a:r>
              <a:rPr lang="it-IT" dirty="0"/>
              <a:t>Giacomo Cocozziello </a:t>
            </a:r>
          </a:p>
        </p:txBody>
      </p:sp>
      <p:pic>
        <p:nvPicPr>
          <p:cNvPr id="5" name="Picture 4">
            <a:extLst>
              <a:ext uri="{FF2B5EF4-FFF2-40B4-BE49-F238E27FC236}">
                <a16:creationId xmlns:a16="http://schemas.microsoft.com/office/drawing/2014/main" id="{BFDB3FE2-65E4-412F-B7F5-324474B02986}"/>
              </a:ext>
            </a:extLst>
          </p:cNvPr>
          <p:cNvPicPr>
            <a:picLocks noChangeAspect="1"/>
          </p:cNvPicPr>
          <p:nvPr/>
        </p:nvPicPr>
        <p:blipFill>
          <a:blip r:embed="rId2"/>
          <a:stretch>
            <a:fillRect/>
          </a:stretch>
        </p:blipFill>
        <p:spPr>
          <a:xfrm>
            <a:off x="2402908" y="1853754"/>
            <a:ext cx="6546575" cy="2113308"/>
          </a:xfrm>
          <a:prstGeom prst="rect">
            <a:avLst/>
          </a:prstGeom>
        </p:spPr>
      </p:pic>
    </p:spTree>
    <p:extLst>
      <p:ext uri="{BB962C8B-B14F-4D97-AF65-F5344CB8AC3E}">
        <p14:creationId xmlns:p14="http://schemas.microsoft.com/office/powerpoint/2010/main" val="2683107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CF3A-6379-45DA-83EE-627263F6A6EB}"/>
              </a:ext>
            </a:extLst>
          </p:cNvPr>
          <p:cNvSpPr>
            <a:spLocks noGrp="1"/>
          </p:cNvSpPr>
          <p:nvPr>
            <p:ph type="title"/>
          </p:nvPr>
        </p:nvSpPr>
        <p:spPr/>
        <p:txBody>
          <a:bodyPr/>
          <a:lstStyle/>
          <a:p>
            <a:r>
              <a:rPr lang="it-IT" dirty="0"/>
              <a:t>Quali sono gli attacchi nel settore sanitario?</a:t>
            </a:r>
          </a:p>
        </p:txBody>
      </p:sp>
      <p:sp>
        <p:nvSpPr>
          <p:cNvPr id="3" name="Content Placeholder 2">
            <a:extLst>
              <a:ext uri="{FF2B5EF4-FFF2-40B4-BE49-F238E27FC236}">
                <a16:creationId xmlns:a16="http://schemas.microsoft.com/office/drawing/2014/main" id="{0181A14C-A34A-41B0-8BFC-625E71A54AAE}"/>
              </a:ext>
            </a:extLst>
          </p:cNvPr>
          <p:cNvSpPr>
            <a:spLocks noGrp="1"/>
          </p:cNvSpPr>
          <p:nvPr>
            <p:ph idx="1"/>
          </p:nvPr>
        </p:nvSpPr>
        <p:spPr>
          <a:xfrm>
            <a:off x="1099931" y="2015732"/>
            <a:ext cx="10561982" cy="3788720"/>
          </a:xfrm>
        </p:spPr>
        <p:txBody>
          <a:bodyPr>
            <a:normAutofit/>
          </a:bodyPr>
          <a:lstStyle/>
          <a:p>
            <a:pPr lvl="0" algn="just">
              <a:buClr>
                <a:srgbClr val="FB8C29"/>
              </a:buClr>
            </a:pPr>
            <a:r>
              <a:rPr lang="it-IT" dirty="0">
                <a:solidFill>
                  <a:prstClr val="white"/>
                </a:solidFill>
              </a:rPr>
              <a:t>Inside</a:t>
            </a:r>
          </a:p>
          <a:p>
            <a:pPr lvl="0" algn="just">
              <a:buClr>
                <a:srgbClr val="FB8C29"/>
              </a:buClr>
            </a:pPr>
            <a:r>
              <a:rPr lang="it-IT" dirty="0" err="1">
                <a:solidFill>
                  <a:prstClr val="white"/>
                </a:solidFill>
              </a:rPr>
              <a:t>Outside</a:t>
            </a:r>
            <a:endParaRPr lang="it-IT" dirty="0">
              <a:solidFill>
                <a:prstClr val="white"/>
              </a:solidFill>
            </a:endParaRPr>
          </a:p>
          <a:p>
            <a:pPr marL="457200" lvl="1" indent="0" algn="just">
              <a:buClr>
                <a:srgbClr val="FB8C29"/>
              </a:buClr>
              <a:buNone/>
            </a:pPr>
            <a:r>
              <a:rPr lang="it-IT" dirty="0">
                <a:solidFill>
                  <a:prstClr val="white"/>
                </a:solidFill>
              </a:rPr>
              <a:t>- </a:t>
            </a:r>
            <a:r>
              <a:rPr lang="it-IT" dirty="0" err="1">
                <a:solidFill>
                  <a:prstClr val="white"/>
                </a:solidFill>
              </a:rPr>
              <a:t>DoS</a:t>
            </a:r>
            <a:r>
              <a:rPr lang="it-IT" dirty="0">
                <a:solidFill>
                  <a:prstClr val="white"/>
                </a:solidFill>
              </a:rPr>
              <a:t>, virus, </a:t>
            </a:r>
            <a:r>
              <a:rPr lang="it-IT" dirty="0" err="1">
                <a:solidFill>
                  <a:prstClr val="white"/>
                </a:solidFill>
              </a:rPr>
              <a:t>trojan</a:t>
            </a:r>
            <a:endParaRPr lang="it-IT" dirty="0">
              <a:solidFill>
                <a:prstClr val="white"/>
              </a:solidFill>
            </a:endParaRPr>
          </a:p>
          <a:p>
            <a:pPr lvl="0" algn="just">
              <a:buClr>
                <a:srgbClr val="FB8C29"/>
              </a:buClr>
            </a:pPr>
            <a:r>
              <a:rPr lang="it-IT" dirty="0">
                <a:solidFill>
                  <a:prstClr val="white"/>
                </a:solidFill>
              </a:rPr>
              <a:t>Dispositivi mobili/online</a:t>
            </a:r>
          </a:p>
          <a:p>
            <a:pPr lvl="0" algn="just">
              <a:buClr>
                <a:srgbClr val="FB8C29"/>
              </a:buClr>
            </a:pPr>
            <a:r>
              <a:rPr lang="it-IT" dirty="0" err="1">
                <a:solidFill>
                  <a:prstClr val="white"/>
                </a:solidFill>
              </a:rPr>
              <a:t>Ransomware</a:t>
            </a:r>
            <a:endParaRPr lang="it-IT" dirty="0">
              <a:solidFill>
                <a:prstClr val="white"/>
              </a:solidFill>
            </a:endParaRPr>
          </a:p>
          <a:p>
            <a:pPr lvl="0" algn="just">
              <a:buClr>
                <a:srgbClr val="FB8C29"/>
              </a:buClr>
            </a:pPr>
            <a:r>
              <a:rPr lang="it-IT" dirty="0">
                <a:solidFill>
                  <a:prstClr val="white"/>
                </a:solidFill>
              </a:rPr>
              <a:t>Data </a:t>
            </a:r>
            <a:r>
              <a:rPr lang="it-IT" dirty="0" err="1">
                <a:solidFill>
                  <a:prstClr val="white"/>
                </a:solidFill>
              </a:rPr>
              <a:t>Branches</a:t>
            </a:r>
            <a:endParaRPr lang="it-IT" dirty="0">
              <a:solidFill>
                <a:prstClr val="white"/>
              </a:solidFill>
            </a:endParaRPr>
          </a:p>
          <a:p>
            <a:pPr marL="0" indent="0" algn="just">
              <a:buNone/>
            </a:pPr>
            <a:endParaRPr lang="it-IT" dirty="0"/>
          </a:p>
        </p:txBody>
      </p:sp>
      <p:pic>
        <p:nvPicPr>
          <p:cNvPr id="5" name="Picture 4">
            <a:extLst>
              <a:ext uri="{FF2B5EF4-FFF2-40B4-BE49-F238E27FC236}">
                <a16:creationId xmlns:a16="http://schemas.microsoft.com/office/drawing/2014/main" id="{8E7ACDCC-4E25-4DEF-9B38-174D9A05411E}"/>
              </a:ext>
            </a:extLst>
          </p:cNvPr>
          <p:cNvPicPr>
            <a:picLocks noChangeAspect="1"/>
          </p:cNvPicPr>
          <p:nvPr/>
        </p:nvPicPr>
        <p:blipFill>
          <a:blip r:embed="rId2"/>
          <a:stretch>
            <a:fillRect/>
          </a:stretch>
        </p:blipFill>
        <p:spPr>
          <a:xfrm>
            <a:off x="5777947" y="2174757"/>
            <a:ext cx="5314122" cy="3218877"/>
          </a:xfrm>
          <a:prstGeom prst="rect">
            <a:avLst/>
          </a:prstGeom>
        </p:spPr>
      </p:pic>
    </p:spTree>
    <p:extLst>
      <p:ext uri="{BB962C8B-B14F-4D97-AF65-F5344CB8AC3E}">
        <p14:creationId xmlns:p14="http://schemas.microsoft.com/office/powerpoint/2010/main" val="2915831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4C5B4-522B-4C4F-87A9-1D9D3B77BFF6}"/>
              </a:ext>
            </a:extLst>
          </p:cNvPr>
          <p:cNvSpPr>
            <a:spLocks noGrp="1"/>
          </p:cNvSpPr>
          <p:nvPr>
            <p:ph type="title"/>
          </p:nvPr>
        </p:nvSpPr>
        <p:spPr/>
        <p:txBody>
          <a:bodyPr/>
          <a:lstStyle/>
          <a:p>
            <a:r>
              <a:rPr lang="it-IT" dirty="0"/>
              <a:t>Quali sono le mitigazioni? </a:t>
            </a:r>
            <a:br>
              <a:rPr lang="it-IT" dirty="0"/>
            </a:br>
            <a:endParaRPr lang="it-IT" dirty="0"/>
          </a:p>
        </p:txBody>
      </p:sp>
      <p:sp>
        <p:nvSpPr>
          <p:cNvPr id="3" name="Content Placeholder 2">
            <a:extLst>
              <a:ext uri="{FF2B5EF4-FFF2-40B4-BE49-F238E27FC236}">
                <a16:creationId xmlns:a16="http://schemas.microsoft.com/office/drawing/2014/main" id="{64B16DBB-7B96-45C5-B14C-394623685322}"/>
              </a:ext>
            </a:extLst>
          </p:cNvPr>
          <p:cNvSpPr>
            <a:spLocks noGrp="1"/>
          </p:cNvSpPr>
          <p:nvPr>
            <p:ph idx="1"/>
          </p:nvPr>
        </p:nvSpPr>
        <p:spPr>
          <a:xfrm>
            <a:off x="927652" y="2015732"/>
            <a:ext cx="6255026" cy="3450613"/>
          </a:xfrm>
        </p:spPr>
        <p:txBody>
          <a:bodyPr>
            <a:normAutofit/>
          </a:bodyPr>
          <a:lstStyle/>
          <a:p>
            <a:pPr algn="just"/>
            <a:r>
              <a:rPr lang="it-IT" dirty="0"/>
              <a:t>Individuare e mettere in quarantena la minaccia</a:t>
            </a:r>
          </a:p>
          <a:p>
            <a:pPr algn="just"/>
            <a:r>
              <a:rPr lang="it-IT" dirty="0"/>
              <a:t>Comunicare con il team interno di risposta alla sicurezza informatica</a:t>
            </a:r>
          </a:p>
          <a:p>
            <a:pPr algn="just"/>
            <a:r>
              <a:rPr lang="it-IT" dirty="0"/>
              <a:t>Monitorare l‘ infrastruttura</a:t>
            </a:r>
          </a:p>
          <a:p>
            <a:pPr algn="just"/>
            <a:r>
              <a:rPr lang="it-IT" dirty="0"/>
              <a:t>Avvisare le entità esterne dell'incidente</a:t>
            </a:r>
          </a:p>
          <a:p>
            <a:pPr algn="just"/>
            <a:r>
              <a:rPr lang="it-IT" dirty="0"/>
              <a:t>Adottare nuove misure di sicurezza</a:t>
            </a:r>
          </a:p>
          <a:p>
            <a:pPr algn="just"/>
            <a:r>
              <a:rPr lang="it-IT" dirty="0"/>
              <a:t>Educare il personale clinico</a:t>
            </a:r>
          </a:p>
        </p:txBody>
      </p:sp>
      <p:pic>
        <p:nvPicPr>
          <p:cNvPr id="5" name="Picture 4">
            <a:extLst>
              <a:ext uri="{FF2B5EF4-FFF2-40B4-BE49-F238E27FC236}">
                <a16:creationId xmlns:a16="http://schemas.microsoft.com/office/drawing/2014/main" id="{130928AD-86AA-42A7-84E0-372FDF29572B}"/>
              </a:ext>
            </a:extLst>
          </p:cNvPr>
          <p:cNvPicPr>
            <a:picLocks noChangeAspect="1"/>
          </p:cNvPicPr>
          <p:nvPr/>
        </p:nvPicPr>
        <p:blipFill>
          <a:blip r:embed="rId2"/>
          <a:stretch>
            <a:fillRect/>
          </a:stretch>
        </p:blipFill>
        <p:spPr>
          <a:xfrm>
            <a:off x="7421216" y="2226365"/>
            <a:ext cx="4320209" cy="2777882"/>
          </a:xfrm>
          <a:prstGeom prst="rect">
            <a:avLst/>
          </a:prstGeom>
        </p:spPr>
      </p:pic>
    </p:spTree>
    <p:extLst>
      <p:ext uri="{BB962C8B-B14F-4D97-AF65-F5344CB8AC3E}">
        <p14:creationId xmlns:p14="http://schemas.microsoft.com/office/powerpoint/2010/main" val="2674812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1C10D-6419-4074-AD77-48137D75D5A1}"/>
              </a:ext>
            </a:extLst>
          </p:cNvPr>
          <p:cNvSpPr>
            <a:spLocks noGrp="1"/>
          </p:cNvSpPr>
          <p:nvPr>
            <p:ph type="title"/>
          </p:nvPr>
        </p:nvSpPr>
        <p:spPr/>
        <p:txBody>
          <a:bodyPr/>
          <a:lstStyle/>
          <a:p>
            <a:r>
              <a:rPr lang="it-IT" dirty="0"/>
              <a:t>Regola di sicurezza HIPAA </a:t>
            </a:r>
          </a:p>
        </p:txBody>
      </p:sp>
      <p:sp>
        <p:nvSpPr>
          <p:cNvPr id="3" name="Content Placeholder 2">
            <a:extLst>
              <a:ext uri="{FF2B5EF4-FFF2-40B4-BE49-F238E27FC236}">
                <a16:creationId xmlns:a16="http://schemas.microsoft.com/office/drawing/2014/main" id="{CBD87328-2580-44D8-8C36-D0865200BA1B}"/>
              </a:ext>
            </a:extLst>
          </p:cNvPr>
          <p:cNvSpPr>
            <a:spLocks noGrp="1"/>
          </p:cNvSpPr>
          <p:nvPr>
            <p:ph idx="1"/>
          </p:nvPr>
        </p:nvSpPr>
        <p:spPr>
          <a:xfrm>
            <a:off x="1451580" y="2015732"/>
            <a:ext cx="4781796" cy="3908550"/>
          </a:xfrm>
        </p:spPr>
        <p:txBody>
          <a:bodyPr>
            <a:normAutofit lnSpcReduction="10000"/>
          </a:bodyPr>
          <a:lstStyle/>
          <a:p>
            <a:pPr marL="0" indent="0" algn="just">
              <a:buNone/>
            </a:pPr>
            <a:r>
              <a:rPr lang="it-IT" dirty="0"/>
              <a:t>Il  Regolamento sulla privacy di HIPAA è  stato emesso dal Dipartimento della salute e dei servizi umani degli Stati Uniti per limitare l'uso e la divulgazione di informazioni di identificazione personale che riguardano un paziente. Queste informazioni sono denominate informazioni sanitarie protette (PHI). La regola è stata creata per proteggere la privacy dei pazienti.</a:t>
            </a:r>
          </a:p>
        </p:txBody>
      </p:sp>
      <p:pic>
        <p:nvPicPr>
          <p:cNvPr id="7" name="Immagine 6"/>
          <p:cNvPicPr>
            <a:picLocks noChangeAspect="1"/>
          </p:cNvPicPr>
          <p:nvPr/>
        </p:nvPicPr>
        <p:blipFill>
          <a:blip r:embed="rId2"/>
          <a:stretch>
            <a:fillRect/>
          </a:stretch>
        </p:blipFill>
        <p:spPr>
          <a:xfrm>
            <a:off x="6962439" y="2509501"/>
            <a:ext cx="3933825" cy="2642047"/>
          </a:xfrm>
          <a:prstGeom prst="rect">
            <a:avLst/>
          </a:prstGeom>
        </p:spPr>
      </p:pic>
    </p:spTree>
    <p:extLst>
      <p:ext uri="{BB962C8B-B14F-4D97-AF65-F5344CB8AC3E}">
        <p14:creationId xmlns:p14="http://schemas.microsoft.com/office/powerpoint/2010/main" val="3142762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Quali informazioni proteggere?</a:t>
            </a:r>
          </a:p>
        </p:txBody>
      </p:sp>
      <p:sp>
        <p:nvSpPr>
          <p:cNvPr id="3" name="Segnaposto contenuto 2"/>
          <p:cNvSpPr>
            <a:spLocks noGrp="1"/>
          </p:cNvSpPr>
          <p:nvPr>
            <p:ph idx="1"/>
          </p:nvPr>
        </p:nvSpPr>
        <p:spPr>
          <a:xfrm>
            <a:off x="1451580" y="2015732"/>
            <a:ext cx="4949220" cy="4024460"/>
          </a:xfrm>
        </p:spPr>
        <p:txBody>
          <a:bodyPr>
            <a:normAutofit fontScale="77500" lnSpcReduction="20000"/>
          </a:bodyPr>
          <a:lstStyle/>
          <a:p>
            <a:pPr marL="0" indent="0">
              <a:buNone/>
            </a:pPr>
            <a:r>
              <a:rPr lang="it-IT" dirty="0"/>
              <a:t>La Regola sulla privacy protegge le informazioni sanitarie di un paziente e qualsiasi informazione identificativa, in qualsiasi supporto o formato: file, e-mail, audio, video o comunicazione verbale. Le seguenti informazioni sono considerate informazioni sanitarie private:</a:t>
            </a:r>
          </a:p>
          <a:p>
            <a:r>
              <a:rPr lang="it-IT" dirty="0"/>
              <a:t>Nome</a:t>
            </a:r>
          </a:p>
          <a:p>
            <a:r>
              <a:rPr lang="it-IT" dirty="0"/>
              <a:t>Data di Nascita</a:t>
            </a:r>
          </a:p>
          <a:p>
            <a:r>
              <a:rPr lang="it-IT" dirty="0"/>
              <a:t>Informazioni sul trattamento della malattia</a:t>
            </a:r>
          </a:p>
          <a:p>
            <a:r>
              <a:rPr lang="it-IT" dirty="0"/>
              <a:t>Numero di telefono , indirizzo o qualsiasi informazione di contatto</a:t>
            </a:r>
          </a:p>
          <a:p>
            <a:r>
              <a:rPr lang="it-IT" dirty="0"/>
              <a:t>Numero di cartella clinica e fotografie</a:t>
            </a:r>
          </a:p>
        </p:txBody>
      </p:sp>
      <p:pic>
        <p:nvPicPr>
          <p:cNvPr id="4" name="Immagine 3"/>
          <p:cNvPicPr>
            <a:picLocks noChangeAspect="1"/>
          </p:cNvPicPr>
          <p:nvPr/>
        </p:nvPicPr>
        <p:blipFill>
          <a:blip r:embed="rId2"/>
          <a:stretch>
            <a:fillRect/>
          </a:stretch>
        </p:blipFill>
        <p:spPr>
          <a:xfrm>
            <a:off x="6628886" y="2081402"/>
            <a:ext cx="5374224" cy="3636818"/>
          </a:xfrm>
          <a:prstGeom prst="rect">
            <a:avLst/>
          </a:prstGeom>
        </p:spPr>
      </p:pic>
    </p:spTree>
    <p:extLst>
      <p:ext uri="{BB962C8B-B14F-4D97-AF65-F5344CB8AC3E}">
        <p14:creationId xmlns:p14="http://schemas.microsoft.com/office/powerpoint/2010/main" val="4052494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Misure di sicurezza previste</a:t>
            </a:r>
          </a:p>
        </p:txBody>
      </p:sp>
      <p:sp>
        <p:nvSpPr>
          <p:cNvPr id="3" name="Segnaposto contenuto 2"/>
          <p:cNvSpPr>
            <a:spLocks noGrp="1"/>
          </p:cNvSpPr>
          <p:nvPr>
            <p:ph idx="1"/>
          </p:nvPr>
        </p:nvSpPr>
        <p:spPr/>
        <p:txBody>
          <a:bodyPr>
            <a:normAutofit lnSpcReduction="10000"/>
          </a:bodyPr>
          <a:lstStyle/>
          <a:p>
            <a:pPr marL="0" indent="0">
              <a:buNone/>
            </a:pPr>
            <a:r>
              <a:rPr lang="it-IT" dirty="0"/>
              <a:t>La regola di sicurezza HIPAA richiede alle entità coperte di implementare misure di sicurezza per proteggere PHI. Le informazioni sulla salute del paziente devono essere disponibili per gli utenti autorizzati, ma non devono essere </a:t>
            </a:r>
            <a:r>
              <a:rPr lang="it-IT"/>
              <a:t>utilizzate  </a:t>
            </a:r>
            <a:r>
              <a:rPr lang="it-IT" dirty="0"/>
              <a:t>in modo improprio. Esistono tre tipi di garanzie che è necessario implementare:</a:t>
            </a:r>
          </a:p>
          <a:p>
            <a:r>
              <a:rPr lang="it-IT" dirty="0">
                <a:solidFill>
                  <a:srgbClr val="FF0000"/>
                </a:solidFill>
              </a:rPr>
              <a:t>Tutele amministrative</a:t>
            </a:r>
            <a:r>
              <a:rPr lang="it-IT" dirty="0"/>
              <a:t>: sono le politiche e le procedure che aiutano a proteggere da una violazione. Determinano i processi di documentazione, i ruoli e le responsabilità, i requisiti di formazione, le politiche di manutenzione dei dati e altro ancora. </a:t>
            </a:r>
          </a:p>
        </p:txBody>
      </p:sp>
    </p:spTree>
    <p:extLst>
      <p:ext uri="{BB962C8B-B14F-4D97-AF65-F5344CB8AC3E}">
        <p14:creationId xmlns:p14="http://schemas.microsoft.com/office/powerpoint/2010/main" val="4293263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lstStyle/>
          <a:p>
            <a:r>
              <a:rPr lang="it-IT" dirty="0">
                <a:solidFill>
                  <a:srgbClr val="FF0000"/>
                </a:solidFill>
              </a:rPr>
              <a:t>Tutele Fisiche</a:t>
            </a:r>
            <a:r>
              <a:rPr lang="it-IT" dirty="0"/>
              <a:t>: assicurano che i dati siano protetti fisicamente. Includono sistemi di sicurezza e videosorveglianza, serrature di porte e finestre e ubicazioni di server e computer. Includono anche politiche sui dispositivi mobili.</a:t>
            </a:r>
          </a:p>
          <a:p>
            <a:r>
              <a:rPr lang="it-IT" dirty="0">
                <a:solidFill>
                  <a:srgbClr val="FF0000"/>
                </a:solidFill>
              </a:rPr>
              <a:t>Tutele Tecniche</a:t>
            </a:r>
            <a:r>
              <a:rPr lang="it-IT" dirty="0"/>
              <a:t>: Le garanzie tecniche sono le tecnologie e le politiche correlate che proteggono i dati da accessi non autorizzati. Ogni entità coperta deve determinare quali garanzie tecniche sono necessarie e appropriate per l'organizzazione al fine di proteggere il proprio PHI.</a:t>
            </a:r>
          </a:p>
        </p:txBody>
      </p:sp>
    </p:spTree>
    <p:extLst>
      <p:ext uri="{BB962C8B-B14F-4D97-AF65-F5344CB8AC3E}">
        <p14:creationId xmlns:p14="http://schemas.microsoft.com/office/powerpoint/2010/main" val="2191798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Sanzioni Previste</a:t>
            </a:r>
          </a:p>
        </p:txBody>
      </p:sp>
      <p:sp>
        <p:nvSpPr>
          <p:cNvPr id="3" name="Segnaposto contenuto 2"/>
          <p:cNvSpPr>
            <a:spLocks noGrp="1"/>
          </p:cNvSpPr>
          <p:nvPr>
            <p:ph idx="1"/>
          </p:nvPr>
        </p:nvSpPr>
        <p:spPr>
          <a:xfrm>
            <a:off x="1451580" y="2015732"/>
            <a:ext cx="3545423" cy="3450613"/>
          </a:xfrm>
        </p:spPr>
        <p:txBody>
          <a:bodyPr>
            <a:normAutofit fontScale="92500" lnSpcReduction="10000"/>
          </a:bodyPr>
          <a:lstStyle/>
          <a:p>
            <a:pPr marL="0" indent="0">
              <a:buNone/>
            </a:pPr>
            <a:r>
              <a:rPr lang="it-IT" dirty="0"/>
              <a:t>Un ente ospedaliero è obbligato dalla legge federale a rispettare la regola di sicurezza HIPAA, oppure potrebbe dover affrontare multe e sanzioni severe. Le sanzioni civili variano da $ 25.000 a $ 1,5 milioni all'anno. Le sanzioni penali possono portare anche alla reclusione.</a:t>
            </a:r>
          </a:p>
        </p:txBody>
      </p:sp>
      <p:pic>
        <p:nvPicPr>
          <p:cNvPr id="4" name="Immagine 3"/>
          <p:cNvPicPr>
            <a:picLocks noChangeAspect="1"/>
          </p:cNvPicPr>
          <p:nvPr/>
        </p:nvPicPr>
        <p:blipFill>
          <a:blip r:embed="rId2"/>
          <a:stretch>
            <a:fillRect/>
          </a:stretch>
        </p:blipFill>
        <p:spPr>
          <a:xfrm>
            <a:off x="5512158" y="1853754"/>
            <a:ext cx="6014433" cy="3612591"/>
          </a:xfrm>
          <a:prstGeom prst="rect">
            <a:avLst/>
          </a:prstGeom>
        </p:spPr>
      </p:pic>
    </p:spTree>
    <p:extLst>
      <p:ext uri="{BB962C8B-B14F-4D97-AF65-F5344CB8AC3E}">
        <p14:creationId xmlns:p14="http://schemas.microsoft.com/office/powerpoint/2010/main" val="2112597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Bibliografia </a:t>
            </a:r>
          </a:p>
        </p:txBody>
      </p:sp>
      <p:sp>
        <p:nvSpPr>
          <p:cNvPr id="3" name="Segnaposto contenuto 2"/>
          <p:cNvSpPr>
            <a:spLocks noGrp="1"/>
          </p:cNvSpPr>
          <p:nvPr>
            <p:ph idx="1"/>
          </p:nvPr>
        </p:nvSpPr>
        <p:spPr/>
        <p:txBody>
          <a:bodyPr/>
          <a:lstStyle/>
          <a:p>
            <a:r>
              <a:rPr lang="it-IT" dirty="0">
                <a:solidFill>
                  <a:srgbClr val="FFFF00"/>
                </a:solidFill>
                <a:hlinkClick r:id="rId2">
                  <a:extLst>
                    <a:ext uri="{A12FA001-AC4F-418D-AE19-62706E023703}">
                      <ahyp:hlinkClr xmlns:ahyp="http://schemas.microsoft.com/office/drawing/2018/hyperlinkcolor" val="tx"/>
                    </a:ext>
                  </a:extLst>
                </a:hlinkClick>
              </a:rPr>
              <a:t>https://consoltech.com/blog/security-threats-healthcare-systems/</a:t>
            </a:r>
            <a:endParaRPr lang="it-IT" dirty="0">
              <a:solidFill>
                <a:srgbClr val="FFFF00"/>
              </a:solidFill>
            </a:endParaRPr>
          </a:p>
          <a:p>
            <a:r>
              <a:rPr lang="it-IT" dirty="0">
                <a:solidFill>
                  <a:srgbClr val="FFFF00"/>
                </a:solidFill>
                <a:hlinkClick r:id="rId3">
                  <a:extLst>
                    <a:ext uri="{A12FA001-AC4F-418D-AE19-62706E023703}">
                      <ahyp:hlinkClr xmlns:ahyp="http://schemas.microsoft.com/office/drawing/2018/hyperlinkcolor" val="tx"/>
                    </a:ext>
                  </a:extLst>
                </a:hlinkClick>
              </a:rPr>
              <a:t>https://www.otava.com/reference/what-is-the-hipaa-security-rule/</a:t>
            </a:r>
            <a:endParaRPr lang="it-IT" dirty="0">
              <a:solidFill>
                <a:srgbClr val="FFFF00"/>
              </a:solidFill>
            </a:endParaRPr>
          </a:p>
          <a:p>
            <a:r>
              <a:rPr lang="it-IT" dirty="0">
                <a:solidFill>
                  <a:srgbClr val="FFFF00"/>
                </a:solidFill>
              </a:rPr>
              <a:t> </a:t>
            </a:r>
            <a:r>
              <a:rPr lang="it-IT" dirty="0">
                <a:solidFill>
                  <a:srgbClr val="FFFF00"/>
                </a:solidFill>
                <a:hlinkClick r:id="rId4">
                  <a:extLst>
                    <a:ext uri="{A12FA001-AC4F-418D-AE19-62706E023703}">
                      <ahyp:hlinkClr xmlns:ahyp="http://schemas.microsoft.com/office/drawing/2018/hyperlinkcolor" val="tx"/>
                    </a:ext>
                  </a:extLst>
                </a:hlinkClick>
              </a:rPr>
              <a:t>https://www.hhs.gov/hipaa/for-professionals/security/laws-regulations/index.html</a:t>
            </a:r>
            <a:endParaRPr lang="it-IT" dirty="0">
              <a:solidFill>
                <a:srgbClr val="FFFF00"/>
              </a:solidFill>
            </a:endParaRPr>
          </a:p>
          <a:p>
            <a:r>
              <a:rPr lang="it-IT" dirty="0">
                <a:solidFill>
                  <a:srgbClr val="FFFF00"/>
                </a:solidFill>
              </a:rPr>
              <a:t>[</a:t>
            </a:r>
            <a:r>
              <a:rPr lang="it-IT" dirty="0" err="1">
                <a:solidFill>
                  <a:srgbClr val="FFFF00"/>
                </a:solidFill>
              </a:rPr>
              <a:t>Paper</a:t>
            </a:r>
            <a:r>
              <a:rPr lang="it-IT" dirty="0">
                <a:solidFill>
                  <a:srgbClr val="FFFF00"/>
                </a:solidFill>
              </a:rPr>
              <a:t>] Internet of </a:t>
            </a:r>
            <a:r>
              <a:rPr lang="it-IT" dirty="0" err="1">
                <a:solidFill>
                  <a:srgbClr val="FFFF00"/>
                </a:solidFill>
              </a:rPr>
              <a:t>Things</a:t>
            </a:r>
            <a:r>
              <a:rPr lang="it-IT" dirty="0">
                <a:solidFill>
                  <a:srgbClr val="FFFF00"/>
                </a:solidFill>
              </a:rPr>
              <a:t> Security: A </a:t>
            </a:r>
            <a:r>
              <a:rPr lang="it-IT" dirty="0" err="1">
                <a:solidFill>
                  <a:srgbClr val="FFFF00"/>
                </a:solidFill>
              </a:rPr>
              <a:t>Review</a:t>
            </a:r>
            <a:r>
              <a:rPr lang="it-IT" dirty="0">
                <a:solidFill>
                  <a:srgbClr val="FFFF00"/>
                </a:solidFill>
              </a:rPr>
              <a:t> of </a:t>
            </a:r>
            <a:r>
              <a:rPr lang="it-IT" dirty="0" err="1">
                <a:solidFill>
                  <a:srgbClr val="FFFF00"/>
                </a:solidFill>
              </a:rPr>
              <a:t>Risks</a:t>
            </a:r>
            <a:r>
              <a:rPr lang="it-IT" dirty="0">
                <a:solidFill>
                  <a:srgbClr val="FFFF00"/>
                </a:solidFill>
              </a:rPr>
              <a:t> and </a:t>
            </a:r>
            <a:r>
              <a:rPr lang="it-IT" dirty="0" err="1">
                <a:solidFill>
                  <a:srgbClr val="FFFF00"/>
                </a:solidFill>
              </a:rPr>
              <a:t>Threats</a:t>
            </a:r>
            <a:r>
              <a:rPr lang="it-IT" dirty="0">
                <a:solidFill>
                  <a:srgbClr val="FFFF00"/>
                </a:solidFill>
              </a:rPr>
              <a:t> to Healthcare Sector</a:t>
            </a:r>
          </a:p>
          <a:p>
            <a:pPr marL="0" indent="0">
              <a:buNone/>
            </a:pPr>
            <a:endParaRPr lang="it-IT" dirty="0"/>
          </a:p>
        </p:txBody>
      </p:sp>
    </p:spTree>
    <p:extLst>
      <p:ext uri="{BB962C8B-B14F-4D97-AF65-F5344CB8AC3E}">
        <p14:creationId xmlns:p14="http://schemas.microsoft.com/office/powerpoint/2010/main" val="1382944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gradFill rotWithShape="1">
          <a:gsLst>
            <a:gs pos="4000">
              <a:srgbClr val="111111"/>
            </a:gs>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Immagine 1"/>
          <p:cNvPicPr>
            <a:picLocks noChangeAspect="1"/>
          </p:cNvPicPr>
          <p:nvPr/>
        </p:nvPicPr>
        <p:blipFill>
          <a:blip r:embed="rId2"/>
          <a:stretch>
            <a:fillRect/>
          </a:stretch>
        </p:blipFill>
        <p:spPr>
          <a:xfrm>
            <a:off x="1906073" y="635035"/>
            <a:ext cx="8680360" cy="5750739"/>
          </a:xfrm>
          <a:prstGeom prst="rect">
            <a:avLst/>
          </a:prstGeom>
        </p:spPr>
      </p:pic>
    </p:spTree>
    <p:extLst>
      <p:ext uri="{BB962C8B-B14F-4D97-AF65-F5344CB8AC3E}">
        <p14:creationId xmlns:p14="http://schemas.microsoft.com/office/powerpoint/2010/main" val="3158798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312C6-AC72-4778-895C-BE9FA99AE036}"/>
              </a:ext>
            </a:extLst>
          </p:cNvPr>
          <p:cNvSpPr>
            <a:spLocks noGrp="1"/>
          </p:cNvSpPr>
          <p:nvPr>
            <p:ph type="title"/>
          </p:nvPr>
        </p:nvSpPr>
        <p:spPr/>
        <p:txBody>
          <a:bodyPr/>
          <a:lstStyle/>
          <a:p>
            <a:r>
              <a:rPr lang="it-IT" dirty="0"/>
              <a:t>Indice</a:t>
            </a:r>
          </a:p>
        </p:txBody>
      </p:sp>
      <p:sp>
        <p:nvSpPr>
          <p:cNvPr id="3" name="Content Placeholder 2">
            <a:extLst>
              <a:ext uri="{FF2B5EF4-FFF2-40B4-BE49-F238E27FC236}">
                <a16:creationId xmlns:a16="http://schemas.microsoft.com/office/drawing/2014/main" id="{D57163FE-5A82-43F8-A700-5FB409C59249}"/>
              </a:ext>
            </a:extLst>
          </p:cNvPr>
          <p:cNvSpPr>
            <a:spLocks noGrp="1"/>
          </p:cNvSpPr>
          <p:nvPr>
            <p:ph idx="1"/>
          </p:nvPr>
        </p:nvSpPr>
        <p:spPr/>
        <p:txBody>
          <a:bodyPr/>
          <a:lstStyle/>
          <a:p>
            <a:r>
              <a:rPr lang="it-IT" dirty="0"/>
              <a:t>Introduzione </a:t>
            </a:r>
          </a:p>
          <a:p>
            <a:r>
              <a:rPr lang="it-IT" dirty="0"/>
              <a:t>Perchè i sistemi sanitari sono un </a:t>
            </a:r>
            <a:r>
              <a:rPr lang="it-IT" i="1" u="sng" dirty="0"/>
              <a:t>obiettivo</a:t>
            </a:r>
            <a:r>
              <a:rPr lang="it-IT" dirty="0"/>
              <a:t> per la sicurezza?</a:t>
            </a:r>
          </a:p>
          <a:p>
            <a:r>
              <a:rPr lang="it-IT" dirty="0"/>
              <a:t>Quali sono gli </a:t>
            </a:r>
            <a:r>
              <a:rPr lang="it-IT" i="1" u="sng" dirty="0"/>
              <a:t>attacchi</a:t>
            </a:r>
            <a:r>
              <a:rPr lang="it-IT" dirty="0"/>
              <a:t> sulla sicurezza sanitaria? </a:t>
            </a:r>
          </a:p>
          <a:p>
            <a:r>
              <a:rPr lang="it-IT" dirty="0"/>
              <a:t>Quali sono le </a:t>
            </a:r>
            <a:r>
              <a:rPr lang="it-IT" u="sng" dirty="0"/>
              <a:t>mitigazioni? </a:t>
            </a:r>
          </a:p>
          <a:p>
            <a:r>
              <a:rPr lang="it-IT" dirty="0"/>
              <a:t>Regola di sicurezza HIPAA</a:t>
            </a:r>
          </a:p>
          <a:p>
            <a:endParaRPr lang="it-IT" dirty="0"/>
          </a:p>
          <a:p>
            <a:endParaRPr lang="it-IT" dirty="0"/>
          </a:p>
          <a:p>
            <a:endParaRPr lang="it-IT" dirty="0"/>
          </a:p>
        </p:txBody>
      </p:sp>
    </p:spTree>
    <p:extLst>
      <p:ext uri="{BB962C8B-B14F-4D97-AF65-F5344CB8AC3E}">
        <p14:creationId xmlns:p14="http://schemas.microsoft.com/office/powerpoint/2010/main" val="2503792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lstStyle/>
          <a:p>
            <a:r>
              <a:rPr lang="it-IT" dirty="0"/>
              <a:t>Com’è costituito un Sistema Sanitario?</a:t>
            </a:r>
            <a:br>
              <a:rPr lang="it-IT" dirty="0"/>
            </a:br>
            <a:endParaRPr lang="it-IT" dirty="0"/>
          </a:p>
        </p:txBody>
      </p:sp>
      <p:sp>
        <p:nvSpPr>
          <p:cNvPr id="6" name="Segnaposto contenuto 5"/>
          <p:cNvSpPr>
            <a:spLocks noGrp="1"/>
          </p:cNvSpPr>
          <p:nvPr>
            <p:ph idx="1"/>
          </p:nvPr>
        </p:nvSpPr>
        <p:spPr>
          <a:xfrm>
            <a:off x="1451579" y="2015732"/>
            <a:ext cx="4446945" cy="3882792"/>
          </a:xfrm>
        </p:spPr>
        <p:txBody>
          <a:bodyPr/>
          <a:lstStyle/>
          <a:p>
            <a:pPr marL="0" indent="0">
              <a:buNone/>
            </a:pPr>
            <a:r>
              <a:rPr lang="it-IT" dirty="0"/>
              <a:t>Un sistema sanitario è l'organizzazione di persone, istituzioni e risorse finalizzata a fornire servizi di assistenza sanitaria a tutela della salute della popolazione.</a:t>
            </a:r>
          </a:p>
          <a:p>
            <a:pPr marL="0" indent="0">
              <a:buNone/>
            </a:pPr>
            <a:endParaRPr lang="it-IT" dirty="0"/>
          </a:p>
        </p:txBody>
      </p:sp>
      <p:pic>
        <p:nvPicPr>
          <p:cNvPr id="7" name="Immagine 6"/>
          <p:cNvPicPr>
            <a:picLocks noChangeAspect="1"/>
          </p:cNvPicPr>
          <p:nvPr/>
        </p:nvPicPr>
        <p:blipFill>
          <a:blip r:embed="rId2"/>
          <a:stretch>
            <a:fillRect/>
          </a:stretch>
        </p:blipFill>
        <p:spPr>
          <a:xfrm>
            <a:off x="6340003" y="2015731"/>
            <a:ext cx="5127180" cy="3225969"/>
          </a:xfrm>
          <a:prstGeom prst="rect">
            <a:avLst/>
          </a:prstGeom>
        </p:spPr>
      </p:pic>
    </p:spTree>
    <p:extLst>
      <p:ext uri="{BB962C8B-B14F-4D97-AF65-F5344CB8AC3E}">
        <p14:creationId xmlns:p14="http://schemas.microsoft.com/office/powerpoint/2010/main" val="3541542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Caratteristiche del sistema sanitario</a:t>
            </a:r>
          </a:p>
        </p:txBody>
      </p:sp>
      <p:sp>
        <p:nvSpPr>
          <p:cNvPr id="3" name="Segnaposto contenuto 2"/>
          <p:cNvSpPr>
            <a:spLocks noGrp="1"/>
          </p:cNvSpPr>
          <p:nvPr>
            <p:ph idx="1"/>
          </p:nvPr>
        </p:nvSpPr>
        <p:spPr/>
        <p:txBody>
          <a:bodyPr/>
          <a:lstStyle/>
          <a:p>
            <a:pPr algn="just"/>
            <a:r>
              <a:rPr lang="it-IT" dirty="0"/>
              <a:t>Accesso facile e veloce ai dati dei pazienti</a:t>
            </a:r>
          </a:p>
          <a:p>
            <a:pPr algn="just"/>
            <a:r>
              <a:rPr lang="it-IT" dirty="0"/>
              <a:t>Risorse disponibili e condivisibili</a:t>
            </a:r>
          </a:p>
          <a:p>
            <a:pPr lvl="1" algn="just">
              <a:buFontTx/>
              <a:buChar char="-"/>
            </a:pPr>
            <a:r>
              <a:rPr lang="it-IT" dirty="0"/>
              <a:t>Per evitare duplicazione dei dati e minimizzare i costi</a:t>
            </a:r>
          </a:p>
          <a:p>
            <a:pPr lvl="1" algn="just"/>
            <a:endParaRPr lang="it-IT" dirty="0"/>
          </a:p>
          <a:p>
            <a:pPr marL="457200" lvl="1" indent="0" algn="just">
              <a:buNone/>
            </a:pPr>
            <a:r>
              <a:rPr lang="it-IT" dirty="0"/>
              <a:t>Pertanto, la </a:t>
            </a:r>
            <a:r>
              <a:rPr lang="it-IT" dirty="0" err="1"/>
              <a:t>cybersecurity</a:t>
            </a:r>
            <a:r>
              <a:rPr lang="it-IT" dirty="0"/>
              <a:t> dovrà svolgere un ruolo significativo nello sviluppo di servizi sanitari sicuri. </a:t>
            </a:r>
          </a:p>
          <a:p>
            <a:pPr marL="0" indent="0">
              <a:buNone/>
            </a:pPr>
            <a:endParaRPr lang="it-IT" dirty="0"/>
          </a:p>
        </p:txBody>
      </p:sp>
    </p:spTree>
    <p:extLst>
      <p:ext uri="{BB962C8B-B14F-4D97-AF65-F5344CB8AC3E}">
        <p14:creationId xmlns:p14="http://schemas.microsoft.com/office/powerpoint/2010/main" val="1329436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78729-2CE3-4BFA-963A-047BDA2F925F}"/>
              </a:ext>
            </a:extLst>
          </p:cNvPr>
          <p:cNvSpPr>
            <a:spLocks noGrp="1"/>
          </p:cNvSpPr>
          <p:nvPr>
            <p:ph type="title"/>
          </p:nvPr>
        </p:nvSpPr>
        <p:spPr/>
        <p:txBody>
          <a:bodyPr/>
          <a:lstStyle/>
          <a:p>
            <a:endParaRPr lang="it-IT" dirty="0"/>
          </a:p>
        </p:txBody>
      </p:sp>
      <p:sp>
        <p:nvSpPr>
          <p:cNvPr id="3" name="Content Placeholder 2">
            <a:extLst>
              <a:ext uri="{FF2B5EF4-FFF2-40B4-BE49-F238E27FC236}">
                <a16:creationId xmlns:a16="http://schemas.microsoft.com/office/drawing/2014/main" id="{7A670939-FE60-44C7-97CB-8B6695558547}"/>
              </a:ext>
            </a:extLst>
          </p:cNvPr>
          <p:cNvSpPr>
            <a:spLocks noGrp="1"/>
          </p:cNvSpPr>
          <p:nvPr>
            <p:ph idx="1"/>
          </p:nvPr>
        </p:nvSpPr>
        <p:spPr>
          <a:xfrm>
            <a:off x="1192696" y="2015732"/>
            <a:ext cx="5711687" cy="3939019"/>
          </a:xfrm>
        </p:spPr>
        <p:txBody>
          <a:bodyPr>
            <a:normAutofit fontScale="92500" lnSpcReduction="10000"/>
          </a:bodyPr>
          <a:lstStyle/>
          <a:p>
            <a:pPr marL="0" indent="0" algn="just">
              <a:buNone/>
            </a:pPr>
            <a:r>
              <a:rPr lang="it-IT" dirty="0"/>
              <a:t>Negli ultimi anni Healthcare è diventata una delle minacce più significative. Questi problemi vanno dal </a:t>
            </a:r>
            <a:r>
              <a:rPr lang="it-IT" dirty="0" err="1"/>
              <a:t>malware</a:t>
            </a:r>
            <a:r>
              <a:rPr lang="it-IT" dirty="0"/>
              <a:t> che compromette l'integrità dei sistemi e la privacy dei pazienti agli attacchi </a:t>
            </a:r>
            <a:r>
              <a:rPr lang="it-IT" dirty="0" err="1"/>
              <a:t>DDoS</a:t>
            </a:r>
            <a:r>
              <a:rPr lang="it-IT" dirty="0"/>
              <a:t> (Distributed </a:t>
            </a:r>
            <a:r>
              <a:rPr lang="it-IT" dirty="0" err="1"/>
              <a:t>Denial</a:t>
            </a:r>
            <a:r>
              <a:rPr lang="it-IT" dirty="0"/>
              <a:t> of Service) che interrompono la capacità delle strutture di fornire assistenza ai pazienti. Gli attacchi informatici possono avere conseguenze oltre che la perdita finanziaria anche la violazione della privacy a causa delle linee guida specificate dalle leggi HIPAA (</a:t>
            </a:r>
            <a:r>
              <a:rPr lang="it-IT" dirty="0" err="1"/>
              <a:t>Health</a:t>
            </a:r>
            <a:r>
              <a:rPr lang="it-IT" dirty="0"/>
              <a:t> </a:t>
            </a:r>
            <a:r>
              <a:rPr lang="it-IT" dirty="0" err="1"/>
              <a:t>Insurance</a:t>
            </a:r>
            <a:r>
              <a:rPr lang="it-IT" dirty="0"/>
              <a:t> </a:t>
            </a:r>
            <a:r>
              <a:rPr lang="it-IT" dirty="0" err="1"/>
              <a:t>Portability</a:t>
            </a:r>
            <a:r>
              <a:rPr lang="it-IT" dirty="0"/>
              <a:t> and </a:t>
            </a:r>
            <a:r>
              <a:rPr lang="it-IT" dirty="0" err="1"/>
              <a:t>Accountability</a:t>
            </a:r>
            <a:r>
              <a:rPr lang="it-IT" dirty="0"/>
              <a:t> </a:t>
            </a:r>
            <a:r>
              <a:rPr lang="it-IT" dirty="0" err="1"/>
              <a:t>Act</a:t>
            </a:r>
            <a:r>
              <a:rPr lang="it-IT" dirty="0"/>
              <a:t>). </a:t>
            </a:r>
          </a:p>
          <a:p>
            <a:pPr marL="0" indent="0" algn="just">
              <a:buNone/>
            </a:pPr>
            <a:endParaRPr lang="it-IT" dirty="0"/>
          </a:p>
        </p:txBody>
      </p:sp>
      <p:pic>
        <p:nvPicPr>
          <p:cNvPr id="4" name="Picture 3">
            <a:extLst>
              <a:ext uri="{FF2B5EF4-FFF2-40B4-BE49-F238E27FC236}">
                <a16:creationId xmlns:a16="http://schemas.microsoft.com/office/drawing/2014/main" id="{8C85861B-0A69-4734-9B09-3DAF27ECB178}"/>
              </a:ext>
            </a:extLst>
          </p:cNvPr>
          <p:cNvPicPr>
            <a:picLocks noChangeAspect="1"/>
          </p:cNvPicPr>
          <p:nvPr/>
        </p:nvPicPr>
        <p:blipFill>
          <a:blip r:embed="rId2"/>
          <a:stretch>
            <a:fillRect/>
          </a:stretch>
        </p:blipFill>
        <p:spPr>
          <a:xfrm>
            <a:off x="7447722" y="1853754"/>
            <a:ext cx="4068417" cy="3612591"/>
          </a:xfrm>
          <a:prstGeom prst="rect">
            <a:avLst/>
          </a:prstGeom>
        </p:spPr>
      </p:pic>
    </p:spTree>
    <p:extLst>
      <p:ext uri="{BB962C8B-B14F-4D97-AF65-F5344CB8AC3E}">
        <p14:creationId xmlns:p14="http://schemas.microsoft.com/office/powerpoint/2010/main" val="1262362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3DD99-BAF2-4306-92B3-BB548AF127BA}"/>
              </a:ext>
            </a:extLst>
          </p:cNvPr>
          <p:cNvSpPr>
            <a:spLocks noGrp="1"/>
          </p:cNvSpPr>
          <p:nvPr>
            <p:ph type="title"/>
          </p:nvPr>
        </p:nvSpPr>
        <p:spPr/>
        <p:txBody>
          <a:bodyPr/>
          <a:lstStyle/>
          <a:p>
            <a:r>
              <a:rPr lang="it-IT" dirty="0"/>
              <a:t>Perchè i sistemi sanitari sono un obiettivo per la sicurezza?</a:t>
            </a:r>
          </a:p>
        </p:txBody>
      </p:sp>
      <p:sp>
        <p:nvSpPr>
          <p:cNvPr id="3" name="Content Placeholder 2">
            <a:extLst>
              <a:ext uri="{FF2B5EF4-FFF2-40B4-BE49-F238E27FC236}">
                <a16:creationId xmlns:a16="http://schemas.microsoft.com/office/drawing/2014/main" id="{17DAAA87-0CBB-4689-9E5E-2E4E86516FEC}"/>
              </a:ext>
            </a:extLst>
          </p:cNvPr>
          <p:cNvSpPr>
            <a:spLocks noGrp="1"/>
          </p:cNvSpPr>
          <p:nvPr>
            <p:ph idx="1"/>
          </p:nvPr>
        </p:nvSpPr>
        <p:spPr/>
        <p:txBody>
          <a:bodyPr/>
          <a:lstStyle/>
          <a:p>
            <a:pPr algn="just"/>
            <a:r>
              <a:rPr lang="it-IT" dirty="0"/>
              <a:t>Il paradosso delle informazioni sanitarie condivise è che contemporaneamente  rende i pazienti più sicuri, mettendoli anche a rischio. Più ampia è la rete, più utile è nel fornire assistenza medica di alta qualità, ma i suoi dati diventano anche più attraenti per i criminali. </a:t>
            </a:r>
          </a:p>
          <a:p>
            <a:pPr marL="0" indent="0" algn="just">
              <a:buNone/>
            </a:pPr>
            <a:endParaRPr lang="it-IT" dirty="0"/>
          </a:p>
        </p:txBody>
      </p:sp>
    </p:spTree>
    <p:extLst>
      <p:ext uri="{BB962C8B-B14F-4D97-AF65-F5344CB8AC3E}">
        <p14:creationId xmlns:p14="http://schemas.microsoft.com/office/powerpoint/2010/main" val="1744816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6EE93B-C7D1-4FC8-8D25-64C5A76C2297}"/>
              </a:ext>
            </a:extLst>
          </p:cNvPr>
          <p:cNvSpPr>
            <a:spLocks noGrp="1"/>
          </p:cNvSpPr>
          <p:nvPr>
            <p:ph type="title"/>
          </p:nvPr>
        </p:nvSpPr>
        <p:spPr/>
        <p:txBody>
          <a:bodyPr/>
          <a:lstStyle/>
          <a:p>
            <a:endParaRPr lang="it-IT"/>
          </a:p>
        </p:txBody>
      </p:sp>
      <p:sp>
        <p:nvSpPr>
          <p:cNvPr id="3" name="Content Placeholder 2">
            <a:extLst>
              <a:ext uri="{FF2B5EF4-FFF2-40B4-BE49-F238E27FC236}">
                <a16:creationId xmlns:a16="http://schemas.microsoft.com/office/drawing/2014/main" id="{C4CEB02B-FF0A-49A8-B8F8-B3118B7FBA01}"/>
              </a:ext>
            </a:extLst>
          </p:cNvPr>
          <p:cNvSpPr>
            <a:spLocks noGrp="1"/>
          </p:cNvSpPr>
          <p:nvPr>
            <p:ph idx="1"/>
          </p:nvPr>
        </p:nvSpPr>
        <p:spPr>
          <a:xfrm>
            <a:off x="1451580" y="2015732"/>
            <a:ext cx="4681592" cy="3831276"/>
          </a:xfrm>
        </p:spPr>
        <p:txBody>
          <a:bodyPr>
            <a:normAutofit fontScale="92500"/>
          </a:bodyPr>
          <a:lstStyle/>
          <a:p>
            <a:pPr algn="just"/>
            <a:r>
              <a:rPr lang="it-IT" dirty="0"/>
              <a:t>Violazione delle cartelle cliniche elettroniche: contengono informazioni sensibili sulla storia medica dei pazienti e consentono ai medici e agli altri operatori sanitari di condividere le informazioni essenziali dei pazienti. </a:t>
            </a:r>
          </a:p>
          <a:p>
            <a:pPr algn="just"/>
            <a:endParaRPr lang="it-IT" dirty="0"/>
          </a:p>
          <a:p>
            <a:pPr algn="just"/>
            <a:r>
              <a:rPr lang="it-IT" dirty="0"/>
              <a:t>Reti di fornitori medici: contengono preziose informazioni finanziarie sui pazienti. </a:t>
            </a:r>
          </a:p>
        </p:txBody>
      </p:sp>
      <p:pic>
        <p:nvPicPr>
          <p:cNvPr id="2" name="Immagine 1"/>
          <p:cNvPicPr>
            <a:picLocks noChangeAspect="1"/>
          </p:cNvPicPr>
          <p:nvPr/>
        </p:nvPicPr>
        <p:blipFill>
          <a:blip r:embed="rId2"/>
          <a:stretch>
            <a:fillRect/>
          </a:stretch>
        </p:blipFill>
        <p:spPr>
          <a:xfrm>
            <a:off x="6961408" y="2015732"/>
            <a:ext cx="4552306" cy="3831276"/>
          </a:xfrm>
          <a:prstGeom prst="rect">
            <a:avLst/>
          </a:prstGeom>
        </p:spPr>
      </p:pic>
    </p:spTree>
    <p:extLst>
      <p:ext uri="{BB962C8B-B14F-4D97-AF65-F5344CB8AC3E}">
        <p14:creationId xmlns:p14="http://schemas.microsoft.com/office/powerpoint/2010/main" val="2143615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1CD8E-A743-4812-ABF9-0B29032FFE3F}"/>
              </a:ext>
            </a:extLst>
          </p:cNvPr>
          <p:cNvSpPr>
            <a:spLocks noGrp="1"/>
          </p:cNvSpPr>
          <p:nvPr>
            <p:ph type="title"/>
          </p:nvPr>
        </p:nvSpPr>
        <p:spPr/>
        <p:txBody>
          <a:bodyPr/>
          <a:lstStyle/>
          <a:p>
            <a:r>
              <a:rPr lang="it-IT" dirty="0"/>
              <a:t>Esempi: violazione dati </a:t>
            </a:r>
          </a:p>
        </p:txBody>
      </p:sp>
      <p:sp>
        <p:nvSpPr>
          <p:cNvPr id="3" name="Content Placeholder 2">
            <a:extLst>
              <a:ext uri="{FF2B5EF4-FFF2-40B4-BE49-F238E27FC236}">
                <a16:creationId xmlns:a16="http://schemas.microsoft.com/office/drawing/2014/main" id="{DBB96022-AEA0-4AF0-8B2B-9124122FE1FD}"/>
              </a:ext>
            </a:extLst>
          </p:cNvPr>
          <p:cNvSpPr>
            <a:spLocks noGrp="1"/>
          </p:cNvSpPr>
          <p:nvPr>
            <p:ph idx="1"/>
          </p:nvPr>
        </p:nvSpPr>
        <p:spPr/>
        <p:txBody>
          <a:bodyPr/>
          <a:lstStyle/>
          <a:p>
            <a:pPr algn="just"/>
            <a:r>
              <a:rPr lang="it-IT" dirty="0"/>
              <a:t>Uno sconosciuto potrebbe utilizzare le informazioni assicurative per fissare appuntamenti, sottoporsi a  costose procedure mediche o ottenere farmaci da prescrizione a  nome del paziente. In questi casi, il paziente o l'organizzazione sanitaria possono essere ritenuti responsabili delle accuse o dei farmaci.</a:t>
            </a:r>
          </a:p>
          <a:p>
            <a:pPr algn="just"/>
            <a:r>
              <a:rPr lang="it-IT" dirty="0"/>
              <a:t>Una volta che l'hacker ha accesso a una rete, può  installare ransomware per crittografare i file o bloccare i servizi essenziali  fino a quando l'organizzazione paga un riscatto specifico</a:t>
            </a:r>
          </a:p>
        </p:txBody>
      </p:sp>
    </p:spTree>
    <p:extLst>
      <p:ext uri="{BB962C8B-B14F-4D97-AF65-F5344CB8AC3E}">
        <p14:creationId xmlns:p14="http://schemas.microsoft.com/office/powerpoint/2010/main" val="3583622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E0649-B61E-4266-BBBC-FF8AE49CF43B}"/>
              </a:ext>
            </a:extLst>
          </p:cNvPr>
          <p:cNvSpPr>
            <a:spLocks noGrp="1"/>
          </p:cNvSpPr>
          <p:nvPr>
            <p:ph type="title"/>
          </p:nvPr>
        </p:nvSpPr>
        <p:spPr/>
        <p:txBody>
          <a:bodyPr/>
          <a:lstStyle/>
          <a:p>
            <a:endParaRPr lang="it-IT"/>
          </a:p>
        </p:txBody>
      </p:sp>
      <p:sp>
        <p:nvSpPr>
          <p:cNvPr id="3" name="Content Placeholder 2">
            <a:extLst>
              <a:ext uri="{FF2B5EF4-FFF2-40B4-BE49-F238E27FC236}">
                <a16:creationId xmlns:a16="http://schemas.microsoft.com/office/drawing/2014/main" id="{8D5A8048-6364-44A8-B641-8F4600B4541F}"/>
              </a:ext>
            </a:extLst>
          </p:cNvPr>
          <p:cNvSpPr>
            <a:spLocks noGrp="1"/>
          </p:cNvSpPr>
          <p:nvPr>
            <p:ph idx="1"/>
          </p:nvPr>
        </p:nvSpPr>
        <p:spPr/>
        <p:txBody>
          <a:bodyPr/>
          <a:lstStyle/>
          <a:p>
            <a:pPr algn="just"/>
            <a:r>
              <a:rPr lang="it-IT" dirty="0"/>
              <a:t>I dispositivi collegati alla rete possono anche essere  manipolati per amministrare trattamenti errati  o modificare in altro modo la funzione di una macchina. Questi sviluppi mettono in pericolo la vita dei pazienti in quanto un hacker potrebbe utilizzare questo accesso per terrorismo o trattenere un riscatto di un fornitore di servizi sanitari.</a:t>
            </a:r>
          </a:p>
        </p:txBody>
      </p:sp>
    </p:spTree>
    <p:extLst>
      <p:ext uri="{BB962C8B-B14F-4D97-AF65-F5344CB8AC3E}">
        <p14:creationId xmlns:p14="http://schemas.microsoft.com/office/powerpoint/2010/main" val="8430327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TM10001114[[fn=Gallery]]</Template>
  <TotalTime>442</TotalTime>
  <Words>931</Words>
  <Application>Microsoft Office PowerPoint</Application>
  <PresentationFormat>Widescreen</PresentationFormat>
  <Paragraphs>69</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Rockwell</vt:lpstr>
      <vt:lpstr>Gallery</vt:lpstr>
      <vt:lpstr>Healthcare cybersecurity </vt:lpstr>
      <vt:lpstr>Indice</vt:lpstr>
      <vt:lpstr>Com’è costituito un Sistema Sanitario? </vt:lpstr>
      <vt:lpstr>Caratteristiche del sistema sanitario</vt:lpstr>
      <vt:lpstr>PowerPoint Presentation</vt:lpstr>
      <vt:lpstr>Perchè i sistemi sanitari sono un obiettivo per la sicurezza?</vt:lpstr>
      <vt:lpstr>PowerPoint Presentation</vt:lpstr>
      <vt:lpstr>Esempi: violazione dati </vt:lpstr>
      <vt:lpstr>PowerPoint Presentation</vt:lpstr>
      <vt:lpstr>Quali sono gli attacchi nel settore sanitario?</vt:lpstr>
      <vt:lpstr>Quali sono le mitigazioni?  </vt:lpstr>
      <vt:lpstr>Regola di sicurezza HIPAA </vt:lpstr>
      <vt:lpstr>Quali informazioni proteggere?</vt:lpstr>
      <vt:lpstr>Misure di sicurezza previste</vt:lpstr>
      <vt:lpstr>PowerPoint Presentation</vt:lpstr>
      <vt:lpstr>Sanzioni Previste</vt:lpstr>
      <vt:lpstr>Bibliografia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cybersecurity</dc:title>
  <dc:creator>GIACOMO COCOZZIELLO</dc:creator>
  <cp:lastModifiedBy>Aniello Giugliano</cp:lastModifiedBy>
  <cp:revision>43</cp:revision>
  <dcterms:created xsi:type="dcterms:W3CDTF">2020-06-14T08:56:18Z</dcterms:created>
  <dcterms:modified xsi:type="dcterms:W3CDTF">2020-06-22T19:46:10Z</dcterms:modified>
</cp:coreProperties>
</file>