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88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COMO COCOZZIELLO" initials="GC" lastIdx="7" clrIdx="0">
    <p:extLst>
      <p:ext uri="{19B8F6BF-5375-455C-9EA6-DF929625EA0E}">
        <p15:presenceInfo xmlns:p15="http://schemas.microsoft.com/office/powerpoint/2012/main" userId="df1ca0d302f3a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792" autoAdjust="0"/>
  </p:normalViewPr>
  <p:slideViewPr>
    <p:cSldViewPr snapToGrid="0">
      <p:cViewPr>
        <p:scale>
          <a:sx n="60" d="100"/>
          <a:sy n="60" d="100"/>
        </p:scale>
        <p:origin x="1140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4D8B-8B5D-420F-BABF-408E361B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Programmazione sicura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FE06E-F6F2-4F8E-9E30-3F566983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480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it-IT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it-IT" sz="5200" i="1" dirty="0">
                <a:solidFill>
                  <a:srgbClr val="FFFF00"/>
                </a:solidFill>
              </a:rPr>
              <a:t>Capture The Flag: Level04 Nebula</a:t>
            </a:r>
          </a:p>
          <a:p>
            <a:pPr marL="0" indent="0" algn="ctr">
              <a:buNone/>
            </a:pPr>
            <a:endParaRPr lang="it-IT" sz="4000" dirty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endParaRPr lang="it-IT" sz="4000" dirty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it-IT" sz="3000" dirty="0"/>
              <a:t>Candidati: 							Professoressa: </a:t>
            </a:r>
          </a:p>
          <a:p>
            <a:pPr marL="0" indent="0">
              <a:buNone/>
            </a:pPr>
            <a:r>
              <a:rPr lang="it-IT" sz="3000" dirty="0"/>
              <a:t>Aniello Giugliano 						Barbara Masucci</a:t>
            </a:r>
          </a:p>
          <a:p>
            <a:pPr marL="0" indent="0">
              <a:buNone/>
            </a:pPr>
            <a:r>
              <a:rPr lang="it-IT" sz="3000" dirty="0"/>
              <a:t>Giacomo Cocozziello </a:t>
            </a:r>
          </a:p>
          <a:p>
            <a:pPr marL="0" indent="0">
              <a:buNone/>
            </a:pPr>
            <a:endParaRPr lang="it-IT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9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9141-DB42-4D77-9E7A-CC678A72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Richiesta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3789-67C5-488C-8A00-E04F66C2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È possibilire chiedere la password dell’account flag04 al legittimo  proprietario? </a:t>
            </a:r>
          </a:p>
          <a:p>
            <a:pPr marL="0" indent="0">
              <a:buNone/>
            </a:pPr>
            <a:r>
              <a:rPr lang="it-IT" dirty="0"/>
              <a:t> Il legittimo proprietario sarebbe disposto a darci la password?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No! Altrimenti che sfida sarebbe?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Si deduce che la richiesta legittima della password non è una strada          percorribile.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9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53A8-EABE-4ABD-8FDF-FB5D5C22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Rottura password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BCC7-A8C1-4CDA-AAF4-D8BDBBA9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É possibile rompere la password flag04?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No, in quanto se la password viene scelta bene, è un compito difficile.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Si deduce che la rottura della password non è una strada percorribile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57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5E896-31AE-48DD-9FC0-950837EFD092}"/>
              </a:ext>
            </a:extLst>
          </p:cNvPr>
          <p:cNvSpPr/>
          <p:nvPr/>
        </p:nvSpPr>
        <p:spPr>
          <a:xfrm>
            <a:off x="1661423" y="5881865"/>
            <a:ext cx="2051343" cy="63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Richiesta legittima password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067CB-63F2-4B2C-B3C8-3ABB84520B46}"/>
              </a:ext>
            </a:extLst>
          </p:cNvPr>
          <p:cNvSpPr/>
          <p:nvPr/>
        </p:nvSpPr>
        <p:spPr>
          <a:xfrm>
            <a:off x="3926347" y="5879111"/>
            <a:ext cx="2282302" cy="63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Rottura password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A2F42-6883-4299-BF98-719DDCC8873C}"/>
              </a:ext>
            </a:extLst>
          </p:cNvPr>
          <p:cNvSpPr/>
          <p:nvPr/>
        </p:nvSpPr>
        <p:spPr>
          <a:xfrm>
            <a:off x="6368298" y="5858356"/>
            <a:ext cx="2165684" cy="63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Lettura token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AA17C-FBCD-4C92-B699-A1978EC5A341}"/>
              </a:ext>
            </a:extLst>
          </p:cNvPr>
          <p:cNvSpPr/>
          <p:nvPr/>
        </p:nvSpPr>
        <p:spPr>
          <a:xfrm>
            <a:off x="3464302" y="4889362"/>
            <a:ext cx="2935705" cy="5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Ottenimento password utente flag04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F3784-266E-4BD6-8D5D-EE9BB9FEDE1A}"/>
              </a:ext>
            </a:extLst>
          </p:cNvPr>
          <p:cNvCxnSpPr>
            <a:cxnSpLocks/>
          </p:cNvCxnSpPr>
          <p:nvPr/>
        </p:nvCxnSpPr>
        <p:spPr>
          <a:xfrm flipV="1">
            <a:off x="3230500" y="5318212"/>
            <a:ext cx="480889" cy="58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BA1AD5-76DB-4577-92F4-2394ED7793B9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4932155" y="5470470"/>
            <a:ext cx="135343" cy="40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A995D-EA5F-448B-BCFC-617E68E23A70}"/>
              </a:ext>
            </a:extLst>
          </p:cNvPr>
          <p:cNvCxnSpPr>
            <a:cxnSpLocks/>
          </p:cNvCxnSpPr>
          <p:nvPr/>
        </p:nvCxnSpPr>
        <p:spPr>
          <a:xfrm flipH="1" flipV="1">
            <a:off x="5743076" y="5277249"/>
            <a:ext cx="1013824" cy="63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B9ABF-4A4E-4675-AC64-CD8F91658604}"/>
              </a:ext>
            </a:extLst>
          </p:cNvPr>
          <p:cNvSpPr/>
          <p:nvPr/>
        </p:nvSpPr>
        <p:spPr>
          <a:xfrm>
            <a:off x="4366251" y="3938513"/>
            <a:ext cx="2382252" cy="62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Login come utente flag04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0F5386-E2CB-4AAC-9BCB-3BF368134597}"/>
              </a:ext>
            </a:extLst>
          </p:cNvPr>
          <p:cNvCxnSpPr>
            <a:cxnSpLocks/>
          </p:cNvCxnSpPr>
          <p:nvPr/>
        </p:nvCxnSpPr>
        <p:spPr>
          <a:xfrm flipH="1">
            <a:off x="5159740" y="4584613"/>
            <a:ext cx="231399" cy="34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CC503-9111-45BC-9CE5-87389D6381C5}"/>
              </a:ext>
            </a:extLst>
          </p:cNvPr>
          <p:cNvCxnSpPr>
            <a:cxnSpLocks/>
          </p:cNvCxnSpPr>
          <p:nvPr/>
        </p:nvCxnSpPr>
        <p:spPr>
          <a:xfrm flipH="1">
            <a:off x="5391139" y="3459441"/>
            <a:ext cx="332477" cy="50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5E6AF-C880-4D23-A30E-A01AFDD37343}"/>
              </a:ext>
            </a:extLst>
          </p:cNvPr>
          <p:cNvSpPr/>
          <p:nvPr/>
        </p:nvSpPr>
        <p:spPr>
          <a:xfrm>
            <a:off x="4879974" y="2846524"/>
            <a:ext cx="1876926" cy="62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Esecuzione diretta di /bin/getflag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286D5-3A0E-4EB8-B22C-470598710C36}"/>
              </a:ext>
            </a:extLst>
          </p:cNvPr>
          <p:cNvSpPr/>
          <p:nvPr/>
        </p:nvSpPr>
        <p:spPr>
          <a:xfrm>
            <a:off x="6230164" y="1765176"/>
            <a:ext cx="1668379" cy="6304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Bandierina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B02350-02FE-4B83-8C8A-4D576ECEE323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818437" y="2395629"/>
            <a:ext cx="1245917" cy="45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1427B-E019-4991-B0F2-2A3DF82E20BC}"/>
              </a:ext>
            </a:extLst>
          </p:cNvPr>
          <p:cNvSpPr/>
          <p:nvPr/>
        </p:nvSpPr>
        <p:spPr>
          <a:xfrm>
            <a:off x="3230500" y="6183496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04AA7-4030-4C27-9EF8-C3DC4639A694}"/>
              </a:ext>
            </a:extLst>
          </p:cNvPr>
          <p:cNvSpPr/>
          <p:nvPr/>
        </p:nvSpPr>
        <p:spPr>
          <a:xfrm>
            <a:off x="5762561" y="6188870"/>
            <a:ext cx="467603" cy="303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7EA7AC29-DFE9-4C55-B03D-39C1EA9B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FFC000"/>
                </a:solidFill>
                <a:latin typeface="+mn-lt"/>
              </a:rPr>
              <a:t>Aggiornamento albero di attacco 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498F7E6-D0D9-4812-B89E-DA7C21AD7A92}"/>
              </a:ext>
            </a:extLst>
          </p:cNvPr>
          <p:cNvSpPr/>
          <p:nvPr/>
        </p:nvSpPr>
        <p:spPr>
          <a:xfrm rot="5400000">
            <a:off x="3881023" y="-153431"/>
            <a:ext cx="2557434" cy="9054746"/>
          </a:xfrm>
          <a:prstGeom prst="arc">
            <a:avLst>
              <a:gd name="adj1" fmla="val 18485206"/>
              <a:gd name="adj2" fmla="val 37401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ADC91-1F56-4ED7-BBA2-D45D91680E73}"/>
              </a:ext>
            </a:extLst>
          </p:cNvPr>
          <p:cNvSpPr txBox="1"/>
          <p:nvPr/>
        </p:nvSpPr>
        <p:spPr>
          <a:xfrm>
            <a:off x="4621117" y="5457862"/>
            <a:ext cx="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69734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9483-CE0F-4468-A640-288073A7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Fallimento della Strategia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84AA-E124-43CD-BAC4-4556084B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 alta probabilità la strategia scelta non porterà a nessun risultato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Bisogna </a:t>
            </a:r>
            <a:r>
              <a:rPr lang="it-IT" dirty="0">
                <a:solidFill>
                  <a:srgbClr val="92D050"/>
                </a:solidFill>
              </a:rPr>
              <a:t>cercare altre vie </a:t>
            </a:r>
            <a:r>
              <a:rPr lang="it-IT" dirty="0"/>
              <a:t>per ottenere la password di flag04 e catturare la bandierina </a:t>
            </a:r>
          </a:p>
        </p:txBody>
      </p:sp>
    </p:spTree>
    <p:extLst>
      <p:ext uri="{BB962C8B-B14F-4D97-AF65-F5344CB8AC3E}">
        <p14:creationId xmlns:p14="http://schemas.microsoft.com/office/powerpoint/2010/main" val="224484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C19A-BFB6-493C-9A50-9D7796E1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Strategia alternativa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50A8-0D85-498D-9A50-9FD003B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Vediamo quali directory sono a disposizione dell’utente level04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ls /home/level 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ls /home/flag*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L’utente level04 può accedere solamente alle directory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/home/level04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/home/flag04 </a:t>
            </a:r>
          </a:p>
        </p:txBody>
      </p:sp>
    </p:spTree>
    <p:extLst>
      <p:ext uri="{BB962C8B-B14F-4D97-AF65-F5344CB8AC3E}">
        <p14:creationId xmlns:p14="http://schemas.microsoft.com/office/powerpoint/2010/main" val="377552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B76F-DBAF-4841-828A-1B764927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Accesso utente level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8ECAD-4FD1-44D5-9BE9-E0BDF43B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6" y="1928602"/>
            <a:ext cx="8229599" cy="3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1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FFF4-97A8-4636-BF28-8D5A9DA7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Directory level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97A4-DDA9-46C0-93C9-412E7294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439996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directory /home/level04 non sembra contenere materiale interessante</a:t>
            </a:r>
          </a:p>
          <a:p>
            <a:pPr marL="0" indent="0">
              <a:buNone/>
            </a:pPr>
            <a:r>
              <a:rPr lang="it-IT" dirty="0"/>
              <a:t>                     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3470E-A6F2-4350-B30D-19DDBA6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89" y="3019927"/>
            <a:ext cx="6737683" cy="2221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4DE9C-6D82-4CD7-836B-B3F06FAC5DAC}"/>
              </a:ext>
            </a:extLst>
          </p:cNvPr>
          <p:cNvSpPr/>
          <p:nvPr/>
        </p:nvSpPr>
        <p:spPr>
          <a:xfrm>
            <a:off x="866274" y="5454316"/>
            <a:ext cx="10181137" cy="930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12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5D1D-DD22-4F3A-B567-4E3A2F6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Directory flag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10CE-C93A-4D32-A52E-C2A56CFE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2758"/>
            <a:ext cx="9905999" cy="4844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La directory /home/flag04 contiene i file di configurazione di BASH, l’eseguibile flag04, il file «token» ed altri file.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Il file flag04 è di proprietà di flag04 ed è eseguibile dagli utenti (level04) ed ha il bit </a:t>
            </a:r>
            <a:r>
              <a:rPr lang="it-IT" sz="2000" dirty="0">
                <a:solidFill>
                  <a:srgbClr val="C00000"/>
                </a:solidFill>
              </a:rPr>
              <a:t>SETUID</a:t>
            </a:r>
            <a:r>
              <a:rPr lang="it-IT" sz="2000" dirty="0"/>
              <a:t> settato a 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Il file «token» non è eseguibile dagli utenti (level04) in quanto non ha i permessi di lettura, scrittura ed esecuzione. 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CDF9C-1E17-4BB4-9023-E02A1121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5" y="2630904"/>
            <a:ext cx="7459580" cy="21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CDF9-4962-487C-8EAD-A35F01A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Visualizzazione file token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D9CD-96AE-433D-B983-6A5AB61C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6926"/>
            <a:ext cx="9905999" cy="3914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Andiamo a visualizzare il contenuto del file «token»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Non è possibile visualizzare il contenuto del token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5B44D-BFC6-49FE-A0CB-01D3AEF5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31" y="2532496"/>
            <a:ext cx="7027229" cy="822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710A8-1470-4253-BEF1-FA2D79FB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31" y="4161847"/>
            <a:ext cx="7027229" cy="8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4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ED36-166A-410E-B19A-E1269F63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</a:rPr>
              <a:t>Function strstr()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B1E2E-5820-44D1-AD8B-7458A400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6230"/>
            <a:ext cx="9905999" cy="448325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Non possiamo visualizzare il contenuto del file «token» poichè c’è una restrizione all’interno del codice sorgente implementata attraverso la funzione </a:t>
            </a:r>
            <a:r>
              <a:rPr lang="it-IT" sz="2000" dirty="0">
                <a:solidFill>
                  <a:srgbClr val="FF0000"/>
                </a:solidFill>
              </a:rPr>
              <a:t>strstr() </a:t>
            </a:r>
          </a:p>
          <a:p>
            <a:pPr marL="0" indent="0">
              <a:buNone/>
            </a:pPr>
            <a:r>
              <a:rPr lang="it-IT" sz="2000" dirty="0"/>
              <a:t>Leggiamo la documentazione della funzione strstr() attraverso il comando </a:t>
            </a:r>
            <a:r>
              <a:rPr lang="it-IT" sz="2000" dirty="0">
                <a:solidFill>
                  <a:srgbClr val="FF0000"/>
                </a:solidFill>
              </a:rPr>
              <a:t>man: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ACDB6-1386-458D-8B67-2504CAD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3234800"/>
            <a:ext cx="9216572" cy="31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D919-EF7F-409C-8325-B53E2BFE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C000"/>
                </a:solidFill>
              </a:rPr>
              <a:t>Scopo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6E17-84DD-47D1-B1B1-29D49676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75000"/>
              <a:buNone/>
            </a:pPr>
            <a:r>
              <a:rPr lang="it-IT" sz="2800" dirty="0"/>
              <a:t>L’obiettivo è vincere la sfida </a:t>
            </a:r>
            <a:r>
              <a:rPr lang="it-IT" sz="2800" b="1" dirty="0">
                <a:solidFill>
                  <a:srgbClr val="00B050"/>
                </a:solidFill>
              </a:rPr>
              <a:t>Capture The Flag Level04 </a:t>
            </a:r>
            <a:r>
              <a:rPr lang="it-IT" sz="2800" dirty="0"/>
              <a:t>di Nebula attraverso due diverse strategie di attacco: 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it-IT" sz="2800" dirty="0"/>
              <a:t> Creazione di una libreria condivisa (come visto a lezione)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it-IT" sz="2800" dirty="0"/>
              <a:t> Creazione ed iniezione di un link simbolico</a:t>
            </a:r>
          </a:p>
        </p:txBody>
      </p:sp>
    </p:spTree>
    <p:extLst>
      <p:ext uri="{BB962C8B-B14F-4D97-AF65-F5344CB8AC3E}">
        <p14:creationId xmlns:p14="http://schemas.microsoft.com/office/powerpoint/2010/main" val="401994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D6B51A-EFC1-4805-BC7A-D549AC3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Function strtstr()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208737-3480-4F06-B062-44E3CEB1C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886" y="2097087"/>
            <a:ext cx="7997372" cy="3824741"/>
          </a:xfrm>
        </p:spPr>
      </p:pic>
    </p:spTree>
    <p:extLst>
      <p:ext uri="{BB962C8B-B14F-4D97-AF65-F5344CB8AC3E}">
        <p14:creationId xmlns:p14="http://schemas.microsoft.com/office/powerpoint/2010/main" val="335189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A67C-3B3B-403C-9963-74ABBA13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Creazione sottostringa «</a:t>
            </a:r>
            <a:r>
              <a:rPr lang="it-IT" sz="4400" cap="none" dirty="0">
                <a:solidFill>
                  <a:srgbClr val="FFC000"/>
                </a:solidFill>
                <a:latin typeface="+mn-lt"/>
              </a:rPr>
              <a:t>xxtoken</a:t>
            </a:r>
            <a:r>
              <a:rPr lang="it-IT" sz="4400" dirty="0">
                <a:solidFill>
                  <a:srgbClr val="FFC000"/>
                </a:solidFill>
                <a:latin typeface="+mn-lt"/>
              </a:rPr>
              <a:t>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D5B5-190F-4979-9582-D218997A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È possibile eseguire il programma flag04 con in input una sottostringa di token ad esempio </a:t>
            </a:r>
            <a:r>
              <a:rPr lang="it-IT" dirty="0">
                <a:solidFill>
                  <a:srgbClr val="92D050"/>
                </a:solidFill>
              </a:rPr>
              <a:t>«xxtoken»</a:t>
            </a:r>
            <a:r>
              <a:rPr lang="it-IT" dirty="0"/>
              <a:t>, il quale è un file che non esiste. </a:t>
            </a: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2F01F-6974-42A1-B0AE-20671CB8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71" y="4020344"/>
            <a:ext cx="7687480" cy="6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F21D-AF19-49ED-905A-7B1DD409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Aggiornamento albero di attacco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5FDBB-F372-4CB0-949F-831E449E71F8}"/>
              </a:ext>
            </a:extLst>
          </p:cNvPr>
          <p:cNvSpPr/>
          <p:nvPr/>
        </p:nvSpPr>
        <p:spPr>
          <a:xfrm>
            <a:off x="1661423" y="5884794"/>
            <a:ext cx="2051343" cy="62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Richiesta legittima password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25633-A5D7-4F74-9B6B-A66D790E9DA3}"/>
              </a:ext>
            </a:extLst>
          </p:cNvPr>
          <p:cNvSpPr/>
          <p:nvPr/>
        </p:nvSpPr>
        <p:spPr>
          <a:xfrm>
            <a:off x="3926347" y="5910558"/>
            <a:ext cx="2282302" cy="60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Rottura password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5F06B-53F7-4C8E-AA0C-48E8B019F10C}"/>
              </a:ext>
            </a:extLst>
          </p:cNvPr>
          <p:cNvSpPr/>
          <p:nvPr/>
        </p:nvSpPr>
        <p:spPr>
          <a:xfrm>
            <a:off x="6368298" y="5884794"/>
            <a:ext cx="2165684" cy="60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Lettura token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489EC-464D-4F64-8DDB-D9327C91973A}"/>
              </a:ext>
            </a:extLst>
          </p:cNvPr>
          <p:cNvSpPr/>
          <p:nvPr/>
        </p:nvSpPr>
        <p:spPr>
          <a:xfrm>
            <a:off x="3464302" y="4889362"/>
            <a:ext cx="2935705" cy="5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Ottenimento password utente flag04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721DD3-819E-4188-AB57-2219205BFDB5}"/>
              </a:ext>
            </a:extLst>
          </p:cNvPr>
          <p:cNvCxnSpPr>
            <a:cxnSpLocks/>
          </p:cNvCxnSpPr>
          <p:nvPr/>
        </p:nvCxnSpPr>
        <p:spPr>
          <a:xfrm flipV="1">
            <a:off x="3230500" y="5318212"/>
            <a:ext cx="480889" cy="62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6B200-E17E-4464-9820-EB9F4537C71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4932155" y="5470470"/>
            <a:ext cx="135343" cy="44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0C0E37-D017-4533-9ABB-B313E0B07B72}"/>
              </a:ext>
            </a:extLst>
          </p:cNvPr>
          <p:cNvCxnSpPr>
            <a:cxnSpLocks/>
          </p:cNvCxnSpPr>
          <p:nvPr/>
        </p:nvCxnSpPr>
        <p:spPr>
          <a:xfrm flipH="1" flipV="1">
            <a:off x="5743076" y="5277249"/>
            <a:ext cx="1013824" cy="66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4F94-AF2D-4F07-816D-E86706E4D37F}"/>
              </a:ext>
            </a:extLst>
          </p:cNvPr>
          <p:cNvSpPr/>
          <p:nvPr/>
        </p:nvSpPr>
        <p:spPr>
          <a:xfrm>
            <a:off x="4366251" y="3938513"/>
            <a:ext cx="2382252" cy="62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Login come utente flag04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A32DE-2A12-4CD5-A855-2260B4C6DA82}"/>
              </a:ext>
            </a:extLst>
          </p:cNvPr>
          <p:cNvCxnSpPr>
            <a:cxnSpLocks/>
          </p:cNvCxnSpPr>
          <p:nvPr/>
        </p:nvCxnSpPr>
        <p:spPr>
          <a:xfrm flipH="1">
            <a:off x="5159740" y="4584613"/>
            <a:ext cx="231399" cy="34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27402-DA6B-405E-828F-43CB2CB307D7}"/>
              </a:ext>
            </a:extLst>
          </p:cNvPr>
          <p:cNvCxnSpPr>
            <a:cxnSpLocks/>
          </p:cNvCxnSpPr>
          <p:nvPr/>
        </p:nvCxnSpPr>
        <p:spPr>
          <a:xfrm flipH="1">
            <a:off x="5391139" y="3459441"/>
            <a:ext cx="332477" cy="50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2D6D6D7-0126-4A37-8553-420AED6CAD42}"/>
              </a:ext>
            </a:extLst>
          </p:cNvPr>
          <p:cNvSpPr/>
          <p:nvPr/>
        </p:nvSpPr>
        <p:spPr>
          <a:xfrm>
            <a:off x="4879974" y="2846524"/>
            <a:ext cx="1876926" cy="62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Esecuzione diretta di /bin/getflag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62DB1-D788-4D11-B7B2-88933F259A53}"/>
              </a:ext>
            </a:extLst>
          </p:cNvPr>
          <p:cNvSpPr/>
          <p:nvPr/>
        </p:nvSpPr>
        <p:spPr>
          <a:xfrm>
            <a:off x="6230164" y="1765176"/>
            <a:ext cx="1668379" cy="6304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Bandierina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0BDBE8-C8EE-4470-8176-36B1E0DCFE0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818437" y="2395629"/>
            <a:ext cx="1245917" cy="45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2D509-DE54-45A7-8EF4-1A1BE92F2FBD}"/>
              </a:ext>
            </a:extLst>
          </p:cNvPr>
          <p:cNvSpPr/>
          <p:nvPr/>
        </p:nvSpPr>
        <p:spPr>
          <a:xfrm>
            <a:off x="3230500" y="6183496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B68088-3F11-4F5B-BAA6-9D08D85F987D}"/>
              </a:ext>
            </a:extLst>
          </p:cNvPr>
          <p:cNvSpPr/>
          <p:nvPr/>
        </p:nvSpPr>
        <p:spPr>
          <a:xfrm>
            <a:off x="5741046" y="6202857"/>
            <a:ext cx="467603" cy="303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5EB4D5-8E0A-46CE-9259-3845ACDA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835" y="6092636"/>
            <a:ext cx="487722" cy="493819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A445852-594E-4B33-AA8E-A8326D554ABA}"/>
              </a:ext>
            </a:extLst>
          </p:cNvPr>
          <p:cNvSpPr/>
          <p:nvPr/>
        </p:nvSpPr>
        <p:spPr>
          <a:xfrm rot="6731334">
            <a:off x="1863345" y="-67875"/>
            <a:ext cx="4879265" cy="6516784"/>
          </a:xfrm>
          <a:prstGeom prst="arc">
            <a:avLst>
              <a:gd name="adj1" fmla="val 17793747"/>
              <a:gd name="adj2" fmla="val 8380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8F587-B4F4-458A-877E-7A44BD4C2772}"/>
              </a:ext>
            </a:extLst>
          </p:cNvPr>
          <p:cNvSpPr txBox="1"/>
          <p:nvPr/>
        </p:nvSpPr>
        <p:spPr>
          <a:xfrm>
            <a:off x="4670052" y="5472718"/>
            <a:ext cx="8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91488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3B21B2-0A27-4E32-857C-7DD5504B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Creazione di una libreria condivisa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98F93-42E7-468C-8F41-06E6F691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Leggiamo la documentazione delle variabili di ambiente digitando il comando </a:t>
            </a:r>
            <a:r>
              <a:rPr lang="it-IT" dirty="0">
                <a:solidFill>
                  <a:srgbClr val="FF0000"/>
                </a:solidFill>
              </a:rPr>
              <a:t>man environ: 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8DBE3-FA9D-4890-B785-F0B9DF78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54" y="3609158"/>
            <a:ext cx="6291713" cy="6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1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BD1F-3403-499F-9FFD-8B6DB613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Variabile ld_preload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E5FE-66B1-4211-9477-2A8FA11F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Scopriamo che alcune variabili di ambiente, tra cui LD_PRELOAD possono influenzare il comportamento del linker dinamico.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LD_PRELOAD viene utilizzato per ridefinire dinamicamente alcune funzioni senza dover ricompilare i sorgenti.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6B703-FA20-4D4B-92A9-4EC8A0FF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52" y="3429000"/>
            <a:ext cx="8551228" cy="7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5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1A16-BD04-421F-B154-AFEE2273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Scrittura libreria condivisa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63C5-6B4F-4607-90BF-6D28E11D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file </a:t>
            </a:r>
            <a:r>
              <a:rPr lang="it-IT" dirty="0">
                <a:solidFill>
                  <a:srgbClr val="FF0000"/>
                </a:solidFill>
              </a:rPr>
              <a:t>strstr.c </a:t>
            </a:r>
            <a:r>
              <a:rPr lang="it-IT" dirty="0"/>
              <a:t>contiene una implementazione della funzione strstr()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21C44-8609-4B99-B25E-5EEB3B4D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3064468"/>
            <a:ext cx="8798559" cy="20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D68-338B-4DCB-B425-FEC8A362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Creazione della libreria condivisa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41FB-F89F-4C10-AD0B-0FA66153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la creazione della libreria condivisa, usiamo il comando </a:t>
            </a:r>
            <a:r>
              <a:rPr lang="it-IT" dirty="0">
                <a:solidFill>
                  <a:srgbClr val="FF0000"/>
                </a:solidFill>
              </a:rPr>
              <a:t>gcc</a:t>
            </a:r>
            <a:r>
              <a:rPr lang="it-IT" dirty="0"/>
              <a:t> :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sz="3200" dirty="0">
                <a:solidFill>
                  <a:srgbClr val="92D050"/>
                </a:solidFill>
              </a:rPr>
              <a:t>gcc –shared –fPIC –o strstr.so strstr.c 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D13E3AF-F643-4A21-8134-BA6C4332FAC1}"/>
              </a:ext>
            </a:extLst>
          </p:cNvPr>
          <p:cNvSpPr/>
          <p:nvPr/>
        </p:nvSpPr>
        <p:spPr>
          <a:xfrm>
            <a:off x="1141412" y="4020344"/>
            <a:ext cx="3590246" cy="957943"/>
          </a:xfrm>
          <a:prstGeom prst="wedgeRectCallout">
            <a:avLst>
              <a:gd name="adj1" fmla="val 36741"/>
              <a:gd name="adj2" fmla="val -1143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Genera un oggetto linkabile a tempo di esecuzione e condivisibile con gli altri oggetti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3D1D5DC-526F-41F5-949B-6FB51D8DE181}"/>
              </a:ext>
            </a:extLst>
          </p:cNvPr>
          <p:cNvSpPr/>
          <p:nvPr/>
        </p:nvSpPr>
        <p:spPr>
          <a:xfrm>
            <a:off x="6094411" y="4020344"/>
            <a:ext cx="3169921" cy="1251131"/>
          </a:xfrm>
          <a:prstGeom prst="wedgeRectCallout">
            <a:avLst>
              <a:gd name="adj1" fmla="val -59600"/>
              <a:gd name="adj2" fmla="val -1050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Genera codice indipendente dalla posizione rilocabile ad un indirizzo di memoria arbitrario</a:t>
            </a:r>
          </a:p>
        </p:txBody>
      </p:sp>
    </p:spTree>
    <p:extLst>
      <p:ext uri="{BB962C8B-B14F-4D97-AF65-F5344CB8AC3E}">
        <p14:creationId xmlns:p14="http://schemas.microsoft.com/office/powerpoint/2010/main" val="210300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6792-912A-4089-8DE4-505C10B4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Modifica di ld_preload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4743-48F8-4DD0-9979-7A918BD9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Possiamo caricare anticipatamente la libreria condivisa strstr.so andando a modificare la variabile LD_PRELOAD: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 algn="ctr">
              <a:buNone/>
            </a:pPr>
            <a:r>
              <a:rPr lang="it-IT" dirty="0"/>
              <a:t>	</a:t>
            </a:r>
            <a:r>
              <a:rPr lang="it-IT" sz="3200" dirty="0">
                <a:solidFill>
                  <a:srgbClr val="92D050"/>
                </a:solidFill>
              </a:rPr>
              <a:t>export LD_PRELOAD=./strstr.so</a:t>
            </a:r>
          </a:p>
        </p:txBody>
      </p:sp>
    </p:spTree>
    <p:extLst>
      <p:ext uri="{BB962C8B-B14F-4D97-AF65-F5344CB8AC3E}">
        <p14:creationId xmlns:p14="http://schemas.microsoft.com/office/powerpoint/2010/main" val="346049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636-6CD5-4F97-9D11-C2F85451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</a:rPr>
              <a:t>Omegeneizzazione dei privilegi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21F4-C914-4835-A32E-B4A22CC2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5611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L’iniezione di una libreria condivisa funziona solo se il file binario (strstr.c) e la libreria condivisa (strstr.so) hanno lo stesso tipo di privilegi: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 O sono entrambi SETUID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 O nessuno dei due lo è  </a:t>
            </a:r>
          </a:p>
          <a:p>
            <a:pPr marL="0" indent="0">
              <a:buNone/>
            </a:pPr>
            <a:r>
              <a:rPr lang="it-IT" sz="2000" dirty="0"/>
              <a:t>Possiamo impostare il bit SETUID per la libreria condivisa strstr.so?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No, in quanto non siamo root. </a:t>
            </a:r>
          </a:p>
          <a:p>
            <a:pPr marL="0" indent="0">
              <a:buNone/>
            </a:pPr>
            <a:r>
              <a:rPr lang="it-IT" sz="2000" dirty="0"/>
              <a:t>Possiamo rimuovere il bit SETUID per il file binario /home/flag04/flag04?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Si, con una copia attraverso il seguente comando: </a:t>
            </a:r>
          </a:p>
          <a:p>
            <a:pPr marL="0" indent="0" algn="ctr">
              <a:buNone/>
            </a:pPr>
            <a:r>
              <a:rPr lang="it-IT" sz="2000" dirty="0"/>
              <a:t>	</a:t>
            </a:r>
            <a:r>
              <a:rPr lang="it-IT" sz="2000" dirty="0">
                <a:solidFill>
                  <a:srgbClr val="92D050"/>
                </a:solidFill>
              </a:rPr>
              <a:t>cp /home/flag04/flag04    /home/level04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30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3794-C9E7-477D-81E4-6080F35A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240"/>
            <a:ext cx="9905998" cy="1503680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FFC000"/>
                </a:solidFill>
                <a:latin typeface="+mn-lt"/>
              </a:rPr>
              <a:t>Aggiornamento dell’albero di attacco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13E87-247D-47CF-AE2B-204FAFEA1EEB}"/>
              </a:ext>
            </a:extLst>
          </p:cNvPr>
          <p:cNvSpPr/>
          <p:nvPr/>
        </p:nvSpPr>
        <p:spPr>
          <a:xfrm>
            <a:off x="2299062" y="6125027"/>
            <a:ext cx="1741714" cy="59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strstr.so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32F81-C146-401F-AFF8-C2730704DB1F}"/>
              </a:ext>
            </a:extLst>
          </p:cNvPr>
          <p:cNvSpPr/>
          <p:nvPr/>
        </p:nvSpPr>
        <p:spPr>
          <a:xfrm>
            <a:off x="4538481" y="6125026"/>
            <a:ext cx="1555931" cy="59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LD_PRELOAD strstr.so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57A428-D1A7-4AC1-9115-7B1E8314E924}"/>
              </a:ext>
            </a:extLst>
          </p:cNvPr>
          <p:cNvSpPr/>
          <p:nvPr/>
        </p:nvSpPr>
        <p:spPr>
          <a:xfrm>
            <a:off x="6334032" y="6103978"/>
            <a:ext cx="1895567" cy="59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Omogenizzazione dei privilegi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65180-F9D0-4F85-ACDA-CDDC8BFA50B7}"/>
              </a:ext>
            </a:extLst>
          </p:cNvPr>
          <p:cNvSpPr/>
          <p:nvPr/>
        </p:nvSpPr>
        <p:spPr>
          <a:xfrm>
            <a:off x="8444410" y="6125025"/>
            <a:ext cx="2949304" cy="59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Esecuzione di /home/level04/flag04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D6A750-0387-4478-8978-3768100C55CA}"/>
              </a:ext>
            </a:extLst>
          </p:cNvPr>
          <p:cNvSpPr/>
          <p:nvPr/>
        </p:nvSpPr>
        <p:spPr>
          <a:xfrm>
            <a:off x="4521653" y="3127830"/>
            <a:ext cx="22091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Lettura file token in /home/flag04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10C41-511C-4D45-B42F-05F5035AEF2B}"/>
              </a:ext>
            </a:extLst>
          </p:cNvPr>
          <p:cNvSpPr/>
          <p:nvPr/>
        </p:nvSpPr>
        <p:spPr>
          <a:xfrm>
            <a:off x="1767208" y="1396998"/>
            <a:ext cx="17417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Ottenimento password utente flag04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980D4-F36F-4725-AB73-24F855F69659}"/>
              </a:ext>
            </a:extLst>
          </p:cNvPr>
          <p:cNvSpPr/>
          <p:nvPr/>
        </p:nvSpPr>
        <p:spPr>
          <a:xfrm>
            <a:off x="4409439" y="4611914"/>
            <a:ext cx="30276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Iniezione libreria condivisa in /home/flag04/flag04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335E4C-0D23-4062-B45D-90D90B3F3167}"/>
              </a:ext>
            </a:extLst>
          </p:cNvPr>
          <p:cNvCxnSpPr>
            <a:stCxn id="4" idx="0"/>
          </p:cNvCxnSpPr>
          <p:nvPr/>
        </p:nvCxnSpPr>
        <p:spPr>
          <a:xfrm flipV="1">
            <a:off x="3169919" y="5526314"/>
            <a:ext cx="1584961" cy="59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2F9D3-FEC6-4806-BAEE-549439693A6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36024" y="5526314"/>
            <a:ext cx="887254" cy="6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A17441-8509-406F-8FBD-B0C437558B4A}"/>
              </a:ext>
            </a:extLst>
          </p:cNvPr>
          <p:cNvCxnSpPr>
            <a:cxnSpLocks/>
          </p:cNvCxnSpPr>
          <p:nvPr/>
        </p:nvCxnSpPr>
        <p:spPr>
          <a:xfrm>
            <a:off x="7012440" y="5526314"/>
            <a:ext cx="2349998" cy="75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D0A862-A838-41F9-8DEB-1BC18F76A14E}"/>
              </a:ext>
            </a:extLst>
          </p:cNvPr>
          <p:cNvCxnSpPr>
            <a:cxnSpLocks/>
          </p:cNvCxnSpPr>
          <p:nvPr/>
        </p:nvCxnSpPr>
        <p:spPr>
          <a:xfrm>
            <a:off x="6208483" y="5526314"/>
            <a:ext cx="988289" cy="59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E07F83-E28B-4D2C-A986-0C9DC957B9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7999" y="2214517"/>
            <a:ext cx="2578225" cy="91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841DD-741F-4AF0-979A-FF66B384255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532348" y="4042230"/>
            <a:ext cx="93876" cy="90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24BD56-8CEB-4DEF-9D2E-482288B8E8AD}"/>
              </a:ext>
            </a:extLst>
          </p:cNvPr>
          <p:cNvCxnSpPr>
            <a:cxnSpLocks/>
          </p:cNvCxnSpPr>
          <p:nvPr/>
        </p:nvCxnSpPr>
        <p:spPr>
          <a:xfrm flipH="1">
            <a:off x="1925090" y="2212339"/>
            <a:ext cx="373973" cy="91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10BB1EF-09CE-4D10-AEC7-E534B81DE9C0}"/>
              </a:ext>
            </a:extLst>
          </p:cNvPr>
          <p:cNvSpPr/>
          <p:nvPr/>
        </p:nvSpPr>
        <p:spPr>
          <a:xfrm>
            <a:off x="467359" y="3027680"/>
            <a:ext cx="2931385" cy="2072640"/>
          </a:xfrm>
          <a:prstGeom prst="triangle">
            <a:avLst>
              <a:gd name="adj" fmla="val 51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Attacchi impraticabili fatti in precedenza 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377A5D-EE8A-479E-B4EB-A5C22C038B7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08921" y="1854198"/>
            <a:ext cx="78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376B97-4C2A-46B9-BD7E-FDB420B1D4A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543040" y="1787431"/>
            <a:ext cx="653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4107D-6FA6-404C-A43E-9A7F8F9BD6CC}"/>
              </a:ext>
            </a:extLst>
          </p:cNvPr>
          <p:cNvCxnSpPr>
            <a:cxnSpLocks/>
          </p:cNvCxnSpPr>
          <p:nvPr/>
        </p:nvCxnSpPr>
        <p:spPr>
          <a:xfrm>
            <a:off x="9229744" y="1850843"/>
            <a:ext cx="1195048" cy="2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F5B0A99-CF8F-4A84-8CE6-1787FF9580F4}"/>
              </a:ext>
            </a:extLst>
          </p:cNvPr>
          <p:cNvSpPr/>
          <p:nvPr/>
        </p:nvSpPr>
        <p:spPr>
          <a:xfrm>
            <a:off x="4333899" y="1330231"/>
            <a:ext cx="22091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Login utente flag04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C284E-AEC7-41FC-88B3-7BB577E6EABB}"/>
              </a:ext>
            </a:extLst>
          </p:cNvPr>
          <p:cNvSpPr/>
          <p:nvPr/>
        </p:nvSpPr>
        <p:spPr>
          <a:xfrm>
            <a:off x="10163501" y="1330231"/>
            <a:ext cx="16824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Bandierina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F4D14F-DD85-4DD8-A1A6-9AD48B6272B5}"/>
              </a:ext>
            </a:extLst>
          </p:cNvPr>
          <p:cNvSpPr/>
          <p:nvPr/>
        </p:nvSpPr>
        <p:spPr>
          <a:xfrm>
            <a:off x="7196773" y="1330231"/>
            <a:ext cx="2209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Esecuzione diretta di /bin/getflag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CB23B79-6134-4EF1-97AF-664D46E4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55" y="4701226"/>
            <a:ext cx="487722" cy="49991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BE554CB-0DBC-427A-AFCF-92CE7E21FF93}"/>
              </a:ext>
            </a:extLst>
          </p:cNvPr>
          <p:cNvSpPr/>
          <p:nvPr/>
        </p:nvSpPr>
        <p:spPr>
          <a:xfrm>
            <a:off x="3602743" y="6400800"/>
            <a:ext cx="397690" cy="2939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E825007-A5A8-416F-8C3D-2A633B55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85" y="1911364"/>
            <a:ext cx="414564" cy="49381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01D8AA2-E618-4177-81EC-BC9E64A8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85" y="1881254"/>
            <a:ext cx="414564" cy="49381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927EB9C-E312-4284-AE1D-15C16225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74" y="5152959"/>
            <a:ext cx="414564" cy="49381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C95F46-E03B-4942-BDF0-6E365F60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0" y="6331989"/>
            <a:ext cx="414564" cy="49381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70498DE-4E08-410D-B68E-055DCAD4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02" y="6335451"/>
            <a:ext cx="414564" cy="49381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FD96ABC-686F-4892-84A3-450223FD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36" y="6313678"/>
            <a:ext cx="414564" cy="49381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48EAE9F-1D26-4494-9170-3B26B4B13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32" y="3695183"/>
            <a:ext cx="414564" cy="49381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D783811-38D0-480E-A48D-A59535C6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132" y="1838611"/>
            <a:ext cx="414564" cy="49381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C731544-ACA4-468E-B561-E2822CB1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832" y="1821206"/>
            <a:ext cx="41456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E7CB-3398-42A1-ACD9-62252133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cap="none" dirty="0">
                <a:solidFill>
                  <a:srgbClr val="FFC000"/>
                </a:solidFill>
                <a:latin typeface="+mn-lt"/>
              </a:rPr>
              <a:t>LEVEL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825C-5A03-4729-B9C7-08E6DAA0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3600" dirty="0"/>
              <a:t>« This level requires you to read the </a:t>
            </a:r>
            <a:r>
              <a:rPr lang="it-IT" sz="3600" dirty="0">
                <a:solidFill>
                  <a:srgbClr val="FF0000"/>
                </a:solidFill>
              </a:rPr>
              <a:t>token</a:t>
            </a:r>
            <a:r>
              <a:rPr lang="it-IT" sz="3600" dirty="0"/>
              <a:t> file, but the code restricts the files that can be read. Find a way to bypass it :) «</a:t>
            </a:r>
          </a:p>
          <a:p>
            <a:pPr marL="0" indent="0">
              <a:buNone/>
            </a:pPr>
            <a:endParaRPr lang="it-IT" sz="3600" dirty="0"/>
          </a:p>
          <a:p>
            <a:pPr marL="0" indent="0">
              <a:buNone/>
            </a:pPr>
            <a:r>
              <a:rPr lang="it-IT" sz="3600" dirty="0"/>
              <a:t>Il programma in questione ha il seguente percorso: </a:t>
            </a:r>
          </a:p>
          <a:p>
            <a:pPr marL="0" indent="0">
              <a:buNone/>
            </a:pPr>
            <a:r>
              <a:rPr lang="it-IT" sz="3600" dirty="0"/>
              <a:t>		/home/flag04/flag04</a:t>
            </a:r>
          </a:p>
        </p:txBody>
      </p:sp>
    </p:spTree>
    <p:extLst>
      <p:ext uri="{BB962C8B-B14F-4D97-AF65-F5344CB8AC3E}">
        <p14:creationId xmlns:p14="http://schemas.microsoft.com/office/powerpoint/2010/main" val="2085766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C870-77A3-43ED-863A-413B361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Risultato dell’attacco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72-40DE-40A3-81C9-BE40B1DD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5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dirty="0"/>
              <a:t>Il risultato ottenuto è: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3500" dirty="0">
                <a:solidFill>
                  <a:srgbClr val="FF0000"/>
                </a:solidFill>
              </a:rPr>
              <a:t>L’attacco fallisce!!</a:t>
            </a:r>
          </a:p>
          <a:p>
            <a:pPr marL="0" indent="0">
              <a:buNone/>
            </a:pPr>
            <a:r>
              <a:rPr lang="it-IT" dirty="0"/>
              <a:t>		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1C9DF-3EDF-4AC3-9B96-E42C9A0D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7" y="2786742"/>
            <a:ext cx="7242629" cy="24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DE7-C396-499F-B7C6-CBE639D6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Causa del fallimento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BF0AE-5197-4B7D-B21D-EF94255B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L’attacco fallisce a causa dei permessi presenti per il file flag04.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Dopo l’omogeizzazione il file «token» non presenta il bit SETUID settato ed inoltre non ha i permessi per gli altri utenti.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programma ci permette di aprire un file non contenente la sottostringa token (xxtoken)</a:t>
            </a:r>
          </a:p>
        </p:txBody>
      </p:sp>
    </p:spTree>
    <p:extLst>
      <p:ext uri="{BB962C8B-B14F-4D97-AF65-F5344CB8AC3E}">
        <p14:creationId xmlns:p14="http://schemas.microsoft.com/office/powerpoint/2010/main" val="422944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16C-DC4F-4A78-BBEB-015C8FDE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31520"/>
            <a:ext cx="9905998" cy="1341120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+mn-lt"/>
              </a:rPr>
              <a:t> </a:t>
            </a:r>
            <a:r>
              <a:rPr lang="it-IT" sz="4400" dirty="0">
                <a:solidFill>
                  <a:srgbClr val="FFC000"/>
                </a:solidFill>
                <a:latin typeface="+mn-lt"/>
              </a:rPr>
              <a:t>Funzione 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02B3-7928-452D-ADA8-2265D68D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72640"/>
            <a:ext cx="9905999" cy="430783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Prendiamo in considerazione la funzione </a:t>
            </a:r>
            <a:r>
              <a:rPr lang="it-IT" dirty="0">
                <a:solidFill>
                  <a:srgbClr val="FF0000"/>
                </a:solidFill>
              </a:rPr>
              <a:t>open() </a:t>
            </a:r>
            <a:r>
              <a:rPr lang="it-IT" dirty="0"/>
              <a:t>del codice sorgente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60600-CB43-476F-86F7-0852322B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8" y="4647924"/>
            <a:ext cx="7640320" cy="1562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CDD19-65CA-4C1B-AB18-F69779F5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58" y="2886980"/>
            <a:ext cx="5755123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34AE-346F-43AA-89DF-037EEECE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</a:rPr>
              <a:t>Funzione open()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D4463-6820-4439-B8F5-C8DFB444A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33" y="1832928"/>
            <a:ext cx="6625907" cy="21132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E4C9D-C7B4-42F2-AA2B-C91D1B21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33" y="4599596"/>
            <a:ext cx="6625907" cy="1639886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7F7409A-7F76-4BA1-AC3A-67F7385B0555}"/>
              </a:ext>
            </a:extLst>
          </p:cNvPr>
          <p:cNvSpPr/>
          <p:nvPr/>
        </p:nvSpPr>
        <p:spPr>
          <a:xfrm>
            <a:off x="8569960" y="1991360"/>
            <a:ext cx="3235960" cy="1788160"/>
          </a:xfrm>
          <a:prstGeom prst="wedgeRectCallout">
            <a:avLst>
              <a:gd name="adj1" fmla="val -63515"/>
              <a:gd name="adj2" fmla="val 99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Specificando gli access mode, possiamo aprire diversi tipi di file o cartelle tra cui i link simbolici. </a:t>
            </a:r>
          </a:p>
        </p:txBody>
      </p:sp>
    </p:spTree>
    <p:extLst>
      <p:ext uri="{BB962C8B-B14F-4D97-AF65-F5344CB8AC3E}">
        <p14:creationId xmlns:p14="http://schemas.microsoft.com/office/powerpoint/2010/main" val="2552116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530-334E-48AD-AC5A-4202FB0C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C000"/>
                </a:solidFill>
                <a:latin typeface="+mn-lt"/>
              </a:rPr>
              <a:t>Creazione ed iniezione di un link simbolico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2F24-F202-4DE0-9AA9-B6CF07FE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 link simbolico (symlink) indica un particolare tipo di file che punta ad un altro file o directory. </a:t>
            </a:r>
          </a:p>
          <a:p>
            <a:pPr marL="0" indent="0">
              <a:buNone/>
            </a:pPr>
            <a:r>
              <a:rPr lang="it-IT" dirty="0"/>
              <a:t>Il symlink viene creato dall’attaccante e punta ad un file creato dalla vittima, pertanto esso avrà tutti i permessi dell’utente che lo ha generato. </a:t>
            </a:r>
          </a:p>
          <a:p>
            <a:pPr marL="0" indent="0">
              <a:buNone/>
            </a:pPr>
            <a:r>
              <a:rPr lang="it-IT" dirty="0"/>
              <a:t>A questo punto, un symlink ci permette di bypassare il controllo della funzione strstr() ed inoltre di superare i permessi del file token (password)</a:t>
            </a: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80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BB0-81AA-4A77-A720-43122183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Creazione ed iniezione di un link simbolico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3CB5-E140-4F29-BE1C-FF9B5C6B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symlink viene  creato attraverso il comando: </a:t>
            </a:r>
          </a:p>
          <a:p>
            <a:pPr marL="0" indent="0" algn="ctr">
              <a:buNone/>
            </a:pPr>
            <a:r>
              <a:rPr lang="it-IT" sz="3200" dirty="0">
                <a:solidFill>
                  <a:srgbClr val="92D050"/>
                </a:solidFill>
              </a:rPr>
              <a:t>ln –s target symlink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A5C55-5996-44F7-A7E9-23B18708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90" y="3789185"/>
            <a:ext cx="4419739" cy="46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46CA9-E5AD-4156-8F98-378B5ABA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90" y="4882438"/>
            <a:ext cx="4157029" cy="574934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1BB0CCD-E2A4-47C1-9365-4A2DD22BEB46}"/>
              </a:ext>
            </a:extLst>
          </p:cNvPr>
          <p:cNvSpPr/>
          <p:nvPr/>
        </p:nvSpPr>
        <p:spPr>
          <a:xfrm>
            <a:off x="7224847" y="4020343"/>
            <a:ext cx="4155303" cy="1602209"/>
          </a:xfrm>
          <a:prstGeom prst="cloudCallout">
            <a:avLst>
              <a:gd name="adj1" fmla="val -71337"/>
              <a:gd name="adj2" fmla="val -35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 questo caso il token viene chiamato «key», in quanto non può avere come sottostringa «token»  </a:t>
            </a:r>
          </a:p>
        </p:txBody>
      </p:sp>
    </p:spTree>
    <p:extLst>
      <p:ext uri="{BB962C8B-B14F-4D97-AF65-F5344CB8AC3E}">
        <p14:creationId xmlns:p14="http://schemas.microsoft.com/office/powerpoint/2010/main" val="879342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A1A-2E6D-4B6B-985B-0E3C704A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000"/>
                </a:solidFill>
              </a:rPr>
              <a:t>Creazione ed iniezione di un link simbolico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9FE8-E37E-4AA7-9D5B-91623633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symlink ha i permessi dell’utente che l’ha creato (attaccante)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89662-19DE-4DD1-B365-1FFDD955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230881"/>
            <a:ext cx="7433628" cy="219456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553BCFF-4870-4ADF-A36A-6F68CE350F32}"/>
              </a:ext>
            </a:extLst>
          </p:cNvPr>
          <p:cNvSpPr/>
          <p:nvPr/>
        </p:nvSpPr>
        <p:spPr>
          <a:xfrm>
            <a:off x="9434285" y="4686156"/>
            <a:ext cx="2569029" cy="1478570"/>
          </a:xfrm>
          <a:prstGeom prst="wedgeEllipseCallout">
            <a:avLst>
              <a:gd name="adj1" fmla="val -81730"/>
              <a:gd name="adj2" fmla="val -35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Notiamo che key punta al file token in flag04</a:t>
            </a:r>
          </a:p>
        </p:txBody>
      </p:sp>
    </p:spTree>
    <p:extLst>
      <p:ext uri="{BB962C8B-B14F-4D97-AF65-F5344CB8AC3E}">
        <p14:creationId xmlns:p14="http://schemas.microsoft.com/office/powerpoint/2010/main" val="331697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1B0-531D-4F55-B9A0-93A813F5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Esecuzione flag04 con symlink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BCDA-01F7-4AAA-B41A-BE21E356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Eseguiamo il programma flag04 passandogli il link simbolico appena creato.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Eseguendo flag04 con il symlink il file viene aperto in quanto ha il bit SETUID impostato a 1.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7F56D-33B9-45C5-A6EF-84726860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48" y="3108791"/>
            <a:ext cx="9338191" cy="6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8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C7F1-5722-4FD8-9746-65835F14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Sfida vinta?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73E1-1363-45AF-B7AB-54F6509A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400"/>
            <a:ext cx="9905999" cy="430908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Accediamo come utente flag04 attraverso il token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Eseguiamo il comando getflag ed otteniamo la vittoria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5F28D-9451-4CDF-B029-2ABF64D0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2605868"/>
            <a:ext cx="5994401" cy="109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3029D-2198-46AD-99D1-1AD5A8B5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2" y="4760913"/>
            <a:ext cx="5994401" cy="8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43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1A4E-F9D0-4BD5-8EDC-7C1BB922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8518"/>
            <a:ext cx="11038495" cy="1148448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</a:rPr>
              <a:t>Aggiornamento dell’albero di attacco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EA608-26BF-49C3-82F8-2FD11D9BB57D}"/>
              </a:ext>
            </a:extLst>
          </p:cNvPr>
          <p:cNvSpPr/>
          <p:nvPr/>
        </p:nvSpPr>
        <p:spPr>
          <a:xfrm>
            <a:off x="6853952" y="1824902"/>
            <a:ext cx="2130109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Esecuzione diretta di /bin/getflag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4A3656-8B01-4638-BE25-D5DF219BE238}"/>
              </a:ext>
            </a:extLst>
          </p:cNvPr>
          <p:cNvSpPr/>
          <p:nvPr/>
        </p:nvSpPr>
        <p:spPr>
          <a:xfrm>
            <a:off x="1837862" y="5067805"/>
            <a:ext cx="2851976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Esecuzine di /home/flag04/flag04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EF352-3C87-4EAD-BA8C-1D13D7B4D20C}"/>
              </a:ext>
            </a:extLst>
          </p:cNvPr>
          <p:cNvSpPr/>
          <p:nvPr/>
        </p:nvSpPr>
        <p:spPr>
          <a:xfrm>
            <a:off x="1327204" y="1824901"/>
            <a:ext cx="2130109" cy="8849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Ottenimento password utente flag04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5504A-B4D7-404A-BBC7-1FB28B2A332C}"/>
              </a:ext>
            </a:extLst>
          </p:cNvPr>
          <p:cNvSpPr/>
          <p:nvPr/>
        </p:nvSpPr>
        <p:spPr>
          <a:xfrm>
            <a:off x="4884165" y="5088464"/>
            <a:ext cx="2851976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symlink «key» in /home/level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938EF-C58F-4CD8-AF0B-7C2BD3BE2B50}"/>
              </a:ext>
            </a:extLst>
          </p:cNvPr>
          <p:cNvSpPr/>
          <p:nvPr/>
        </p:nvSpPr>
        <p:spPr>
          <a:xfrm>
            <a:off x="9432345" y="1824902"/>
            <a:ext cx="252055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Bandierina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DB257A-30DF-4856-B8ED-5FF316874258}"/>
              </a:ext>
            </a:extLst>
          </p:cNvPr>
          <p:cNvSpPr/>
          <p:nvPr/>
        </p:nvSpPr>
        <p:spPr>
          <a:xfrm>
            <a:off x="3120151" y="3629489"/>
            <a:ext cx="2496457" cy="8557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Lettura file token in /home/flag04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1EC09-863C-4096-B342-0BCDB03CEF00}"/>
              </a:ext>
            </a:extLst>
          </p:cNvPr>
          <p:cNvSpPr/>
          <p:nvPr/>
        </p:nvSpPr>
        <p:spPr>
          <a:xfrm>
            <a:off x="4409440" y="1824902"/>
            <a:ext cx="1885404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Login utente flag04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D5249D-952F-454A-80DD-4A28BB5DB8E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63850" y="4579924"/>
            <a:ext cx="590968" cy="48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4D40B7-3D19-4823-BFD7-BFE1EF441365}"/>
              </a:ext>
            </a:extLst>
          </p:cNvPr>
          <p:cNvCxnSpPr>
            <a:cxnSpLocks/>
          </p:cNvCxnSpPr>
          <p:nvPr/>
        </p:nvCxnSpPr>
        <p:spPr>
          <a:xfrm>
            <a:off x="4884165" y="4485283"/>
            <a:ext cx="525161" cy="582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7B99B6-B757-4428-86FB-C492DF0301A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294844" y="2280214"/>
            <a:ext cx="570017" cy="1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BDD8AD-6F27-4AEB-A61E-CBBAC36EF1D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8984061" y="2282102"/>
            <a:ext cx="4482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42AFB-262E-4CCE-B208-DC14645546B7}"/>
              </a:ext>
            </a:extLst>
          </p:cNvPr>
          <p:cNvCxnSpPr>
            <a:cxnSpLocks/>
          </p:cNvCxnSpPr>
          <p:nvPr/>
        </p:nvCxnSpPr>
        <p:spPr>
          <a:xfrm flipH="1">
            <a:off x="1556596" y="2658046"/>
            <a:ext cx="562490" cy="77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0D53B39-6EB2-46AF-8A98-C181EC547E7D}"/>
              </a:ext>
            </a:extLst>
          </p:cNvPr>
          <p:cNvSpPr/>
          <p:nvPr/>
        </p:nvSpPr>
        <p:spPr>
          <a:xfrm>
            <a:off x="130608" y="3270834"/>
            <a:ext cx="2851976" cy="1426529"/>
          </a:xfrm>
          <a:prstGeom prst="triangle">
            <a:avLst>
              <a:gd name="adj" fmla="val 54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Attacchi impraticabili precedenti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7F828A-9623-4D6F-B368-33D7D913765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71152" y="2708312"/>
            <a:ext cx="1497228" cy="921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5C21D9-21AD-474B-B8C2-C930F16DEC5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457313" y="2267389"/>
            <a:ext cx="952127" cy="14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DD0ABBE-FAC5-44C4-B3D8-195EDA57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74" y="5572190"/>
            <a:ext cx="414564" cy="4938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F175E4-31FD-4656-A0A3-BA5AE90E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2" y="5572190"/>
            <a:ext cx="414564" cy="4938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51EE02C-2660-4DB5-9A80-706E068D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44" y="4139770"/>
            <a:ext cx="414564" cy="4938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28D91D-62DD-4722-A3F7-80BBF5D4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89" y="2309784"/>
            <a:ext cx="414564" cy="49381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97C209B-33F7-4778-993F-9F49ECDA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497" y="2340038"/>
            <a:ext cx="414564" cy="4938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0A4DC63-8C07-4A82-B822-9E6A3300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331" y="2335771"/>
            <a:ext cx="414564" cy="4938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3D0E328-2986-46FF-A6FF-2718DD51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31" y="2340037"/>
            <a:ext cx="465671" cy="49381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FE80547-4B2E-4371-BF88-00C0B56C2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67" y="4336760"/>
            <a:ext cx="48772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2A6A-6D82-4379-A04F-69D7F233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cap="none" dirty="0">
                <a:solidFill>
                  <a:srgbClr val="FFC000"/>
                </a:solidFill>
                <a:latin typeface="+mn-lt"/>
              </a:rPr>
              <a:t>CODICE SORGENTE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3F04-3D59-41E7-BEBA-233E2468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0119"/>
            <a:ext cx="9905999" cy="410797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#include &lt;stdlib.h&gt;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#include &lt;unistd.h&gt;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#include &lt;string.h&gt;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#include &lt;sys/types.h&gt;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#include 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#include &lt;fcntl.h&gt;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int main(int argc, char **argv, char **envp)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char buf[1024];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int fd, rc;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CF2698A-FB47-40F9-8564-0FBC7FB0743A}"/>
              </a:ext>
            </a:extLst>
          </p:cNvPr>
          <p:cNvSpPr/>
          <p:nvPr/>
        </p:nvSpPr>
        <p:spPr>
          <a:xfrm>
            <a:off x="6073937" y="4549317"/>
            <a:ext cx="2279177" cy="337782"/>
          </a:xfrm>
          <a:prstGeom prst="wedgeRectCallout">
            <a:avLst>
              <a:gd name="adj1" fmla="val -182896"/>
              <a:gd name="adj2" fmla="val 15815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Buffer di </a:t>
            </a:r>
            <a:r>
              <a:rPr lang="it-IT" kern="1000" dirty="0">
                <a:solidFill>
                  <a:schemeClr val="accent5">
                    <a:lumMod val="75000"/>
                  </a:schemeClr>
                </a:solidFill>
              </a:rPr>
              <a:t>1024  byte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A6CBCC9-8943-4161-AA5B-5374A42794F6}"/>
              </a:ext>
            </a:extLst>
          </p:cNvPr>
          <p:cNvSpPr/>
          <p:nvPr/>
        </p:nvSpPr>
        <p:spPr>
          <a:xfrm>
            <a:off x="5254388" y="5404261"/>
            <a:ext cx="1951630" cy="337782"/>
          </a:xfrm>
          <a:prstGeom prst="wedgeRectCallout">
            <a:avLst>
              <a:gd name="adj1" fmla="val -196837"/>
              <a:gd name="adj2" fmla="val 1395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Variabili intere </a:t>
            </a:r>
          </a:p>
        </p:txBody>
      </p:sp>
    </p:spTree>
    <p:extLst>
      <p:ext uri="{BB962C8B-B14F-4D97-AF65-F5344CB8AC3E}">
        <p14:creationId xmlns:p14="http://schemas.microsoft.com/office/powerpoint/2010/main" val="111579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093BE1-F20D-471C-8DF5-9E494437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Sfida vinta!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E790E-42CF-4539-876C-B048B176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256745"/>
            <a:ext cx="7112000" cy="3291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4010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D15B-8741-4D92-858F-9CB04CCC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La vulnerabilità in level04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D99B-BE4D-4C07-B7B0-48566DEE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4286"/>
            <a:ext cx="9905999" cy="397691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vulnerabilità presente in flag04 si verifica per via dei link simbolici </a:t>
            </a:r>
          </a:p>
          <a:p>
            <a:pPr marL="0" indent="0">
              <a:buNone/>
            </a:pPr>
            <a:r>
              <a:rPr lang="it-IT" dirty="0"/>
              <a:t>CWE di riferimento: </a:t>
            </a:r>
            <a:r>
              <a:rPr lang="it-IT" dirty="0">
                <a:solidFill>
                  <a:srgbClr val="92D050"/>
                </a:solidFill>
              </a:rPr>
              <a:t>CWE-61 Unix Symbolic link (Symlink) following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3D2D3-7F5A-4CE1-93A2-CAECA1DD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62881"/>
            <a:ext cx="10397445" cy="35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55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240F-F8BD-44B2-AC65-6B5AB0DA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Mitigazione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4255-05A1-4AF9-B5B4-D5901C0C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L’accesso alla directory dovrebbe essere limitato al programma in modo da impedire agli aggressori di manipolare i file. </a:t>
            </a:r>
          </a:p>
        </p:txBody>
      </p:sp>
    </p:spTree>
    <p:extLst>
      <p:ext uri="{BB962C8B-B14F-4D97-AF65-F5344CB8AC3E}">
        <p14:creationId xmlns:p14="http://schemas.microsoft.com/office/powerpoint/2010/main" val="1229815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3A19-7A4B-4BFC-8171-73FD7EBD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Mitigazione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06C9-6863-4501-8B8D-C3817CBE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7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Bisognerebbe seguire il principio dei minimi privilegi quando si assegnano i diritti di accesso alle entità in un sistema software.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Negare l’accesso ad un file può impedire a un utente malintenzionato di sostituire quel file con un collegamento a un file sensibile. </a:t>
            </a:r>
          </a:p>
        </p:txBody>
      </p:sp>
    </p:spTree>
    <p:extLst>
      <p:ext uri="{BB962C8B-B14F-4D97-AF65-F5344CB8AC3E}">
        <p14:creationId xmlns:p14="http://schemas.microsoft.com/office/powerpoint/2010/main" val="3659346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800F-BC6F-4042-85E9-2167477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Mitigazione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1FE3-7F38-48A0-94E8-B7072DC6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Non salvare le credenziali di accesso del proprio account (token) nello spazio utente riservato al proprio account. </a:t>
            </a:r>
          </a:p>
        </p:txBody>
      </p:sp>
    </p:spTree>
    <p:extLst>
      <p:ext uri="{BB962C8B-B14F-4D97-AF65-F5344CB8AC3E}">
        <p14:creationId xmlns:p14="http://schemas.microsoft.com/office/powerpoint/2010/main" val="641986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CDA7-D18A-4E32-B686-5728B596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Fasi della mitigazione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BE04-79CF-4245-9EEF-79F41A41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Modifichiamo il programma flag04 inserendo all’interno del codice sorgente la seguente stringa: </a:t>
            </a:r>
          </a:p>
          <a:p>
            <a:pPr marL="0" indent="0">
              <a:buNone/>
            </a:pPr>
            <a:r>
              <a:rPr lang="it-IT" sz="2000" dirty="0"/>
              <a:t>		</a:t>
            </a:r>
            <a:r>
              <a:rPr lang="it-IT" sz="2000" dirty="0">
                <a:solidFill>
                  <a:srgbClr val="92D050"/>
                </a:solidFill>
              </a:rPr>
              <a:t>fd = open(argv[1], O_RDONLY | O_NOFOLLOW);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 Accendiamo come admin (nebula)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Creiamo il file «mitigazione» e lo compiliamo.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Spostiamo il file nella directory flag04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 Modifichiamo i permessi e il proprietario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Settiamo il bit SETUID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9654D70-50B2-436A-8CE5-D706423434BC}"/>
              </a:ext>
            </a:extLst>
          </p:cNvPr>
          <p:cNvSpPr/>
          <p:nvPr/>
        </p:nvSpPr>
        <p:spPr>
          <a:xfrm>
            <a:off x="7274716" y="3947705"/>
            <a:ext cx="2489327" cy="593558"/>
          </a:xfrm>
          <a:prstGeom prst="wedgeRoundRectCallout">
            <a:avLst>
              <a:gd name="adj1" fmla="val -89324"/>
              <a:gd name="adj2" fmla="val 192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Il codice sorgente è quello del file flag04</a:t>
            </a:r>
          </a:p>
        </p:txBody>
      </p:sp>
    </p:spTree>
    <p:extLst>
      <p:ext uri="{BB962C8B-B14F-4D97-AF65-F5344CB8AC3E}">
        <p14:creationId xmlns:p14="http://schemas.microsoft.com/office/powerpoint/2010/main" val="84233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202A-C2BE-4D70-877E-173D823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Risultato della mitigazione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19A85-FE78-451B-AAB0-13AB158E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062" y="2962275"/>
            <a:ext cx="7886699" cy="1238250"/>
          </a:xfrm>
        </p:spPr>
      </p:pic>
    </p:spTree>
    <p:extLst>
      <p:ext uri="{BB962C8B-B14F-4D97-AF65-F5344CB8AC3E}">
        <p14:creationId xmlns:p14="http://schemas.microsoft.com/office/powerpoint/2010/main" val="1073018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BB3FD-F3A3-415E-AE4D-921674C5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428750"/>
            <a:ext cx="7867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E824-12B9-4323-94AA-1F4516E1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C6C9-79FC-4C70-AF45-69DC7C72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5528"/>
            <a:ext cx="9905999" cy="3643953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it-IT" sz="1300" dirty="0">
              <a:solidFill>
                <a:prstClr val="white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    if(argc == 1)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    printf("%s [file to read]\n", argv[0]);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    exit(EXIT_FAILURE);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}</a:t>
            </a:r>
          </a:p>
          <a:p>
            <a:pPr marL="0" lvl="0" indent="0">
              <a:spcBef>
                <a:spcPts val="0"/>
              </a:spcBef>
              <a:buNone/>
            </a:pPr>
            <a:endParaRPr lang="it-IT" sz="1600" dirty="0">
              <a:solidFill>
                <a:prstClr val="white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if(strstr(argv[1], "token") != NULL)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    printf("You may not access '%s'\n", argv[1]);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    exit(EXIT_FAILURE);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 sz="1600" dirty="0">
                <a:solidFill>
                  <a:prstClr val="white"/>
                </a:solidFill>
              </a:rPr>
              <a:t>  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46EB9E9-9A4D-41FD-8C78-1E17E56F9EEB}"/>
              </a:ext>
            </a:extLst>
          </p:cNvPr>
          <p:cNvSpPr/>
          <p:nvPr/>
        </p:nvSpPr>
        <p:spPr>
          <a:xfrm>
            <a:off x="6400799" y="2429302"/>
            <a:ext cx="3193577" cy="999698"/>
          </a:xfrm>
          <a:prstGeom prst="wedgeRectCallout">
            <a:avLst>
              <a:gd name="adj1" fmla="val -158314"/>
              <a:gd name="adj2" fmla="val -239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Se esiste un unico argomento il programma termina, in quanto nessun file è specificato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2449B17-2229-4E37-BCD0-FA51B1D55CB2}"/>
              </a:ext>
            </a:extLst>
          </p:cNvPr>
          <p:cNvSpPr/>
          <p:nvPr/>
        </p:nvSpPr>
        <p:spPr>
          <a:xfrm>
            <a:off x="6741993" y="4176215"/>
            <a:ext cx="3193577" cy="1095233"/>
          </a:xfrm>
          <a:prstGeom prst="wedgeRectCallout">
            <a:avLst>
              <a:gd name="adj1" fmla="val -123661"/>
              <a:gd name="adj2" fmla="val -542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Controlla se il secondo argomento è «token», in caso di risposta affermativa l’esecuzione termina</a:t>
            </a:r>
          </a:p>
        </p:txBody>
      </p:sp>
    </p:spTree>
    <p:extLst>
      <p:ext uri="{BB962C8B-B14F-4D97-AF65-F5344CB8AC3E}">
        <p14:creationId xmlns:p14="http://schemas.microsoft.com/office/powerpoint/2010/main" val="28773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1839-F1DD-436B-86A9-570F9DAF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BB39-1003-4001-A751-0ED8AD8F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958"/>
            <a:ext cx="9905999" cy="431724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it-IT" sz="2000" dirty="0"/>
          </a:p>
          <a:p>
            <a:pPr marL="0" indent="0">
              <a:spcBef>
                <a:spcPts val="0"/>
              </a:spcBef>
              <a:buNone/>
            </a:pPr>
            <a:endParaRPr lang="it-IT" sz="2000" dirty="0"/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fd = open(argv[1], O_RDONLY);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If(fd ==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    err(EXIT_FAILURE, «Unable to open %s», argv[1];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 rc = read(fd, buf, sizeof(buf));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 if (rc ==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	err(EXIT_FAILURE, «Unable to read fd %d», fd);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    write(1, buf, rc);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}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F89F7FC-6795-4961-A506-1D4ABBF63DF9}"/>
              </a:ext>
            </a:extLst>
          </p:cNvPr>
          <p:cNvSpPr/>
          <p:nvPr/>
        </p:nvSpPr>
        <p:spPr>
          <a:xfrm>
            <a:off x="7560859" y="2306472"/>
            <a:ext cx="3016156" cy="817364"/>
          </a:xfrm>
          <a:prstGeom prst="wedgeRectCallout">
            <a:avLst>
              <a:gd name="adj1" fmla="val -138263"/>
              <a:gd name="adj2" fmla="val -394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Open è una system call che ci permette di aprire un file in sola lettura.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AF4EAA0-C9F1-4379-A823-AB7E37565998}"/>
              </a:ext>
            </a:extLst>
          </p:cNvPr>
          <p:cNvSpPr/>
          <p:nvPr/>
        </p:nvSpPr>
        <p:spPr>
          <a:xfrm>
            <a:off x="7956644" y="3943549"/>
            <a:ext cx="3208661" cy="817364"/>
          </a:xfrm>
          <a:prstGeom prst="wedgeRectCallout">
            <a:avLst>
              <a:gd name="adj1" fmla="val -151044"/>
              <a:gd name="adj2" fmla="val -747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Read è una system call usata per leggere dati nel buffer.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0940368-4CD1-45CB-A46E-1C1AD6CE8607}"/>
              </a:ext>
            </a:extLst>
          </p:cNvPr>
          <p:cNvSpPr/>
          <p:nvPr/>
        </p:nvSpPr>
        <p:spPr>
          <a:xfrm>
            <a:off x="5277852" y="5384042"/>
            <a:ext cx="3208661" cy="1064824"/>
          </a:xfrm>
          <a:prstGeom prst="wedgeRectCallout">
            <a:avLst>
              <a:gd name="adj1" fmla="val -118727"/>
              <a:gd name="adj2" fmla="val -75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Write è una system call usata per scrivere dati all’interno di un buffer</a:t>
            </a:r>
          </a:p>
        </p:txBody>
      </p:sp>
    </p:spTree>
    <p:extLst>
      <p:ext uri="{BB962C8B-B14F-4D97-AF65-F5344CB8AC3E}">
        <p14:creationId xmlns:p14="http://schemas.microsoft.com/office/powerpoint/2010/main" val="36818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FBD7-65B1-43B5-B3DE-6F1B3E78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Obiettivo della sfida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A925-6BD9-4BDA-8090-B7309DCD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Recupero della password (token) dell’utente flag04, aggirando il controllo di    sicurezza del programma /home/flag04/flag04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Autenticazione come utente flag04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Esecuzione del programma /bin/getflag come utente flag04</a:t>
            </a:r>
          </a:p>
        </p:txBody>
      </p:sp>
    </p:spTree>
    <p:extLst>
      <p:ext uri="{BB962C8B-B14F-4D97-AF65-F5344CB8AC3E}">
        <p14:creationId xmlns:p14="http://schemas.microsoft.com/office/powerpoint/2010/main" val="34197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0A12-A621-4C79-B996-21C35FF0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  <a:latin typeface="+mn-lt"/>
              </a:rPr>
              <a:t>Modus Operandi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A643-14BF-486D-8A51-44C112EC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Raccogliere più informazioni possibili sul sistema (Nebula 04)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Creare/Aggiornare l’albero di attacco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Provare l’attacco soltanto dopo aver individuato un percorso plausibile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Se l’attacco non è riuscito, tornare al primo punto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Se l’attacco è riuscito, la sfida è vinta! </a:t>
            </a:r>
          </a:p>
        </p:txBody>
      </p:sp>
    </p:spTree>
    <p:extLst>
      <p:ext uri="{BB962C8B-B14F-4D97-AF65-F5344CB8AC3E}">
        <p14:creationId xmlns:p14="http://schemas.microsoft.com/office/powerpoint/2010/main" val="202139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173B-01F0-43B1-8D40-FFFE4353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96" y="8886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rgbClr val="FFC000"/>
                </a:solidFill>
              </a:rPr>
              <a:t>Costruzione albero di attacco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67E4A1-947C-4D45-BDB5-BE64A49097FD}"/>
              </a:ext>
            </a:extLst>
          </p:cNvPr>
          <p:cNvSpPr/>
          <p:nvPr/>
        </p:nvSpPr>
        <p:spPr>
          <a:xfrm>
            <a:off x="1854305" y="5713686"/>
            <a:ext cx="1858461" cy="5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Richiesta legittima password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0E16B-4CB8-41E4-9A8B-61537635CEFD}"/>
              </a:ext>
            </a:extLst>
          </p:cNvPr>
          <p:cNvSpPr/>
          <p:nvPr/>
        </p:nvSpPr>
        <p:spPr>
          <a:xfrm>
            <a:off x="4119229" y="5713686"/>
            <a:ext cx="1858461" cy="5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Rottura password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D3647-9C54-4A24-B7A1-254069C45957}"/>
              </a:ext>
            </a:extLst>
          </p:cNvPr>
          <p:cNvSpPr/>
          <p:nvPr/>
        </p:nvSpPr>
        <p:spPr>
          <a:xfrm>
            <a:off x="6368298" y="5692932"/>
            <a:ext cx="2165684" cy="55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Lettura token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16AB1-793C-4025-8AF3-6539EF3BBC9E}"/>
              </a:ext>
            </a:extLst>
          </p:cNvPr>
          <p:cNvSpPr/>
          <p:nvPr/>
        </p:nvSpPr>
        <p:spPr>
          <a:xfrm>
            <a:off x="3464302" y="4889362"/>
            <a:ext cx="2935705" cy="58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Ottenimento password utente flag04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3BE1A3-975C-4100-B5A2-B3DCA8D16C1D}"/>
              </a:ext>
            </a:extLst>
          </p:cNvPr>
          <p:cNvCxnSpPr>
            <a:cxnSpLocks/>
          </p:cNvCxnSpPr>
          <p:nvPr/>
        </p:nvCxnSpPr>
        <p:spPr>
          <a:xfrm flipV="1">
            <a:off x="3243786" y="5318211"/>
            <a:ext cx="467603" cy="43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8B3417-C0E9-46C2-8409-C7768EF4BEE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4932155" y="5470470"/>
            <a:ext cx="116305" cy="24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D66325-01AC-4EE0-AF6F-F40C084F6E1C}"/>
              </a:ext>
            </a:extLst>
          </p:cNvPr>
          <p:cNvCxnSpPr>
            <a:cxnSpLocks/>
          </p:cNvCxnSpPr>
          <p:nvPr/>
        </p:nvCxnSpPr>
        <p:spPr>
          <a:xfrm flipH="1" flipV="1">
            <a:off x="5743075" y="5277249"/>
            <a:ext cx="974179" cy="43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1952844-F3E2-480E-BAFE-679AC1864056}"/>
              </a:ext>
            </a:extLst>
          </p:cNvPr>
          <p:cNvSpPr/>
          <p:nvPr/>
        </p:nvSpPr>
        <p:spPr>
          <a:xfrm>
            <a:off x="4366251" y="3938513"/>
            <a:ext cx="2382252" cy="62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Login come utente flag04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E8924B-D676-4A72-8B3C-A933379F7424}"/>
              </a:ext>
            </a:extLst>
          </p:cNvPr>
          <p:cNvCxnSpPr>
            <a:cxnSpLocks/>
          </p:cNvCxnSpPr>
          <p:nvPr/>
        </p:nvCxnSpPr>
        <p:spPr>
          <a:xfrm flipH="1">
            <a:off x="5159740" y="4584613"/>
            <a:ext cx="231399" cy="34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D11520-6DB6-40E3-B954-FEA4791DD241}"/>
              </a:ext>
            </a:extLst>
          </p:cNvPr>
          <p:cNvCxnSpPr>
            <a:cxnSpLocks/>
          </p:cNvCxnSpPr>
          <p:nvPr/>
        </p:nvCxnSpPr>
        <p:spPr>
          <a:xfrm flipH="1">
            <a:off x="5391139" y="3459441"/>
            <a:ext cx="332477" cy="50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4C1534-DD6E-4220-B517-A7ACB76466C8}"/>
              </a:ext>
            </a:extLst>
          </p:cNvPr>
          <p:cNvSpPr/>
          <p:nvPr/>
        </p:nvSpPr>
        <p:spPr>
          <a:xfrm>
            <a:off x="4879974" y="2846524"/>
            <a:ext cx="1876926" cy="62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Esecuzione diretta di /bin/getflag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894DA4-312A-45C5-A3E7-93CEDFF2006D}"/>
              </a:ext>
            </a:extLst>
          </p:cNvPr>
          <p:cNvSpPr/>
          <p:nvPr/>
        </p:nvSpPr>
        <p:spPr>
          <a:xfrm>
            <a:off x="6230164" y="1765176"/>
            <a:ext cx="1668379" cy="6304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Bandierina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496560-9393-4CDC-ACDF-8E08D3D7C4AF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5818437" y="2395629"/>
            <a:ext cx="1245917" cy="45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9215AB0-E3F6-4966-9567-7156AF735FDB}"/>
              </a:ext>
            </a:extLst>
          </p:cNvPr>
          <p:cNvSpPr/>
          <p:nvPr/>
        </p:nvSpPr>
        <p:spPr>
          <a:xfrm rot="302975">
            <a:off x="-333477" y="4343428"/>
            <a:ext cx="7595557" cy="1196057"/>
          </a:xfrm>
          <a:prstGeom prst="arc">
            <a:avLst>
              <a:gd name="adj1" fmla="val 335017"/>
              <a:gd name="adj2" fmla="val 699760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73D0D-F107-4B3A-90A7-D1E1D6118565}"/>
              </a:ext>
            </a:extLst>
          </p:cNvPr>
          <p:cNvSpPr/>
          <p:nvPr/>
        </p:nvSpPr>
        <p:spPr>
          <a:xfrm>
            <a:off x="4616399" y="5430789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787006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705</TotalTime>
  <Words>1852</Words>
  <Application>Microsoft Office PowerPoint</Application>
  <PresentationFormat>Widescreen</PresentationFormat>
  <Paragraphs>275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Agency FB</vt:lpstr>
      <vt:lpstr>Arial</vt:lpstr>
      <vt:lpstr>Tw Cen MT</vt:lpstr>
      <vt:lpstr>Wingdings</vt:lpstr>
      <vt:lpstr>Circuit</vt:lpstr>
      <vt:lpstr>Programmazione sicura</vt:lpstr>
      <vt:lpstr>Scopo della Presentazione</vt:lpstr>
      <vt:lpstr>LEVEL 04</vt:lpstr>
      <vt:lpstr>CODICE SORGENTE </vt:lpstr>
      <vt:lpstr>PowerPoint Presentation</vt:lpstr>
      <vt:lpstr>PowerPoint Presentation</vt:lpstr>
      <vt:lpstr>Obiettivo della sfida </vt:lpstr>
      <vt:lpstr>Modus Operandi </vt:lpstr>
      <vt:lpstr>Costruzione albero di attacco </vt:lpstr>
      <vt:lpstr>Richiesta password</vt:lpstr>
      <vt:lpstr>Rottura password </vt:lpstr>
      <vt:lpstr>Aggiornamento albero di attacco </vt:lpstr>
      <vt:lpstr>Fallimento della Strategia </vt:lpstr>
      <vt:lpstr>Strategia alternativa </vt:lpstr>
      <vt:lpstr>Accesso utente level 04</vt:lpstr>
      <vt:lpstr>Directory level 04</vt:lpstr>
      <vt:lpstr>Directory flag 04</vt:lpstr>
      <vt:lpstr>Visualizzazione file token </vt:lpstr>
      <vt:lpstr>Function strstr()</vt:lpstr>
      <vt:lpstr>Function strtstr() 2</vt:lpstr>
      <vt:lpstr>Creazione sottostringa «xxtoken»</vt:lpstr>
      <vt:lpstr>Aggiornamento albero di attacco </vt:lpstr>
      <vt:lpstr>Creazione di una libreria condivisa </vt:lpstr>
      <vt:lpstr>Variabile ld_preload</vt:lpstr>
      <vt:lpstr>Scrittura libreria condivisa </vt:lpstr>
      <vt:lpstr>Creazione della libreria condivisa</vt:lpstr>
      <vt:lpstr>Modifica di ld_preload</vt:lpstr>
      <vt:lpstr>Omegeneizzazione dei privilegi</vt:lpstr>
      <vt:lpstr>Aggiornamento dell’albero di attacco </vt:lpstr>
      <vt:lpstr>Risultato dell’attacco </vt:lpstr>
      <vt:lpstr>Causa del fallimento </vt:lpstr>
      <vt:lpstr> Funzione Open()</vt:lpstr>
      <vt:lpstr>Funzione open()</vt:lpstr>
      <vt:lpstr>Creazione ed iniezione di un link simbolico</vt:lpstr>
      <vt:lpstr>Creazione ed iniezione di un link simbolico</vt:lpstr>
      <vt:lpstr>Creazione ed iniezione di un link simbolico</vt:lpstr>
      <vt:lpstr>Esecuzione flag04 con symlink </vt:lpstr>
      <vt:lpstr>Sfida vinta?</vt:lpstr>
      <vt:lpstr>Aggiornamento dell’albero di attacco </vt:lpstr>
      <vt:lpstr>Sfida vinta!</vt:lpstr>
      <vt:lpstr>La vulnerabilità in level04</vt:lpstr>
      <vt:lpstr>Mitigazione #1</vt:lpstr>
      <vt:lpstr>Mitigazione #2</vt:lpstr>
      <vt:lpstr>Mitigazione #3</vt:lpstr>
      <vt:lpstr>Fasi della mitigazione </vt:lpstr>
      <vt:lpstr>Risultato della mitigazione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sicura</dc:title>
  <dc:creator>GIACOMO COCOZZIELLO</dc:creator>
  <cp:lastModifiedBy>GIACOMO COCOZZIELLO</cp:lastModifiedBy>
  <cp:revision>99</cp:revision>
  <dcterms:created xsi:type="dcterms:W3CDTF">2020-04-13T11:50:49Z</dcterms:created>
  <dcterms:modified xsi:type="dcterms:W3CDTF">2020-04-15T15:33:27Z</dcterms:modified>
</cp:coreProperties>
</file>