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4" r:id="rId43"/>
    <p:sldId id="293" r:id="rId44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456840" y="0"/>
            <a:ext cx="1119960" cy="5326560"/>
          </a:xfrm>
          <a:custGeom>
            <a:avLst/>
            <a:gdLst/>
            <a:ahLst/>
            <a:cxn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150480" y="0"/>
            <a:ext cx="1114920" cy="5274360"/>
          </a:xfrm>
          <a:custGeom>
            <a:avLst/>
            <a:gdLst/>
            <a:ahLst/>
            <a:cxn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50480" y="5238720"/>
            <a:ext cx="1226160" cy="1616760"/>
          </a:xfrm>
          <a:custGeom>
            <a:avLst/>
            <a:gdLst/>
            <a:ahLst/>
            <a:cxn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56840" y="5291280"/>
            <a:ext cx="1492920" cy="1564200"/>
          </a:xfrm>
          <a:custGeom>
            <a:avLst/>
            <a:gdLst/>
            <a:ahLst/>
            <a:cxn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456840" y="5286240"/>
            <a:ext cx="2127960" cy="1569240"/>
          </a:xfrm>
          <a:custGeom>
            <a:avLst/>
            <a:gdLst/>
            <a:ahLst/>
            <a:cxn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0480" y="5238720"/>
            <a:ext cx="1693080" cy="1616760"/>
          </a:xfrm>
          <a:custGeom>
            <a:avLst/>
            <a:gdLst/>
            <a:ahLst/>
            <a:cxn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6840" y="0"/>
            <a:ext cx="1119960" cy="5326560"/>
          </a:xfrm>
          <a:custGeom>
            <a:avLst/>
            <a:gdLst/>
            <a:ahLst/>
            <a:cxn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50480" y="0"/>
            <a:ext cx="1114920" cy="5274360"/>
          </a:xfrm>
          <a:custGeom>
            <a:avLst/>
            <a:gdLst/>
            <a:ahLst/>
            <a:cxn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150480" y="5238720"/>
            <a:ext cx="1226160" cy="1616760"/>
          </a:xfrm>
          <a:custGeom>
            <a:avLst/>
            <a:gdLst/>
            <a:ahLst/>
            <a:cxn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456840" y="5291280"/>
            <a:ext cx="1492920" cy="1564200"/>
          </a:xfrm>
          <a:custGeom>
            <a:avLst/>
            <a:gdLst/>
            <a:ahLst/>
            <a:cxn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456840" y="5286240"/>
            <a:ext cx="2127960" cy="1569240"/>
          </a:xfrm>
          <a:custGeom>
            <a:avLst/>
            <a:gdLst/>
            <a:ahLst/>
            <a:cxn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150480" y="5238720"/>
            <a:ext cx="1693080" cy="1616760"/>
          </a:xfrm>
          <a:custGeom>
            <a:avLst/>
            <a:gdLst/>
            <a:ahLst/>
            <a:cxn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6840" y="0"/>
            <a:ext cx="1119960" cy="5326560"/>
          </a:xfrm>
          <a:custGeom>
            <a:avLst/>
            <a:gdLst/>
            <a:ahLst/>
            <a:cxn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50480" y="0"/>
            <a:ext cx="1114920" cy="5274360"/>
          </a:xfrm>
          <a:custGeom>
            <a:avLst/>
            <a:gdLst/>
            <a:ahLst/>
            <a:cxn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150480" y="5238720"/>
            <a:ext cx="1226160" cy="1616760"/>
          </a:xfrm>
          <a:custGeom>
            <a:avLst/>
            <a:gdLst/>
            <a:ahLst/>
            <a:cxn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456840" y="5291280"/>
            <a:ext cx="1492920" cy="1564200"/>
          </a:xfrm>
          <a:custGeom>
            <a:avLst/>
            <a:gdLst/>
            <a:ahLst/>
            <a:cxn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456840" y="5286240"/>
            <a:ext cx="2127960" cy="1569240"/>
          </a:xfrm>
          <a:custGeom>
            <a:avLst/>
            <a:gdLst/>
            <a:ahLst/>
            <a:cxn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150480" y="5238720"/>
            <a:ext cx="1693080" cy="1616760"/>
          </a:xfrm>
          <a:custGeom>
            <a:avLst/>
            <a:gdLst/>
            <a:ahLst/>
            <a:cxn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Settimo livello struttura</a:t>
            </a:r>
          </a:p>
        </p:txBody>
      </p:sp>
      <p:sp>
        <p:nvSpPr>
          <p:cNvPr id="96" name="PlaceHolder 9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6840" y="0"/>
            <a:ext cx="1119960" cy="5326560"/>
          </a:xfrm>
          <a:custGeom>
            <a:avLst/>
            <a:gdLst/>
            <a:ahLst/>
            <a:cxn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50480" y="0"/>
            <a:ext cx="1114920" cy="5274360"/>
          </a:xfrm>
          <a:custGeom>
            <a:avLst/>
            <a:gdLst/>
            <a:ahLst/>
            <a:cxn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150480" y="5238720"/>
            <a:ext cx="1226160" cy="1616760"/>
          </a:xfrm>
          <a:custGeom>
            <a:avLst/>
            <a:gdLst/>
            <a:ahLst/>
            <a:cxn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456840" y="5291280"/>
            <a:ext cx="1492920" cy="1564200"/>
          </a:xfrm>
          <a:custGeom>
            <a:avLst/>
            <a:gdLst/>
            <a:ahLst/>
            <a:cxn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456840" y="5286240"/>
            <a:ext cx="2127960" cy="1569240"/>
          </a:xfrm>
          <a:custGeom>
            <a:avLst/>
            <a:gdLst/>
            <a:ahLst/>
            <a:cxn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150480" y="5238720"/>
            <a:ext cx="1693080" cy="1616760"/>
          </a:xfrm>
          <a:custGeom>
            <a:avLst/>
            <a:gdLst/>
            <a:ahLst/>
            <a:cxn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140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6840" y="0"/>
            <a:ext cx="1119960" cy="5326560"/>
          </a:xfrm>
          <a:custGeom>
            <a:avLst/>
            <a:gdLst/>
            <a:ahLst/>
            <a:cxn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150480" y="0"/>
            <a:ext cx="1114920" cy="5274360"/>
          </a:xfrm>
          <a:custGeom>
            <a:avLst/>
            <a:gdLst/>
            <a:ahLst/>
            <a:cxn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150480" y="5238720"/>
            <a:ext cx="1226160" cy="1616760"/>
          </a:xfrm>
          <a:custGeom>
            <a:avLst/>
            <a:gdLst/>
            <a:ahLst/>
            <a:cxn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456840" y="5291280"/>
            <a:ext cx="1492920" cy="1564200"/>
          </a:xfrm>
          <a:custGeom>
            <a:avLst/>
            <a:gdLst/>
            <a:ahLst/>
            <a:cxn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5"/>
          <p:cNvSpPr/>
          <p:nvPr/>
        </p:nvSpPr>
        <p:spPr>
          <a:xfrm>
            <a:off x="456840" y="5286240"/>
            <a:ext cx="2127960" cy="1569240"/>
          </a:xfrm>
          <a:custGeom>
            <a:avLst/>
            <a:gdLst/>
            <a:ahLst/>
            <a:cxn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6"/>
          <p:cNvSpPr/>
          <p:nvPr/>
        </p:nvSpPr>
        <p:spPr>
          <a:xfrm>
            <a:off x="150480" y="5238720"/>
            <a:ext cx="1693080" cy="1616760"/>
          </a:xfrm>
          <a:custGeom>
            <a:avLst/>
            <a:gdLst/>
            <a:ahLst/>
            <a:cxn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184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                                       </a:t>
            </a:r>
            <a:r>
              <a:rPr lang="it-IT" sz="4000" b="1" strike="noStrike" spc="-1">
                <a:solidFill>
                  <a:srgbClr val="000000"/>
                </a:solidFill>
                <a:latin typeface="Corbel"/>
                <a:ea typeface="DejaVu Sans"/>
              </a:rPr>
              <a:t>SICUREZZA  DEI DATI</a:t>
            </a:r>
            <a:r>
              <a:t/>
            </a:r>
            <a:br/>
            <a:r>
              <a:t/>
            </a:r>
            <a:br/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                                                               </a:t>
            </a:r>
            <a:r>
              <a:rPr lang="it-IT" sz="3200" b="1" strike="noStrike" spc="-1">
                <a:solidFill>
                  <a:srgbClr val="000000"/>
                </a:solidFill>
                <a:latin typeface="Corbel"/>
                <a:ea typeface="DejaVu Sans"/>
              </a:rPr>
              <a:t>I ROOTKIT</a:t>
            </a:r>
            <a:r>
              <a:t/>
            </a:r>
            <a:br/>
            <a:endParaRPr lang="it-IT" sz="32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159640" y="5616000"/>
            <a:ext cx="896148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Candidato                                                                                             Professore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Aniello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Giugliano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              Alfredo </a:t>
            </a:r>
            <a:r>
              <a:rPr lang="it-IT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lang="it-IT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Santis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223" name="Immagine 222"/>
          <p:cNvPicPr/>
          <p:nvPr/>
        </p:nvPicPr>
        <p:blipFill>
          <a:blip r:embed="rId2"/>
          <a:stretch/>
        </p:blipFill>
        <p:spPr>
          <a:xfrm>
            <a:off x="3167640" y="2232000"/>
            <a:ext cx="6189840" cy="311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User Mode Rootkit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 programmi a livello utente  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Risiedono al livello più basso di privilegi(Ring3)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Utilizzano  le API  per richiedere risorse al Sistema Operativo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Queste chiamate di sistema arrivano al Kernel attraverso le DLL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Questo tipo di Rootkit 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Scope Locale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Facilmente rilevabile da molti antivirus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Più facile da programmare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Kernel Mode Rootkit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Il kernel del Sistema Operativo: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Rappresenta il cuore del Sistema Operativo(Componente più importante)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Gestisce risorse vitali e funzionalità del sistema(Memoria,Informazioni di sicurezza,Pianificazione dei processi)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Rootkit a livello Kernel 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Scope Globale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Possono sostituire il proprio codice con quello del Kernel 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Modificare le strutture critiche del Kernel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Più difficili da creare e implementare(Causano instabilità nel Sistema e Crush)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Rootkit Persistenti VS Non-Persistenti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Una distinzione essenziale tra i vari Rootkit è la loro capacità di sopravvivere o no ad un riavvio.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Rootkit Persistente: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    Modifica fisicamente il contenuto del disco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    Aggiunge una voce di autoriavvio all’interno del Registro del disco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    Più facili da rilevare per gli antivirus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Rootkit Non-Persistente: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     Esistono solo in memoria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     Scompaiono dopo il riavvio del sistema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     Hanno meno possibilità di essere rilevati dagli antivirus 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Hooking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Tecnica che viene impiegata per alterare il normale percorso di esecuzione del Sistema Operativo: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Intercetta le chiamate di funzione del sistema 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Devia il normale flusso del programma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Filtra i risultati restituiti dal sistema operativo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Due tipi di hooking: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Non privilegiati(User-Mode)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Privilegiati(Kernel-Mode)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09120" y="221040"/>
            <a:ext cx="1097136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t/>
            </a:r>
            <a:br/>
            <a:endParaRPr lang="it-IT" sz="1800" b="0" strike="noStrike" spc="-1">
              <a:latin typeface="Arial"/>
            </a:endParaRPr>
          </a:p>
        </p:txBody>
      </p:sp>
      <p:pic>
        <p:nvPicPr>
          <p:cNvPr id="252" name="Immagine 251"/>
          <p:cNvPicPr/>
          <p:nvPr/>
        </p:nvPicPr>
        <p:blipFill>
          <a:blip r:embed="rId2"/>
          <a:stretch/>
        </p:blipFill>
        <p:spPr>
          <a:xfrm>
            <a:off x="2303640" y="1782720"/>
            <a:ext cx="8422920" cy="397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Hooking Non Privilegiati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Eseguiti dai Rootkit in modalità utente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Eseguiti all’interno dei confini dello spazio di indirizzamento dei programmi utente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Privilegi di  Ring 3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Tipi di Hooking non privilegiati: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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IAT Hooking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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DLL Injection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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Thread Injection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IAT  Hooking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Intercettano le chiamate  API 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Agganciano l’ IAT delle API 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Il Sistema Operativo omette ogni indicazione del Rootkit e della sua esecuzione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IAT  Hooking</a:t>
            </a:r>
            <a:endParaRPr lang="it-IT" sz="4000" b="0" strike="noStrike" spc="-1">
              <a:latin typeface="Arial"/>
            </a:endParaRPr>
          </a:p>
        </p:txBody>
      </p:sp>
      <p:pic>
        <p:nvPicPr>
          <p:cNvPr id="258" name="Immagine 257"/>
          <p:cNvPicPr/>
          <p:nvPr/>
        </p:nvPicPr>
        <p:blipFill>
          <a:blip r:embed="rId2"/>
          <a:stretch/>
        </p:blipFill>
        <p:spPr>
          <a:xfrm>
            <a:off x="3167640" y="2520000"/>
            <a:ext cx="6621840" cy="319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DLL Injection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Aggancia l’IAT delle API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Inietta le proprie DLL nello spazio degli indirizzi del programma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L’esecuzione del programma viene reindirizzata ad una funzione di sostituzione del Rootkit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Aggancia le API che sono capaci di esporlo (non tutte)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DLL Injection</a:t>
            </a:r>
            <a:endParaRPr lang="it-IT" sz="4000" b="0" strike="noStrike" spc="-1">
              <a:latin typeface="Arial"/>
            </a:endParaRPr>
          </a:p>
        </p:txBody>
      </p:sp>
      <p:pic>
        <p:nvPicPr>
          <p:cNvPr id="262" name="Immagine 261"/>
          <p:cNvPicPr/>
          <p:nvPr/>
        </p:nvPicPr>
        <p:blipFill>
          <a:blip r:embed="rId2"/>
          <a:stretch/>
        </p:blipFill>
        <p:spPr>
          <a:xfrm>
            <a:off x="4319640" y="2160000"/>
            <a:ext cx="4317840" cy="402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									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09120" y="273600"/>
            <a:ext cx="1097064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Indice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727640" y="1566720"/>
            <a:ext cx="522072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47500" lnSpcReduction="20000"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it-IT" sz="18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81D41A"/>
              </a:buClr>
              <a:buSzPct val="45000"/>
              <a:buFont typeface="Wingdings" charset="2"/>
              <a:buChar char="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Che cos’è un Rootkit</a:t>
            </a:r>
            <a:endParaRPr lang="it-IT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81D41A"/>
              </a:buClr>
              <a:buSzPct val="45000"/>
              <a:buFont typeface="Wingdings" charset="2"/>
              <a:buChar char="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Storia dei Rootkit</a:t>
            </a:r>
            <a:endParaRPr lang="it-IT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81D41A"/>
              </a:buClr>
              <a:buSzPct val="45000"/>
              <a:buFont typeface="Wingdings" charset="2"/>
              <a:buChar char="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Privilegi Amministrativi</a:t>
            </a:r>
            <a:endParaRPr lang="it-IT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81D41A"/>
              </a:buClr>
              <a:buSzPct val="45000"/>
              <a:buFont typeface="Wingdings" charset="2"/>
              <a:buChar char="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Tipologie di Rootkit</a:t>
            </a:r>
            <a:endParaRPr lang="it-IT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81D41A"/>
              </a:buClr>
              <a:buSzPct val="45000"/>
              <a:buFont typeface="Wingdings" charset="2"/>
              <a:buChar char="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Hooking </a:t>
            </a:r>
            <a:endParaRPr lang="it-IT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81D41A"/>
              </a:buClr>
              <a:buSzPct val="45000"/>
              <a:buFont typeface="Wingdings" charset="2"/>
              <a:buChar char="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Tecniche di Prevenzione</a:t>
            </a:r>
            <a:endParaRPr lang="it-IT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81D41A"/>
              </a:buClr>
              <a:buSzPct val="45000"/>
              <a:buFont typeface="Wingdings" charset="2"/>
              <a:buChar char="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Tecniche di Rilevamento</a:t>
            </a:r>
            <a:endParaRPr lang="it-IT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81D41A"/>
              </a:buClr>
              <a:buSzPct val="45000"/>
              <a:buFont typeface="Wingdings" charset="2"/>
              <a:buChar char="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Tool di Rilevamento</a:t>
            </a:r>
            <a:endParaRPr lang="it-IT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81D41A"/>
              </a:buClr>
              <a:buSzPct val="45000"/>
              <a:buFont typeface="Wingdings" charset="2"/>
              <a:buChar char="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Esempi di Rootkit</a:t>
            </a:r>
            <a:endParaRPr lang="it-IT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81D41A"/>
              </a:buClr>
              <a:buSzPct val="45000"/>
              <a:buFont typeface="Wingdings" charset="2"/>
              <a:buChar char="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Cosa fare se si è infetti</a:t>
            </a: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Thread Injection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Un programma utente, consiste di una serie di processi che vengono eseguiti per completare lo scopo.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Ogni processo è composto da una serie di funzioni più piccole(Thread)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Rootkit inserisce il proprio thread all’interno di un processo utente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API CreateRemoteThread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Hooking Privilegiati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0000" lnSpcReduction="20000"/>
          </a:bodyPr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Utilizzati da 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rootkit</a:t>
            </a: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in modalità Kernel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Alterano le strutture dati e le tabelle del Kernel stesso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Effetti su tutti i programmi in esecuzione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Tipi di Hooking privilegiati: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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SSDT Hooking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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Kernel Inline Hooking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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Sysenter Hooking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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IDT Hooking  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648000" y="10080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Drivers</a:t>
            </a:r>
          </a:p>
        </p:txBody>
      </p:sp>
      <p:sp>
        <p:nvSpPr>
          <p:cNvPr id="268" name="TextShape 2"/>
          <p:cNvSpPr txBox="1"/>
          <p:nvPr/>
        </p:nvSpPr>
        <p:spPr>
          <a:xfrm>
            <a:off x="979560" y="208800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864000" lvl="3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I driver di periferica operano a Ring 0</a:t>
            </a:r>
          </a:p>
          <a:p>
            <a:pPr marL="864000" lvl="3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Un kernel mode Rootkit prende il controllo del Kernel,usando un dispositivo driver</a:t>
            </a:r>
          </a:p>
          <a:p>
            <a:pPr marL="864000" lvl="3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Bypassano la verifica del Driver di Windows,basandosi su chiamate API di basso livello per installare il proprio Driver</a:t>
            </a:r>
          </a:p>
          <a:p>
            <a:pPr marL="864000" lvl="3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Molto complesso scrivere il codice di un Driver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SSDT Hooking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L’SSDT è una struttura dati del Kernel che tiene traccia di tutte le chiamate a sistema fatte da un programma utente.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Utilizzata dal Kernel come indice per trovare in modo efficiente le istruzioni da eseguire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Un Rootkit  Kernel Mode può modificare i puntatori all’interno dell’SSDT per prendere il controllo dell’intero sistema (Kernel Patching)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Ha effetto su tutti i processi utente che si collegano alla SSDT(Global Hook)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Kernel Inline Hooking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Altera il codice che implementa le funzioni di sistema nel Kernel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Il rootkit aggancia la funzione del sistema aggiungendo una istruzione di salto al proprio codice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Filtra i risultati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Piu difficile da rilevare rispetto all’SSDT Hooking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Sysenter Hooking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Aggancio del punto di entrata all’SSDT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Filtra tutte le chiamate di sistema  senza patchare  l’SSDT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Modifica al puntatore che punta al System  Service Dispatcher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Più difficile da rilevare rispetto all’SSDT Hooking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IDT Hooking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IDT(Interrupt Descriptor Table)  è una struttura dati che tiene traccia delle interruzioni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Modifica dell’IDT(Interrupt Descriptor Table) per alterare l’esecuzione dei programmi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Tecniche di prevenzione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Mantenere aggiornato il Sistema Operativo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Mantenere aggiornato l’Antivirus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Essere sempre informato sui pericoli della rete 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Tecniche di Rilevamento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20000"/>
          </a:bodyPr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Mentre i rootkit diventano sempre più evoluti, anche le tecniche per rilevarli diventano sempre migliori: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Analisi di un host fidato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Signature –Based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Behavior-Based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Controllo dell’integrità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Difference-Based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MemoryDumps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Tool di Rilevamento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HGBGary Responder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BlackLight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IceSword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RootkitRevealer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Rootkit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Il termine rootkit deriva dalla concatenazione di due termini: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Root: Utente con i maggiori permessi nei sistemi Unix-like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Kit: Il software che implementa questo strumento.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Solitamente un rootkit non causa danni intenzionali,anche se il termine assume di solito una connotazione negativa poiché viene associato ai Malware.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Esempio di Rootkit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Andiamo ad analizzare nel dettaglio quattro tipi di Rootkit: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HackerDefender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FU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FanBot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Apropos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HackerDefender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483920" y="2666880"/>
            <a:ext cx="488664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0000" lnSpcReduction="20000"/>
          </a:bodyPr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Esistente già nel 2002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Installa una backdoor all’interno del sistema e scarica un carico notevole di malware che infettano il computer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Installa un driver in modalità kernel(hxdef100drv.sys) che consente di agganciare le API delle strutture dati del kernel.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Rimuove tutti i file che iniziano con il prefisso hxdef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Apre porte aggiuntive  </a:t>
            </a:r>
            <a:endParaRPr lang="it-IT" sz="2400" b="0" strike="noStrike" spc="-1">
              <a:latin typeface="Arial"/>
            </a:endParaRPr>
          </a:p>
        </p:txBody>
      </p:sp>
      <p:pic>
        <p:nvPicPr>
          <p:cNvPr id="287" name="Immagine 286"/>
          <p:cNvPicPr/>
          <p:nvPr/>
        </p:nvPicPr>
        <p:blipFill>
          <a:blip r:embed="rId2"/>
          <a:stretch/>
        </p:blipFill>
        <p:spPr>
          <a:xfrm>
            <a:off x="6979320" y="2666520"/>
            <a:ext cx="4162680" cy="312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FU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483920" y="2666880"/>
            <a:ext cx="488664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Uno dei migliori rootkit in circolazione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Rimuove se stesso dall’elenco dei processi attivi , nascondendo la sua attività al Visualizzatore degli eventi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Utilizza una tecnica di DKOM per prendere i privilegi di Ring 0 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Nasconde i processi di malware di altre applicazioni dalla lista dei processi attivi</a:t>
            </a:r>
            <a:endParaRPr lang="it-IT" sz="2400" b="0" strike="noStrike" spc="-1">
              <a:latin typeface="Arial"/>
            </a:endParaRPr>
          </a:p>
        </p:txBody>
      </p:sp>
      <p:pic>
        <p:nvPicPr>
          <p:cNvPr id="290" name="Immagine 289"/>
          <p:cNvPicPr/>
          <p:nvPr/>
        </p:nvPicPr>
        <p:blipFill>
          <a:blip r:embed="rId2"/>
          <a:stretch/>
        </p:blipFill>
        <p:spPr>
          <a:xfrm>
            <a:off x="6867000" y="2232000"/>
            <a:ext cx="4794480" cy="388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FanBot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Gruppo di Warms  email che utilizzano tecniche di rootkit per propagarsi e mantenersi  nascoste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Copia se stesso in un messaggio email  e manda questo messaggio a tutti gli indirizzi del Windows Adress Book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Disablita la Internet Connection Sharing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Modifica i file di host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Apre una backdoor all’interno del sistema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Apropos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Utilizzato per spiare e registrare le abitudini di navigazione dell’utente infetto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Pop-up personalizzati di pubblicità vengono generati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Installa un servizio di Spyware 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Utilizza una schema di ridenominazione casuale(difficoltà nella disinstallazione)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Cosa fare se si è infetti?</a:t>
            </a:r>
            <a:endParaRPr lang="it-IT" sz="4000" b="0" strike="noStrike" spc="-1" dirty="0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Se il Sistema Operativo è compromesso ,non ci si può fidare,dunque ci sono tre cose che si possono fare: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Analisi forense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Ripristino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Reinstallazione totale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Analisi Forense</a:t>
            </a:r>
            <a:endParaRPr lang="it-IT" sz="4000" b="0" strike="noStrike" spc="-1" dirty="0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47500" lnSpcReduction="20000"/>
          </a:bodyPr>
          <a:lstStyle/>
          <a:p>
            <a:pPr marL="285840" indent="-283320">
              <a:lnSpc>
                <a:spcPct val="100000"/>
              </a:lnSpc>
              <a:spcBef>
                <a:spcPts val="76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38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Può essere interessante (ma varia da contesto a contesto) un’analisi forense per stabilire:</a:t>
            </a:r>
            <a:endParaRPr lang="it-IT" sz="38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76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38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Come ha preso il controllo del sistema?</a:t>
            </a:r>
            <a:endParaRPr lang="it-IT" sz="38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76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38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Attribuire responsabilità</a:t>
            </a:r>
            <a:endParaRPr lang="it-IT" sz="38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76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38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Verificare se l’attaccante ha lasciato qualche traccia (log) utile </a:t>
            </a:r>
            <a:endParaRPr lang="it-IT" sz="38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76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38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Identificare l’attaccante (provvedimenti?)</a:t>
            </a:r>
            <a:endParaRPr lang="it-IT" sz="38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76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38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Evitare di commettere lo stesso errore in futuro</a:t>
            </a:r>
            <a:endParaRPr lang="it-IT" sz="38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76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38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Rivedere la propria politica di sicurezza</a:t>
            </a:r>
            <a:endParaRPr lang="it-IT" sz="3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3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Ripristino e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Reinstallazione</a:t>
            </a:r>
            <a:endParaRPr lang="it-IT" sz="4000" b="0" strike="noStrike" spc="-1" dirty="0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47500" lnSpcReduction="20000"/>
          </a:bodyPr>
          <a:lstStyle/>
          <a:p>
            <a:pPr marL="285840" indent="-283320">
              <a:lnSpc>
                <a:spcPct val="100000"/>
              </a:lnSpc>
              <a:spcBef>
                <a:spcPts val="68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3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Ripristino</a:t>
            </a:r>
            <a:endParaRPr lang="it-IT" sz="34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68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3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Ripristinare le componenti compromesse</a:t>
            </a:r>
            <a:endParaRPr lang="it-IT" sz="34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68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3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Sono state fatte copie di backup?</a:t>
            </a:r>
            <a:endParaRPr lang="it-IT" sz="34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68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3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Sconsigliabile</a:t>
            </a:r>
            <a:endParaRPr lang="it-IT" sz="34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68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3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Il sistema potrebbe contenere componenti compromesse non visibile: analisi?</a:t>
            </a:r>
            <a:endParaRPr lang="it-IT" sz="34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68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3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Analisi che può richiedere molto tempo</a:t>
            </a:r>
            <a:endParaRPr lang="it-IT" sz="34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68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34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Reinstallazione</a:t>
            </a:r>
            <a:endParaRPr lang="it-IT" sz="34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680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it-IT" sz="3400" b="0" strike="noStrike" spc="-1" smtClean="0">
                <a:solidFill>
                  <a:srgbClr val="000000"/>
                </a:solidFill>
                <a:latin typeface="Corbel"/>
                <a:ea typeface="DejaVu Sans"/>
              </a:rPr>
              <a:t>Nel </a:t>
            </a:r>
            <a:r>
              <a:rPr lang="it-IT" sz="3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caso sia possibile è fortemente consigliata una </a:t>
            </a:r>
            <a:r>
              <a:rPr lang="it-IT" sz="3400" b="0" strike="noStrike" spc="-1" dirty="0" err="1" smtClean="0">
                <a:solidFill>
                  <a:srgbClr val="000000"/>
                </a:solidFill>
                <a:latin typeface="Corbel"/>
                <a:ea typeface="DejaVu Sans"/>
              </a:rPr>
              <a:t>reinstallazione</a:t>
            </a:r>
            <a:r>
              <a:rPr lang="it-IT" sz="3400" b="0" strike="noStrike" spc="-1" dirty="0" smtClean="0">
                <a:solidFill>
                  <a:srgbClr val="000000"/>
                </a:solidFill>
                <a:latin typeface="Corbel"/>
                <a:ea typeface="DejaVu Sans"/>
              </a:rPr>
              <a:t> totale </a:t>
            </a:r>
            <a:r>
              <a:rPr lang="it-IT" sz="3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del sistema</a:t>
            </a:r>
            <a:endParaRPr lang="it-IT" sz="3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3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 dirty="0" smtClean="0">
                <a:latin typeface="Corbel" pitchFamily="34" charset="0"/>
              </a:rPr>
              <a:t>Bibliografia</a:t>
            </a:r>
            <a:endParaRPr lang="it-IT" sz="4000" dirty="0">
              <a:latin typeface="Corbe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/>
          </p:nvPr>
        </p:nvSpPr>
        <p:spPr>
          <a:xfrm>
            <a:off x="1381092" y="1604520"/>
            <a:ext cx="10200828" cy="397728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Rootkit</a:t>
            </a:r>
            <a:r>
              <a:rPr lang="en-US" dirty="0" smtClean="0"/>
              <a:t> for Dummies by Larry Stevenson and Nancy </a:t>
            </a:r>
            <a:r>
              <a:rPr lang="en-US" dirty="0" err="1" smtClean="0"/>
              <a:t>Altholz</a:t>
            </a:r>
            <a:endParaRPr lang="en-US" dirty="0" smtClean="0"/>
          </a:p>
          <a:p>
            <a:pPr algn="l">
              <a:buFont typeface="Wingdings" pitchFamily="2" charset="2"/>
              <a:buChar char="§"/>
            </a:pPr>
            <a:endParaRPr lang="it-IT" dirty="0" smtClean="0"/>
          </a:p>
          <a:p>
            <a:pPr algn="l">
              <a:buFont typeface="Wingdings" pitchFamily="2" charset="2"/>
              <a:buChar char="§"/>
            </a:pPr>
            <a:r>
              <a:rPr lang="it-IT" smtClean="0"/>
              <a:t> Malware</a:t>
            </a:r>
            <a:r>
              <a:rPr lang="it-IT" dirty="0" smtClean="0"/>
              <a:t> and </a:t>
            </a:r>
            <a:r>
              <a:rPr lang="it-IT" dirty="0" err="1" smtClean="0"/>
              <a:t>Rootkit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Michael Davis</a:t>
            </a:r>
            <a:endParaRPr lang="it-IT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it-IT" sz="4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		</a:t>
            </a:r>
            <a:r>
              <a:rPr lang="it-IT" sz="4000" b="0" strike="noStrike" spc="-1" dirty="0" smtClean="0">
                <a:solidFill>
                  <a:srgbClr val="000000"/>
                </a:solidFill>
                <a:latin typeface="Corbel"/>
                <a:ea typeface="DejaVu Sans"/>
              </a:rPr>
              <a:t> 	Grazie </a:t>
            </a:r>
            <a:r>
              <a:rPr lang="it-IT" sz="4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per l’attenzione</a:t>
            </a:r>
            <a:endParaRPr lang="it-IT" sz="4000" b="0" strike="noStrike" spc="-1" dirty="0">
              <a:latin typeface="Arial"/>
            </a:endParaRPr>
          </a:p>
        </p:txBody>
      </p:sp>
      <p:pic>
        <p:nvPicPr>
          <p:cNvPr id="302" name="Immagine 301"/>
          <p:cNvPicPr/>
          <p:nvPr/>
        </p:nvPicPr>
        <p:blipFill>
          <a:blip r:embed="rId2"/>
          <a:stretch/>
        </p:blipFill>
        <p:spPr>
          <a:xfrm>
            <a:off x="4391640" y="2437920"/>
            <a:ext cx="4245840" cy="396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Che cos’è un Rootkit?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483920" y="2666880"/>
            <a:ext cx="488664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18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6617520" y="2666880"/>
            <a:ext cx="488664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81D41A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Un rootkit è un programma creato per nascondere non solo se stesso , ma anche un altro programma e tutte le sue risorse associate:</a:t>
            </a:r>
            <a:endParaRPr lang="it-IT" sz="24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72BF44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Processi</a:t>
            </a:r>
            <a:endParaRPr lang="it-IT" sz="24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72BF44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File</a:t>
            </a:r>
            <a:endParaRPr lang="it-IT" sz="24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72BF44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Cartelle</a:t>
            </a:r>
            <a:endParaRPr lang="it-IT" sz="24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72BF44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Drivers</a:t>
            </a:r>
            <a:endParaRPr lang="it-IT" sz="24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72BF44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Pericoloso in base all’utilizzo che se ne fa</a:t>
            </a:r>
            <a:endParaRPr lang="it-IT" sz="2400" b="0" strike="noStrike" spc="-1">
              <a:latin typeface="Arial"/>
            </a:endParaRPr>
          </a:p>
        </p:txBody>
      </p:sp>
      <p:pic>
        <p:nvPicPr>
          <p:cNvPr id="232" name="Immagine 231"/>
          <p:cNvPicPr/>
          <p:nvPr/>
        </p:nvPicPr>
        <p:blipFill>
          <a:blip r:embed="rId2"/>
          <a:stretch/>
        </p:blipFill>
        <p:spPr>
          <a:xfrm>
            <a:off x="1804680" y="2666880"/>
            <a:ext cx="4744800" cy="289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Blackhat VS Whitehat Rootkit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Esistono due tipologie di rootkit: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Blackhat: Rootkit di natura malevola spesso usati per scopi illegittimi ed illegali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Whitehat: Rootkit  creati con proposito  positivo,anche se comunque rappresentano un potenziale rischio alla sicurezza.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 Storia dei Rootkit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La tecnologia dei rootkit non è qualcosa di nuovo,infatti i rootkit esistono da oltre 20 anni. 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Inizialmente sviluppati per l’uso su sistemi Unix(Solaris+Linux),successivamente si sono evoluti anche per Windows.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Primo rootkit appare nel 1994 nel SunSO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Primo Rootkit in sistema Linux appare nel 1996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Primo  Rootkit per Windows (NT) 1999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Scandalo SonyBMG 2005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Privilegi Amministrativi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Il concetto di privilegi all’interno di un sistema informatico,è la chiave per il funzionamento dei rootkit.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Amministratori di rete assegnano livelli di privilegio agli utenti.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Immaginiamo un sistema informatico come se fosse il Sistema Solare: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Sole=Kernel(elemento principale)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Orbite= Livelli di privilegio del sistema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Più ci si allontana dal centro e piu i privilegi diminuiscono.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L’ anello piu vicino al centro è indicato con Ring 0 che corrisponde ai privilegi a livello Kernel(Privilegi più alti),quello piu lontano dal centro è indicato con Ring3 , che corrisponde ai privilegi a livello utente(Privilegi più bassi).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Privilegi Amministrativi</a:t>
            </a:r>
            <a:endParaRPr lang="it-IT" sz="4000" b="0" strike="noStrike" spc="-1">
              <a:latin typeface="Arial"/>
            </a:endParaRPr>
          </a:p>
        </p:txBody>
      </p:sp>
      <p:pic>
        <p:nvPicPr>
          <p:cNvPr id="240" name="Segnaposto contenuto 3"/>
          <p:cNvPicPr/>
          <p:nvPr/>
        </p:nvPicPr>
        <p:blipFill>
          <a:blip r:embed="rId2"/>
          <a:stretch/>
        </p:blipFill>
        <p:spPr>
          <a:xfrm>
            <a:off x="2022840" y="2238840"/>
            <a:ext cx="6409440" cy="461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483920" y="6858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Tipologie di Rootkit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483920" y="2666880"/>
            <a:ext cx="10016280" cy="31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 Rootkit vengono classificati in due modi: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User Mode Rootkit ,operano all’interno dell’ambiente e del contesto di sicurezza di un utente del Sistema(Ring 3)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Wingdings" charset="2"/>
              <a:buChar char="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Kernel Mode Rootkit ,operano all’interno del Sistema Operativo (Ring 0)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3285</TotalTime>
  <Words>1447</Words>
  <Application>LibreOffice/5.4.4.2$Windows_X86_64 LibreOffice_project/2524958677847fb3bb44820e40380acbe820f960</Application>
  <PresentationFormat>Personalizzato</PresentationFormat>
  <Paragraphs>220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Titoli diapositive</vt:lpstr>
      </vt:variant>
      <vt:variant>
        <vt:i4>39</vt:i4>
      </vt:variant>
    </vt:vector>
  </HeadingPairs>
  <TitlesOfParts>
    <vt:vector size="44" baseType="lpstr">
      <vt:lpstr>Office Theme</vt:lpstr>
      <vt:lpstr>Office Theme</vt:lpstr>
      <vt:lpstr>Office Theme</vt:lpstr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Bibliografia</vt:lpstr>
      <vt:lpstr>Diapositiva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 cos è un Rootkit?</dc:title>
  <dc:subject/>
  <dc:creator>Aniello</dc:creator>
  <dc:description/>
  <cp:lastModifiedBy>Utente Windows</cp:lastModifiedBy>
  <cp:revision>184</cp:revision>
  <dcterms:created xsi:type="dcterms:W3CDTF">2018-12-31T11:03:55Z</dcterms:created>
  <dcterms:modified xsi:type="dcterms:W3CDTF">2019-02-20T12:16:22Z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