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68"/>
  </p:notesMasterIdLst>
  <p:sldIdLst>
    <p:sldId id="256" r:id="rId2"/>
    <p:sldId id="293" r:id="rId3"/>
    <p:sldId id="296" r:id="rId4"/>
    <p:sldId id="294" r:id="rId5"/>
    <p:sldId id="295" r:id="rId6"/>
    <p:sldId id="297" r:id="rId7"/>
    <p:sldId id="257" r:id="rId8"/>
    <p:sldId id="258" r:id="rId9"/>
    <p:sldId id="259" r:id="rId10"/>
    <p:sldId id="263" r:id="rId11"/>
    <p:sldId id="268" r:id="rId12"/>
    <p:sldId id="261" r:id="rId13"/>
    <p:sldId id="314" r:id="rId14"/>
    <p:sldId id="315" r:id="rId15"/>
    <p:sldId id="298" r:id="rId16"/>
    <p:sldId id="316" r:id="rId17"/>
    <p:sldId id="262" r:id="rId18"/>
    <p:sldId id="317" r:id="rId19"/>
    <p:sldId id="273" r:id="rId20"/>
    <p:sldId id="299" r:id="rId21"/>
    <p:sldId id="266" r:id="rId22"/>
    <p:sldId id="267" r:id="rId23"/>
    <p:sldId id="318" r:id="rId24"/>
    <p:sldId id="319" r:id="rId25"/>
    <p:sldId id="269" r:id="rId26"/>
    <p:sldId id="320" r:id="rId27"/>
    <p:sldId id="270" r:id="rId28"/>
    <p:sldId id="300" r:id="rId29"/>
    <p:sldId id="321" r:id="rId30"/>
    <p:sldId id="271" r:id="rId31"/>
    <p:sldId id="272" r:id="rId32"/>
    <p:sldId id="322" r:id="rId33"/>
    <p:sldId id="311" r:id="rId34"/>
    <p:sldId id="312" r:id="rId35"/>
    <p:sldId id="274" r:id="rId36"/>
    <p:sldId id="264" r:id="rId37"/>
    <p:sldId id="265" r:id="rId38"/>
    <p:sldId id="275" r:id="rId39"/>
    <p:sldId id="276" r:id="rId40"/>
    <p:sldId id="301" r:id="rId41"/>
    <p:sldId id="277" r:id="rId42"/>
    <p:sldId id="278" r:id="rId43"/>
    <p:sldId id="279" r:id="rId44"/>
    <p:sldId id="280" r:id="rId45"/>
    <p:sldId id="310" r:id="rId46"/>
    <p:sldId id="304" r:id="rId47"/>
    <p:sldId id="305" r:id="rId48"/>
    <p:sldId id="306" r:id="rId49"/>
    <p:sldId id="307" r:id="rId50"/>
    <p:sldId id="313" r:id="rId51"/>
    <p:sldId id="308" r:id="rId52"/>
    <p:sldId id="309" r:id="rId53"/>
    <p:sldId id="302" r:id="rId54"/>
    <p:sldId id="287" r:id="rId55"/>
    <p:sldId id="288" r:id="rId56"/>
    <p:sldId id="289" r:id="rId57"/>
    <p:sldId id="290" r:id="rId58"/>
    <p:sldId id="303" r:id="rId59"/>
    <p:sldId id="281" r:id="rId60"/>
    <p:sldId id="282" r:id="rId61"/>
    <p:sldId id="283" r:id="rId62"/>
    <p:sldId id="284" r:id="rId63"/>
    <p:sldId id="285" r:id="rId64"/>
    <p:sldId id="286" r:id="rId65"/>
    <p:sldId id="291" r:id="rId66"/>
    <p:sldId id="292" r:id="rId6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426" autoAdjust="0"/>
    <p:restoredTop sz="93178" autoAdjust="0"/>
  </p:normalViewPr>
  <p:slideViewPr>
    <p:cSldViewPr snapToGrid="0">
      <p:cViewPr varScale="1">
        <p:scale>
          <a:sx n="41" d="100"/>
          <a:sy n="41" d="100"/>
        </p:scale>
        <p:origin x="912" y="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EE5BEC-74E6-4C1A-84BC-A7F02F9F293E}" type="datetimeFigureOut">
              <a:rPr lang="it-IT" smtClean="0"/>
              <a:t>12/06/2020</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3E73AC-A388-4898-9689-6E76B78F96D3}" type="slidenum">
              <a:rPr lang="it-IT" smtClean="0"/>
              <a:t>‹#›</a:t>
            </a:fld>
            <a:endParaRPr lang="it-IT"/>
          </a:p>
        </p:txBody>
      </p:sp>
    </p:spTree>
    <p:extLst>
      <p:ext uri="{BB962C8B-B14F-4D97-AF65-F5344CB8AC3E}">
        <p14:creationId xmlns:p14="http://schemas.microsoft.com/office/powerpoint/2010/main" val="8400603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493E73AC-A388-4898-9689-6E76B78F96D3}" type="slidenum">
              <a:rPr lang="it-IT" smtClean="0"/>
              <a:t>36</a:t>
            </a:fld>
            <a:endParaRPr lang="it-IT"/>
          </a:p>
        </p:txBody>
      </p:sp>
    </p:spTree>
    <p:extLst>
      <p:ext uri="{BB962C8B-B14F-4D97-AF65-F5344CB8AC3E}">
        <p14:creationId xmlns:p14="http://schemas.microsoft.com/office/powerpoint/2010/main" val="33336892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493E73AC-A388-4898-9689-6E76B78F96D3}" type="slidenum">
              <a:rPr lang="it-IT" smtClean="0"/>
              <a:t>65</a:t>
            </a:fld>
            <a:endParaRPr lang="it-IT"/>
          </a:p>
        </p:txBody>
      </p:sp>
    </p:spTree>
    <p:extLst>
      <p:ext uri="{BB962C8B-B14F-4D97-AF65-F5344CB8AC3E}">
        <p14:creationId xmlns:p14="http://schemas.microsoft.com/office/powerpoint/2010/main" val="32438162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493E73AC-A388-4898-9689-6E76B78F96D3}" type="slidenum">
              <a:rPr lang="it-IT" smtClean="0"/>
              <a:t>66</a:t>
            </a:fld>
            <a:endParaRPr lang="it-IT"/>
          </a:p>
        </p:txBody>
      </p:sp>
    </p:spTree>
    <p:extLst>
      <p:ext uri="{BB962C8B-B14F-4D97-AF65-F5344CB8AC3E}">
        <p14:creationId xmlns:p14="http://schemas.microsoft.com/office/powerpoint/2010/main" val="11419005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it-IT"/>
              <a:t>Fare clic per modificare lo stile del titolo</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olo e sottotitolo">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it-IT"/>
              <a:t>Fare clic per modificare lo stile del titolo</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stili del testo dello schema</a:t>
            </a:r>
          </a:p>
        </p:txBody>
      </p:sp>
      <p:sp>
        <p:nvSpPr>
          <p:cNvPr id="4" name="Date Placeholder 3"/>
          <p:cNvSpPr>
            <a:spLocks noGrp="1"/>
          </p:cNvSpPr>
          <p:nvPr>
            <p:ph type="dt" sz="half" idx="10"/>
          </p:nvPr>
        </p:nvSpPr>
        <p:spPr/>
        <p:txBody>
          <a:bodyPr/>
          <a:lstStyle/>
          <a:p>
            <a:fld id="{B61BEF0D-F0BB-DE4B-95CE-6DB70DBA9567}" type="datetimeFigureOut">
              <a:rPr lang="en-US" dirty="0"/>
              <a:pPr/>
              <a:t>6/12/2020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zio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it-IT"/>
              <a:t>Fare clic per modificare lo stile del titolo</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Fare clic per modificare stili del testo dello schema</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stili del testo dello schema</a:t>
            </a:r>
          </a:p>
        </p:txBody>
      </p:sp>
      <p:sp>
        <p:nvSpPr>
          <p:cNvPr id="4" name="Date Placeholder 3"/>
          <p:cNvSpPr>
            <a:spLocks noGrp="1"/>
          </p:cNvSpPr>
          <p:nvPr>
            <p:ph type="dt" sz="half" idx="10"/>
          </p:nvPr>
        </p:nvSpPr>
        <p:spPr/>
        <p:txBody>
          <a:bodyPr/>
          <a:lstStyle/>
          <a:p>
            <a:fld id="{B61BEF0D-F0BB-DE4B-95CE-6DB70DBA9567}" type="datetimeFigureOut">
              <a:rPr lang="en-US" dirty="0"/>
              <a:pPr/>
              <a:t>6/12/2020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cheda nom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it-IT"/>
              <a:t>Fare clic per modificare lo stile del titolo</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it-IT"/>
              <a:t>Fare clic per modificare stili del testo dello schema</a:t>
            </a:r>
          </a:p>
        </p:txBody>
      </p:sp>
      <p:sp>
        <p:nvSpPr>
          <p:cNvPr id="5" name="Date Placeholder 4"/>
          <p:cNvSpPr>
            <a:spLocks noGrp="1"/>
          </p:cNvSpPr>
          <p:nvPr>
            <p:ph type="dt" sz="half" idx="10"/>
          </p:nvPr>
        </p:nvSpPr>
        <p:spPr/>
        <p:txBody>
          <a:bodyPr/>
          <a:lstStyle/>
          <a:p>
            <a:fld id="{B61BEF0D-F0BB-DE4B-95CE-6DB70DBA9567}" type="datetimeFigureOut">
              <a:rPr lang="en-US" dirty="0"/>
              <a:pPr/>
              <a:t>6/12/2020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cheda nome citazione">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it-IT"/>
              <a:t>Fare clic per modificare lo stile del titolo</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Fare clic per modificare stili del testo dello schema</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it-IT"/>
              <a:t>Fare clic per modificare stili del testo dello schema</a:t>
            </a:r>
          </a:p>
        </p:txBody>
      </p:sp>
      <p:sp>
        <p:nvSpPr>
          <p:cNvPr id="5" name="Date Placeholder 4"/>
          <p:cNvSpPr>
            <a:spLocks noGrp="1"/>
          </p:cNvSpPr>
          <p:nvPr>
            <p:ph type="dt" sz="half" idx="10"/>
          </p:nvPr>
        </p:nvSpPr>
        <p:spPr/>
        <p:txBody>
          <a:bodyPr/>
          <a:lstStyle/>
          <a:p>
            <a:fld id="{B61BEF0D-F0BB-DE4B-95CE-6DB70DBA9567}" type="datetimeFigureOut">
              <a:rPr lang="en-US" dirty="0"/>
              <a:pPr/>
              <a:t>6/12/2020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o o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it-IT"/>
              <a:t>Fare clic per modificare lo stile del titolo</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Fare clic per modificare stili del testo dello schema</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it-IT"/>
              <a:t>Fare clic per modificare stili del testo dello schema</a:t>
            </a:r>
          </a:p>
        </p:txBody>
      </p:sp>
      <p:sp>
        <p:nvSpPr>
          <p:cNvPr id="5" name="Date Placeholder 4"/>
          <p:cNvSpPr>
            <a:spLocks noGrp="1"/>
          </p:cNvSpPr>
          <p:nvPr>
            <p:ph type="dt" sz="half" idx="10"/>
          </p:nvPr>
        </p:nvSpPr>
        <p:spPr/>
        <p:txBody>
          <a:bodyPr/>
          <a:lstStyle/>
          <a:p>
            <a:fld id="{B61BEF0D-F0BB-DE4B-95CE-6DB70DBA9567}" type="datetimeFigureOut">
              <a:rPr lang="en-US" dirty="0"/>
              <a:pPr/>
              <a:t>6/12/2020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a:t>
            </a:r>
            <a:endParaRPr lang="en-US" dirty="0"/>
          </a:p>
        </p:txBody>
      </p:sp>
      <p:sp>
        <p:nvSpPr>
          <p:cNvPr id="3" name="Vertical Text Placeholder 2"/>
          <p:cNvSpPr>
            <a:spLocks noGrp="1"/>
          </p:cNvSpPr>
          <p:nvPr>
            <p:ph type="body" orient="vert" idx="1"/>
          </p:nvPr>
        </p:nvSpPr>
        <p:spPr/>
        <p:txBody>
          <a:bodyPr vert="eaVert" anchor="t"/>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it-IT"/>
              <a:t>Fare clic per modificare lo stile del titolo</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it-IT"/>
              <a:t>Fare clic per modificare lo stile del titolo</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it-IT"/>
              <a:t>Fare clic per modificare lo stile del titolo</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stili del testo dello schema</a:t>
            </a:r>
          </a:p>
        </p:txBody>
      </p:sp>
      <p:sp>
        <p:nvSpPr>
          <p:cNvPr id="4" name="Date Placeholder 3"/>
          <p:cNvSpPr>
            <a:spLocks noGrp="1"/>
          </p:cNvSpPr>
          <p:nvPr>
            <p:ph type="dt" sz="half" idx="10"/>
          </p:nvPr>
        </p:nvSpPr>
        <p:spPr/>
        <p:txBody>
          <a:bodyPr/>
          <a:lstStyle/>
          <a:p>
            <a:fld id="{B61BEF0D-F0BB-DE4B-95CE-6DB70DBA9567}" type="datetimeFigureOut">
              <a:rPr lang="en-US" dirty="0"/>
              <a:pPr/>
              <a:t>6/12/2020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it-IT"/>
              <a:t>Fare clic per modificare lo stile del titolo</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6/12/2020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it-IT"/>
              <a:t>Fare clic per modificare lo stile del titolo</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stili del testo dello schema</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stili del testo dello schema</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6/12/2020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6/12/2020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6/12/2020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it-IT"/>
              <a:t>Fare clic per modificare lo stile del titolo</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stili del testo dello schema</a:t>
            </a:r>
          </a:p>
        </p:txBody>
      </p:sp>
      <p:sp>
        <p:nvSpPr>
          <p:cNvPr id="5" name="Date Placeholder 4"/>
          <p:cNvSpPr>
            <a:spLocks noGrp="1"/>
          </p:cNvSpPr>
          <p:nvPr>
            <p:ph type="dt" sz="half" idx="10"/>
          </p:nvPr>
        </p:nvSpPr>
        <p:spPr/>
        <p:txBody>
          <a:bodyPr/>
          <a:lstStyle/>
          <a:p>
            <a:fld id="{B61BEF0D-F0BB-DE4B-95CE-6DB70DBA9567}" type="datetimeFigureOut">
              <a:rPr lang="en-US" dirty="0"/>
              <a:pPr/>
              <a:t>6/12/2020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it-IT"/>
              <a:t>Fare clic per modificare lo stile del titolo</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stili del testo dello schema</a:t>
            </a:r>
          </a:p>
        </p:txBody>
      </p:sp>
      <p:sp>
        <p:nvSpPr>
          <p:cNvPr id="5" name="Date Placeholder 4"/>
          <p:cNvSpPr>
            <a:spLocks noGrp="1"/>
          </p:cNvSpPr>
          <p:nvPr>
            <p:ph type="dt" sz="half" idx="10"/>
          </p:nvPr>
        </p:nvSpPr>
        <p:spPr/>
        <p:txBody>
          <a:bodyPr/>
          <a:lstStyle/>
          <a:p>
            <a:fld id="{B61BEF0D-F0BB-DE4B-95CE-6DB70DBA9567}" type="datetimeFigureOut">
              <a:rPr lang="en-US" dirty="0"/>
              <a:pPr/>
              <a:t>6/12/2020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it-IT"/>
              <a:t>Fare clic per modificare lo stile del titolo</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6/12/2020</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jp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jp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jp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jp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p:cNvSpPr>
            <a:spLocks noGrp="1"/>
          </p:cNvSpPr>
          <p:nvPr>
            <p:ph type="title"/>
          </p:nvPr>
        </p:nvSpPr>
        <p:spPr/>
        <p:txBody>
          <a:bodyPr>
            <a:normAutofit fontScale="90000"/>
          </a:bodyPr>
          <a:lstStyle/>
          <a:p>
            <a:r>
              <a:rPr lang="it-IT" dirty="0"/>
              <a:t>			</a:t>
            </a:r>
            <a:r>
              <a:rPr lang="it-IT" sz="4900" b="1" dirty="0">
                <a:solidFill>
                  <a:schemeClr val="tx1"/>
                </a:solidFill>
              </a:rPr>
              <a:t>DIGITAL FORENSICS</a:t>
            </a:r>
            <a:br>
              <a:rPr lang="it-IT" b="1" dirty="0"/>
            </a:br>
            <a:endParaRPr lang="it-IT" b="1" dirty="0"/>
          </a:p>
        </p:txBody>
      </p:sp>
      <p:sp>
        <p:nvSpPr>
          <p:cNvPr id="5" name="Segnaposto contenuto 4"/>
          <p:cNvSpPr>
            <a:spLocks noGrp="1"/>
          </p:cNvSpPr>
          <p:nvPr>
            <p:ph idx="1"/>
          </p:nvPr>
        </p:nvSpPr>
        <p:spPr/>
        <p:txBody>
          <a:bodyPr/>
          <a:lstStyle/>
          <a:p>
            <a:pPr marL="0" indent="0">
              <a:buNone/>
            </a:pPr>
            <a:r>
              <a:rPr lang="it-IT" sz="3200" b="1" dirty="0"/>
              <a:t>		</a:t>
            </a:r>
            <a:r>
              <a:rPr lang="it-IT" sz="3600" b="1" dirty="0">
                <a:solidFill>
                  <a:schemeClr val="accent3"/>
                </a:solidFill>
              </a:rPr>
              <a:t>SOCIAL NETWORK FORENSICS</a:t>
            </a:r>
          </a:p>
          <a:p>
            <a:pPr marL="0" indent="0">
              <a:buNone/>
            </a:pPr>
            <a:endParaRPr lang="it-IT" dirty="0"/>
          </a:p>
          <a:p>
            <a:pPr marL="0" indent="0">
              <a:buNone/>
            </a:pPr>
            <a:endParaRPr lang="it-IT" dirty="0"/>
          </a:p>
          <a:p>
            <a:pPr marL="0" indent="0">
              <a:buNone/>
            </a:pPr>
            <a:endParaRPr lang="it-IT" dirty="0"/>
          </a:p>
          <a:p>
            <a:pPr marL="0" indent="0">
              <a:buNone/>
            </a:pPr>
            <a:endParaRPr lang="it-IT" dirty="0"/>
          </a:p>
          <a:p>
            <a:pPr marL="0" indent="0">
              <a:buNone/>
            </a:pPr>
            <a:r>
              <a:rPr lang="it-IT" dirty="0"/>
              <a:t>CANDIDATO: </a:t>
            </a:r>
            <a:r>
              <a:rPr lang="it-IT" b="1" dirty="0">
                <a:solidFill>
                  <a:schemeClr val="tx1"/>
                </a:solidFill>
              </a:rPr>
              <a:t>ANIELLO GIUGLIANO				</a:t>
            </a:r>
            <a:r>
              <a:rPr lang="it-IT" dirty="0">
                <a:solidFill>
                  <a:schemeClr val="tx1"/>
                </a:solidFill>
              </a:rPr>
              <a:t>DOCENTE: </a:t>
            </a:r>
            <a:r>
              <a:rPr lang="it-IT" b="1" dirty="0">
                <a:solidFill>
                  <a:schemeClr val="tx1"/>
                </a:solidFill>
              </a:rPr>
              <a:t>R.PIZZOLANTE</a:t>
            </a:r>
          </a:p>
          <a:p>
            <a:pPr marL="0" indent="0">
              <a:buNone/>
            </a:pPr>
            <a:r>
              <a:rPr lang="it-IT" dirty="0"/>
              <a:t>MATRICOLA: </a:t>
            </a:r>
            <a:r>
              <a:rPr lang="it-IT" b="1" dirty="0">
                <a:solidFill>
                  <a:schemeClr val="tx1"/>
                </a:solidFill>
              </a:rPr>
              <a:t>0522500620</a:t>
            </a:r>
            <a:r>
              <a:rPr lang="it-IT" dirty="0"/>
              <a:t> </a:t>
            </a:r>
          </a:p>
        </p:txBody>
      </p:sp>
    </p:spTree>
    <p:extLst>
      <p:ext uri="{BB962C8B-B14F-4D97-AF65-F5344CB8AC3E}">
        <p14:creationId xmlns:p14="http://schemas.microsoft.com/office/powerpoint/2010/main" val="38930097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3" name="Immagin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8469" y="604911"/>
            <a:ext cx="8881962" cy="5598942"/>
          </a:xfrm>
          <a:prstGeom prst="rect">
            <a:avLst/>
          </a:prstGeom>
        </p:spPr>
      </p:pic>
    </p:spTree>
    <p:extLst>
      <p:ext uri="{BB962C8B-B14F-4D97-AF65-F5344CB8AC3E}">
        <p14:creationId xmlns:p14="http://schemas.microsoft.com/office/powerpoint/2010/main" val="15868733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2" name="Immagin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9996" y="633046"/>
            <a:ext cx="8867894" cy="5584874"/>
          </a:xfrm>
          <a:prstGeom prst="rect">
            <a:avLst/>
          </a:prstGeom>
        </p:spPr>
      </p:pic>
    </p:spTree>
    <p:extLst>
      <p:ext uri="{BB962C8B-B14F-4D97-AF65-F5344CB8AC3E}">
        <p14:creationId xmlns:p14="http://schemas.microsoft.com/office/powerpoint/2010/main" val="29954785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Classificazione dei Social Network</a:t>
            </a:r>
          </a:p>
        </p:txBody>
      </p:sp>
      <p:sp>
        <p:nvSpPr>
          <p:cNvPr id="3" name="Segnaposto contenuto 2"/>
          <p:cNvSpPr>
            <a:spLocks noGrp="1"/>
          </p:cNvSpPr>
          <p:nvPr>
            <p:ph idx="1"/>
          </p:nvPr>
        </p:nvSpPr>
        <p:spPr/>
        <p:txBody>
          <a:bodyPr/>
          <a:lstStyle/>
          <a:p>
            <a:pPr marL="0" indent="0">
              <a:buNone/>
            </a:pPr>
            <a:r>
              <a:rPr lang="it-IT" dirty="0"/>
              <a:t>Esistono vari modi per classificare un Social Network:</a:t>
            </a:r>
          </a:p>
          <a:p>
            <a:pPr>
              <a:buFont typeface="Wingdings" panose="05000000000000000000" pitchFamily="2" charset="2"/>
              <a:buChar char="Ø"/>
            </a:pPr>
            <a:r>
              <a:rPr lang="it-IT" b="1" dirty="0"/>
              <a:t>Dominio</a:t>
            </a:r>
            <a:r>
              <a:rPr lang="it-IT" dirty="0"/>
              <a:t>: </a:t>
            </a:r>
            <a:r>
              <a:rPr lang="it-IT" i="1" dirty="0"/>
              <a:t>Locale</a:t>
            </a:r>
            <a:r>
              <a:rPr lang="it-IT" dirty="0"/>
              <a:t> o </a:t>
            </a:r>
            <a:r>
              <a:rPr lang="it-IT" i="1" dirty="0"/>
              <a:t>Globale</a:t>
            </a:r>
            <a:r>
              <a:rPr lang="it-IT" dirty="0"/>
              <a:t>. I Social Network in base ai concetti e agli obiettivi potrebbero essere disponibili in tutto il mondo o solo in alcuni  luoghi geografici specifici, ad es. all'interno di una città o persino una società.</a:t>
            </a:r>
          </a:p>
          <a:p>
            <a:pPr>
              <a:buFont typeface="Wingdings" panose="05000000000000000000" pitchFamily="2" charset="2"/>
              <a:buChar char="Ø"/>
            </a:pPr>
            <a:r>
              <a:rPr lang="it-IT" b="1" dirty="0"/>
              <a:t>Disponibilità: </a:t>
            </a:r>
            <a:r>
              <a:rPr lang="it-IT" i="1" dirty="0"/>
              <a:t>Privato</a:t>
            </a:r>
            <a:r>
              <a:rPr lang="it-IT" dirty="0"/>
              <a:t> o</a:t>
            </a:r>
            <a:r>
              <a:rPr lang="it-IT" b="1" dirty="0"/>
              <a:t> </a:t>
            </a:r>
            <a:r>
              <a:rPr lang="it-IT" i="1" dirty="0" err="1"/>
              <a:t>Publico</a:t>
            </a:r>
            <a:r>
              <a:rPr lang="it-IT" i="1" dirty="0"/>
              <a:t> . </a:t>
            </a:r>
            <a:r>
              <a:rPr lang="it-IT" dirty="0"/>
              <a:t>Il livello di disponibilità per un determinato SN dipende da più criteri come l'obiettivo ed il tipo di applicazioni. Per esempio, è ovvio che un SN all'interno di una società dovrebbe essere accessibile solo dal suo personale e non da altri.</a:t>
            </a:r>
            <a:endParaRPr lang="it-IT" i="1" dirty="0"/>
          </a:p>
        </p:txBody>
      </p:sp>
    </p:spTree>
    <p:extLst>
      <p:ext uri="{BB962C8B-B14F-4D97-AF65-F5344CB8AC3E}">
        <p14:creationId xmlns:p14="http://schemas.microsoft.com/office/powerpoint/2010/main" val="30848284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Classificazione dei Social Network</a:t>
            </a:r>
          </a:p>
        </p:txBody>
      </p:sp>
      <p:sp>
        <p:nvSpPr>
          <p:cNvPr id="3" name="Segnaposto contenuto 2"/>
          <p:cNvSpPr>
            <a:spLocks noGrp="1"/>
          </p:cNvSpPr>
          <p:nvPr>
            <p:ph idx="1"/>
          </p:nvPr>
        </p:nvSpPr>
        <p:spPr/>
        <p:txBody>
          <a:bodyPr>
            <a:normAutofit/>
          </a:bodyPr>
          <a:lstStyle/>
          <a:p>
            <a:pPr>
              <a:buFont typeface="Wingdings" panose="05000000000000000000" pitchFamily="2" charset="2"/>
              <a:buChar char="Ø"/>
            </a:pPr>
            <a:r>
              <a:rPr lang="it-IT" b="1" dirty="0"/>
              <a:t>Scopo : </a:t>
            </a:r>
            <a:r>
              <a:rPr lang="it-IT" i="1" dirty="0"/>
              <a:t>Single </a:t>
            </a:r>
            <a:r>
              <a:rPr lang="it-IT" i="1" dirty="0" err="1"/>
              <a:t>Purpose</a:t>
            </a:r>
            <a:r>
              <a:rPr lang="it-IT" i="1" dirty="0"/>
              <a:t> </a:t>
            </a:r>
            <a:r>
              <a:rPr lang="it-IT" dirty="0"/>
              <a:t>o </a:t>
            </a:r>
            <a:r>
              <a:rPr lang="it-IT" i="1" dirty="0"/>
              <a:t>Multi </a:t>
            </a:r>
            <a:r>
              <a:rPr lang="it-IT" i="1" dirty="0" err="1"/>
              <a:t>Purposes</a:t>
            </a:r>
            <a:r>
              <a:rPr lang="it-IT" i="1" dirty="0"/>
              <a:t>.  </a:t>
            </a:r>
            <a:r>
              <a:rPr lang="it-IT" dirty="0"/>
              <a:t>La maggior parte dei SN è multiuso ,gli utenti possono fare tutto ciò che vogliono, dalla pubblicazione di immagini e video all'organizzazione incontri e anche conversazioni scientifiche. In genere, tali SN hanno gruppi di utenti diversi; </a:t>
            </a:r>
            <a:r>
              <a:rPr lang="it-IT" dirty="0" err="1"/>
              <a:t>tuttavia,ci</a:t>
            </a:r>
            <a:r>
              <a:rPr lang="it-IT" dirty="0"/>
              <a:t> sono SN che hanno scopi specifici e richiamano solo determinati tipi di utenti.</a:t>
            </a:r>
          </a:p>
          <a:p>
            <a:pPr>
              <a:buFont typeface="Wingdings" panose="05000000000000000000" pitchFamily="2" charset="2"/>
              <a:buChar char="Ø"/>
            </a:pPr>
            <a:r>
              <a:rPr lang="it-IT" b="1" dirty="0"/>
              <a:t>Accessibilità</a:t>
            </a:r>
            <a:r>
              <a:rPr lang="it-IT" dirty="0"/>
              <a:t>: </a:t>
            </a:r>
            <a:r>
              <a:rPr lang="it-IT" i="1" dirty="0"/>
              <a:t>Aperta</a:t>
            </a:r>
            <a:r>
              <a:rPr lang="it-IT" dirty="0"/>
              <a:t> o </a:t>
            </a:r>
            <a:r>
              <a:rPr lang="it-IT" i="1" dirty="0"/>
              <a:t>Ristretta</a:t>
            </a:r>
            <a:r>
              <a:rPr lang="it-IT" dirty="0"/>
              <a:t>. In base al contenuto e al tema, i SN potrebbero essere limitati per l'uso solo, ad esempio, agli adulti. Certo, a differenza di altre classi, verificare i requisiti degli utenti dichiarati in questa categoria è più difficile e costoso. In tali SN, alcuni meccanismi di autorizzazione come l'identità univoca degli utenti sono necessari. </a:t>
            </a:r>
          </a:p>
        </p:txBody>
      </p:sp>
    </p:spTree>
    <p:extLst>
      <p:ext uri="{BB962C8B-B14F-4D97-AF65-F5344CB8AC3E}">
        <p14:creationId xmlns:p14="http://schemas.microsoft.com/office/powerpoint/2010/main" val="1475116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Classificazione dei Social Network</a:t>
            </a:r>
          </a:p>
        </p:txBody>
      </p:sp>
      <p:pic>
        <p:nvPicPr>
          <p:cNvPr id="4" name="Segnaposto contenuto 3"/>
          <p:cNvPicPr>
            <a:picLocks noGrp="1" noChangeAspect="1"/>
          </p:cNvPicPr>
          <p:nvPr>
            <p:ph idx="1"/>
          </p:nvPr>
        </p:nvPicPr>
        <p:blipFill>
          <a:blip r:embed="rId2"/>
          <a:stretch>
            <a:fillRect/>
          </a:stretch>
        </p:blipFill>
        <p:spPr>
          <a:xfrm>
            <a:off x="3048000" y="1905000"/>
            <a:ext cx="6871853" cy="3770890"/>
          </a:xfrm>
          <a:prstGeom prst="rect">
            <a:avLst/>
          </a:prstGeom>
        </p:spPr>
      </p:pic>
    </p:spTree>
    <p:extLst>
      <p:ext uri="{BB962C8B-B14F-4D97-AF65-F5344CB8AC3E}">
        <p14:creationId xmlns:p14="http://schemas.microsoft.com/office/powerpoint/2010/main" val="31643080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endParaRPr lang="it-IT"/>
          </a:p>
        </p:txBody>
      </p:sp>
      <p:sp>
        <p:nvSpPr>
          <p:cNvPr id="3" name="Segnaposto contenuto 2"/>
          <p:cNvSpPr>
            <a:spLocks noGrp="1"/>
          </p:cNvSpPr>
          <p:nvPr>
            <p:ph idx="1"/>
          </p:nvPr>
        </p:nvSpPr>
        <p:spPr/>
        <p:txBody>
          <a:bodyPr>
            <a:normAutofit/>
          </a:bodyPr>
          <a:lstStyle/>
          <a:p>
            <a:r>
              <a:rPr lang="it-IT" dirty="0">
                <a:solidFill>
                  <a:schemeClr val="bg1">
                    <a:lumMod val="75000"/>
                  </a:schemeClr>
                </a:solidFill>
              </a:rPr>
              <a:t>Introduzione alla presentazione</a:t>
            </a:r>
          </a:p>
          <a:p>
            <a:r>
              <a:rPr lang="it-IT" dirty="0">
                <a:solidFill>
                  <a:schemeClr val="bg1">
                    <a:lumMod val="75000"/>
                  </a:schemeClr>
                </a:solidFill>
              </a:rPr>
              <a:t>Introduzione ai Social Network</a:t>
            </a:r>
          </a:p>
          <a:p>
            <a:r>
              <a:rPr lang="it-IT" b="1" dirty="0">
                <a:solidFill>
                  <a:srgbClr val="00B050"/>
                </a:solidFill>
              </a:rPr>
              <a:t>Attacchi ad un Social Network</a:t>
            </a:r>
          </a:p>
          <a:p>
            <a:r>
              <a:rPr lang="it-IT" dirty="0">
                <a:solidFill>
                  <a:schemeClr val="bg1">
                    <a:lumMod val="75000"/>
                  </a:schemeClr>
                </a:solidFill>
              </a:rPr>
              <a:t>Attacchi  agli Utenti</a:t>
            </a:r>
          </a:p>
          <a:p>
            <a:r>
              <a:rPr lang="it-IT" dirty="0">
                <a:solidFill>
                  <a:schemeClr val="bg1">
                    <a:lumMod val="75000"/>
                  </a:schemeClr>
                </a:solidFill>
              </a:rPr>
              <a:t>Introduzione alla Social Network </a:t>
            </a:r>
            <a:r>
              <a:rPr lang="it-IT" dirty="0" err="1">
                <a:solidFill>
                  <a:schemeClr val="bg1">
                    <a:lumMod val="75000"/>
                  </a:schemeClr>
                </a:solidFill>
              </a:rPr>
              <a:t>Forensics</a:t>
            </a:r>
            <a:endParaRPr lang="it-IT" dirty="0">
              <a:solidFill>
                <a:schemeClr val="bg1">
                  <a:lumMod val="75000"/>
                </a:schemeClr>
              </a:solidFill>
            </a:endParaRPr>
          </a:p>
          <a:p>
            <a:r>
              <a:rPr lang="it-IT" dirty="0" err="1">
                <a:solidFill>
                  <a:schemeClr val="bg1">
                    <a:lumMod val="75000"/>
                  </a:schemeClr>
                </a:solidFill>
              </a:rPr>
              <a:t>Conceptual</a:t>
            </a:r>
            <a:r>
              <a:rPr lang="it-IT" dirty="0">
                <a:solidFill>
                  <a:schemeClr val="bg1">
                    <a:lumMod val="75000"/>
                  </a:schemeClr>
                </a:solidFill>
              </a:rPr>
              <a:t> Framework</a:t>
            </a:r>
          </a:p>
          <a:p>
            <a:r>
              <a:rPr lang="it-IT" dirty="0">
                <a:solidFill>
                  <a:schemeClr val="bg1">
                    <a:lumMod val="75000"/>
                  </a:schemeClr>
                </a:solidFill>
              </a:rPr>
              <a:t>Cloud </a:t>
            </a:r>
            <a:r>
              <a:rPr lang="it-IT" dirty="0" err="1">
                <a:solidFill>
                  <a:schemeClr val="bg1">
                    <a:lumMod val="75000"/>
                  </a:schemeClr>
                </a:solidFill>
              </a:rPr>
              <a:t>Based</a:t>
            </a:r>
            <a:r>
              <a:rPr lang="it-IT" dirty="0">
                <a:solidFill>
                  <a:schemeClr val="bg1">
                    <a:lumMod val="75000"/>
                  </a:schemeClr>
                </a:solidFill>
              </a:rPr>
              <a:t> </a:t>
            </a:r>
            <a:r>
              <a:rPr lang="it-IT" dirty="0" err="1">
                <a:solidFill>
                  <a:schemeClr val="bg1">
                    <a:lumMod val="75000"/>
                  </a:schemeClr>
                </a:solidFill>
              </a:rPr>
              <a:t>Forensics</a:t>
            </a:r>
            <a:r>
              <a:rPr lang="it-IT" dirty="0">
                <a:solidFill>
                  <a:schemeClr val="bg1">
                    <a:lumMod val="75000"/>
                  </a:schemeClr>
                </a:solidFill>
              </a:rPr>
              <a:t> Framework</a:t>
            </a:r>
          </a:p>
          <a:p>
            <a:r>
              <a:rPr lang="it-IT" dirty="0">
                <a:solidFill>
                  <a:schemeClr val="bg1">
                    <a:lumMod val="75000"/>
                  </a:schemeClr>
                </a:solidFill>
              </a:rPr>
              <a:t>Problemi della Social Network </a:t>
            </a:r>
            <a:r>
              <a:rPr lang="it-IT" dirty="0" err="1">
                <a:solidFill>
                  <a:schemeClr val="bg1">
                    <a:lumMod val="75000"/>
                  </a:schemeClr>
                </a:solidFill>
              </a:rPr>
              <a:t>Forensics</a:t>
            </a:r>
            <a:endParaRPr lang="it-IT" dirty="0">
              <a:solidFill>
                <a:schemeClr val="bg1">
                  <a:lumMod val="75000"/>
                </a:schemeClr>
              </a:solidFill>
            </a:endParaRPr>
          </a:p>
          <a:p>
            <a:r>
              <a:rPr lang="it-IT" dirty="0" err="1">
                <a:solidFill>
                  <a:schemeClr val="bg1">
                    <a:lumMod val="75000"/>
                  </a:schemeClr>
                </a:solidFill>
              </a:rPr>
              <a:t>Tool</a:t>
            </a:r>
            <a:r>
              <a:rPr lang="it-IT" dirty="0">
                <a:solidFill>
                  <a:schemeClr val="bg1">
                    <a:lumMod val="75000"/>
                  </a:schemeClr>
                </a:solidFill>
              </a:rPr>
              <a:t> utilizzati per la SNF</a:t>
            </a:r>
          </a:p>
          <a:p>
            <a:endParaRPr lang="it-IT" dirty="0"/>
          </a:p>
        </p:txBody>
      </p:sp>
    </p:spTree>
    <p:extLst>
      <p:ext uri="{BB962C8B-B14F-4D97-AF65-F5344CB8AC3E}">
        <p14:creationId xmlns:p14="http://schemas.microsoft.com/office/powerpoint/2010/main" val="26744680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		Attacchi ad un Social Network</a:t>
            </a:r>
          </a:p>
        </p:txBody>
      </p:sp>
      <p:sp>
        <p:nvSpPr>
          <p:cNvPr id="3" name="Segnaposto contenuto 2"/>
          <p:cNvSpPr>
            <a:spLocks noGrp="1"/>
          </p:cNvSpPr>
          <p:nvPr>
            <p:ph idx="1"/>
          </p:nvPr>
        </p:nvSpPr>
        <p:spPr/>
        <p:txBody>
          <a:bodyPr/>
          <a:lstStyle/>
          <a:p>
            <a:pPr marL="0" indent="0">
              <a:buNone/>
            </a:pPr>
            <a:r>
              <a:rPr lang="it-IT" dirty="0"/>
              <a:t>Poiché i SN sono utilizzati da molti utenti in posizioni e luoghi diversi, i loro rischi e minacce hanno diversi aspetti. Il più delle volte, la privacy e le informazioni personali degli utenti sono bersaglio di attacchi. A volte, in base ai ruoli e alla posizione degli utenti all'interno di un'organizzazione o società, saranno attaccati per quello che sanno o per quello a cui hanno accesso. Questi tipi di attacchi di solito sono finalizzati allo spionaggio aziendale, minaccia alla sicurezza nazionale, ecc.</a:t>
            </a:r>
          </a:p>
        </p:txBody>
      </p:sp>
    </p:spTree>
    <p:extLst>
      <p:ext uri="{BB962C8B-B14F-4D97-AF65-F5344CB8AC3E}">
        <p14:creationId xmlns:p14="http://schemas.microsoft.com/office/powerpoint/2010/main" val="22541544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		Attacchi ad un Social Network</a:t>
            </a:r>
          </a:p>
        </p:txBody>
      </p:sp>
      <p:sp>
        <p:nvSpPr>
          <p:cNvPr id="3" name="Segnaposto contenuto 2"/>
          <p:cNvSpPr>
            <a:spLocks noGrp="1"/>
          </p:cNvSpPr>
          <p:nvPr>
            <p:ph idx="1"/>
          </p:nvPr>
        </p:nvSpPr>
        <p:spPr/>
        <p:txBody>
          <a:bodyPr>
            <a:normAutofit/>
          </a:bodyPr>
          <a:lstStyle/>
          <a:p>
            <a:pPr marL="0" indent="0">
              <a:buNone/>
            </a:pPr>
            <a:r>
              <a:rPr lang="it-IT" dirty="0"/>
              <a:t>I principali tipi di attacco che si verificano ad un Social Network sono : </a:t>
            </a:r>
          </a:p>
          <a:p>
            <a:r>
              <a:rPr lang="it-IT" b="1" dirty="0"/>
              <a:t>Fake </a:t>
            </a:r>
            <a:r>
              <a:rPr lang="it-IT" b="1" dirty="0" err="1"/>
              <a:t>Offering</a:t>
            </a:r>
            <a:r>
              <a:rPr lang="it-IT" dirty="0" err="1"/>
              <a:t>:Sono</a:t>
            </a:r>
            <a:r>
              <a:rPr lang="it-IT" dirty="0"/>
              <a:t> truffe che invitano gli utenti dei SN a partecipare ad un evento o gruppo falso attraverso degli  incentivi come buoni regalo gratuiti. La partecipazione spesso richiede all'utente di condividere le credenziali con l'attaccante o inviare un SMS a un numero di tariffa premium.</a:t>
            </a:r>
          </a:p>
          <a:p>
            <a:r>
              <a:rPr lang="it-IT" b="1" dirty="0"/>
              <a:t>Manual </a:t>
            </a:r>
            <a:r>
              <a:rPr lang="it-IT" b="1" dirty="0" err="1"/>
              <a:t>Sharing</a:t>
            </a:r>
            <a:r>
              <a:rPr lang="it-IT" b="1" dirty="0"/>
              <a:t> </a:t>
            </a:r>
            <a:r>
              <a:rPr lang="it-IT" b="1" dirty="0" err="1"/>
              <a:t>Scams</a:t>
            </a:r>
            <a:r>
              <a:rPr lang="it-IT" dirty="0"/>
              <a:t>: Gli utenti stessi condividono l’offerta </a:t>
            </a:r>
            <a:r>
              <a:rPr lang="it-IT" dirty="0" err="1"/>
              <a:t>falsa,con</a:t>
            </a:r>
            <a:r>
              <a:rPr lang="it-IT" dirty="0"/>
              <a:t> la promessa di benefici</a:t>
            </a:r>
          </a:p>
          <a:p>
            <a:r>
              <a:rPr lang="it-IT" b="1" dirty="0" err="1"/>
              <a:t>Likejacking</a:t>
            </a:r>
            <a:r>
              <a:rPr lang="it-IT" dirty="0"/>
              <a:t>: Utilizzando falsi pulsanti "Mi piace", gli aggressori inducono gli utenti ad andare su siti Web falsi  che installano </a:t>
            </a:r>
            <a:r>
              <a:rPr lang="it-IT" dirty="0" err="1"/>
              <a:t>malware</a:t>
            </a:r>
            <a:r>
              <a:rPr lang="it-IT" dirty="0"/>
              <a:t>.</a:t>
            </a:r>
          </a:p>
        </p:txBody>
      </p:sp>
    </p:spTree>
    <p:extLst>
      <p:ext uri="{BB962C8B-B14F-4D97-AF65-F5344CB8AC3E}">
        <p14:creationId xmlns:p14="http://schemas.microsoft.com/office/powerpoint/2010/main" val="18257821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		Attacchi ad un Social Network</a:t>
            </a:r>
          </a:p>
        </p:txBody>
      </p:sp>
      <p:sp>
        <p:nvSpPr>
          <p:cNvPr id="3" name="Segnaposto contenuto 2"/>
          <p:cNvSpPr>
            <a:spLocks noGrp="1"/>
          </p:cNvSpPr>
          <p:nvPr>
            <p:ph idx="1"/>
          </p:nvPr>
        </p:nvSpPr>
        <p:spPr/>
        <p:txBody>
          <a:bodyPr/>
          <a:lstStyle/>
          <a:p>
            <a:pPr>
              <a:buFont typeface="Wingdings" panose="05000000000000000000" pitchFamily="2" charset="2"/>
              <a:buChar char="Ø"/>
            </a:pPr>
            <a:endParaRPr lang="it-IT" b="1" dirty="0"/>
          </a:p>
          <a:p>
            <a:pPr>
              <a:buFont typeface="Wingdings" panose="05000000000000000000" pitchFamily="2" charset="2"/>
              <a:buChar char="Ø"/>
            </a:pPr>
            <a:endParaRPr lang="it-IT" b="1" dirty="0"/>
          </a:p>
          <a:p>
            <a:pPr>
              <a:buFont typeface="Wingdings" panose="05000000000000000000" pitchFamily="2" charset="2"/>
              <a:buChar char="Ø"/>
            </a:pPr>
            <a:r>
              <a:rPr lang="it-IT" b="1" dirty="0"/>
              <a:t>Fake Plug-in </a:t>
            </a:r>
            <a:r>
              <a:rPr lang="it-IT" b="1" dirty="0" err="1"/>
              <a:t>Scams</a:t>
            </a:r>
            <a:r>
              <a:rPr lang="it-IT" b="1" dirty="0"/>
              <a:t> : </a:t>
            </a:r>
            <a:r>
              <a:rPr lang="it-IT" dirty="0"/>
              <a:t>Gli utenti sono indotti a scaricare estensioni del browser false sulle loro macchine. Queste estensioni non autorizzate possono sembrare legittime ma una volta installate rubano le  informazioni sensibili dalla macchina infetta.</a:t>
            </a:r>
          </a:p>
          <a:p>
            <a:pPr>
              <a:buFont typeface="Wingdings" panose="05000000000000000000" pitchFamily="2" charset="2"/>
              <a:buChar char="Ø"/>
            </a:pPr>
            <a:r>
              <a:rPr lang="it-IT" b="1" dirty="0"/>
              <a:t>Copy and Paste </a:t>
            </a:r>
            <a:r>
              <a:rPr lang="it-IT" b="1" dirty="0" err="1"/>
              <a:t>Scam</a:t>
            </a:r>
            <a:r>
              <a:rPr lang="it-IT" dirty="0"/>
              <a:t>: Copia ed incolla di codice Java Script  malevolo all’interno del browser web della vittima.</a:t>
            </a:r>
          </a:p>
          <a:p>
            <a:pPr>
              <a:buFont typeface="Wingdings" panose="05000000000000000000" pitchFamily="2" charset="2"/>
              <a:buChar char="Ø"/>
            </a:pPr>
            <a:endParaRPr lang="it-IT" dirty="0"/>
          </a:p>
        </p:txBody>
      </p:sp>
    </p:spTree>
    <p:extLst>
      <p:ext uri="{BB962C8B-B14F-4D97-AF65-F5344CB8AC3E}">
        <p14:creationId xmlns:p14="http://schemas.microsoft.com/office/powerpoint/2010/main" val="21424228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4" name="Immagine 3"/>
          <p:cNvPicPr>
            <a:picLocks noChangeAspect="1"/>
          </p:cNvPicPr>
          <p:nvPr/>
        </p:nvPicPr>
        <p:blipFill>
          <a:blip r:embed="rId2"/>
          <a:stretch>
            <a:fillRect/>
          </a:stretch>
        </p:blipFill>
        <p:spPr>
          <a:xfrm>
            <a:off x="3181430" y="1482437"/>
            <a:ext cx="7188591" cy="4707132"/>
          </a:xfrm>
          <a:prstGeom prst="rect">
            <a:avLst/>
          </a:prstGeom>
        </p:spPr>
      </p:pic>
      <p:sp>
        <p:nvSpPr>
          <p:cNvPr id="2" name="Titolo 1"/>
          <p:cNvSpPr>
            <a:spLocks noGrp="1"/>
          </p:cNvSpPr>
          <p:nvPr>
            <p:ph type="title"/>
          </p:nvPr>
        </p:nvSpPr>
        <p:spPr/>
        <p:txBody>
          <a:bodyPr/>
          <a:lstStyle/>
          <a:p>
            <a:r>
              <a:rPr lang="it-IT" dirty="0"/>
              <a:t>		Attacchi ad un Social Network</a:t>
            </a:r>
          </a:p>
        </p:txBody>
      </p:sp>
    </p:spTree>
    <p:extLst>
      <p:ext uri="{BB962C8B-B14F-4D97-AF65-F5344CB8AC3E}">
        <p14:creationId xmlns:p14="http://schemas.microsoft.com/office/powerpoint/2010/main" val="14090422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			Indice</a:t>
            </a:r>
          </a:p>
        </p:txBody>
      </p:sp>
      <p:sp>
        <p:nvSpPr>
          <p:cNvPr id="3" name="Segnaposto contenuto 2"/>
          <p:cNvSpPr>
            <a:spLocks noGrp="1"/>
          </p:cNvSpPr>
          <p:nvPr>
            <p:ph idx="1"/>
          </p:nvPr>
        </p:nvSpPr>
        <p:spPr/>
        <p:txBody>
          <a:bodyPr/>
          <a:lstStyle/>
          <a:p>
            <a:r>
              <a:rPr lang="it-IT" dirty="0"/>
              <a:t>Introduzione alla presentazione</a:t>
            </a:r>
          </a:p>
          <a:p>
            <a:r>
              <a:rPr lang="it-IT" dirty="0"/>
              <a:t>Introduzione ai Social Network</a:t>
            </a:r>
          </a:p>
          <a:p>
            <a:r>
              <a:rPr lang="it-IT" dirty="0"/>
              <a:t>Attacchi ad un Social Network</a:t>
            </a:r>
          </a:p>
          <a:p>
            <a:r>
              <a:rPr lang="it-IT" dirty="0"/>
              <a:t>Attacchi  agli Utenti</a:t>
            </a:r>
          </a:p>
          <a:p>
            <a:r>
              <a:rPr lang="it-IT" dirty="0"/>
              <a:t>Introduzione alla Social Network </a:t>
            </a:r>
            <a:r>
              <a:rPr lang="it-IT" dirty="0" err="1"/>
              <a:t>Forensics</a:t>
            </a:r>
            <a:endParaRPr lang="it-IT" dirty="0"/>
          </a:p>
          <a:p>
            <a:r>
              <a:rPr lang="it-IT" dirty="0" err="1"/>
              <a:t>Conceptual</a:t>
            </a:r>
            <a:r>
              <a:rPr lang="it-IT" dirty="0"/>
              <a:t> Framework</a:t>
            </a:r>
          </a:p>
          <a:p>
            <a:r>
              <a:rPr lang="it-IT" dirty="0"/>
              <a:t>Cloud </a:t>
            </a:r>
            <a:r>
              <a:rPr lang="it-IT" dirty="0" err="1"/>
              <a:t>Based</a:t>
            </a:r>
            <a:r>
              <a:rPr lang="it-IT" dirty="0"/>
              <a:t> </a:t>
            </a:r>
            <a:r>
              <a:rPr lang="it-IT" dirty="0" err="1"/>
              <a:t>Forensics</a:t>
            </a:r>
            <a:r>
              <a:rPr lang="it-IT" dirty="0"/>
              <a:t> Framework</a:t>
            </a:r>
          </a:p>
          <a:p>
            <a:r>
              <a:rPr lang="it-IT" dirty="0"/>
              <a:t>Problemi della Social Network </a:t>
            </a:r>
            <a:r>
              <a:rPr lang="it-IT" dirty="0" err="1"/>
              <a:t>Forensics</a:t>
            </a:r>
            <a:endParaRPr lang="it-IT" dirty="0"/>
          </a:p>
          <a:p>
            <a:r>
              <a:rPr lang="it-IT" dirty="0" err="1"/>
              <a:t>Tool</a:t>
            </a:r>
            <a:r>
              <a:rPr lang="it-IT" dirty="0"/>
              <a:t> utilizzati per la SNF</a:t>
            </a:r>
          </a:p>
          <a:p>
            <a:endParaRPr lang="it-IT" dirty="0"/>
          </a:p>
          <a:p>
            <a:endParaRPr lang="it-IT" dirty="0"/>
          </a:p>
          <a:p>
            <a:endParaRPr lang="it-IT" dirty="0"/>
          </a:p>
          <a:p>
            <a:endParaRPr lang="it-IT" dirty="0"/>
          </a:p>
          <a:p>
            <a:endParaRPr lang="it-IT" dirty="0"/>
          </a:p>
          <a:p>
            <a:endParaRPr lang="it-IT" dirty="0"/>
          </a:p>
        </p:txBody>
      </p:sp>
    </p:spTree>
    <p:extLst>
      <p:ext uri="{BB962C8B-B14F-4D97-AF65-F5344CB8AC3E}">
        <p14:creationId xmlns:p14="http://schemas.microsoft.com/office/powerpoint/2010/main" val="15222914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endParaRPr lang="it-IT"/>
          </a:p>
        </p:txBody>
      </p:sp>
      <p:sp>
        <p:nvSpPr>
          <p:cNvPr id="3" name="Segnaposto contenuto 2"/>
          <p:cNvSpPr>
            <a:spLocks noGrp="1"/>
          </p:cNvSpPr>
          <p:nvPr>
            <p:ph idx="1"/>
          </p:nvPr>
        </p:nvSpPr>
        <p:spPr/>
        <p:txBody>
          <a:bodyPr>
            <a:normAutofit/>
          </a:bodyPr>
          <a:lstStyle/>
          <a:p>
            <a:r>
              <a:rPr lang="it-IT" dirty="0">
                <a:solidFill>
                  <a:schemeClr val="bg1">
                    <a:lumMod val="75000"/>
                  </a:schemeClr>
                </a:solidFill>
              </a:rPr>
              <a:t>Introduzione alla presentazione</a:t>
            </a:r>
          </a:p>
          <a:p>
            <a:r>
              <a:rPr lang="it-IT" dirty="0">
                <a:solidFill>
                  <a:schemeClr val="bg1">
                    <a:lumMod val="75000"/>
                  </a:schemeClr>
                </a:solidFill>
              </a:rPr>
              <a:t>Introduzione ai Social Network</a:t>
            </a:r>
          </a:p>
          <a:p>
            <a:r>
              <a:rPr lang="it-IT" dirty="0">
                <a:solidFill>
                  <a:schemeClr val="bg1">
                    <a:lumMod val="75000"/>
                  </a:schemeClr>
                </a:solidFill>
              </a:rPr>
              <a:t>Attacchi ad un Social Network</a:t>
            </a:r>
          </a:p>
          <a:p>
            <a:r>
              <a:rPr lang="it-IT" b="1" dirty="0">
                <a:solidFill>
                  <a:srgbClr val="00B050"/>
                </a:solidFill>
              </a:rPr>
              <a:t>Attacchi  agli Utenti</a:t>
            </a:r>
          </a:p>
          <a:p>
            <a:r>
              <a:rPr lang="it-IT" dirty="0">
                <a:solidFill>
                  <a:schemeClr val="bg1">
                    <a:lumMod val="75000"/>
                  </a:schemeClr>
                </a:solidFill>
              </a:rPr>
              <a:t>Introduzione alla Social Network </a:t>
            </a:r>
            <a:r>
              <a:rPr lang="it-IT" dirty="0" err="1">
                <a:solidFill>
                  <a:schemeClr val="bg1">
                    <a:lumMod val="75000"/>
                  </a:schemeClr>
                </a:solidFill>
              </a:rPr>
              <a:t>Forensics</a:t>
            </a:r>
            <a:endParaRPr lang="it-IT" dirty="0">
              <a:solidFill>
                <a:schemeClr val="bg1">
                  <a:lumMod val="75000"/>
                </a:schemeClr>
              </a:solidFill>
            </a:endParaRPr>
          </a:p>
          <a:p>
            <a:r>
              <a:rPr lang="it-IT" dirty="0" err="1">
                <a:solidFill>
                  <a:schemeClr val="bg1">
                    <a:lumMod val="75000"/>
                  </a:schemeClr>
                </a:solidFill>
              </a:rPr>
              <a:t>Conceptual</a:t>
            </a:r>
            <a:r>
              <a:rPr lang="it-IT" dirty="0">
                <a:solidFill>
                  <a:schemeClr val="bg1">
                    <a:lumMod val="75000"/>
                  </a:schemeClr>
                </a:solidFill>
              </a:rPr>
              <a:t> Framework</a:t>
            </a:r>
          </a:p>
          <a:p>
            <a:r>
              <a:rPr lang="it-IT" dirty="0">
                <a:solidFill>
                  <a:schemeClr val="bg1">
                    <a:lumMod val="75000"/>
                  </a:schemeClr>
                </a:solidFill>
              </a:rPr>
              <a:t>Cloud </a:t>
            </a:r>
            <a:r>
              <a:rPr lang="it-IT" dirty="0" err="1">
                <a:solidFill>
                  <a:schemeClr val="bg1">
                    <a:lumMod val="75000"/>
                  </a:schemeClr>
                </a:solidFill>
              </a:rPr>
              <a:t>Based</a:t>
            </a:r>
            <a:r>
              <a:rPr lang="it-IT" dirty="0">
                <a:solidFill>
                  <a:schemeClr val="bg1">
                    <a:lumMod val="75000"/>
                  </a:schemeClr>
                </a:solidFill>
              </a:rPr>
              <a:t> </a:t>
            </a:r>
            <a:r>
              <a:rPr lang="it-IT" dirty="0" err="1">
                <a:solidFill>
                  <a:schemeClr val="bg1">
                    <a:lumMod val="75000"/>
                  </a:schemeClr>
                </a:solidFill>
              </a:rPr>
              <a:t>Forensics</a:t>
            </a:r>
            <a:r>
              <a:rPr lang="it-IT" dirty="0">
                <a:solidFill>
                  <a:schemeClr val="bg1">
                    <a:lumMod val="75000"/>
                  </a:schemeClr>
                </a:solidFill>
              </a:rPr>
              <a:t> Framework</a:t>
            </a:r>
          </a:p>
          <a:p>
            <a:r>
              <a:rPr lang="it-IT" dirty="0">
                <a:solidFill>
                  <a:schemeClr val="bg1">
                    <a:lumMod val="75000"/>
                  </a:schemeClr>
                </a:solidFill>
              </a:rPr>
              <a:t>Problemi della Social Network </a:t>
            </a:r>
            <a:r>
              <a:rPr lang="it-IT" dirty="0" err="1">
                <a:solidFill>
                  <a:schemeClr val="bg1">
                    <a:lumMod val="75000"/>
                  </a:schemeClr>
                </a:solidFill>
              </a:rPr>
              <a:t>Forensics</a:t>
            </a:r>
            <a:endParaRPr lang="it-IT" dirty="0">
              <a:solidFill>
                <a:schemeClr val="bg1">
                  <a:lumMod val="75000"/>
                </a:schemeClr>
              </a:solidFill>
            </a:endParaRPr>
          </a:p>
          <a:p>
            <a:r>
              <a:rPr lang="it-IT" dirty="0" err="1">
                <a:solidFill>
                  <a:schemeClr val="bg1">
                    <a:lumMod val="75000"/>
                  </a:schemeClr>
                </a:solidFill>
              </a:rPr>
              <a:t>Tool</a:t>
            </a:r>
            <a:r>
              <a:rPr lang="it-IT" dirty="0">
                <a:solidFill>
                  <a:schemeClr val="bg1">
                    <a:lumMod val="75000"/>
                  </a:schemeClr>
                </a:solidFill>
              </a:rPr>
              <a:t> utilizzati per la SNF</a:t>
            </a:r>
          </a:p>
          <a:p>
            <a:endParaRPr lang="it-IT" dirty="0"/>
          </a:p>
        </p:txBody>
      </p:sp>
    </p:spTree>
    <p:extLst>
      <p:ext uri="{BB962C8B-B14F-4D97-AF65-F5344CB8AC3E}">
        <p14:creationId xmlns:p14="http://schemas.microsoft.com/office/powerpoint/2010/main" val="5439274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			Attacchi agli Utenti</a:t>
            </a:r>
          </a:p>
        </p:txBody>
      </p:sp>
      <p:sp>
        <p:nvSpPr>
          <p:cNvPr id="3" name="Segnaposto contenuto 2"/>
          <p:cNvSpPr>
            <a:spLocks noGrp="1"/>
          </p:cNvSpPr>
          <p:nvPr>
            <p:ph idx="1"/>
          </p:nvPr>
        </p:nvSpPr>
        <p:spPr/>
        <p:txBody>
          <a:bodyPr>
            <a:normAutofit/>
          </a:bodyPr>
          <a:lstStyle/>
          <a:p>
            <a:pPr marL="0" indent="0">
              <a:buNone/>
            </a:pPr>
            <a:endParaRPr lang="it-IT" b="1" dirty="0"/>
          </a:p>
          <a:p>
            <a:pPr marL="0" indent="0">
              <a:buNone/>
            </a:pPr>
            <a:r>
              <a:rPr lang="it-IT" sz="1600" dirty="0"/>
              <a:t>La letteratura e la comunità di Sicurezza Informatica ,hanno proposto diversi elenchi e classi per le minacce ed i rischi dei SN da diverse prospettive .Dal punto di vista degli utenti classifichiamo le minacce come segue : </a:t>
            </a:r>
          </a:p>
          <a:p>
            <a:r>
              <a:rPr lang="it-IT" b="1" dirty="0"/>
              <a:t>Propagazione</a:t>
            </a:r>
            <a:r>
              <a:rPr lang="it-IT" dirty="0"/>
              <a:t>: Basati su cosa gli attaccanti vogliono ottenere dagli utenti</a:t>
            </a:r>
          </a:p>
          <a:p>
            <a:endParaRPr lang="it-IT" dirty="0"/>
          </a:p>
          <a:p>
            <a:r>
              <a:rPr lang="it-IT" b="1" dirty="0"/>
              <a:t>Infiltrazione</a:t>
            </a:r>
            <a:r>
              <a:rPr lang="it-IT" dirty="0"/>
              <a:t>: Basati sulla posizione degli utenti</a:t>
            </a:r>
          </a:p>
          <a:p>
            <a:endParaRPr lang="it-IT" dirty="0"/>
          </a:p>
          <a:p>
            <a:r>
              <a:rPr lang="it-IT" b="1" dirty="0"/>
              <a:t>Divulgazione</a:t>
            </a:r>
            <a:r>
              <a:rPr lang="it-IT" dirty="0"/>
              <a:t>: Basati su cosa gli utenti possiedono</a:t>
            </a:r>
          </a:p>
        </p:txBody>
      </p:sp>
    </p:spTree>
    <p:extLst>
      <p:ext uri="{BB962C8B-B14F-4D97-AF65-F5344CB8AC3E}">
        <p14:creationId xmlns:p14="http://schemas.microsoft.com/office/powerpoint/2010/main" val="18160432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				Propagazione</a:t>
            </a:r>
          </a:p>
        </p:txBody>
      </p:sp>
      <p:sp>
        <p:nvSpPr>
          <p:cNvPr id="3" name="Segnaposto contenuto 2"/>
          <p:cNvSpPr>
            <a:spLocks noGrp="1"/>
          </p:cNvSpPr>
          <p:nvPr>
            <p:ph idx="1"/>
          </p:nvPr>
        </p:nvSpPr>
        <p:spPr>
          <a:xfrm>
            <a:off x="2201284" y="2078182"/>
            <a:ext cx="8915400" cy="3777622"/>
          </a:xfrm>
        </p:spPr>
        <p:txBody>
          <a:bodyPr>
            <a:normAutofit/>
          </a:bodyPr>
          <a:lstStyle/>
          <a:p>
            <a:pPr marL="0" indent="0">
              <a:buNone/>
            </a:pPr>
            <a:r>
              <a:rPr lang="it-IT" dirty="0"/>
              <a:t>La propagazione sfrutta le connessioni degli utenti attraverso la loro rete di contatti. Gli obbiettivi di questa attività sono:</a:t>
            </a:r>
          </a:p>
          <a:p>
            <a:r>
              <a:rPr lang="it-IT" b="1" dirty="0"/>
              <a:t>Marketing e pubblicità </a:t>
            </a:r>
            <a:r>
              <a:rPr lang="it-IT" dirty="0"/>
              <a:t>: Lo spamming viene utilizzato come tentativo a basso costo (e solitamente efficace) per il marketing virale e potrebbe anche essere considerato uno strumento per la diffusione di messaggi organizzati attraverso la popolazione. </a:t>
            </a:r>
          </a:p>
          <a:p>
            <a:r>
              <a:rPr lang="it-IT" b="1" dirty="0" err="1"/>
              <a:t>Context-aware</a:t>
            </a:r>
            <a:r>
              <a:rPr lang="it-IT" b="1" dirty="0"/>
              <a:t> Spamming: </a:t>
            </a:r>
            <a:r>
              <a:rPr lang="it-IT" dirty="0"/>
              <a:t>offre agli spammer una percentuale di clic elevata sfruttando il contesto condiviso tra amici sui SN. Questa classe di spamming è molto mirata, e trae vantaggio dalla fiducia degli utenti collegati all'interno degli SN.</a:t>
            </a:r>
          </a:p>
          <a:p>
            <a:pPr marL="0" indent="0">
              <a:buNone/>
            </a:pPr>
            <a:endParaRPr lang="it-IT" dirty="0"/>
          </a:p>
          <a:p>
            <a:endParaRPr lang="it-IT" dirty="0"/>
          </a:p>
        </p:txBody>
      </p:sp>
    </p:spTree>
    <p:extLst>
      <p:ext uri="{BB962C8B-B14F-4D97-AF65-F5344CB8AC3E}">
        <p14:creationId xmlns:p14="http://schemas.microsoft.com/office/powerpoint/2010/main" val="2094294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				Propagazione</a:t>
            </a:r>
          </a:p>
        </p:txBody>
      </p:sp>
      <p:sp>
        <p:nvSpPr>
          <p:cNvPr id="3" name="Segnaposto contenuto 2"/>
          <p:cNvSpPr>
            <a:spLocks noGrp="1"/>
          </p:cNvSpPr>
          <p:nvPr>
            <p:ph idx="1"/>
          </p:nvPr>
        </p:nvSpPr>
        <p:spPr/>
        <p:txBody>
          <a:bodyPr/>
          <a:lstStyle/>
          <a:p>
            <a:r>
              <a:rPr lang="it-IT" b="1" dirty="0"/>
              <a:t>Broadcast Spamming :  </a:t>
            </a:r>
            <a:r>
              <a:rPr lang="it-IT" dirty="0"/>
              <a:t>non ha obiettivi specifici, ma piuttosto abusa dei meccanismi di interazione pubblica per la diffusione di informazione (quanto </a:t>
            </a:r>
            <a:r>
              <a:rPr lang="it-IT" dirty="0" err="1"/>
              <a:t>piu</a:t>
            </a:r>
            <a:r>
              <a:rPr lang="it-IT" dirty="0"/>
              <a:t> possibile). Un'altra forma di abuso è la diffusione (organizzata) di voci. Questo azione è una cosa normale nella vita quotidiana della maggior parte delle persone e trae beneficio dal potere della word-</a:t>
            </a:r>
            <a:r>
              <a:rPr lang="it-IT" dirty="0" err="1"/>
              <a:t>ofmouth</a:t>
            </a:r>
            <a:r>
              <a:rPr lang="it-IT" dirty="0"/>
              <a:t> delle comunità sociali (umane). Tuttavia, quando la si utilizza per scopi organizzati , potrebbe influenzare la società, gli affari e persino la politica (es  diffamando un politico , generando il focolaio di un disastro e plasmando il pensiero pubblico)</a:t>
            </a:r>
          </a:p>
          <a:p>
            <a:pPr marL="0" indent="0">
              <a:buNone/>
            </a:pPr>
            <a:endParaRPr lang="it-IT" dirty="0"/>
          </a:p>
          <a:p>
            <a:endParaRPr lang="it-IT" dirty="0"/>
          </a:p>
          <a:p>
            <a:endParaRPr lang="it-IT" dirty="0"/>
          </a:p>
        </p:txBody>
      </p:sp>
    </p:spTree>
    <p:extLst>
      <p:ext uri="{BB962C8B-B14F-4D97-AF65-F5344CB8AC3E}">
        <p14:creationId xmlns:p14="http://schemas.microsoft.com/office/powerpoint/2010/main" val="23628584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				Propagazione</a:t>
            </a:r>
          </a:p>
        </p:txBody>
      </p:sp>
      <p:sp>
        <p:nvSpPr>
          <p:cNvPr id="3" name="Segnaposto contenuto 2"/>
          <p:cNvSpPr>
            <a:spLocks noGrp="1"/>
          </p:cNvSpPr>
          <p:nvPr>
            <p:ph idx="1"/>
          </p:nvPr>
        </p:nvSpPr>
        <p:spPr/>
        <p:txBody>
          <a:bodyPr/>
          <a:lstStyle/>
          <a:p>
            <a:r>
              <a:rPr lang="it-IT" b="1" dirty="0" err="1"/>
              <a:t>Tiny</a:t>
            </a:r>
            <a:r>
              <a:rPr lang="it-IT" b="1" dirty="0"/>
              <a:t> URL: </a:t>
            </a:r>
            <a:r>
              <a:rPr lang="it-IT" dirty="0"/>
              <a:t>Gli URL abbreviati sono fenomeni di SN, in modo specifico </a:t>
            </a:r>
            <a:r>
              <a:rPr lang="it-IT" dirty="0" err="1"/>
              <a:t>Twitter</a:t>
            </a:r>
            <a:r>
              <a:rPr lang="it-IT" dirty="0"/>
              <a:t>, che oltre ai loro benefici, potrebbe essere usati come uno strumento per ingannare utenti che visitano siti dannosi. Possono estrarre informazioni personali (e aziendali), in particolare se vi si accede tramite un computer sul posto di lavoro. In altre parole, si nasconde il vero link ai siti web. </a:t>
            </a:r>
            <a:r>
              <a:rPr lang="it-IT" dirty="0" err="1"/>
              <a:t>Twitter</a:t>
            </a:r>
            <a:r>
              <a:rPr lang="it-IT" dirty="0"/>
              <a:t> è particolarmente vulnerabile a questo metodo perché è molto  facile </a:t>
            </a:r>
            <a:r>
              <a:rPr lang="it-IT" dirty="0" err="1"/>
              <a:t>ritwittare</a:t>
            </a:r>
            <a:r>
              <a:rPr lang="it-IT" dirty="0"/>
              <a:t> un post in modo che alla fine possa essere visto da centinaia di migliaia di persone. La decodifica di tali link  prima di fare clic dovrebbe essere la prima azione da eseguire.</a:t>
            </a:r>
          </a:p>
          <a:p>
            <a:endParaRPr lang="it-IT" b="1" dirty="0"/>
          </a:p>
          <a:p>
            <a:endParaRPr lang="it-IT" b="1" dirty="0"/>
          </a:p>
        </p:txBody>
      </p:sp>
    </p:spTree>
    <p:extLst>
      <p:ext uri="{BB962C8B-B14F-4D97-AF65-F5344CB8AC3E}">
        <p14:creationId xmlns:p14="http://schemas.microsoft.com/office/powerpoint/2010/main" val="34839936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			Infiltrazione</a:t>
            </a:r>
          </a:p>
        </p:txBody>
      </p:sp>
      <p:sp>
        <p:nvSpPr>
          <p:cNvPr id="3" name="Segnaposto contenuto 2"/>
          <p:cNvSpPr>
            <a:spLocks noGrp="1"/>
          </p:cNvSpPr>
          <p:nvPr>
            <p:ph idx="1"/>
          </p:nvPr>
        </p:nvSpPr>
        <p:spPr/>
        <p:txBody>
          <a:bodyPr/>
          <a:lstStyle/>
          <a:p>
            <a:pPr marL="0" indent="0">
              <a:buNone/>
            </a:pPr>
            <a:r>
              <a:rPr lang="it-IT" dirty="0"/>
              <a:t>In base alla posizione degli utenti all’interno di un organizzazione, essi hanno accesso ad informazioni sensibili che potrebbero essere molto preziose o addirittura critiche in alcuni contesti.</a:t>
            </a:r>
          </a:p>
          <a:p>
            <a:pPr marL="0" indent="0">
              <a:buNone/>
            </a:pPr>
            <a:endParaRPr lang="it-IT" dirty="0"/>
          </a:p>
          <a:p>
            <a:pPr>
              <a:buSzPct val="70000"/>
              <a:buFont typeface="Wingdings" panose="05000000000000000000" pitchFamily="2" charset="2"/>
              <a:buChar char="Ø"/>
            </a:pPr>
            <a:r>
              <a:rPr lang="it-IT" b="1" dirty="0"/>
              <a:t>Perdita di informazioni sensibili</a:t>
            </a:r>
          </a:p>
          <a:p>
            <a:pPr>
              <a:buSzPct val="70000"/>
              <a:buFont typeface="Wingdings" panose="05000000000000000000" pitchFamily="2" charset="2"/>
              <a:buChar char="Ø"/>
            </a:pPr>
            <a:r>
              <a:rPr lang="it-IT" b="1" dirty="0"/>
              <a:t>Spionaggio Aziendale</a:t>
            </a:r>
          </a:p>
        </p:txBody>
      </p:sp>
    </p:spTree>
    <p:extLst>
      <p:ext uri="{BB962C8B-B14F-4D97-AF65-F5344CB8AC3E}">
        <p14:creationId xmlns:p14="http://schemas.microsoft.com/office/powerpoint/2010/main" val="2299255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			Infiltrazione</a:t>
            </a:r>
          </a:p>
        </p:txBody>
      </p:sp>
      <p:sp>
        <p:nvSpPr>
          <p:cNvPr id="3" name="Segnaposto contenuto 2"/>
          <p:cNvSpPr>
            <a:spLocks noGrp="1"/>
          </p:cNvSpPr>
          <p:nvPr>
            <p:ph idx="1"/>
          </p:nvPr>
        </p:nvSpPr>
        <p:spPr/>
        <p:txBody>
          <a:bodyPr/>
          <a:lstStyle/>
          <a:p>
            <a:pPr marL="0" indent="0">
              <a:buNone/>
            </a:pPr>
            <a:endParaRPr lang="it-IT" dirty="0"/>
          </a:p>
          <a:p>
            <a:pPr marL="0" indent="0">
              <a:buNone/>
            </a:pPr>
            <a:r>
              <a:rPr lang="it-IT" dirty="0"/>
              <a:t>Durante un monitoraggio della durata di  sei mesi di 20 aziende tramite un social media attivo di ricercatori </a:t>
            </a:r>
            <a:r>
              <a:rPr lang="it-IT" dirty="0" err="1"/>
              <a:t>Cyberoam</a:t>
            </a:r>
            <a:r>
              <a:rPr lang="it-IT" dirty="0"/>
              <a:t>, è stata trovata perdita di informazione da parte di  tutte loro. Naturalmente, la gravità dei meccanismi di sicurezza dipende direttamente dal grado di sensibilità delle informazioni perse. Per </a:t>
            </a:r>
            <a:r>
              <a:rPr lang="it-IT" b="1" dirty="0"/>
              <a:t>mitigare</a:t>
            </a:r>
            <a:r>
              <a:rPr lang="it-IT" dirty="0"/>
              <a:t> il problema le aziende creano delle policy  riguardanti l’uso dei Social Network all’interno del contesto aziendale.</a:t>
            </a:r>
          </a:p>
          <a:p>
            <a:pPr marL="0" indent="0">
              <a:buNone/>
            </a:pPr>
            <a:endParaRPr lang="it-IT" dirty="0"/>
          </a:p>
        </p:txBody>
      </p:sp>
    </p:spTree>
    <p:extLst>
      <p:ext uri="{BB962C8B-B14F-4D97-AF65-F5344CB8AC3E}">
        <p14:creationId xmlns:p14="http://schemas.microsoft.com/office/powerpoint/2010/main" val="19155195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			Divulgazione</a:t>
            </a:r>
          </a:p>
        </p:txBody>
      </p:sp>
      <p:sp>
        <p:nvSpPr>
          <p:cNvPr id="3" name="Segnaposto contenuto 2"/>
          <p:cNvSpPr>
            <a:spLocks noGrp="1"/>
          </p:cNvSpPr>
          <p:nvPr>
            <p:ph idx="1"/>
          </p:nvPr>
        </p:nvSpPr>
        <p:spPr/>
        <p:txBody>
          <a:bodyPr>
            <a:normAutofit lnSpcReduction="10000"/>
          </a:bodyPr>
          <a:lstStyle/>
          <a:p>
            <a:pPr marL="0" indent="0">
              <a:buNone/>
            </a:pPr>
            <a:r>
              <a:rPr lang="it-IT" dirty="0"/>
              <a:t>Obbiettivo degli attacchi è rappresentato dalle risorse correlate alla privacy degli utenti ed alle loro informazioni (sensibili) private :</a:t>
            </a:r>
          </a:p>
          <a:p>
            <a:r>
              <a:rPr lang="it-IT" b="1" dirty="0"/>
              <a:t>Password private</a:t>
            </a:r>
          </a:p>
          <a:p>
            <a:r>
              <a:rPr lang="it-IT" b="1" dirty="0"/>
              <a:t>Informazioni Sensibili</a:t>
            </a:r>
          </a:p>
          <a:p>
            <a:pPr marL="0" indent="0">
              <a:buNone/>
            </a:pPr>
            <a:r>
              <a:rPr lang="it-IT" dirty="0"/>
              <a:t>Tali informazioni possono essere utilizzate per scopi molteplici:</a:t>
            </a:r>
          </a:p>
          <a:p>
            <a:pPr>
              <a:buFont typeface="Wingdings" panose="05000000000000000000" pitchFamily="2" charset="2"/>
              <a:buChar char="Ø"/>
            </a:pPr>
            <a:r>
              <a:rPr lang="it-IT" b="1" dirty="0"/>
              <a:t>Truffa</a:t>
            </a:r>
          </a:p>
          <a:p>
            <a:pPr>
              <a:buFont typeface="Wingdings" panose="05000000000000000000" pitchFamily="2" charset="2"/>
              <a:buChar char="Ø"/>
            </a:pPr>
            <a:r>
              <a:rPr lang="it-IT" b="1" dirty="0"/>
              <a:t>Spamming Mirato</a:t>
            </a:r>
          </a:p>
          <a:p>
            <a:pPr>
              <a:buFont typeface="Wingdings" panose="05000000000000000000" pitchFamily="2" charset="2"/>
              <a:buChar char="Ø"/>
            </a:pPr>
            <a:r>
              <a:rPr lang="it-IT" b="1" dirty="0"/>
              <a:t>Estorsione</a:t>
            </a:r>
          </a:p>
          <a:p>
            <a:pPr>
              <a:buFont typeface="Wingdings" panose="05000000000000000000" pitchFamily="2" charset="2"/>
              <a:buChar char="Ø"/>
            </a:pPr>
            <a:r>
              <a:rPr lang="it-IT" b="1" dirty="0"/>
              <a:t>Ricatto</a:t>
            </a:r>
          </a:p>
          <a:p>
            <a:pPr>
              <a:buFont typeface="Wingdings" panose="05000000000000000000" pitchFamily="2" charset="2"/>
              <a:buChar char="Ø"/>
            </a:pPr>
            <a:r>
              <a:rPr lang="it-IT" b="1" dirty="0"/>
              <a:t>Diffamazione</a:t>
            </a:r>
          </a:p>
        </p:txBody>
      </p:sp>
    </p:spTree>
    <p:extLst>
      <p:ext uri="{BB962C8B-B14F-4D97-AF65-F5344CB8AC3E}">
        <p14:creationId xmlns:p14="http://schemas.microsoft.com/office/powerpoint/2010/main" val="11702469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endParaRPr lang="it-IT"/>
          </a:p>
        </p:txBody>
      </p:sp>
      <p:sp>
        <p:nvSpPr>
          <p:cNvPr id="3" name="Segnaposto contenuto 2"/>
          <p:cNvSpPr>
            <a:spLocks noGrp="1"/>
          </p:cNvSpPr>
          <p:nvPr>
            <p:ph idx="1"/>
          </p:nvPr>
        </p:nvSpPr>
        <p:spPr/>
        <p:txBody>
          <a:bodyPr>
            <a:normAutofit/>
          </a:bodyPr>
          <a:lstStyle/>
          <a:p>
            <a:r>
              <a:rPr lang="it-IT" dirty="0">
                <a:solidFill>
                  <a:schemeClr val="bg1">
                    <a:lumMod val="75000"/>
                  </a:schemeClr>
                </a:solidFill>
              </a:rPr>
              <a:t>Introduzione alla presentazione</a:t>
            </a:r>
          </a:p>
          <a:p>
            <a:r>
              <a:rPr lang="it-IT" dirty="0">
                <a:solidFill>
                  <a:schemeClr val="bg1">
                    <a:lumMod val="75000"/>
                  </a:schemeClr>
                </a:solidFill>
              </a:rPr>
              <a:t>Introduzione ai Social Network</a:t>
            </a:r>
          </a:p>
          <a:p>
            <a:r>
              <a:rPr lang="it-IT" dirty="0">
                <a:solidFill>
                  <a:schemeClr val="bg1">
                    <a:lumMod val="75000"/>
                  </a:schemeClr>
                </a:solidFill>
              </a:rPr>
              <a:t>Attacchi ad un Social Network</a:t>
            </a:r>
          </a:p>
          <a:p>
            <a:r>
              <a:rPr lang="it-IT" dirty="0">
                <a:solidFill>
                  <a:schemeClr val="bg1">
                    <a:lumMod val="75000"/>
                  </a:schemeClr>
                </a:solidFill>
              </a:rPr>
              <a:t>Attacchi  agli Utenti</a:t>
            </a:r>
          </a:p>
          <a:p>
            <a:r>
              <a:rPr lang="it-IT" b="1" dirty="0">
                <a:solidFill>
                  <a:srgbClr val="00B050"/>
                </a:solidFill>
              </a:rPr>
              <a:t>Introduzione alla Social Network </a:t>
            </a:r>
            <a:r>
              <a:rPr lang="it-IT" b="1" dirty="0" err="1">
                <a:solidFill>
                  <a:srgbClr val="00B050"/>
                </a:solidFill>
              </a:rPr>
              <a:t>Forensics</a:t>
            </a:r>
            <a:endParaRPr lang="it-IT" b="1" dirty="0">
              <a:solidFill>
                <a:srgbClr val="00B050"/>
              </a:solidFill>
            </a:endParaRPr>
          </a:p>
          <a:p>
            <a:r>
              <a:rPr lang="it-IT" dirty="0" err="1">
                <a:solidFill>
                  <a:schemeClr val="bg1">
                    <a:lumMod val="75000"/>
                  </a:schemeClr>
                </a:solidFill>
              </a:rPr>
              <a:t>Conceptual</a:t>
            </a:r>
            <a:r>
              <a:rPr lang="it-IT" dirty="0">
                <a:solidFill>
                  <a:schemeClr val="bg1">
                    <a:lumMod val="75000"/>
                  </a:schemeClr>
                </a:solidFill>
              </a:rPr>
              <a:t> Framework</a:t>
            </a:r>
          </a:p>
          <a:p>
            <a:r>
              <a:rPr lang="it-IT" dirty="0">
                <a:solidFill>
                  <a:schemeClr val="bg1">
                    <a:lumMod val="75000"/>
                  </a:schemeClr>
                </a:solidFill>
              </a:rPr>
              <a:t>Cloud </a:t>
            </a:r>
            <a:r>
              <a:rPr lang="it-IT" dirty="0" err="1">
                <a:solidFill>
                  <a:schemeClr val="bg1">
                    <a:lumMod val="75000"/>
                  </a:schemeClr>
                </a:solidFill>
              </a:rPr>
              <a:t>Based</a:t>
            </a:r>
            <a:r>
              <a:rPr lang="it-IT" dirty="0">
                <a:solidFill>
                  <a:schemeClr val="bg1">
                    <a:lumMod val="75000"/>
                  </a:schemeClr>
                </a:solidFill>
              </a:rPr>
              <a:t> </a:t>
            </a:r>
            <a:r>
              <a:rPr lang="it-IT" dirty="0" err="1">
                <a:solidFill>
                  <a:schemeClr val="bg1">
                    <a:lumMod val="75000"/>
                  </a:schemeClr>
                </a:solidFill>
              </a:rPr>
              <a:t>Forensics</a:t>
            </a:r>
            <a:r>
              <a:rPr lang="it-IT" dirty="0">
                <a:solidFill>
                  <a:schemeClr val="bg1">
                    <a:lumMod val="75000"/>
                  </a:schemeClr>
                </a:solidFill>
              </a:rPr>
              <a:t> Framework</a:t>
            </a:r>
          </a:p>
          <a:p>
            <a:r>
              <a:rPr lang="it-IT" dirty="0">
                <a:solidFill>
                  <a:schemeClr val="bg1">
                    <a:lumMod val="75000"/>
                  </a:schemeClr>
                </a:solidFill>
              </a:rPr>
              <a:t>Problemi della Social Network </a:t>
            </a:r>
            <a:r>
              <a:rPr lang="it-IT" dirty="0" err="1">
                <a:solidFill>
                  <a:schemeClr val="bg1">
                    <a:lumMod val="75000"/>
                  </a:schemeClr>
                </a:solidFill>
              </a:rPr>
              <a:t>Forensics</a:t>
            </a:r>
            <a:endParaRPr lang="it-IT" dirty="0">
              <a:solidFill>
                <a:schemeClr val="bg1">
                  <a:lumMod val="75000"/>
                </a:schemeClr>
              </a:solidFill>
            </a:endParaRPr>
          </a:p>
          <a:p>
            <a:r>
              <a:rPr lang="it-IT" dirty="0" err="1">
                <a:solidFill>
                  <a:schemeClr val="bg1">
                    <a:lumMod val="75000"/>
                  </a:schemeClr>
                </a:solidFill>
              </a:rPr>
              <a:t>Tool</a:t>
            </a:r>
            <a:r>
              <a:rPr lang="it-IT" dirty="0">
                <a:solidFill>
                  <a:schemeClr val="bg1">
                    <a:lumMod val="75000"/>
                  </a:schemeClr>
                </a:solidFill>
              </a:rPr>
              <a:t> utilizzati per la SNF</a:t>
            </a:r>
          </a:p>
          <a:p>
            <a:endParaRPr lang="it-IT" dirty="0"/>
          </a:p>
        </p:txBody>
      </p:sp>
    </p:spTree>
    <p:extLst>
      <p:ext uri="{BB962C8B-B14F-4D97-AF65-F5344CB8AC3E}">
        <p14:creationId xmlns:p14="http://schemas.microsoft.com/office/powerpoint/2010/main" val="16423124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			Social Network </a:t>
            </a:r>
            <a:r>
              <a:rPr lang="it-IT" dirty="0" err="1"/>
              <a:t>Forensics</a:t>
            </a:r>
            <a:endParaRPr lang="it-IT" dirty="0"/>
          </a:p>
        </p:txBody>
      </p:sp>
      <p:sp>
        <p:nvSpPr>
          <p:cNvPr id="3" name="Segnaposto contenuto 2"/>
          <p:cNvSpPr>
            <a:spLocks noGrp="1"/>
          </p:cNvSpPr>
          <p:nvPr>
            <p:ph idx="1"/>
          </p:nvPr>
        </p:nvSpPr>
        <p:spPr/>
        <p:txBody>
          <a:bodyPr/>
          <a:lstStyle/>
          <a:p>
            <a:pPr marL="0" indent="0">
              <a:buNone/>
            </a:pPr>
            <a:r>
              <a:rPr lang="it-IT" dirty="0"/>
              <a:t>L'uso di metodi scientificamente comprovati per la conservazione, la raccolta, validazione, identificazione, analisi, interpretazione, documentazione e presentazione di prove digitali derivate da fonti digitali per agevolare o promuovere la ricostruzione di eventi ritenuti criminali o contribuire ad anticipare azioni non autorizzate dimostrate dirompenti per le operazioni pianificate – </a:t>
            </a:r>
            <a:r>
              <a:rPr lang="it-IT" b="1" dirty="0"/>
              <a:t>Definizione di Digital Forensics</a:t>
            </a:r>
          </a:p>
          <a:p>
            <a:pPr marL="0" indent="0">
              <a:buNone/>
            </a:pPr>
            <a:endParaRPr lang="it-IT" b="1" dirty="0"/>
          </a:p>
          <a:p>
            <a:pPr marL="0" indent="0">
              <a:buNone/>
            </a:pPr>
            <a:r>
              <a:rPr lang="it-IT" dirty="0"/>
              <a:t>Il </a:t>
            </a:r>
            <a:r>
              <a:rPr lang="it-IT" b="1" dirty="0"/>
              <a:t>Social Network </a:t>
            </a:r>
            <a:r>
              <a:rPr lang="it-IT" b="1" dirty="0" err="1"/>
              <a:t>Forensics</a:t>
            </a:r>
            <a:r>
              <a:rPr lang="it-IT" b="1" dirty="0"/>
              <a:t> </a:t>
            </a:r>
            <a:r>
              <a:rPr lang="it-IT" dirty="0"/>
              <a:t>è la Digital </a:t>
            </a:r>
            <a:r>
              <a:rPr lang="it-IT" dirty="0" err="1"/>
              <a:t>Forensics</a:t>
            </a:r>
            <a:r>
              <a:rPr lang="it-IT" dirty="0"/>
              <a:t> applicata al Web 2.0 ,nel quale gli utenti utilizzano i Social maggiormente.</a:t>
            </a:r>
          </a:p>
        </p:txBody>
      </p:sp>
    </p:spTree>
    <p:extLst>
      <p:ext uri="{BB962C8B-B14F-4D97-AF65-F5344CB8AC3E}">
        <p14:creationId xmlns:p14="http://schemas.microsoft.com/office/powerpoint/2010/main" val="11991376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endParaRPr lang="it-IT"/>
          </a:p>
        </p:txBody>
      </p:sp>
      <p:sp>
        <p:nvSpPr>
          <p:cNvPr id="3" name="Segnaposto contenuto 2"/>
          <p:cNvSpPr>
            <a:spLocks noGrp="1"/>
          </p:cNvSpPr>
          <p:nvPr>
            <p:ph idx="1"/>
          </p:nvPr>
        </p:nvSpPr>
        <p:spPr/>
        <p:txBody>
          <a:bodyPr/>
          <a:lstStyle/>
          <a:p>
            <a:r>
              <a:rPr lang="it-IT" b="1" dirty="0">
                <a:solidFill>
                  <a:srgbClr val="00B050"/>
                </a:solidFill>
              </a:rPr>
              <a:t>Introduzione alla presentazione</a:t>
            </a:r>
          </a:p>
          <a:p>
            <a:r>
              <a:rPr lang="it-IT" dirty="0">
                <a:solidFill>
                  <a:schemeClr val="bg1">
                    <a:lumMod val="75000"/>
                  </a:schemeClr>
                </a:solidFill>
              </a:rPr>
              <a:t>Introduzione ai Social Network</a:t>
            </a:r>
          </a:p>
          <a:p>
            <a:r>
              <a:rPr lang="it-IT" dirty="0">
                <a:solidFill>
                  <a:schemeClr val="bg1">
                    <a:lumMod val="75000"/>
                  </a:schemeClr>
                </a:solidFill>
              </a:rPr>
              <a:t>Attacchi ad un Social Network</a:t>
            </a:r>
          </a:p>
          <a:p>
            <a:r>
              <a:rPr lang="it-IT" dirty="0">
                <a:solidFill>
                  <a:schemeClr val="bg1">
                    <a:lumMod val="75000"/>
                  </a:schemeClr>
                </a:solidFill>
              </a:rPr>
              <a:t>Attacchi  agli Utenti</a:t>
            </a:r>
          </a:p>
          <a:p>
            <a:r>
              <a:rPr lang="it-IT" dirty="0">
                <a:solidFill>
                  <a:schemeClr val="bg1">
                    <a:lumMod val="75000"/>
                  </a:schemeClr>
                </a:solidFill>
              </a:rPr>
              <a:t>Introduzione alla Social Network </a:t>
            </a:r>
            <a:r>
              <a:rPr lang="it-IT" dirty="0" err="1">
                <a:solidFill>
                  <a:schemeClr val="bg1">
                    <a:lumMod val="75000"/>
                  </a:schemeClr>
                </a:solidFill>
              </a:rPr>
              <a:t>Forensics</a:t>
            </a:r>
            <a:endParaRPr lang="it-IT" dirty="0">
              <a:solidFill>
                <a:schemeClr val="bg1">
                  <a:lumMod val="75000"/>
                </a:schemeClr>
              </a:solidFill>
            </a:endParaRPr>
          </a:p>
          <a:p>
            <a:r>
              <a:rPr lang="it-IT" dirty="0" err="1">
                <a:solidFill>
                  <a:schemeClr val="bg1">
                    <a:lumMod val="75000"/>
                  </a:schemeClr>
                </a:solidFill>
              </a:rPr>
              <a:t>Conceptual</a:t>
            </a:r>
            <a:r>
              <a:rPr lang="it-IT" dirty="0">
                <a:solidFill>
                  <a:schemeClr val="bg1">
                    <a:lumMod val="75000"/>
                  </a:schemeClr>
                </a:solidFill>
              </a:rPr>
              <a:t> Framework</a:t>
            </a:r>
          </a:p>
          <a:p>
            <a:r>
              <a:rPr lang="it-IT" dirty="0">
                <a:solidFill>
                  <a:schemeClr val="bg1">
                    <a:lumMod val="75000"/>
                  </a:schemeClr>
                </a:solidFill>
              </a:rPr>
              <a:t>Cloud </a:t>
            </a:r>
            <a:r>
              <a:rPr lang="it-IT" dirty="0" err="1">
                <a:solidFill>
                  <a:schemeClr val="bg1">
                    <a:lumMod val="75000"/>
                  </a:schemeClr>
                </a:solidFill>
              </a:rPr>
              <a:t>Based</a:t>
            </a:r>
            <a:r>
              <a:rPr lang="it-IT" dirty="0">
                <a:solidFill>
                  <a:schemeClr val="bg1">
                    <a:lumMod val="75000"/>
                  </a:schemeClr>
                </a:solidFill>
              </a:rPr>
              <a:t> </a:t>
            </a:r>
            <a:r>
              <a:rPr lang="it-IT" dirty="0" err="1">
                <a:solidFill>
                  <a:schemeClr val="bg1">
                    <a:lumMod val="75000"/>
                  </a:schemeClr>
                </a:solidFill>
              </a:rPr>
              <a:t>Forensics</a:t>
            </a:r>
            <a:r>
              <a:rPr lang="it-IT" dirty="0">
                <a:solidFill>
                  <a:schemeClr val="bg1">
                    <a:lumMod val="75000"/>
                  </a:schemeClr>
                </a:solidFill>
              </a:rPr>
              <a:t> Framework</a:t>
            </a:r>
          </a:p>
          <a:p>
            <a:r>
              <a:rPr lang="it-IT" dirty="0">
                <a:solidFill>
                  <a:schemeClr val="bg1">
                    <a:lumMod val="75000"/>
                  </a:schemeClr>
                </a:solidFill>
              </a:rPr>
              <a:t>Problemi della Social Network </a:t>
            </a:r>
            <a:r>
              <a:rPr lang="it-IT" dirty="0" err="1">
                <a:solidFill>
                  <a:schemeClr val="bg1">
                    <a:lumMod val="75000"/>
                  </a:schemeClr>
                </a:solidFill>
              </a:rPr>
              <a:t>Forensics</a:t>
            </a:r>
            <a:endParaRPr lang="it-IT" dirty="0">
              <a:solidFill>
                <a:schemeClr val="bg1">
                  <a:lumMod val="75000"/>
                </a:schemeClr>
              </a:solidFill>
            </a:endParaRPr>
          </a:p>
          <a:p>
            <a:r>
              <a:rPr lang="it-IT" dirty="0" err="1">
                <a:solidFill>
                  <a:schemeClr val="bg1">
                    <a:lumMod val="75000"/>
                  </a:schemeClr>
                </a:solidFill>
              </a:rPr>
              <a:t>Tool</a:t>
            </a:r>
            <a:r>
              <a:rPr lang="it-IT" dirty="0">
                <a:solidFill>
                  <a:schemeClr val="bg1">
                    <a:lumMod val="75000"/>
                  </a:schemeClr>
                </a:solidFill>
              </a:rPr>
              <a:t> utilizzati per la SNF</a:t>
            </a:r>
          </a:p>
          <a:p>
            <a:endParaRPr lang="it-IT" dirty="0"/>
          </a:p>
        </p:txBody>
      </p:sp>
    </p:spTree>
    <p:extLst>
      <p:ext uri="{BB962C8B-B14F-4D97-AF65-F5344CB8AC3E}">
        <p14:creationId xmlns:p14="http://schemas.microsoft.com/office/powerpoint/2010/main" val="31677875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			Social Network </a:t>
            </a:r>
            <a:r>
              <a:rPr lang="it-IT" dirty="0" err="1"/>
              <a:t>Forensics</a:t>
            </a:r>
            <a:endParaRPr lang="it-IT" dirty="0"/>
          </a:p>
        </p:txBody>
      </p:sp>
      <p:sp>
        <p:nvSpPr>
          <p:cNvPr id="3" name="Segnaposto contenuto 2"/>
          <p:cNvSpPr>
            <a:spLocks noGrp="1"/>
          </p:cNvSpPr>
          <p:nvPr>
            <p:ph idx="1"/>
          </p:nvPr>
        </p:nvSpPr>
        <p:spPr/>
        <p:txBody>
          <a:bodyPr/>
          <a:lstStyle/>
          <a:p>
            <a:pPr marL="0" indent="0">
              <a:buNone/>
            </a:pPr>
            <a:r>
              <a:rPr lang="it-IT" dirty="0"/>
              <a:t>Applicazione di tecniche informatiche di </a:t>
            </a:r>
            <a:r>
              <a:rPr lang="it-IT" dirty="0" err="1"/>
              <a:t>indagine,raccolta</a:t>
            </a:r>
            <a:r>
              <a:rPr lang="it-IT" dirty="0"/>
              <a:t> ed analisi dei dati dai vari Social Network e successiva memorizzazione di queste informazioni con lo scopo di portarle in tribunale come prove.</a:t>
            </a:r>
          </a:p>
          <a:p>
            <a:pPr marL="0" indent="0">
              <a:buNone/>
            </a:pPr>
            <a:endParaRPr lang="it-IT" dirty="0"/>
          </a:p>
          <a:p>
            <a:pPr marL="0" indent="0">
              <a:buNone/>
            </a:pPr>
            <a:endParaRPr lang="it-IT" dirty="0"/>
          </a:p>
        </p:txBody>
      </p:sp>
      <p:pic>
        <p:nvPicPr>
          <p:cNvPr id="4" name="Immagine 3"/>
          <p:cNvPicPr>
            <a:picLocks noChangeAspect="1"/>
          </p:cNvPicPr>
          <p:nvPr/>
        </p:nvPicPr>
        <p:blipFill>
          <a:blip r:embed="rId2"/>
          <a:stretch>
            <a:fillRect/>
          </a:stretch>
        </p:blipFill>
        <p:spPr>
          <a:xfrm>
            <a:off x="3915177" y="3554570"/>
            <a:ext cx="5859887" cy="2756077"/>
          </a:xfrm>
          <a:prstGeom prst="rect">
            <a:avLst/>
          </a:prstGeom>
        </p:spPr>
      </p:pic>
    </p:spTree>
    <p:extLst>
      <p:ext uri="{BB962C8B-B14F-4D97-AF65-F5344CB8AC3E}">
        <p14:creationId xmlns:p14="http://schemas.microsoft.com/office/powerpoint/2010/main" val="4234573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			Scopi della SNF</a:t>
            </a:r>
          </a:p>
        </p:txBody>
      </p:sp>
      <p:sp>
        <p:nvSpPr>
          <p:cNvPr id="3" name="Segnaposto contenuto 2"/>
          <p:cNvSpPr>
            <a:spLocks noGrp="1"/>
          </p:cNvSpPr>
          <p:nvPr>
            <p:ph idx="1"/>
          </p:nvPr>
        </p:nvSpPr>
        <p:spPr/>
        <p:txBody>
          <a:bodyPr/>
          <a:lstStyle/>
          <a:p>
            <a:pPr marL="0" indent="0">
              <a:buNone/>
            </a:pPr>
            <a:r>
              <a:rPr lang="it-IT" dirty="0"/>
              <a:t>Alcuni degli obbiettivi principali della SNF sono: </a:t>
            </a:r>
          </a:p>
          <a:p>
            <a:r>
              <a:rPr lang="it-IT" dirty="0"/>
              <a:t>Dimostrare se una persona è vittima di minacce(cyber-</a:t>
            </a:r>
            <a:r>
              <a:rPr lang="it-IT" dirty="0" err="1"/>
              <a:t>bullismo,ecc</a:t>
            </a:r>
            <a:r>
              <a:rPr lang="it-IT" dirty="0"/>
              <a:t>.)</a:t>
            </a:r>
          </a:p>
          <a:p>
            <a:r>
              <a:rPr lang="it-IT" dirty="0"/>
              <a:t>Stabilire se un </a:t>
            </a:r>
            <a:r>
              <a:rPr lang="it-IT" dirty="0" err="1"/>
              <a:t>sogetto</a:t>
            </a:r>
            <a:r>
              <a:rPr lang="it-IT" dirty="0"/>
              <a:t> è associato ad una persona di interesse</a:t>
            </a:r>
          </a:p>
          <a:p>
            <a:r>
              <a:rPr lang="it-IT" dirty="0"/>
              <a:t>Rilevamento di elementi di prova dai post di una persona di interesse</a:t>
            </a:r>
          </a:p>
          <a:p>
            <a:r>
              <a:rPr lang="it-IT" dirty="0"/>
              <a:t>Rintracciare utenti che pubblicano contenuti offensivi</a:t>
            </a:r>
          </a:p>
          <a:p>
            <a:r>
              <a:rPr lang="it-IT" dirty="0"/>
              <a:t>Scoprire reti terroristiche o criminali</a:t>
            </a:r>
          </a:p>
          <a:p>
            <a:r>
              <a:rPr lang="it-IT" dirty="0"/>
              <a:t>Anticipare crimini organizzati</a:t>
            </a:r>
          </a:p>
        </p:txBody>
      </p:sp>
    </p:spTree>
    <p:extLst>
      <p:ext uri="{BB962C8B-B14F-4D97-AF65-F5344CB8AC3E}">
        <p14:creationId xmlns:p14="http://schemas.microsoft.com/office/powerpoint/2010/main" val="29269249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			Scopi della SNF</a:t>
            </a:r>
          </a:p>
        </p:txBody>
      </p:sp>
      <p:sp>
        <p:nvSpPr>
          <p:cNvPr id="3" name="Segnaposto contenuto 2"/>
          <p:cNvSpPr>
            <a:spLocks noGrp="1"/>
          </p:cNvSpPr>
          <p:nvPr>
            <p:ph idx="1"/>
          </p:nvPr>
        </p:nvSpPr>
        <p:spPr/>
        <p:txBody>
          <a:bodyPr/>
          <a:lstStyle/>
          <a:p>
            <a:pPr marL="0" indent="0">
              <a:buNone/>
            </a:pPr>
            <a:r>
              <a:rPr lang="it-IT" dirty="0"/>
              <a:t>Naturalmente la maggior parte delle volte, l'analisi SNF viene eseguita da settori privati , agenzie di intelligence e autorità legali. Poiché il contenuto dei  SN è direttamente (o indirettamente) correlato a persone fisiche ed entità giuridiche è necessaria un'autorizzazione legale per poterli controllare, rintracciare e monitorare. Inoltre, poiché i social network sono molto dinamici (in continua evoluzione)  e la quantità di dati è piuttosto grande, l'acquisizione dei dati per l’analisi forense è una </a:t>
            </a:r>
            <a:r>
              <a:rPr lang="it-IT" dirty="0" err="1"/>
              <a:t>challange</a:t>
            </a:r>
            <a:r>
              <a:rPr lang="it-IT" dirty="0"/>
              <a:t> aperta. Nonostante i suoi molti benefici, SNF è costoso e relativamente  difficile da eseguire. A causa di tutto questo, le esperienze pratiche di utilizzo di SNF sono legate alle autorità legali - in particolare agenzie di polizia e di intelligence.</a:t>
            </a:r>
          </a:p>
          <a:p>
            <a:pPr marL="0" indent="0">
              <a:buNone/>
            </a:pPr>
            <a:endParaRPr lang="it-IT" dirty="0"/>
          </a:p>
        </p:txBody>
      </p:sp>
    </p:spTree>
    <p:extLst>
      <p:ext uri="{BB962C8B-B14F-4D97-AF65-F5344CB8AC3E}">
        <p14:creationId xmlns:p14="http://schemas.microsoft.com/office/powerpoint/2010/main" val="35659643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			SNF vs CF</a:t>
            </a:r>
          </a:p>
        </p:txBody>
      </p:sp>
      <p:sp>
        <p:nvSpPr>
          <p:cNvPr id="3" name="Segnaposto contenuto 2"/>
          <p:cNvSpPr>
            <a:spLocks noGrp="1"/>
          </p:cNvSpPr>
          <p:nvPr>
            <p:ph idx="1"/>
          </p:nvPr>
        </p:nvSpPr>
        <p:spPr/>
        <p:txBody>
          <a:bodyPr>
            <a:normAutofit/>
          </a:bodyPr>
          <a:lstStyle/>
          <a:p>
            <a:pPr marL="0" indent="0">
              <a:buNone/>
            </a:pPr>
            <a:r>
              <a:rPr lang="it-IT" dirty="0"/>
              <a:t>Il </a:t>
            </a:r>
            <a:r>
              <a:rPr lang="it-IT" b="1" dirty="0"/>
              <a:t>primo</a:t>
            </a:r>
            <a:r>
              <a:rPr lang="it-IT" dirty="0"/>
              <a:t> e </a:t>
            </a:r>
            <a:r>
              <a:rPr lang="it-IT" b="1" dirty="0"/>
              <a:t>principale</a:t>
            </a:r>
            <a:r>
              <a:rPr lang="it-IT" dirty="0"/>
              <a:t> aspetto per differenziare la  CF da SNF sono i dati che vengono collezionati per fare l’indagine. Come notato nella </a:t>
            </a:r>
            <a:r>
              <a:rPr lang="it-IT" b="1" i="1" dirty="0"/>
              <a:t>Tabella 1</a:t>
            </a:r>
            <a:r>
              <a:rPr lang="it-IT" dirty="0"/>
              <a:t>, a causa delle caratteristiche specifiche dei </a:t>
            </a:r>
            <a:r>
              <a:rPr lang="it-IT" dirty="0" err="1"/>
              <a:t>dataset</a:t>
            </a:r>
            <a:r>
              <a:rPr lang="it-IT" dirty="0"/>
              <a:t>, il processo di collezione dei dati è molto diverso. I dati dei SN, a causa della loro natura dinamica e del grande numero di utenti che interagiscono al loro interno, sono in continua crescita sia in termini di dimensioni (quantità) che di dominio (interconnessioni). Pertanto, l'elaborazione di tali insiemi di dati è una sfida piuttosto </a:t>
            </a:r>
            <a:r>
              <a:rPr lang="it-IT" dirty="0" err="1"/>
              <a:t>difficile,rispetto</a:t>
            </a:r>
            <a:r>
              <a:rPr lang="it-IT" dirty="0"/>
              <a:t> all’acquisizione dei dati da un dispositivo </a:t>
            </a:r>
            <a:r>
              <a:rPr lang="it-IT" dirty="0" err="1"/>
              <a:t>digitale,che</a:t>
            </a:r>
            <a:r>
              <a:rPr lang="it-IT" dirty="0"/>
              <a:t> è un processo statico e di solito semplice.</a:t>
            </a:r>
          </a:p>
        </p:txBody>
      </p:sp>
    </p:spTree>
    <p:extLst>
      <p:ext uri="{BB962C8B-B14F-4D97-AF65-F5344CB8AC3E}">
        <p14:creationId xmlns:p14="http://schemas.microsoft.com/office/powerpoint/2010/main" val="10282956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			SNF vs CF</a:t>
            </a:r>
          </a:p>
        </p:txBody>
      </p:sp>
      <p:sp>
        <p:nvSpPr>
          <p:cNvPr id="3" name="Segnaposto contenuto 2"/>
          <p:cNvSpPr>
            <a:spLocks noGrp="1"/>
          </p:cNvSpPr>
          <p:nvPr>
            <p:ph idx="1"/>
          </p:nvPr>
        </p:nvSpPr>
        <p:spPr/>
        <p:txBody>
          <a:bodyPr>
            <a:normAutofit/>
          </a:bodyPr>
          <a:lstStyle/>
          <a:p>
            <a:pPr marL="0" indent="0">
              <a:buNone/>
            </a:pPr>
            <a:r>
              <a:rPr lang="it-IT" dirty="0"/>
              <a:t>Il </a:t>
            </a:r>
            <a:r>
              <a:rPr lang="it-IT" b="1" dirty="0"/>
              <a:t>secondo</a:t>
            </a:r>
            <a:r>
              <a:rPr lang="it-IT" dirty="0"/>
              <a:t>  aspetto importante della differenza tra CF e SNF, che è in stretta relazione con il contesto (set di dati), è la qualità dell'attività di elaborazione dei dati. Inutile dire che, più complesso è il contesto, più difficile sarà l'operazione di implementazione. Come descritto nella </a:t>
            </a:r>
            <a:r>
              <a:rPr lang="it-IT" b="1" i="1" dirty="0"/>
              <a:t>tabella 2</a:t>
            </a:r>
            <a:r>
              <a:rPr lang="it-IT" dirty="0"/>
              <a:t>, a causa del complicato compito di elaborazione di SNF, nel complesso </a:t>
            </a:r>
            <a:r>
              <a:rPr lang="it-IT" b="1" dirty="0"/>
              <a:t>il costo </a:t>
            </a:r>
            <a:r>
              <a:rPr lang="it-IT" dirty="0"/>
              <a:t>(compreso il tempo, la complessità e l'utilizzo delle risorse) è generalmente superiore a CF. Inoltre, a causa dei numerosi problemi con l'acquisizione dei dati dai SN ed all'applicazione di algoritmi appropriati, il  </a:t>
            </a:r>
            <a:r>
              <a:rPr lang="it-IT" b="1" dirty="0"/>
              <a:t>livello di accuratezza </a:t>
            </a:r>
            <a:r>
              <a:rPr lang="it-IT" dirty="0"/>
              <a:t>per tali metodi è inferiore a compiti simili nel CF.</a:t>
            </a:r>
          </a:p>
        </p:txBody>
      </p:sp>
    </p:spTree>
    <p:extLst>
      <p:ext uri="{BB962C8B-B14F-4D97-AF65-F5344CB8AC3E}">
        <p14:creationId xmlns:p14="http://schemas.microsoft.com/office/powerpoint/2010/main" val="25385963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			SNF vs CF</a:t>
            </a:r>
          </a:p>
        </p:txBody>
      </p:sp>
      <p:pic>
        <p:nvPicPr>
          <p:cNvPr id="4" name="Immagine 3"/>
          <p:cNvPicPr>
            <a:picLocks noChangeAspect="1"/>
          </p:cNvPicPr>
          <p:nvPr/>
        </p:nvPicPr>
        <p:blipFill>
          <a:blip r:embed="rId2"/>
          <a:stretch>
            <a:fillRect/>
          </a:stretch>
        </p:blipFill>
        <p:spPr>
          <a:xfrm>
            <a:off x="1936123" y="1264555"/>
            <a:ext cx="6825803" cy="2784330"/>
          </a:xfrm>
          <a:prstGeom prst="rect">
            <a:avLst/>
          </a:prstGeom>
        </p:spPr>
      </p:pic>
      <p:pic>
        <p:nvPicPr>
          <p:cNvPr id="5" name="Immagine 4"/>
          <p:cNvPicPr>
            <a:picLocks noChangeAspect="1"/>
          </p:cNvPicPr>
          <p:nvPr/>
        </p:nvPicPr>
        <p:blipFill>
          <a:blip r:embed="rId3"/>
          <a:stretch>
            <a:fillRect/>
          </a:stretch>
        </p:blipFill>
        <p:spPr>
          <a:xfrm>
            <a:off x="1936123" y="4048885"/>
            <a:ext cx="6718479" cy="2590800"/>
          </a:xfrm>
          <a:prstGeom prst="rect">
            <a:avLst/>
          </a:prstGeom>
        </p:spPr>
      </p:pic>
    </p:spTree>
    <p:extLst>
      <p:ext uri="{BB962C8B-B14F-4D97-AF65-F5344CB8AC3E}">
        <p14:creationId xmlns:p14="http://schemas.microsoft.com/office/powerpoint/2010/main" val="300683103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bg>
      <p:bgPr>
        <a:solidFill>
          <a:schemeClr val="accent1"/>
        </a:solidFill>
        <a:effectLst/>
      </p:bgPr>
    </p:bg>
    <p:spTree>
      <p:nvGrpSpPr>
        <p:cNvPr id="1" name=""/>
        <p:cNvGrpSpPr/>
        <p:nvPr/>
      </p:nvGrpSpPr>
      <p:grpSpPr>
        <a:xfrm>
          <a:off x="0" y="0"/>
          <a:ext cx="0" cy="0"/>
          <a:chOff x="0" y="0"/>
          <a:chExt cx="0" cy="0"/>
        </a:xfrm>
      </p:grpSpPr>
      <p:pic>
        <p:nvPicPr>
          <p:cNvPr id="2" name="Immagin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64149" y="1325488"/>
            <a:ext cx="9212207" cy="5144512"/>
          </a:xfrm>
          <a:prstGeom prst="rect">
            <a:avLst/>
          </a:prstGeom>
        </p:spPr>
      </p:pic>
      <p:sp>
        <p:nvSpPr>
          <p:cNvPr id="3" name="CasellaDiTesto 2"/>
          <p:cNvSpPr txBox="1"/>
          <p:nvPr/>
        </p:nvSpPr>
        <p:spPr>
          <a:xfrm>
            <a:off x="7464763" y="6457488"/>
            <a:ext cx="5100033" cy="307777"/>
          </a:xfrm>
          <a:prstGeom prst="rect">
            <a:avLst/>
          </a:prstGeom>
          <a:noFill/>
        </p:spPr>
        <p:txBody>
          <a:bodyPr wrap="square" rtlCol="0">
            <a:spAutoFit/>
          </a:bodyPr>
          <a:lstStyle/>
          <a:p>
            <a:r>
              <a:rPr lang="it-IT" sz="1400" dirty="0">
                <a:solidFill>
                  <a:schemeClr val="bg1"/>
                </a:solidFill>
              </a:rPr>
              <a:t>https://wearesocial.com/us/blog/</a:t>
            </a:r>
          </a:p>
        </p:txBody>
      </p:sp>
      <p:sp>
        <p:nvSpPr>
          <p:cNvPr id="4" name="Titolo 3"/>
          <p:cNvSpPr>
            <a:spLocks noGrp="1"/>
          </p:cNvSpPr>
          <p:nvPr>
            <p:ph type="title"/>
          </p:nvPr>
        </p:nvSpPr>
        <p:spPr>
          <a:xfrm>
            <a:off x="1664669" y="237769"/>
            <a:ext cx="8911687" cy="1280890"/>
          </a:xfrm>
        </p:spPr>
        <p:txBody>
          <a:bodyPr/>
          <a:lstStyle/>
          <a:p>
            <a:r>
              <a:rPr lang="it-IT" dirty="0"/>
              <a:t>			Numero di Utenti nei SN</a:t>
            </a:r>
          </a:p>
        </p:txBody>
      </p:sp>
    </p:spTree>
    <p:extLst>
      <p:ext uri="{BB962C8B-B14F-4D97-AF65-F5344CB8AC3E}">
        <p14:creationId xmlns:p14="http://schemas.microsoft.com/office/powerpoint/2010/main" val="20933910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bg>
      <p:bgPr>
        <a:solidFill>
          <a:schemeClr val="bg2"/>
        </a:solidFill>
        <a:effectLst/>
      </p:bgPr>
    </p:bg>
    <p:spTree>
      <p:nvGrpSpPr>
        <p:cNvPr id="1" name=""/>
        <p:cNvGrpSpPr/>
        <p:nvPr/>
      </p:nvGrpSpPr>
      <p:grpSpPr>
        <a:xfrm>
          <a:off x="0" y="0"/>
          <a:ext cx="0" cy="0"/>
          <a:chOff x="0" y="0"/>
          <a:chExt cx="0" cy="0"/>
        </a:xfrm>
      </p:grpSpPr>
      <p:pic>
        <p:nvPicPr>
          <p:cNvPr id="4" name="Immagine 3"/>
          <p:cNvPicPr>
            <a:picLocks noChangeAspect="1"/>
          </p:cNvPicPr>
          <p:nvPr/>
        </p:nvPicPr>
        <p:blipFill>
          <a:blip r:embed="rId2"/>
          <a:stretch>
            <a:fillRect/>
          </a:stretch>
        </p:blipFill>
        <p:spPr>
          <a:xfrm>
            <a:off x="2660073" y="1080653"/>
            <a:ext cx="6497781" cy="5469570"/>
          </a:xfrm>
          <a:prstGeom prst="rect">
            <a:avLst/>
          </a:prstGeom>
        </p:spPr>
      </p:pic>
      <p:sp>
        <p:nvSpPr>
          <p:cNvPr id="5" name="CasellaDiTesto 4"/>
          <p:cNvSpPr txBox="1"/>
          <p:nvPr/>
        </p:nvSpPr>
        <p:spPr>
          <a:xfrm>
            <a:off x="4154447" y="6550223"/>
            <a:ext cx="4657044" cy="307777"/>
          </a:xfrm>
          <a:prstGeom prst="rect">
            <a:avLst/>
          </a:prstGeom>
          <a:noFill/>
        </p:spPr>
        <p:txBody>
          <a:bodyPr wrap="none" rtlCol="0">
            <a:spAutoFit/>
          </a:bodyPr>
          <a:lstStyle/>
          <a:p>
            <a:r>
              <a:rPr lang="it-IT" sz="1400" b="1" dirty="0"/>
              <a:t>https://www.domo.com/learn/data-never-sleeps-6</a:t>
            </a:r>
          </a:p>
        </p:txBody>
      </p:sp>
      <p:sp>
        <p:nvSpPr>
          <p:cNvPr id="2" name="Titolo 1"/>
          <p:cNvSpPr>
            <a:spLocks noGrp="1"/>
          </p:cNvSpPr>
          <p:nvPr>
            <p:ph type="title"/>
          </p:nvPr>
        </p:nvSpPr>
        <p:spPr>
          <a:xfrm>
            <a:off x="1847016" y="346363"/>
            <a:ext cx="8911687" cy="1468581"/>
          </a:xfrm>
        </p:spPr>
        <p:txBody>
          <a:bodyPr/>
          <a:lstStyle/>
          <a:p>
            <a:r>
              <a:rPr lang="it-IT" dirty="0"/>
              <a:t>	Volume di Dati generati dai SN</a:t>
            </a:r>
          </a:p>
        </p:txBody>
      </p:sp>
    </p:spTree>
    <p:extLst>
      <p:ext uri="{BB962C8B-B14F-4D97-AF65-F5344CB8AC3E}">
        <p14:creationId xmlns:p14="http://schemas.microsoft.com/office/powerpoint/2010/main" val="322946406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			Approccio al SNF</a:t>
            </a:r>
          </a:p>
        </p:txBody>
      </p:sp>
      <p:sp>
        <p:nvSpPr>
          <p:cNvPr id="3" name="Segnaposto contenuto 2"/>
          <p:cNvSpPr>
            <a:spLocks noGrp="1"/>
          </p:cNvSpPr>
          <p:nvPr>
            <p:ph idx="1"/>
          </p:nvPr>
        </p:nvSpPr>
        <p:spPr/>
        <p:txBody>
          <a:bodyPr/>
          <a:lstStyle/>
          <a:p>
            <a:pPr marL="0" indent="0">
              <a:buNone/>
            </a:pPr>
            <a:r>
              <a:rPr lang="it-IT" dirty="0"/>
              <a:t>Poiché SNF è un nuovo argomento, non ci sono molti lavori al </a:t>
            </a:r>
            <a:r>
              <a:rPr lang="it-IT" dirty="0" err="1"/>
              <a:t>riguardo.Sulla</a:t>
            </a:r>
            <a:r>
              <a:rPr lang="it-IT" dirty="0"/>
              <a:t> base di diverse ricerche svolte  in questo ambito, noi classifichiamo gli approcci SNF in tre classi come segue: </a:t>
            </a:r>
          </a:p>
          <a:p>
            <a:r>
              <a:rPr lang="it-IT" b="1" dirty="0"/>
              <a:t>Analysis</a:t>
            </a:r>
            <a:r>
              <a:rPr lang="it-IT" dirty="0"/>
              <a:t>: in questa fase, il SN sarà </a:t>
            </a:r>
            <a:r>
              <a:rPr lang="it-IT" dirty="0" err="1"/>
              <a:t>sogetto</a:t>
            </a:r>
            <a:r>
              <a:rPr lang="it-IT" dirty="0"/>
              <a:t> dell’analisi per differenti </a:t>
            </a:r>
            <a:r>
              <a:rPr lang="it-IT" dirty="0" err="1"/>
              <a:t>scopi,come</a:t>
            </a:r>
            <a:r>
              <a:rPr lang="it-IT" dirty="0"/>
              <a:t> il monitoraggio e detenzione di anomalie</a:t>
            </a:r>
          </a:p>
          <a:p>
            <a:r>
              <a:rPr lang="it-IT" b="1" dirty="0" err="1"/>
              <a:t>Detection</a:t>
            </a:r>
            <a:r>
              <a:rPr lang="it-IT" dirty="0"/>
              <a:t>: Si cerca di trovare </a:t>
            </a:r>
            <a:r>
              <a:rPr lang="it-IT" dirty="0" err="1"/>
              <a:t>anomalie,attività</a:t>
            </a:r>
            <a:r>
              <a:rPr lang="it-IT" dirty="0"/>
              <a:t> criminali ecc.</a:t>
            </a:r>
          </a:p>
          <a:p>
            <a:r>
              <a:rPr lang="it-IT" b="1" dirty="0" err="1"/>
              <a:t>Prediction</a:t>
            </a:r>
            <a:r>
              <a:rPr lang="it-IT" dirty="0"/>
              <a:t>: Si cerca di predire crimini futuri ed attività illegali non ancora avvenute</a:t>
            </a:r>
          </a:p>
          <a:p>
            <a:pPr marL="0" indent="0">
              <a:buNone/>
            </a:pPr>
            <a:r>
              <a:rPr lang="it-IT" dirty="0"/>
              <a:t>Queste tre </a:t>
            </a:r>
            <a:r>
              <a:rPr lang="it-IT" dirty="0" err="1"/>
              <a:t>classi,non</a:t>
            </a:r>
            <a:r>
              <a:rPr lang="it-IT" dirty="0"/>
              <a:t> hanno confini solidi di </a:t>
            </a:r>
            <a:r>
              <a:rPr lang="it-IT" dirty="0" err="1"/>
              <a:t>separazione,e</a:t>
            </a:r>
            <a:r>
              <a:rPr lang="it-IT" dirty="0"/>
              <a:t> si sovrappongono le une alle altre. </a:t>
            </a:r>
          </a:p>
        </p:txBody>
      </p:sp>
    </p:spTree>
    <p:extLst>
      <p:ext uri="{BB962C8B-B14F-4D97-AF65-F5344CB8AC3E}">
        <p14:creationId xmlns:p14="http://schemas.microsoft.com/office/powerpoint/2010/main" val="360446223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4" name="Immagine 3"/>
          <p:cNvPicPr>
            <a:picLocks noChangeAspect="1"/>
          </p:cNvPicPr>
          <p:nvPr/>
        </p:nvPicPr>
        <p:blipFill>
          <a:blip r:embed="rId2"/>
          <a:stretch>
            <a:fillRect/>
          </a:stretch>
        </p:blipFill>
        <p:spPr>
          <a:xfrm>
            <a:off x="2592924" y="2057400"/>
            <a:ext cx="6781266" cy="4095617"/>
          </a:xfrm>
          <a:prstGeom prst="rect">
            <a:avLst/>
          </a:prstGeom>
        </p:spPr>
      </p:pic>
      <p:sp>
        <p:nvSpPr>
          <p:cNvPr id="2" name="Titolo 1"/>
          <p:cNvSpPr>
            <a:spLocks noGrp="1"/>
          </p:cNvSpPr>
          <p:nvPr>
            <p:ph type="title"/>
          </p:nvPr>
        </p:nvSpPr>
        <p:spPr/>
        <p:txBody>
          <a:bodyPr/>
          <a:lstStyle/>
          <a:p>
            <a:r>
              <a:rPr lang="it-IT" dirty="0"/>
              <a:t>			Approccio al SNF</a:t>
            </a:r>
          </a:p>
        </p:txBody>
      </p:sp>
    </p:spTree>
    <p:extLst>
      <p:ext uri="{BB962C8B-B14F-4D97-AF65-F5344CB8AC3E}">
        <p14:creationId xmlns:p14="http://schemas.microsoft.com/office/powerpoint/2010/main" val="29141261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			</a:t>
            </a:r>
            <a:r>
              <a:rPr lang="it-IT" dirty="0" err="1"/>
              <a:t>Abstract</a:t>
            </a:r>
            <a:endParaRPr lang="it-IT" dirty="0"/>
          </a:p>
        </p:txBody>
      </p:sp>
      <p:sp>
        <p:nvSpPr>
          <p:cNvPr id="3" name="Segnaposto contenuto 2"/>
          <p:cNvSpPr>
            <a:spLocks noGrp="1"/>
          </p:cNvSpPr>
          <p:nvPr>
            <p:ph idx="1"/>
          </p:nvPr>
        </p:nvSpPr>
        <p:spPr/>
        <p:txBody>
          <a:bodyPr>
            <a:normAutofit/>
          </a:bodyPr>
          <a:lstStyle/>
          <a:p>
            <a:pPr marL="0" indent="0" algn="just">
              <a:buNone/>
            </a:pPr>
            <a:r>
              <a:rPr lang="it-IT" dirty="0"/>
              <a:t>I </a:t>
            </a:r>
            <a:r>
              <a:rPr lang="it-IT" b="1" dirty="0"/>
              <a:t>Social Network </a:t>
            </a:r>
            <a:r>
              <a:rPr lang="it-IT" dirty="0"/>
              <a:t>hanno cambiato il modo in cui interagiamo nella nostra vita personale, il nostro modo di conoscere e presentarci agli altri, generando un mondo parallelo al mondo reale. Anche nella vita professionale stanno acquistando sempre maggior spazio, permettendo infatti alle aziende di incrementare i servizi, mantenere e rafforzare le relazioni, svolgere iniziative di marketing e generare nuovi contatti. Con centinaia di milioni di utenti ogni giorno, i Social Network hanno attratto “attaccanti” più di ogni altro obiettivo negli ultimi anni. La presentazione che ho </a:t>
            </a:r>
            <a:r>
              <a:rPr lang="it-IT" dirty="0" err="1"/>
              <a:t>fatto,ha</a:t>
            </a:r>
            <a:r>
              <a:rPr lang="it-IT" dirty="0"/>
              <a:t> come scopo principale quello di </a:t>
            </a:r>
            <a:r>
              <a:rPr lang="it-IT" dirty="0" err="1"/>
              <a:t>capire,come</a:t>
            </a:r>
            <a:r>
              <a:rPr lang="it-IT" dirty="0"/>
              <a:t> la Digital </a:t>
            </a:r>
            <a:r>
              <a:rPr lang="it-IT" dirty="0" err="1"/>
              <a:t>Forensics</a:t>
            </a:r>
            <a:r>
              <a:rPr lang="it-IT" dirty="0"/>
              <a:t> si è evoluta nel tempo per adattarsi al Web 2.0.</a:t>
            </a:r>
          </a:p>
        </p:txBody>
      </p:sp>
    </p:spTree>
    <p:extLst>
      <p:ext uri="{BB962C8B-B14F-4D97-AF65-F5344CB8AC3E}">
        <p14:creationId xmlns:p14="http://schemas.microsoft.com/office/powerpoint/2010/main" val="72890796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endParaRPr lang="it-IT"/>
          </a:p>
        </p:txBody>
      </p:sp>
      <p:sp>
        <p:nvSpPr>
          <p:cNvPr id="3" name="Segnaposto contenuto 2"/>
          <p:cNvSpPr>
            <a:spLocks noGrp="1"/>
          </p:cNvSpPr>
          <p:nvPr>
            <p:ph idx="1"/>
          </p:nvPr>
        </p:nvSpPr>
        <p:spPr/>
        <p:txBody>
          <a:bodyPr>
            <a:normAutofit/>
          </a:bodyPr>
          <a:lstStyle/>
          <a:p>
            <a:r>
              <a:rPr lang="it-IT" dirty="0">
                <a:solidFill>
                  <a:schemeClr val="bg1">
                    <a:lumMod val="75000"/>
                  </a:schemeClr>
                </a:solidFill>
              </a:rPr>
              <a:t>Introduzione alla presentazione</a:t>
            </a:r>
          </a:p>
          <a:p>
            <a:r>
              <a:rPr lang="it-IT" dirty="0">
                <a:solidFill>
                  <a:schemeClr val="bg1">
                    <a:lumMod val="75000"/>
                  </a:schemeClr>
                </a:solidFill>
              </a:rPr>
              <a:t>Introduzione ai Social Network</a:t>
            </a:r>
          </a:p>
          <a:p>
            <a:r>
              <a:rPr lang="it-IT" dirty="0">
                <a:solidFill>
                  <a:schemeClr val="bg1">
                    <a:lumMod val="75000"/>
                  </a:schemeClr>
                </a:solidFill>
              </a:rPr>
              <a:t>Attacchi ad un Social Network</a:t>
            </a:r>
          </a:p>
          <a:p>
            <a:r>
              <a:rPr lang="it-IT" dirty="0">
                <a:solidFill>
                  <a:schemeClr val="bg1">
                    <a:lumMod val="75000"/>
                  </a:schemeClr>
                </a:solidFill>
              </a:rPr>
              <a:t>Attacchi  agli Utenti</a:t>
            </a:r>
          </a:p>
          <a:p>
            <a:r>
              <a:rPr lang="it-IT" dirty="0">
                <a:solidFill>
                  <a:schemeClr val="bg1">
                    <a:lumMod val="75000"/>
                  </a:schemeClr>
                </a:solidFill>
              </a:rPr>
              <a:t>Introduzione alla Social Network </a:t>
            </a:r>
            <a:r>
              <a:rPr lang="it-IT" dirty="0" err="1">
                <a:solidFill>
                  <a:schemeClr val="bg1">
                    <a:lumMod val="75000"/>
                  </a:schemeClr>
                </a:solidFill>
              </a:rPr>
              <a:t>Forensics</a:t>
            </a:r>
            <a:endParaRPr lang="it-IT" dirty="0">
              <a:solidFill>
                <a:schemeClr val="bg1">
                  <a:lumMod val="75000"/>
                </a:schemeClr>
              </a:solidFill>
            </a:endParaRPr>
          </a:p>
          <a:p>
            <a:r>
              <a:rPr lang="it-IT" b="1" dirty="0" err="1">
                <a:solidFill>
                  <a:srgbClr val="00B050"/>
                </a:solidFill>
              </a:rPr>
              <a:t>Conceptual</a:t>
            </a:r>
            <a:r>
              <a:rPr lang="it-IT" b="1" dirty="0">
                <a:solidFill>
                  <a:srgbClr val="00B050"/>
                </a:solidFill>
              </a:rPr>
              <a:t> Framework</a:t>
            </a:r>
          </a:p>
          <a:p>
            <a:r>
              <a:rPr lang="it-IT" dirty="0">
                <a:solidFill>
                  <a:schemeClr val="accent1">
                    <a:lumMod val="40000"/>
                    <a:lumOff val="60000"/>
                  </a:schemeClr>
                </a:solidFill>
              </a:rPr>
              <a:t>Cloud </a:t>
            </a:r>
            <a:r>
              <a:rPr lang="it-IT" dirty="0" err="1">
                <a:solidFill>
                  <a:schemeClr val="accent1">
                    <a:lumMod val="40000"/>
                    <a:lumOff val="60000"/>
                  </a:schemeClr>
                </a:solidFill>
              </a:rPr>
              <a:t>Based</a:t>
            </a:r>
            <a:r>
              <a:rPr lang="it-IT" dirty="0">
                <a:solidFill>
                  <a:schemeClr val="accent1">
                    <a:lumMod val="40000"/>
                    <a:lumOff val="60000"/>
                  </a:schemeClr>
                </a:solidFill>
              </a:rPr>
              <a:t> </a:t>
            </a:r>
            <a:r>
              <a:rPr lang="it-IT" dirty="0" err="1">
                <a:solidFill>
                  <a:schemeClr val="accent1">
                    <a:lumMod val="40000"/>
                    <a:lumOff val="60000"/>
                  </a:schemeClr>
                </a:solidFill>
              </a:rPr>
              <a:t>Forensics</a:t>
            </a:r>
            <a:r>
              <a:rPr lang="it-IT" dirty="0">
                <a:solidFill>
                  <a:schemeClr val="accent1">
                    <a:lumMod val="40000"/>
                    <a:lumOff val="60000"/>
                  </a:schemeClr>
                </a:solidFill>
              </a:rPr>
              <a:t> Framework</a:t>
            </a:r>
          </a:p>
          <a:p>
            <a:r>
              <a:rPr lang="it-IT" dirty="0">
                <a:solidFill>
                  <a:schemeClr val="bg1">
                    <a:lumMod val="75000"/>
                  </a:schemeClr>
                </a:solidFill>
              </a:rPr>
              <a:t>Problemi della Social Network </a:t>
            </a:r>
            <a:r>
              <a:rPr lang="it-IT" dirty="0" err="1">
                <a:solidFill>
                  <a:schemeClr val="bg1">
                    <a:lumMod val="75000"/>
                  </a:schemeClr>
                </a:solidFill>
              </a:rPr>
              <a:t>Forensics</a:t>
            </a:r>
            <a:endParaRPr lang="it-IT" dirty="0">
              <a:solidFill>
                <a:schemeClr val="bg1">
                  <a:lumMod val="75000"/>
                </a:schemeClr>
              </a:solidFill>
            </a:endParaRPr>
          </a:p>
          <a:p>
            <a:r>
              <a:rPr lang="it-IT" dirty="0" err="1">
                <a:solidFill>
                  <a:schemeClr val="bg1">
                    <a:lumMod val="75000"/>
                  </a:schemeClr>
                </a:solidFill>
              </a:rPr>
              <a:t>Tool</a:t>
            </a:r>
            <a:r>
              <a:rPr lang="it-IT" dirty="0">
                <a:solidFill>
                  <a:schemeClr val="bg1">
                    <a:lumMod val="75000"/>
                  </a:schemeClr>
                </a:solidFill>
              </a:rPr>
              <a:t> utilizzati per la SNF</a:t>
            </a:r>
          </a:p>
          <a:p>
            <a:endParaRPr lang="it-IT" dirty="0"/>
          </a:p>
        </p:txBody>
      </p:sp>
    </p:spTree>
    <p:extLst>
      <p:ext uri="{BB962C8B-B14F-4D97-AF65-F5344CB8AC3E}">
        <p14:creationId xmlns:p14="http://schemas.microsoft.com/office/powerpoint/2010/main" val="155913914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			</a:t>
            </a:r>
            <a:r>
              <a:rPr lang="it-IT" dirty="0" err="1"/>
              <a:t>Conceptual</a:t>
            </a:r>
            <a:r>
              <a:rPr lang="it-IT" dirty="0"/>
              <a:t> Framework</a:t>
            </a:r>
          </a:p>
        </p:txBody>
      </p:sp>
      <p:sp>
        <p:nvSpPr>
          <p:cNvPr id="3" name="Segnaposto contenuto 2"/>
          <p:cNvSpPr>
            <a:spLocks noGrp="1"/>
          </p:cNvSpPr>
          <p:nvPr>
            <p:ph idx="1"/>
          </p:nvPr>
        </p:nvSpPr>
        <p:spPr/>
        <p:txBody>
          <a:bodyPr/>
          <a:lstStyle/>
          <a:p>
            <a:pPr marL="0" indent="0">
              <a:buNone/>
            </a:pPr>
            <a:r>
              <a:rPr lang="it-IT" dirty="0"/>
              <a:t>Il </a:t>
            </a:r>
            <a:r>
              <a:rPr lang="it-IT" b="1" i="1" dirty="0" err="1"/>
              <a:t>framework</a:t>
            </a:r>
            <a:r>
              <a:rPr lang="it-IT" dirty="0"/>
              <a:t>  proposto è composto da tre fasi principali:</a:t>
            </a:r>
          </a:p>
          <a:p>
            <a:pPr marL="0" indent="0">
              <a:buNone/>
            </a:pPr>
            <a:endParaRPr lang="it-IT" dirty="0"/>
          </a:p>
          <a:p>
            <a:r>
              <a:rPr lang="it-IT" b="1" dirty="0" err="1"/>
              <a:t>Preparation</a:t>
            </a:r>
            <a:r>
              <a:rPr lang="it-IT" dirty="0" err="1"/>
              <a:t>:Preparazione</a:t>
            </a:r>
            <a:r>
              <a:rPr lang="it-IT" dirty="0"/>
              <a:t> dei dati</a:t>
            </a:r>
          </a:p>
          <a:p>
            <a:r>
              <a:rPr lang="it-IT" b="1" dirty="0"/>
              <a:t>Processing</a:t>
            </a:r>
            <a:r>
              <a:rPr lang="it-IT" dirty="0"/>
              <a:t>: </a:t>
            </a:r>
            <a:r>
              <a:rPr lang="it-IT" dirty="0" err="1"/>
              <a:t>analysis,detection</a:t>
            </a:r>
            <a:r>
              <a:rPr lang="it-IT" dirty="0"/>
              <a:t> e </a:t>
            </a:r>
            <a:r>
              <a:rPr lang="it-IT" dirty="0" err="1"/>
              <a:t>prediction</a:t>
            </a:r>
            <a:endParaRPr lang="it-IT" dirty="0"/>
          </a:p>
          <a:p>
            <a:r>
              <a:rPr lang="it-IT" b="1" dirty="0" err="1"/>
              <a:t>Reporting</a:t>
            </a:r>
            <a:r>
              <a:rPr lang="it-IT" dirty="0" err="1"/>
              <a:t>:generare</a:t>
            </a:r>
            <a:r>
              <a:rPr lang="it-IT" dirty="0"/>
              <a:t> i risultati trovati</a:t>
            </a:r>
          </a:p>
          <a:p>
            <a:pPr marL="0" indent="0">
              <a:buNone/>
            </a:pPr>
            <a:endParaRPr lang="it-IT" dirty="0"/>
          </a:p>
        </p:txBody>
      </p:sp>
    </p:spTree>
    <p:extLst>
      <p:ext uri="{BB962C8B-B14F-4D97-AF65-F5344CB8AC3E}">
        <p14:creationId xmlns:p14="http://schemas.microsoft.com/office/powerpoint/2010/main" val="85628886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4" name="Immagine 3"/>
          <p:cNvPicPr>
            <a:picLocks noChangeAspect="1"/>
          </p:cNvPicPr>
          <p:nvPr/>
        </p:nvPicPr>
        <p:blipFill>
          <a:blip r:embed="rId2"/>
          <a:stretch>
            <a:fillRect/>
          </a:stretch>
        </p:blipFill>
        <p:spPr>
          <a:xfrm>
            <a:off x="3008562" y="1763319"/>
            <a:ext cx="7202240" cy="4595918"/>
          </a:xfrm>
          <a:prstGeom prst="rect">
            <a:avLst/>
          </a:prstGeom>
        </p:spPr>
      </p:pic>
      <p:sp>
        <p:nvSpPr>
          <p:cNvPr id="2" name="Titolo 1"/>
          <p:cNvSpPr>
            <a:spLocks noGrp="1"/>
          </p:cNvSpPr>
          <p:nvPr>
            <p:ph type="title"/>
          </p:nvPr>
        </p:nvSpPr>
        <p:spPr/>
        <p:txBody>
          <a:bodyPr/>
          <a:lstStyle/>
          <a:p>
            <a:r>
              <a:rPr lang="it-IT" dirty="0"/>
              <a:t>			</a:t>
            </a:r>
            <a:r>
              <a:rPr lang="it-IT" dirty="0" err="1"/>
              <a:t>Conceptual</a:t>
            </a:r>
            <a:r>
              <a:rPr lang="it-IT" dirty="0"/>
              <a:t> Framework</a:t>
            </a:r>
          </a:p>
        </p:txBody>
      </p:sp>
    </p:spTree>
    <p:extLst>
      <p:ext uri="{BB962C8B-B14F-4D97-AF65-F5344CB8AC3E}">
        <p14:creationId xmlns:p14="http://schemas.microsoft.com/office/powerpoint/2010/main" val="245345511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			</a:t>
            </a:r>
            <a:r>
              <a:rPr lang="it-IT" dirty="0" err="1"/>
              <a:t>Preparation</a:t>
            </a:r>
            <a:endParaRPr lang="it-IT" dirty="0"/>
          </a:p>
        </p:txBody>
      </p:sp>
      <p:sp>
        <p:nvSpPr>
          <p:cNvPr id="3" name="Segnaposto contenuto 2"/>
          <p:cNvSpPr>
            <a:spLocks noGrp="1"/>
          </p:cNvSpPr>
          <p:nvPr>
            <p:ph idx="1"/>
          </p:nvPr>
        </p:nvSpPr>
        <p:spPr/>
        <p:txBody>
          <a:bodyPr/>
          <a:lstStyle/>
          <a:p>
            <a:pPr marL="0" indent="0">
              <a:buNone/>
            </a:pPr>
            <a:r>
              <a:rPr lang="it-IT" dirty="0"/>
              <a:t>La prima fase rappresenta un passo importante verso una procedura SNF di successo. Poiché questo passaggio riguarda i dati (set), ha due compiti essenziali:</a:t>
            </a:r>
          </a:p>
          <a:p>
            <a:r>
              <a:rPr lang="it-IT" b="1" dirty="0"/>
              <a:t>Definizione dell’ambito</a:t>
            </a:r>
            <a:r>
              <a:rPr lang="it-IT" dirty="0"/>
              <a:t>: si seleziona l’ambito a cui il processo si dovrebbe </a:t>
            </a:r>
            <a:r>
              <a:rPr lang="it-IT" dirty="0" err="1"/>
              <a:t>applicare,si</a:t>
            </a:r>
            <a:r>
              <a:rPr lang="it-IT" dirty="0"/>
              <a:t> specificano le delimitazioni dei processi e si selezionano gli algoritmi che devono essere usati.</a:t>
            </a:r>
          </a:p>
          <a:p>
            <a:r>
              <a:rPr lang="it-IT" b="1" dirty="0"/>
              <a:t>Acquisizione dei dati</a:t>
            </a:r>
            <a:r>
              <a:rPr lang="it-IT" dirty="0"/>
              <a:t>: la parte </a:t>
            </a:r>
            <a:r>
              <a:rPr lang="it-IT" dirty="0" err="1"/>
              <a:t>piu</a:t>
            </a:r>
            <a:r>
              <a:rPr lang="it-IT" dirty="0"/>
              <a:t> importante e difficile da </a:t>
            </a:r>
            <a:r>
              <a:rPr lang="it-IT" dirty="0" err="1"/>
              <a:t>implementare.Qualsiasi</a:t>
            </a:r>
            <a:r>
              <a:rPr lang="it-IT" dirty="0"/>
              <a:t> carenza all’interno di questa </a:t>
            </a:r>
            <a:r>
              <a:rPr lang="it-IT" dirty="0" err="1"/>
              <a:t>fase,influisce</a:t>
            </a:r>
            <a:r>
              <a:rPr lang="it-IT" dirty="0"/>
              <a:t> sui risultati e sul processo in generale. </a:t>
            </a:r>
          </a:p>
        </p:txBody>
      </p:sp>
    </p:spTree>
    <p:extLst>
      <p:ext uri="{BB962C8B-B14F-4D97-AF65-F5344CB8AC3E}">
        <p14:creationId xmlns:p14="http://schemas.microsoft.com/office/powerpoint/2010/main" val="114849718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			Reporting</a:t>
            </a:r>
          </a:p>
        </p:txBody>
      </p:sp>
      <p:sp>
        <p:nvSpPr>
          <p:cNvPr id="3" name="Segnaposto contenuto 2"/>
          <p:cNvSpPr>
            <a:spLocks noGrp="1"/>
          </p:cNvSpPr>
          <p:nvPr>
            <p:ph idx="1"/>
          </p:nvPr>
        </p:nvSpPr>
        <p:spPr/>
        <p:txBody>
          <a:bodyPr/>
          <a:lstStyle/>
          <a:p>
            <a:pPr marL="0" indent="0">
              <a:buNone/>
            </a:pPr>
            <a:r>
              <a:rPr lang="it-IT" dirty="0"/>
              <a:t>Generazione dei risultati ottenuti dalle fasi precedenti.</a:t>
            </a:r>
          </a:p>
          <a:p>
            <a:pPr marL="0" indent="0">
              <a:buNone/>
            </a:pPr>
            <a:r>
              <a:rPr lang="it-IT" dirty="0"/>
              <a:t>Tali risultati verranno utilizzati per prendere decisioni o verranno mostrati alle autorità </a:t>
            </a:r>
            <a:r>
              <a:rPr lang="it-IT" dirty="0" err="1"/>
              <a:t>legali.Esistono</a:t>
            </a:r>
            <a:r>
              <a:rPr lang="it-IT" dirty="0"/>
              <a:t> diverse attività principali all’interno di questa fase e sono:</a:t>
            </a:r>
          </a:p>
          <a:p>
            <a:pPr>
              <a:buFont typeface="Wingdings" panose="05000000000000000000" pitchFamily="2" charset="2"/>
              <a:buChar char="§"/>
            </a:pPr>
            <a:r>
              <a:rPr lang="it-IT" b="1" dirty="0"/>
              <a:t>Classificazione dei risultati</a:t>
            </a:r>
            <a:r>
              <a:rPr lang="it-IT" dirty="0"/>
              <a:t>: Vengono organizzati i risultati </a:t>
            </a:r>
            <a:r>
              <a:rPr lang="it-IT" dirty="0" err="1"/>
              <a:t>ottenuti,per</a:t>
            </a:r>
            <a:r>
              <a:rPr lang="it-IT" dirty="0"/>
              <a:t> poterli processare successivamente(es. Confronto o Analisi)</a:t>
            </a:r>
          </a:p>
          <a:p>
            <a:pPr>
              <a:buFont typeface="Wingdings" panose="05000000000000000000" pitchFamily="2" charset="2"/>
              <a:buChar char="§"/>
            </a:pPr>
            <a:r>
              <a:rPr lang="it-IT" b="1" dirty="0"/>
              <a:t>Visualizzazione dei fatti</a:t>
            </a:r>
            <a:r>
              <a:rPr lang="it-IT" dirty="0"/>
              <a:t>: Vengono rappresentati i fatti in modo facile da usare, cercando di </a:t>
            </a:r>
            <a:r>
              <a:rPr lang="it-IT" dirty="0" err="1"/>
              <a:t>scorpire</a:t>
            </a:r>
            <a:r>
              <a:rPr lang="it-IT" dirty="0"/>
              <a:t> nuove conoscenze nascoste</a:t>
            </a:r>
          </a:p>
          <a:p>
            <a:pPr>
              <a:buFont typeface="Wingdings" panose="05000000000000000000" pitchFamily="2" charset="2"/>
              <a:buChar char="§"/>
            </a:pPr>
            <a:r>
              <a:rPr lang="it-IT" b="1" dirty="0"/>
              <a:t>Documentazione della procedura</a:t>
            </a:r>
            <a:r>
              <a:rPr lang="it-IT" dirty="0"/>
              <a:t>: questa fase aiuta gli altri(</a:t>
            </a:r>
            <a:r>
              <a:rPr lang="it-IT" dirty="0" err="1"/>
              <a:t>analisti,investigatori,ricercatori</a:t>
            </a:r>
            <a:r>
              <a:rPr lang="it-IT" dirty="0"/>
              <a:t>) a conoscere i dettagli tecnici</a:t>
            </a:r>
          </a:p>
        </p:txBody>
      </p:sp>
    </p:spTree>
    <p:extLst>
      <p:ext uri="{BB962C8B-B14F-4D97-AF65-F5344CB8AC3E}">
        <p14:creationId xmlns:p14="http://schemas.microsoft.com/office/powerpoint/2010/main" val="97903238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endParaRPr lang="it-IT"/>
          </a:p>
        </p:txBody>
      </p:sp>
      <p:sp>
        <p:nvSpPr>
          <p:cNvPr id="3" name="Segnaposto contenuto 2"/>
          <p:cNvSpPr>
            <a:spLocks noGrp="1"/>
          </p:cNvSpPr>
          <p:nvPr>
            <p:ph idx="1"/>
          </p:nvPr>
        </p:nvSpPr>
        <p:spPr/>
        <p:txBody>
          <a:bodyPr/>
          <a:lstStyle/>
          <a:p>
            <a:r>
              <a:rPr lang="it-IT" dirty="0">
                <a:solidFill>
                  <a:schemeClr val="bg1">
                    <a:lumMod val="75000"/>
                  </a:schemeClr>
                </a:solidFill>
              </a:rPr>
              <a:t>Introduzione alla presentazione</a:t>
            </a:r>
          </a:p>
          <a:p>
            <a:r>
              <a:rPr lang="it-IT" dirty="0">
                <a:solidFill>
                  <a:schemeClr val="bg1">
                    <a:lumMod val="75000"/>
                  </a:schemeClr>
                </a:solidFill>
              </a:rPr>
              <a:t>Introduzione ai Social Network</a:t>
            </a:r>
          </a:p>
          <a:p>
            <a:r>
              <a:rPr lang="it-IT" dirty="0">
                <a:solidFill>
                  <a:schemeClr val="bg1">
                    <a:lumMod val="75000"/>
                  </a:schemeClr>
                </a:solidFill>
              </a:rPr>
              <a:t>Attacchi ad un Social Network</a:t>
            </a:r>
          </a:p>
          <a:p>
            <a:r>
              <a:rPr lang="it-IT" dirty="0">
                <a:solidFill>
                  <a:schemeClr val="bg1">
                    <a:lumMod val="75000"/>
                  </a:schemeClr>
                </a:solidFill>
              </a:rPr>
              <a:t>Attacchi  agli Utenti</a:t>
            </a:r>
          </a:p>
          <a:p>
            <a:r>
              <a:rPr lang="it-IT" dirty="0">
                <a:solidFill>
                  <a:schemeClr val="bg1">
                    <a:lumMod val="75000"/>
                  </a:schemeClr>
                </a:solidFill>
              </a:rPr>
              <a:t>Introduzione alla Social Network </a:t>
            </a:r>
            <a:r>
              <a:rPr lang="it-IT" dirty="0" err="1">
                <a:solidFill>
                  <a:schemeClr val="bg1">
                    <a:lumMod val="75000"/>
                  </a:schemeClr>
                </a:solidFill>
              </a:rPr>
              <a:t>Forensics</a:t>
            </a:r>
            <a:endParaRPr lang="it-IT" dirty="0">
              <a:solidFill>
                <a:schemeClr val="bg1">
                  <a:lumMod val="75000"/>
                </a:schemeClr>
              </a:solidFill>
            </a:endParaRPr>
          </a:p>
          <a:p>
            <a:r>
              <a:rPr lang="it-IT" dirty="0" err="1">
                <a:solidFill>
                  <a:schemeClr val="accent1">
                    <a:lumMod val="40000"/>
                    <a:lumOff val="60000"/>
                  </a:schemeClr>
                </a:solidFill>
              </a:rPr>
              <a:t>Conceptual</a:t>
            </a:r>
            <a:r>
              <a:rPr lang="it-IT" dirty="0">
                <a:solidFill>
                  <a:schemeClr val="accent1">
                    <a:lumMod val="40000"/>
                    <a:lumOff val="60000"/>
                  </a:schemeClr>
                </a:solidFill>
              </a:rPr>
              <a:t> Framework</a:t>
            </a:r>
          </a:p>
          <a:p>
            <a:r>
              <a:rPr lang="it-IT" b="1" dirty="0">
                <a:solidFill>
                  <a:srgbClr val="00B050"/>
                </a:solidFill>
              </a:rPr>
              <a:t>Cloud </a:t>
            </a:r>
            <a:r>
              <a:rPr lang="it-IT" b="1" dirty="0" err="1">
                <a:solidFill>
                  <a:srgbClr val="00B050"/>
                </a:solidFill>
              </a:rPr>
              <a:t>Based</a:t>
            </a:r>
            <a:r>
              <a:rPr lang="it-IT" b="1" dirty="0">
                <a:solidFill>
                  <a:srgbClr val="00B050"/>
                </a:solidFill>
              </a:rPr>
              <a:t> </a:t>
            </a:r>
            <a:r>
              <a:rPr lang="it-IT" b="1" dirty="0" err="1">
                <a:solidFill>
                  <a:srgbClr val="00B050"/>
                </a:solidFill>
              </a:rPr>
              <a:t>Forensics</a:t>
            </a:r>
            <a:r>
              <a:rPr lang="it-IT" b="1" dirty="0">
                <a:solidFill>
                  <a:srgbClr val="00B050"/>
                </a:solidFill>
              </a:rPr>
              <a:t> Framework</a:t>
            </a:r>
          </a:p>
          <a:p>
            <a:r>
              <a:rPr lang="it-IT" dirty="0">
                <a:solidFill>
                  <a:schemeClr val="bg1">
                    <a:lumMod val="75000"/>
                  </a:schemeClr>
                </a:solidFill>
              </a:rPr>
              <a:t>Problemi della Social Network </a:t>
            </a:r>
            <a:r>
              <a:rPr lang="it-IT" dirty="0" err="1">
                <a:solidFill>
                  <a:schemeClr val="bg1">
                    <a:lumMod val="75000"/>
                  </a:schemeClr>
                </a:solidFill>
              </a:rPr>
              <a:t>Forensics</a:t>
            </a:r>
            <a:endParaRPr lang="it-IT" dirty="0">
              <a:solidFill>
                <a:schemeClr val="bg1">
                  <a:lumMod val="75000"/>
                </a:schemeClr>
              </a:solidFill>
            </a:endParaRPr>
          </a:p>
          <a:p>
            <a:r>
              <a:rPr lang="it-IT" dirty="0" err="1">
                <a:solidFill>
                  <a:schemeClr val="bg1">
                    <a:lumMod val="75000"/>
                  </a:schemeClr>
                </a:solidFill>
              </a:rPr>
              <a:t>Tool</a:t>
            </a:r>
            <a:r>
              <a:rPr lang="it-IT" dirty="0">
                <a:solidFill>
                  <a:schemeClr val="bg1">
                    <a:lumMod val="75000"/>
                  </a:schemeClr>
                </a:solidFill>
              </a:rPr>
              <a:t> utilizzati per la SNF</a:t>
            </a:r>
          </a:p>
          <a:p>
            <a:pPr marL="0" indent="0">
              <a:buNone/>
            </a:pPr>
            <a:endParaRPr lang="it-IT" dirty="0"/>
          </a:p>
        </p:txBody>
      </p:sp>
    </p:spTree>
    <p:extLst>
      <p:ext uri="{BB962C8B-B14F-4D97-AF65-F5344CB8AC3E}">
        <p14:creationId xmlns:p14="http://schemas.microsoft.com/office/powerpoint/2010/main" val="139847928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Cloud </a:t>
            </a:r>
            <a:r>
              <a:rPr lang="it-IT" dirty="0" err="1"/>
              <a:t>Based</a:t>
            </a:r>
            <a:r>
              <a:rPr lang="it-IT" dirty="0"/>
              <a:t> </a:t>
            </a:r>
            <a:r>
              <a:rPr lang="it-IT" dirty="0" err="1"/>
              <a:t>Forensics</a:t>
            </a:r>
            <a:r>
              <a:rPr lang="it-IT" dirty="0"/>
              <a:t> Framework</a:t>
            </a:r>
          </a:p>
        </p:txBody>
      </p:sp>
      <p:sp>
        <p:nvSpPr>
          <p:cNvPr id="3" name="Segnaposto contenuto 2"/>
          <p:cNvSpPr>
            <a:spLocks noGrp="1"/>
          </p:cNvSpPr>
          <p:nvPr>
            <p:ph idx="1"/>
          </p:nvPr>
        </p:nvSpPr>
        <p:spPr/>
        <p:txBody>
          <a:bodyPr/>
          <a:lstStyle/>
          <a:p>
            <a:pPr marL="0" indent="0">
              <a:buNone/>
            </a:pPr>
            <a:r>
              <a:rPr lang="it-IT" dirty="0"/>
              <a:t>Il </a:t>
            </a:r>
            <a:r>
              <a:rPr lang="it-IT" dirty="0" err="1"/>
              <a:t>framework</a:t>
            </a:r>
            <a:r>
              <a:rPr lang="it-IT" dirty="0"/>
              <a:t> consiste di 5 </a:t>
            </a:r>
            <a:r>
              <a:rPr lang="it-IT" dirty="0" err="1"/>
              <a:t>layer</a:t>
            </a:r>
            <a:r>
              <a:rPr lang="it-IT" dirty="0"/>
              <a:t> :</a:t>
            </a:r>
          </a:p>
          <a:p>
            <a:pPr>
              <a:buFont typeface="+mj-lt"/>
              <a:buAutoNum type="arabicPeriod"/>
            </a:pPr>
            <a:r>
              <a:rPr lang="it-IT" b="1" dirty="0" err="1"/>
              <a:t>Infrastructure</a:t>
            </a:r>
            <a:r>
              <a:rPr lang="it-IT" b="1" dirty="0"/>
              <a:t> </a:t>
            </a:r>
            <a:r>
              <a:rPr lang="it-IT" b="1" dirty="0" err="1"/>
              <a:t>Layer</a:t>
            </a:r>
            <a:r>
              <a:rPr lang="it-IT" dirty="0"/>
              <a:t>: include l'infrastruttura </a:t>
            </a:r>
            <a:r>
              <a:rPr lang="it-IT" dirty="0" err="1"/>
              <a:t>sottostante,ed</a:t>
            </a:r>
            <a:r>
              <a:rPr lang="it-IT" dirty="0"/>
              <a:t> in particolare utilizziamo </a:t>
            </a:r>
            <a:r>
              <a:rPr lang="it-IT" dirty="0" err="1"/>
              <a:t>Hadoop</a:t>
            </a:r>
            <a:r>
              <a:rPr lang="it-IT" dirty="0"/>
              <a:t> come base di infrastruttura, che fornisce servizi di archiviazione, elaborazione e rete per i livelli superiori</a:t>
            </a:r>
          </a:p>
          <a:p>
            <a:pPr>
              <a:buFont typeface="+mj-lt"/>
              <a:buAutoNum type="arabicPeriod"/>
            </a:pPr>
            <a:r>
              <a:rPr lang="it-IT" b="1" dirty="0" err="1"/>
              <a:t>Virtualization</a:t>
            </a:r>
            <a:r>
              <a:rPr lang="it-IT" b="1" dirty="0"/>
              <a:t> </a:t>
            </a:r>
            <a:r>
              <a:rPr lang="it-IT" b="1" dirty="0" err="1"/>
              <a:t>layer</a:t>
            </a:r>
            <a:r>
              <a:rPr lang="it-IT" b="1" dirty="0"/>
              <a:t>: </a:t>
            </a:r>
            <a:r>
              <a:rPr lang="it-IT" dirty="0"/>
              <a:t>consente la separazione e la condivisione dei </a:t>
            </a:r>
            <a:r>
              <a:rPr lang="it-IT" dirty="0" err="1"/>
              <a:t>dati,rappresenta</a:t>
            </a:r>
            <a:r>
              <a:rPr lang="it-IT" dirty="0"/>
              <a:t> un processo parallelo e distribuito, che fornisce servizi multi-</a:t>
            </a:r>
            <a:r>
              <a:rPr lang="it-IT" dirty="0" err="1"/>
              <a:t>thread</a:t>
            </a:r>
            <a:r>
              <a:rPr lang="it-IT" dirty="0"/>
              <a:t>, cache distribuita e funzionalità su larga scala</a:t>
            </a:r>
          </a:p>
          <a:p>
            <a:pPr>
              <a:buFont typeface="+mj-lt"/>
              <a:buAutoNum type="arabicPeriod"/>
            </a:pPr>
            <a:r>
              <a:rPr lang="it-IT" b="1" dirty="0"/>
              <a:t>Data pool </a:t>
            </a:r>
            <a:r>
              <a:rPr lang="it-IT" b="1" dirty="0" err="1"/>
              <a:t>layer</a:t>
            </a:r>
            <a:r>
              <a:rPr lang="it-IT" dirty="0"/>
              <a:t>: archivia i dati separatamente, inclusi file di registro utente, file di registro di sistema, file di registro di rete, file di registro degli attacchi e file di registro degli aggiornamenti</a:t>
            </a:r>
          </a:p>
          <a:p>
            <a:pPr marL="0" indent="0">
              <a:buNone/>
            </a:pPr>
            <a:endParaRPr lang="it-IT" dirty="0"/>
          </a:p>
        </p:txBody>
      </p:sp>
    </p:spTree>
    <p:extLst>
      <p:ext uri="{BB962C8B-B14F-4D97-AF65-F5344CB8AC3E}">
        <p14:creationId xmlns:p14="http://schemas.microsoft.com/office/powerpoint/2010/main" val="192642218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Cloud</a:t>
            </a:r>
            <a:r>
              <a:rPr lang="it-IT" dirty="0"/>
              <a:t> </a:t>
            </a:r>
            <a:r>
              <a:rPr lang="it-IT" dirty="0" err="1"/>
              <a:t>Based</a:t>
            </a:r>
            <a:r>
              <a:rPr lang="it-IT" dirty="0"/>
              <a:t> </a:t>
            </a:r>
            <a:r>
              <a:rPr lang="it-IT" dirty="0" err="1"/>
              <a:t>Forensics</a:t>
            </a:r>
            <a:r>
              <a:rPr lang="it-IT" dirty="0"/>
              <a:t> Framework</a:t>
            </a:r>
          </a:p>
        </p:txBody>
      </p:sp>
      <p:sp>
        <p:nvSpPr>
          <p:cNvPr id="3" name="Segnaposto contenuto 2"/>
          <p:cNvSpPr>
            <a:spLocks noGrp="1"/>
          </p:cNvSpPr>
          <p:nvPr>
            <p:ph idx="1"/>
          </p:nvPr>
        </p:nvSpPr>
        <p:spPr/>
        <p:txBody>
          <a:bodyPr/>
          <a:lstStyle/>
          <a:p>
            <a:pPr marL="0" indent="0">
              <a:buNone/>
            </a:pPr>
            <a:r>
              <a:rPr lang="it-IT" b="1" dirty="0"/>
              <a:t>4. Crawler </a:t>
            </a:r>
            <a:r>
              <a:rPr lang="it-IT" b="1" dirty="0" err="1"/>
              <a:t>layer</a:t>
            </a:r>
            <a:r>
              <a:rPr lang="it-IT" b="1" dirty="0"/>
              <a:t> </a:t>
            </a:r>
            <a:r>
              <a:rPr lang="it-IT" dirty="0"/>
              <a:t>: è il livello più importante nel </a:t>
            </a:r>
            <a:r>
              <a:rPr lang="it-IT" dirty="0" err="1"/>
              <a:t>framework</a:t>
            </a:r>
            <a:r>
              <a:rPr lang="it-IT" dirty="0"/>
              <a:t>. Questo livello è responsabile della raccolta dei dati sui social network. Comprende tre componenti principali: autenticazione dell'utente e controllo degli accessi, pianificazione e gestione delle attività e delle risorse, ed infine download, analisi ed archiviazione dei dati sottoposti a scansione.</a:t>
            </a:r>
          </a:p>
          <a:p>
            <a:pPr marL="0" indent="0">
              <a:buNone/>
            </a:pPr>
            <a:endParaRPr lang="it-IT" dirty="0"/>
          </a:p>
          <a:p>
            <a:pPr marL="0" indent="0">
              <a:buNone/>
            </a:pPr>
            <a:r>
              <a:rPr lang="it-IT" b="1" dirty="0"/>
              <a:t>5. Analysis </a:t>
            </a:r>
            <a:r>
              <a:rPr lang="it-IT" b="1" dirty="0" err="1"/>
              <a:t>layer</a:t>
            </a:r>
            <a:r>
              <a:rPr lang="it-IT" b="1" dirty="0"/>
              <a:t> : </a:t>
            </a:r>
            <a:r>
              <a:rPr lang="it-IT" dirty="0"/>
              <a:t>è orientato all'applicazione e include </a:t>
            </a:r>
            <a:r>
              <a:rPr lang="it-IT" dirty="0" err="1"/>
              <a:t>query</a:t>
            </a:r>
            <a:r>
              <a:rPr lang="it-IT" dirty="0"/>
              <a:t> di log, gestione e </a:t>
            </a:r>
            <a:r>
              <a:rPr lang="it-IT" dirty="0" err="1"/>
              <a:t>mining</a:t>
            </a:r>
            <a:r>
              <a:rPr lang="it-IT" dirty="0"/>
              <a:t>, che analizza e fornisce approfondimenti in termini di log; analisi dei social network, che analizza i dati dei social network sottoposti a scansione dai livelli inferiori.</a:t>
            </a:r>
          </a:p>
        </p:txBody>
      </p:sp>
    </p:spTree>
    <p:extLst>
      <p:ext uri="{BB962C8B-B14F-4D97-AF65-F5344CB8AC3E}">
        <p14:creationId xmlns:p14="http://schemas.microsoft.com/office/powerpoint/2010/main" val="119383055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Cloud</a:t>
            </a:r>
            <a:r>
              <a:rPr lang="it-IT" dirty="0"/>
              <a:t> </a:t>
            </a:r>
            <a:r>
              <a:rPr lang="it-IT" dirty="0" err="1"/>
              <a:t>Based</a:t>
            </a:r>
            <a:r>
              <a:rPr lang="it-IT" dirty="0"/>
              <a:t> </a:t>
            </a:r>
            <a:r>
              <a:rPr lang="it-IT" dirty="0" err="1"/>
              <a:t>Forensics</a:t>
            </a:r>
            <a:r>
              <a:rPr lang="it-IT" dirty="0"/>
              <a:t> Framework</a:t>
            </a:r>
          </a:p>
        </p:txBody>
      </p:sp>
      <p:pic>
        <p:nvPicPr>
          <p:cNvPr id="8" name="Segnaposto contenuto 7"/>
          <p:cNvPicPr>
            <a:picLocks noGrp="1" noChangeAspect="1"/>
          </p:cNvPicPr>
          <p:nvPr>
            <p:ph idx="4294967295"/>
          </p:nvPr>
        </p:nvPicPr>
        <p:blipFill>
          <a:blip r:embed="rId2"/>
          <a:stretch>
            <a:fillRect/>
          </a:stretch>
        </p:blipFill>
        <p:spPr>
          <a:xfrm>
            <a:off x="2592924" y="1579563"/>
            <a:ext cx="8061221" cy="4932073"/>
          </a:xfrm>
          <a:prstGeom prst="rect">
            <a:avLst/>
          </a:prstGeom>
        </p:spPr>
      </p:pic>
    </p:spTree>
    <p:extLst>
      <p:ext uri="{BB962C8B-B14F-4D97-AF65-F5344CB8AC3E}">
        <p14:creationId xmlns:p14="http://schemas.microsoft.com/office/powerpoint/2010/main" val="144862163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			Struttura del Crawler</a:t>
            </a:r>
          </a:p>
        </p:txBody>
      </p:sp>
      <p:sp>
        <p:nvSpPr>
          <p:cNvPr id="3" name="Segnaposto contenuto 2"/>
          <p:cNvSpPr>
            <a:spLocks noGrp="1"/>
          </p:cNvSpPr>
          <p:nvPr>
            <p:ph idx="1"/>
          </p:nvPr>
        </p:nvSpPr>
        <p:spPr>
          <a:xfrm>
            <a:off x="1965098" y="1905000"/>
            <a:ext cx="3985759" cy="4815113"/>
          </a:xfrm>
        </p:spPr>
        <p:txBody>
          <a:bodyPr>
            <a:normAutofit/>
          </a:bodyPr>
          <a:lstStyle/>
          <a:p>
            <a:pPr marL="0" indent="0">
              <a:buNone/>
            </a:pPr>
            <a:r>
              <a:rPr lang="it-IT" sz="2400" dirty="0"/>
              <a:t>Più </a:t>
            </a:r>
            <a:r>
              <a:rPr lang="it-IT" sz="2400" b="1" i="1" dirty="0"/>
              <a:t>crawler</a:t>
            </a:r>
            <a:r>
              <a:rPr lang="it-IT" sz="2400" dirty="0"/>
              <a:t> sono gestiti da un nodo </a:t>
            </a:r>
            <a:r>
              <a:rPr lang="it-IT" sz="2400" i="1" dirty="0"/>
              <a:t>controller</a:t>
            </a:r>
            <a:r>
              <a:rPr lang="it-IT" sz="2400" dirty="0"/>
              <a:t>, che è responsabile dell'avvio, dell'arresto e della pianificazione dei crawler. Quindi, i dati raccolti da ciascun crawler vengono trasferiti nell'archivio </a:t>
            </a:r>
            <a:r>
              <a:rPr lang="it-IT" sz="2400" i="1" dirty="0"/>
              <a:t>HDFS</a:t>
            </a:r>
          </a:p>
        </p:txBody>
      </p:sp>
      <p:pic>
        <p:nvPicPr>
          <p:cNvPr id="4" name="Immagine 3"/>
          <p:cNvPicPr>
            <a:picLocks noChangeAspect="1"/>
          </p:cNvPicPr>
          <p:nvPr/>
        </p:nvPicPr>
        <p:blipFill>
          <a:blip r:embed="rId2"/>
          <a:stretch>
            <a:fillRect/>
          </a:stretch>
        </p:blipFill>
        <p:spPr>
          <a:xfrm>
            <a:off x="6342743" y="1905000"/>
            <a:ext cx="5588000" cy="4815113"/>
          </a:xfrm>
          <a:prstGeom prst="rect">
            <a:avLst/>
          </a:prstGeom>
        </p:spPr>
      </p:pic>
    </p:spTree>
    <p:extLst>
      <p:ext uri="{BB962C8B-B14F-4D97-AF65-F5344CB8AC3E}">
        <p14:creationId xmlns:p14="http://schemas.microsoft.com/office/powerpoint/2010/main" val="29288865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			Obiettivo</a:t>
            </a:r>
          </a:p>
        </p:txBody>
      </p:sp>
      <p:sp>
        <p:nvSpPr>
          <p:cNvPr id="3" name="Segnaposto contenuto 2"/>
          <p:cNvSpPr>
            <a:spLocks noGrp="1"/>
          </p:cNvSpPr>
          <p:nvPr>
            <p:ph idx="1"/>
          </p:nvPr>
        </p:nvSpPr>
        <p:spPr/>
        <p:txBody>
          <a:bodyPr/>
          <a:lstStyle/>
          <a:p>
            <a:pPr marL="0" indent="0" algn="just">
              <a:buNone/>
            </a:pPr>
            <a:r>
              <a:rPr lang="it-IT" dirty="0"/>
              <a:t>L’obiettivo principale di questa </a:t>
            </a:r>
            <a:r>
              <a:rPr lang="it-IT" dirty="0" err="1"/>
              <a:t>presentazione,è</a:t>
            </a:r>
            <a:r>
              <a:rPr lang="it-IT" dirty="0"/>
              <a:t> quello di fare una trattazione approfondita sulla </a:t>
            </a:r>
            <a:r>
              <a:rPr lang="it-IT" b="1" dirty="0"/>
              <a:t>Social Network </a:t>
            </a:r>
            <a:r>
              <a:rPr lang="it-IT" b="1" dirty="0" err="1"/>
              <a:t>Forensics</a:t>
            </a:r>
            <a:r>
              <a:rPr lang="it-IT" dirty="0"/>
              <a:t>. Verrà prima data una panoramica generale su cosa sono i Social Network e come si sono evoluti nel </a:t>
            </a:r>
            <a:r>
              <a:rPr lang="it-IT" dirty="0" err="1"/>
              <a:t>tempo.Poi</a:t>
            </a:r>
            <a:r>
              <a:rPr lang="it-IT" dirty="0"/>
              <a:t> vedremo quali sono i principali attacchi possibili contro un SN e contro gli utenti che utilizzano i SN. Dopodichè introdurremo la SNF,ne approfondiremo le principali caratteristiche ,vedremo due Conceptual Framework,ed infine analizzeremo meglio alcuni tool che vengono usati nella pratica.</a:t>
            </a:r>
          </a:p>
        </p:txBody>
      </p:sp>
    </p:spTree>
    <p:extLst>
      <p:ext uri="{BB962C8B-B14F-4D97-AF65-F5344CB8AC3E}">
        <p14:creationId xmlns:p14="http://schemas.microsoft.com/office/powerpoint/2010/main" val="270394216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			Struttura del Crawler</a:t>
            </a:r>
          </a:p>
        </p:txBody>
      </p:sp>
      <p:sp>
        <p:nvSpPr>
          <p:cNvPr id="3" name="Segnaposto contenuto 2"/>
          <p:cNvSpPr>
            <a:spLocks noGrp="1"/>
          </p:cNvSpPr>
          <p:nvPr>
            <p:ph idx="1"/>
          </p:nvPr>
        </p:nvSpPr>
        <p:spPr>
          <a:xfrm>
            <a:off x="2589212" y="2133600"/>
            <a:ext cx="3465224" cy="4572000"/>
          </a:xfrm>
        </p:spPr>
        <p:txBody>
          <a:bodyPr/>
          <a:lstStyle/>
          <a:p>
            <a:pPr marL="0" indent="0">
              <a:buNone/>
            </a:pPr>
            <a:r>
              <a:rPr lang="it-IT" sz="2000" dirty="0"/>
              <a:t>Il nodo del controller </a:t>
            </a:r>
            <a:r>
              <a:rPr lang="it-IT" sz="2000" i="1" dirty="0"/>
              <a:t>HDFS </a:t>
            </a:r>
            <a:r>
              <a:rPr lang="it-IT" sz="2000" dirty="0"/>
              <a:t>assegna blocchi di dati a diversi </a:t>
            </a:r>
            <a:r>
              <a:rPr lang="it-IT" sz="2000" i="1" dirty="0" err="1"/>
              <a:t>DataNode</a:t>
            </a:r>
            <a:r>
              <a:rPr lang="it-IT" sz="2000" dirty="0"/>
              <a:t> e il nodo </a:t>
            </a:r>
            <a:r>
              <a:rPr lang="it-IT" sz="2000" i="1" dirty="0" err="1"/>
              <a:t>JobTracker</a:t>
            </a:r>
            <a:r>
              <a:rPr lang="it-IT" sz="2000" dirty="0"/>
              <a:t> pianifica diversi </a:t>
            </a:r>
            <a:r>
              <a:rPr lang="it-IT" sz="2000" i="1" dirty="0" err="1"/>
              <a:t>TaskNode</a:t>
            </a:r>
            <a:r>
              <a:rPr lang="it-IT" sz="2000" dirty="0"/>
              <a:t> per l'esecuzione del lavoro. Gli script del lavoro vengono definiti su applicazioni aziendali e i risultati dei dati vengono archiviati in un database aziendale per un ulteriore utilizzo.</a:t>
            </a:r>
          </a:p>
          <a:p>
            <a:pPr marL="0" indent="0">
              <a:buNone/>
            </a:pPr>
            <a:endParaRPr lang="it-IT" dirty="0"/>
          </a:p>
        </p:txBody>
      </p:sp>
      <p:pic>
        <p:nvPicPr>
          <p:cNvPr id="4" name="Immagine 3"/>
          <p:cNvPicPr>
            <a:picLocks noChangeAspect="1"/>
          </p:cNvPicPr>
          <p:nvPr/>
        </p:nvPicPr>
        <p:blipFill>
          <a:blip r:embed="rId2"/>
          <a:stretch>
            <a:fillRect/>
          </a:stretch>
        </p:blipFill>
        <p:spPr>
          <a:xfrm>
            <a:off x="6418014" y="1905000"/>
            <a:ext cx="5590517" cy="4800600"/>
          </a:xfrm>
          <a:prstGeom prst="rect">
            <a:avLst/>
          </a:prstGeom>
        </p:spPr>
      </p:pic>
    </p:spTree>
    <p:extLst>
      <p:ext uri="{BB962C8B-B14F-4D97-AF65-F5344CB8AC3E}">
        <p14:creationId xmlns:p14="http://schemas.microsoft.com/office/powerpoint/2010/main" val="221452749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			Caso di Studio</a:t>
            </a:r>
          </a:p>
        </p:txBody>
      </p:sp>
      <p:sp>
        <p:nvSpPr>
          <p:cNvPr id="3" name="Segnaposto contenuto 2"/>
          <p:cNvSpPr>
            <a:spLocks noGrp="1"/>
          </p:cNvSpPr>
          <p:nvPr>
            <p:ph idx="1"/>
          </p:nvPr>
        </p:nvSpPr>
        <p:spPr/>
        <p:txBody>
          <a:bodyPr>
            <a:normAutofit/>
          </a:bodyPr>
          <a:lstStyle/>
          <a:p>
            <a:pPr marL="0" indent="0">
              <a:buNone/>
            </a:pPr>
            <a:r>
              <a:rPr lang="it-IT" dirty="0"/>
              <a:t>Se tutti i collegamenti sociali tra i criminali sono stati definiti, possiamo dedurre potenziali relazioni tra criminali o addirittura prevedere chi altro potrebbe essere un potenziale criminale. Il modello si basa su tre caratteristiche:</a:t>
            </a:r>
          </a:p>
          <a:p>
            <a:pPr>
              <a:buFont typeface="Wingdings" panose="05000000000000000000" pitchFamily="2" charset="2"/>
              <a:buChar char="§"/>
            </a:pPr>
            <a:r>
              <a:rPr lang="it-IT" dirty="0"/>
              <a:t> </a:t>
            </a:r>
            <a:r>
              <a:rPr lang="it-IT" i="1" dirty="0"/>
              <a:t>somiglianza della struttura della rete</a:t>
            </a:r>
          </a:p>
          <a:p>
            <a:pPr>
              <a:buFont typeface="Wingdings" panose="05000000000000000000" pitchFamily="2" charset="2"/>
              <a:buChar char="§"/>
            </a:pPr>
            <a:r>
              <a:rPr lang="it-IT" i="1" dirty="0"/>
              <a:t>somiglianza degli interessi dell'utente </a:t>
            </a:r>
          </a:p>
          <a:p>
            <a:pPr>
              <a:buFont typeface="Wingdings" panose="05000000000000000000" pitchFamily="2" charset="2"/>
              <a:buChar char="§"/>
            </a:pPr>
            <a:r>
              <a:rPr lang="it-IT" i="1" dirty="0"/>
              <a:t>somiglianza dei luoghi di check-in</a:t>
            </a:r>
          </a:p>
          <a:p>
            <a:pPr marL="0" indent="0">
              <a:buNone/>
            </a:pPr>
            <a:r>
              <a:rPr lang="it-IT" dirty="0"/>
              <a:t> Costruiamo il social network ed estraiamo le informazioni degli utenti dai nodi. Successivamente calcoliamo la somiglianza basata sulla posizione tra gli utenti. </a:t>
            </a:r>
          </a:p>
        </p:txBody>
      </p:sp>
    </p:spTree>
    <p:extLst>
      <p:ext uri="{BB962C8B-B14F-4D97-AF65-F5344CB8AC3E}">
        <p14:creationId xmlns:p14="http://schemas.microsoft.com/office/powerpoint/2010/main" val="143972902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		Somiglianza Strutturale</a:t>
            </a:r>
          </a:p>
        </p:txBody>
      </p:sp>
      <p:sp>
        <p:nvSpPr>
          <p:cNvPr id="3" name="Segnaposto contenuto 2"/>
          <p:cNvSpPr>
            <a:spLocks noGrp="1"/>
          </p:cNvSpPr>
          <p:nvPr>
            <p:ph idx="1"/>
          </p:nvPr>
        </p:nvSpPr>
        <p:spPr>
          <a:xfrm>
            <a:off x="2149579" y="1593270"/>
            <a:ext cx="4417476" cy="1399309"/>
          </a:xfrm>
        </p:spPr>
        <p:txBody>
          <a:bodyPr>
            <a:normAutofit lnSpcReduction="10000"/>
          </a:bodyPr>
          <a:lstStyle/>
          <a:p>
            <a:pPr marL="0" indent="0">
              <a:buNone/>
            </a:pPr>
            <a:r>
              <a:rPr lang="it-IT" dirty="0"/>
              <a:t>La somiglianza strutturale è positiva in relazione al numero di amici comuni che ci sono tra due nodi. Definiamo la somiglianza strutturale tra il nodo a ed il nodo b come:</a:t>
            </a:r>
          </a:p>
          <a:p>
            <a:pPr marL="0" indent="0">
              <a:buNone/>
            </a:pPr>
            <a:endParaRPr lang="it-IT" dirty="0"/>
          </a:p>
        </p:txBody>
      </p:sp>
      <p:pic>
        <p:nvPicPr>
          <p:cNvPr id="4" name="Immagine 3"/>
          <p:cNvPicPr>
            <a:picLocks noChangeAspect="1"/>
          </p:cNvPicPr>
          <p:nvPr/>
        </p:nvPicPr>
        <p:blipFill>
          <a:blip r:embed="rId2"/>
          <a:stretch>
            <a:fillRect/>
          </a:stretch>
        </p:blipFill>
        <p:spPr>
          <a:xfrm>
            <a:off x="7353300" y="1558634"/>
            <a:ext cx="4114800" cy="1468582"/>
          </a:xfrm>
          <a:prstGeom prst="rect">
            <a:avLst/>
          </a:prstGeom>
        </p:spPr>
      </p:pic>
      <p:sp>
        <p:nvSpPr>
          <p:cNvPr id="5" name="CasellaDiTesto 4"/>
          <p:cNvSpPr txBox="1"/>
          <p:nvPr/>
        </p:nvSpPr>
        <p:spPr>
          <a:xfrm>
            <a:off x="2149579" y="4051796"/>
            <a:ext cx="4611439" cy="1477328"/>
          </a:xfrm>
          <a:prstGeom prst="rect">
            <a:avLst/>
          </a:prstGeom>
          <a:noFill/>
        </p:spPr>
        <p:txBody>
          <a:bodyPr wrap="square" rtlCol="0">
            <a:spAutoFit/>
          </a:bodyPr>
          <a:lstStyle/>
          <a:p>
            <a:r>
              <a:rPr lang="it-IT" dirty="0"/>
              <a:t>N(a) ed N(b) indicano i vicini di a e b</a:t>
            </a:r>
          </a:p>
          <a:p>
            <a:r>
              <a:rPr lang="it-IT" dirty="0" err="1"/>
              <a:t>Deg</a:t>
            </a:r>
            <a:r>
              <a:rPr lang="it-IT" dirty="0"/>
              <a:t>(c) rappresenta il grado del nodo c</a:t>
            </a:r>
          </a:p>
          <a:p>
            <a:r>
              <a:rPr lang="it-IT" dirty="0"/>
              <a:t>La sommatoria indica il collegamento sociale è positivamente correlato al numero di vicini comuni.</a:t>
            </a:r>
          </a:p>
        </p:txBody>
      </p:sp>
      <p:pic>
        <p:nvPicPr>
          <p:cNvPr id="6" name="Immagine 5"/>
          <p:cNvPicPr>
            <a:picLocks noChangeAspect="1"/>
          </p:cNvPicPr>
          <p:nvPr/>
        </p:nvPicPr>
        <p:blipFill>
          <a:blip r:embed="rId3"/>
          <a:stretch>
            <a:fillRect/>
          </a:stretch>
        </p:blipFill>
        <p:spPr>
          <a:xfrm>
            <a:off x="7353300" y="3477491"/>
            <a:ext cx="4326081" cy="2847975"/>
          </a:xfrm>
          <a:prstGeom prst="rect">
            <a:avLst/>
          </a:prstGeom>
        </p:spPr>
      </p:pic>
    </p:spTree>
    <p:extLst>
      <p:ext uri="{BB962C8B-B14F-4D97-AF65-F5344CB8AC3E}">
        <p14:creationId xmlns:p14="http://schemas.microsoft.com/office/powerpoint/2010/main" val="17527748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endParaRPr lang="it-IT"/>
          </a:p>
        </p:txBody>
      </p:sp>
      <p:sp>
        <p:nvSpPr>
          <p:cNvPr id="3" name="Segnaposto contenuto 2"/>
          <p:cNvSpPr>
            <a:spLocks noGrp="1"/>
          </p:cNvSpPr>
          <p:nvPr>
            <p:ph idx="1"/>
          </p:nvPr>
        </p:nvSpPr>
        <p:spPr/>
        <p:txBody>
          <a:bodyPr/>
          <a:lstStyle/>
          <a:p>
            <a:r>
              <a:rPr lang="it-IT" dirty="0">
                <a:solidFill>
                  <a:schemeClr val="bg1">
                    <a:lumMod val="75000"/>
                  </a:schemeClr>
                </a:solidFill>
              </a:rPr>
              <a:t>Introduzione alla presentazione</a:t>
            </a:r>
          </a:p>
          <a:p>
            <a:r>
              <a:rPr lang="it-IT" dirty="0">
                <a:solidFill>
                  <a:schemeClr val="bg1">
                    <a:lumMod val="75000"/>
                  </a:schemeClr>
                </a:solidFill>
              </a:rPr>
              <a:t>Introduzione ai Social Network</a:t>
            </a:r>
          </a:p>
          <a:p>
            <a:r>
              <a:rPr lang="it-IT" dirty="0">
                <a:solidFill>
                  <a:schemeClr val="bg1">
                    <a:lumMod val="75000"/>
                  </a:schemeClr>
                </a:solidFill>
              </a:rPr>
              <a:t>Attacchi ad un Social Network</a:t>
            </a:r>
          </a:p>
          <a:p>
            <a:r>
              <a:rPr lang="it-IT" dirty="0">
                <a:solidFill>
                  <a:schemeClr val="bg1">
                    <a:lumMod val="75000"/>
                  </a:schemeClr>
                </a:solidFill>
              </a:rPr>
              <a:t>Attacchi  agli Utenti</a:t>
            </a:r>
          </a:p>
          <a:p>
            <a:r>
              <a:rPr lang="it-IT" dirty="0">
                <a:solidFill>
                  <a:schemeClr val="bg1">
                    <a:lumMod val="75000"/>
                  </a:schemeClr>
                </a:solidFill>
              </a:rPr>
              <a:t>Introduzione alla Social Network </a:t>
            </a:r>
            <a:r>
              <a:rPr lang="it-IT" dirty="0" err="1">
                <a:solidFill>
                  <a:schemeClr val="bg1">
                    <a:lumMod val="75000"/>
                  </a:schemeClr>
                </a:solidFill>
              </a:rPr>
              <a:t>Forensics</a:t>
            </a:r>
            <a:endParaRPr lang="it-IT" dirty="0">
              <a:solidFill>
                <a:schemeClr val="bg1">
                  <a:lumMod val="75000"/>
                </a:schemeClr>
              </a:solidFill>
            </a:endParaRPr>
          </a:p>
          <a:p>
            <a:r>
              <a:rPr lang="it-IT" dirty="0" err="1">
                <a:solidFill>
                  <a:schemeClr val="bg1">
                    <a:lumMod val="75000"/>
                  </a:schemeClr>
                </a:solidFill>
              </a:rPr>
              <a:t>Conceptual</a:t>
            </a:r>
            <a:r>
              <a:rPr lang="it-IT" dirty="0">
                <a:solidFill>
                  <a:schemeClr val="bg1">
                    <a:lumMod val="75000"/>
                  </a:schemeClr>
                </a:solidFill>
              </a:rPr>
              <a:t> Framework</a:t>
            </a:r>
          </a:p>
          <a:p>
            <a:r>
              <a:rPr lang="it-IT" dirty="0">
                <a:solidFill>
                  <a:schemeClr val="bg1">
                    <a:lumMod val="75000"/>
                  </a:schemeClr>
                </a:solidFill>
              </a:rPr>
              <a:t>Cloud </a:t>
            </a:r>
            <a:r>
              <a:rPr lang="it-IT" dirty="0" err="1">
                <a:solidFill>
                  <a:schemeClr val="bg1">
                    <a:lumMod val="75000"/>
                  </a:schemeClr>
                </a:solidFill>
              </a:rPr>
              <a:t>Based</a:t>
            </a:r>
            <a:r>
              <a:rPr lang="it-IT" dirty="0">
                <a:solidFill>
                  <a:schemeClr val="bg1">
                    <a:lumMod val="75000"/>
                  </a:schemeClr>
                </a:solidFill>
              </a:rPr>
              <a:t> </a:t>
            </a:r>
            <a:r>
              <a:rPr lang="it-IT" dirty="0" err="1">
                <a:solidFill>
                  <a:schemeClr val="bg1">
                    <a:lumMod val="75000"/>
                  </a:schemeClr>
                </a:solidFill>
              </a:rPr>
              <a:t>Forensics</a:t>
            </a:r>
            <a:r>
              <a:rPr lang="it-IT" dirty="0">
                <a:solidFill>
                  <a:schemeClr val="bg1">
                    <a:lumMod val="75000"/>
                  </a:schemeClr>
                </a:solidFill>
              </a:rPr>
              <a:t> Framework</a:t>
            </a:r>
          </a:p>
          <a:p>
            <a:r>
              <a:rPr lang="it-IT" b="1" dirty="0">
                <a:solidFill>
                  <a:srgbClr val="00B050"/>
                </a:solidFill>
              </a:rPr>
              <a:t>Problemi della Social Network </a:t>
            </a:r>
            <a:r>
              <a:rPr lang="it-IT" b="1" dirty="0" err="1">
                <a:solidFill>
                  <a:srgbClr val="00B050"/>
                </a:solidFill>
              </a:rPr>
              <a:t>Forensics</a:t>
            </a:r>
            <a:endParaRPr lang="it-IT" b="1" dirty="0">
              <a:solidFill>
                <a:srgbClr val="00B050"/>
              </a:solidFill>
            </a:endParaRPr>
          </a:p>
          <a:p>
            <a:r>
              <a:rPr lang="it-IT" dirty="0" err="1">
                <a:solidFill>
                  <a:schemeClr val="bg1">
                    <a:lumMod val="75000"/>
                  </a:schemeClr>
                </a:solidFill>
              </a:rPr>
              <a:t>Tool</a:t>
            </a:r>
            <a:r>
              <a:rPr lang="it-IT" dirty="0">
                <a:solidFill>
                  <a:schemeClr val="bg1">
                    <a:lumMod val="75000"/>
                  </a:schemeClr>
                </a:solidFill>
              </a:rPr>
              <a:t> utilizzati per la SNF</a:t>
            </a:r>
          </a:p>
          <a:p>
            <a:endParaRPr lang="it-IT" dirty="0"/>
          </a:p>
        </p:txBody>
      </p:sp>
    </p:spTree>
    <p:extLst>
      <p:ext uri="{BB962C8B-B14F-4D97-AF65-F5344CB8AC3E}">
        <p14:creationId xmlns:p14="http://schemas.microsoft.com/office/powerpoint/2010/main" val="298566219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Problemi della SNF</a:t>
            </a:r>
          </a:p>
        </p:txBody>
      </p:sp>
      <p:sp>
        <p:nvSpPr>
          <p:cNvPr id="3" name="Segnaposto contenuto 2"/>
          <p:cNvSpPr>
            <a:spLocks noGrp="1"/>
          </p:cNvSpPr>
          <p:nvPr>
            <p:ph idx="1"/>
          </p:nvPr>
        </p:nvSpPr>
        <p:spPr/>
        <p:txBody>
          <a:bodyPr/>
          <a:lstStyle/>
          <a:p>
            <a:pPr>
              <a:buFont typeface="Wingdings" panose="05000000000000000000" pitchFamily="2" charset="2"/>
              <a:buChar char="§"/>
            </a:pPr>
            <a:endParaRPr lang="it-IT" dirty="0"/>
          </a:p>
          <a:p>
            <a:pPr>
              <a:buFont typeface="Wingdings" panose="05000000000000000000" pitchFamily="2" charset="2"/>
              <a:buChar char="§"/>
            </a:pPr>
            <a:endParaRPr lang="it-IT" dirty="0"/>
          </a:p>
          <a:p>
            <a:pPr>
              <a:buFont typeface="Wingdings" panose="05000000000000000000" pitchFamily="2" charset="2"/>
              <a:buChar char="§"/>
            </a:pPr>
            <a:r>
              <a:rPr lang="it-IT" dirty="0"/>
              <a:t>Affidabilità dei dati</a:t>
            </a:r>
          </a:p>
          <a:p>
            <a:pPr>
              <a:buFont typeface="Wingdings" panose="05000000000000000000" pitchFamily="2" charset="2"/>
              <a:buChar char="§"/>
            </a:pPr>
            <a:r>
              <a:rPr lang="it-IT" dirty="0"/>
              <a:t>Privacy degli utenti</a:t>
            </a:r>
          </a:p>
          <a:p>
            <a:pPr>
              <a:buFont typeface="Wingdings" panose="05000000000000000000" pitchFamily="2" charset="2"/>
              <a:buChar char="§"/>
            </a:pPr>
            <a:r>
              <a:rPr lang="it-IT" dirty="0"/>
              <a:t>Mancanza di qualificazione adeguata</a:t>
            </a:r>
          </a:p>
        </p:txBody>
      </p:sp>
    </p:spTree>
    <p:extLst>
      <p:ext uri="{BB962C8B-B14F-4D97-AF65-F5344CB8AC3E}">
        <p14:creationId xmlns:p14="http://schemas.microsoft.com/office/powerpoint/2010/main" val="230225225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			Affidabilità dei Dati</a:t>
            </a:r>
          </a:p>
        </p:txBody>
      </p:sp>
      <p:sp>
        <p:nvSpPr>
          <p:cNvPr id="3" name="Segnaposto contenuto 2"/>
          <p:cNvSpPr>
            <a:spLocks noGrp="1"/>
          </p:cNvSpPr>
          <p:nvPr>
            <p:ph idx="1"/>
          </p:nvPr>
        </p:nvSpPr>
        <p:spPr/>
        <p:txBody>
          <a:bodyPr/>
          <a:lstStyle/>
          <a:p>
            <a:endParaRPr lang="it-IT" dirty="0"/>
          </a:p>
          <a:p>
            <a:r>
              <a:rPr lang="it-IT" dirty="0"/>
              <a:t>Dati errati o inesatti raccolti dai social media possono deprecare i benefici dell'utilizzo dei social media</a:t>
            </a:r>
          </a:p>
          <a:p>
            <a:r>
              <a:rPr lang="it-IT" dirty="0"/>
              <a:t>Tendenza naturale degli utenti  a modificare e falsare  le informazioni pubblicate sui social media</a:t>
            </a:r>
          </a:p>
          <a:p>
            <a:r>
              <a:rPr lang="it-IT" dirty="0"/>
              <a:t>Pubblicare dati errati che possono sviare le indagini</a:t>
            </a:r>
          </a:p>
          <a:p>
            <a:r>
              <a:rPr lang="it-IT" dirty="0"/>
              <a:t>I querelanti sono spesso consigliati dai propri avvocati di eliminare i post sui social network</a:t>
            </a:r>
          </a:p>
        </p:txBody>
      </p:sp>
    </p:spTree>
    <p:extLst>
      <p:ext uri="{BB962C8B-B14F-4D97-AF65-F5344CB8AC3E}">
        <p14:creationId xmlns:p14="http://schemas.microsoft.com/office/powerpoint/2010/main" val="186785932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			Privacy degli Utenti</a:t>
            </a:r>
          </a:p>
        </p:txBody>
      </p:sp>
      <p:sp>
        <p:nvSpPr>
          <p:cNvPr id="3" name="Segnaposto contenuto 2"/>
          <p:cNvSpPr>
            <a:spLocks noGrp="1"/>
          </p:cNvSpPr>
          <p:nvPr>
            <p:ph idx="1"/>
          </p:nvPr>
        </p:nvSpPr>
        <p:spPr/>
        <p:txBody>
          <a:bodyPr>
            <a:normAutofit fontScale="92500"/>
          </a:bodyPr>
          <a:lstStyle/>
          <a:p>
            <a:r>
              <a:rPr lang="it-IT" dirty="0"/>
              <a:t>Quali informazioni possono essere ispezionate senza informare il richiedente?</a:t>
            </a:r>
          </a:p>
          <a:p>
            <a:r>
              <a:rPr lang="it-IT" dirty="0"/>
              <a:t>Quali informazioni sono ritenute «</a:t>
            </a:r>
            <a:r>
              <a:rPr lang="it-IT" dirty="0" err="1"/>
              <a:t>publiche</a:t>
            </a:r>
            <a:r>
              <a:rPr lang="it-IT" dirty="0"/>
              <a:t>»?</a:t>
            </a:r>
          </a:p>
          <a:p>
            <a:r>
              <a:rPr lang="it-IT" dirty="0"/>
              <a:t>È opportuno richiedere l’amicizia a qualcuno  per ottenere l'accesso a più dati personali ?</a:t>
            </a:r>
          </a:p>
          <a:p>
            <a:pPr marL="0" indent="0">
              <a:buNone/>
            </a:pPr>
            <a:r>
              <a:rPr lang="it-IT" dirty="0"/>
              <a:t>Molti siti di SN consentono agli utenti di elencare informazioni personali come: </a:t>
            </a:r>
            <a:r>
              <a:rPr lang="it-IT" dirty="0" err="1"/>
              <a:t>nome,cognome,data</a:t>
            </a:r>
            <a:r>
              <a:rPr lang="it-IT" dirty="0"/>
              <a:t> di </a:t>
            </a:r>
            <a:r>
              <a:rPr lang="it-IT" dirty="0" err="1"/>
              <a:t>nascita,indirizzo</a:t>
            </a:r>
            <a:r>
              <a:rPr lang="it-IT" dirty="0"/>
              <a:t> di residenza. Anche se gli utenti pensano di avere il controllo su questi </a:t>
            </a:r>
            <a:r>
              <a:rPr lang="it-IT" dirty="0" err="1"/>
              <a:t>dati,e</a:t>
            </a:r>
            <a:r>
              <a:rPr lang="it-IT" dirty="0"/>
              <a:t> pensano di sapere esattamente con chi li </a:t>
            </a:r>
            <a:r>
              <a:rPr lang="it-IT" dirty="0" err="1"/>
              <a:t>condividono,molte</a:t>
            </a:r>
            <a:r>
              <a:rPr lang="it-IT" dirty="0"/>
              <a:t> volte tali informazioni vengono scovate ed utilizzate dagli ispettori forensi durante le indagini.</a:t>
            </a:r>
          </a:p>
          <a:p>
            <a:pPr marL="0" indent="0">
              <a:buNone/>
            </a:pPr>
            <a:r>
              <a:rPr lang="it-IT" dirty="0"/>
              <a:t>Se gli ispettori forensi durante un’indagine trovano informazioni confidenziali che non servono al caso a cui stanno </a:t>
            </a:r>
            <a:r>
              <a:rPr lang="it-IT" dirty="0" err="1"/>
              <a:t>lavorando,dovrebbero</a:t>
            </a:r>
            <a:r>
              <a:rPr lang="it-IT" dirty="0"/>
              <a:t> evitare di divulgarle a terze parti.</a:t>
            </a:r>
          </a:p>
          <a:p>
            <a:endParaRPr lang="it-IT" dirty="0"/>
          </a:p>
        </p:txBody>
      </p:sp>
    </p:spTree>
    <p:extLst>
      <p:ext uri="{BB962C8B-B14F-4D97-AF65-F5344CB8AC3E}">
        <p14:creationId xmlns:p14="http://schemas.microsoft.com/office/powerpoint/2010/main" val="208873814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Mancanza di qualificazione adeguata</a:t>
            </a:r>
          </a:p>
        </p:txBody>
      </p:sp>
      <p:sp>
        <p:nvSpPr>
          <p:cNvPr id="3" name="Segnaposto contenuto 2"/>
          <p:cNvSpPr>
            <a:spLocks noGrp="1"/>
          </p:cNvSpPr>
          <p:nvPr>
            <p:ph idx="1"/>
          </p:nvPr>
        </p:nvSpPr>
        <p:spPr/>
        <p:txBody>
          <a:bodyPr/>
          <a:lstStyle/>
          <a:p>
            <a:pPr>
              <a:buFont typeface="Wingdings" panose="05000000000000000000" pitchFamily="2" charset="2"/>
              <a:buChar char="§"/>
            </a:pPr>
            <a:r>
              <a:rPr lang="it-IT" dirty="0"/>
              <a:t>Gli analisti forensi dovrebbero avere una qualifica adeguata e appartenere ad una associazione professionale.</a:t>
            </a:r>
          </a:p>
          <a:p>
            <a:pPr>
              <a:buFont typeface="Wingdings" panose="05000000000000000000" pitchFamily="2" charset="2"/>
              <a:buChar char="§"/>
            </a:pPr>
            <a:r>
              <a:rPr lang="it-IT" dirty="0"/>
              <a:t>Alcuni fornitori offrono corsi e certificazioni per questo tipo di lavoro</a:t>
            </a:r>
          </a:p>
          <a:p>
            <a:pPr>
              <a:buFont typeface="Wingdings" panose="05000000000000000000" pitchFamily="2" charset="2"/>
              <a:buChar char="§"/>
            </a:pPr>
            <a:r>
              <a:rPr lang="it-IT" dirty="0"/>
              <a:t>Importante mantenere conoscenze e abilità aggiornate in questo settore poiché si evolve molto </a:t>
            </a:r>
            <a:r>
              <a:rPr lang="it-IT" dirty="0" err="1"/>
              <a:t>velocemente,e</a:t>
            </a:r>
            <a:r>
              <a:rPr lang="it-IT" dirty="0"/>
              <a:t> le caratteristiche e funzionalità di un Social Network mutano rapidamente.</a:t>
            </a:r>
          </a:p>
          <a:p>
            <a:pPr marL="0" indent="0">
              <a:buNone/>
            </a:pPr>
            <a:endParaRPr lang="it-IT" dirty="0"/>
          </a:p>
        </p:txBody>
      </p:sp>
    </p:spTree>
    <p:extLst>
      <p:ext uri="{BB962C8B-B14F-4D97-AF65-F5344CB8AC3E}">
        <p14:creationId xmlns:p14="http://schemas.microsoft.com/office/powerpoint/2010/main" val="407191759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endParaRPr lang="it-IT"/>
          </a:p>
        </p:txBody>
      </p:sp>
      <p:sp>
        <p:nvSpPr>
          <p:cNvPr id="3" name="Segnaposto contenuto 2"/>
          <p:cNvSpPr>
            <a:spLocks noGrp="1"/>
          </p:cNvSpPr>
          <p:nvPr>
            <p:ph idx="1"/>
          </p:nvPr>
        </p:nvSpPr>
        <p:spPr/>
        <p:txBody>
          <a:bodyPr/>
          <a:lstStyle/>
          <a:p>
            <a:r>
              <a:rPr lang="it-IT" dirty="0">
                <a:solidFill>
                  <a:schemeClr val="bg1">
                    <a:lumMod val="75000"/>
                  </a:schemeClr>
                </a:solidFill>
              </a:rPr>
              <a:t>Introduzione alla presentazione</a:t>
            </a:r>
          </a:p>
          <a:p>
            <a:r>
              <a:rPr lang="it-IT" dirty="0">
                <a:solidFill>
                  <a:schemeClr val="bg1">
                    <a:lumMod val="75000"/>
                  </a:schemeClr>
                </a:solidFill>
              </a:rPr>
              <a:t>Introduzione ai Social Network</a:t>
            </a:r>
          </a:p>
          <a:p>
            <a:r>
              <a:rPr lang="it-IT" dirty="0">
                <a:solidFill>
                  <a:schemeClr val="bg1">
                    <a:lumMod val="75000"/>
                  </a:schemeClr>
                </a:solidFill>
              </a:rPr>
              <a:t>Attacchi ad un Social Network</a:t>
            </a:r>
          </a:p>
          <a:p>
            <a:r>
              <a:rPr lang="it-IT" dirty="0">
                <a:solidFill>
                  <a:schemeClr val="bg1">
                    <a:lumMod val="75000"/>
                  </a:schemeClr>
                </a:solidFill>
              </a:rPr>
              <a:t>Attacchi  agli Utenti</a:t>
            </a:r>
          </a:p>
          <a:p>
            <a:r>
              <a:rPr lang="it-IT" dirty="0">
                <a:solidFill>
                  <a:schemeClr val="bg1">
                    <a:lumMod val="75000"/>
                  </a:schemeClr>
                </a:solidFill>
              </a:rPr>
              <a:t>Introduzione alla Social Network </a:t>
            </a:r>
            <a:r>
              <a:rPr lang="it-IT" dirty="0" err="1">
                <a:solidFill>
                  <a:schemeClr val="bg1">
                    <a:lumMod val="75000"/>
                  </a:schemeClr>
                </a:solidFill>
              </a:rPr>
              <a:t>Forensics</a:t>
            </a:r>
            <a:endParaRPr lang="it-IT" dirty="0">
              <a:solidFill>
                <a:schemeClr val="bg1">
                  <a:lumMod val="75000"/>
                </a:schemeClr>
              </a:solidFill>
            </a:endParaRPr>
          </a:p>
          <a:p>
            <a:r>
              <a:rPr lang="it-IT" dirty="0" err="1">
                <a:solidFill>
                  <a:schemeClr val="bg1">
                    <a:lumMod val="75000"/>
                  </a:schemeClr>
                </a:solidFill>
              </a:rPr>
              <a:t>Conceptual</a:t>
            </a:r>
            <a:r>
              <a:rPr lang="it-IT" dirty="0">
                <a:solidFill>
                  <a:schemeClr val="bg1">
                    <a:lumMod val="75000"/>
                  </a:schemeClr>
                </a:solidFill>
              </a:rPr>
              <a:t> Framework</a:t>
            </a:r>
          </a:p>
          <a:p>
            <a:r>
              <a:rPr lang="it-IT" dirty="0">
                <a:solidFill>
                  <a:schemeClr val="bg1">
                    <a:lumMod val="75000"/>
                  </a:schemeClr>
                </a:solidFill>
              </a:rPr>
              <a:t>Problemi della Social Network </a:t>
            </a:r>
            <a:r>
              <a:rPr lang="it-IT" dirty="0" err="1">
                <a:solidFill>
                  <a:schemeClr val="bg1">
                    <a:lumMod val="75000"/>
                  </a:schemeClr>
                </a:solidFill>
              </a:rPr>
              <a:t>Forensics</a:t>
            </a:r>
            <a:endParaRPr lang="it-IT" dirty="0">
              <a:solidFill>
                <a:schemeClr val="bg1">
                  <a:lumMod val="75000"/>
                </a:schemeClr>
              </a:solidFill>
            </a:endParaRPr>
          </a:p>
          <a:p>
            <a:r>
              <a:rPr lang="it-IT" b="1" dirty="0" err="1">
                <a:solidFill>
                  <a:srgbClr val="00B050"/>
                </a:solidFill>
              </a:rPr>
              <a:t>Tool</a:t>
            </a:r>
            <a:r>
              <a:rPr lang="it-IT" b="1" dirty="0">
                <a:solidFill>
                  <a:srgbClr val="00B050"/>
                </a:solidFill>
              </a:rPr>
              <a:t> utilizzati per la SNF</a:t>
            </a:r>
          </a:p>
          <a:p>
            <a:endParaRPr lang="it-IT" dirty="0"/>
          </a:p>
        </p:txBody>
      </p:sp>
    </p:spTree>
    <p:extLst>
      <p:ext uri="{BB962C8B-B14F-4D97-AF65-F5344CB8AC3E}">
        <p14:creationId xmlns:p14="http://schemas.microsoft.com/office/powerpoint/2010/main" val="206919786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Tool</a:t>
            </a:r>
            <a:r>
              <a:rPr lang="it-IT" dirty="0"/>
              <a:t> utilizzati per la SNF</a:t>
            </a:r>
          </a:p>
        </p:txBody>
      </p:sp>
      <p:sp>
        <p:nvSpPr>
          <p:cNvPr id="3" name="Segnaposto contenuto 2"/>
          <p:cNvSpPr>
            <a:spLocks noGrp="1"/>
          </p:cNvSpPr>
          <p:nvPr>
            <p:ph idx="1"/>
          </p:nvPr>
        </p:nvSpPr>
        <p:spPr>
          <a:xfrm>
            <a:off x="2589212" y="2133600"/>
            <a:ext cx="3219160" cy="3558862"/>
          </a:xfrm>
        </p:spPr>
        <p:txBody>
          <a:bodyPr/>
          <a:lstStyle/>
          <a:p>
            <a:pPr marL="0" indent="0" algn="just">
              <a:buNone/>
            </a:pPr>
            <a:r>
              <a:rPr lang="it-IT" dirty="0"/>
              <a:t>I </a:t>
            </a:r>
            <a:r>
              <a:rPr lang="it-IT" dirty="0" err="1"/>
              <a:t>tool</a:t>
            </a:r>
            <a:r>
              <a:rPr lang="it-IT" dirty="0"/>
              <a:t> principali utilizzati nell’ambito del Social Network </a:t>
            </a:r>
            <a:r>
              <a:rPr lang="it-IT" dirty="0" err="1"/>
              <a:t>Forensics</a:t>
            </a:r>
            <a:r>
              <a:rPr lang="it-IT" dirty="0"/>
              <a:t> sono i seguenti:</a:t>
            </a:r>
          </a:p>
          <a:p>
            <a:pPr marL="0" indent="0" algn="just">
              <a:buNone/>
            </a:pPr>
            <a:endParaRPr lang="it-IT" dirty="0"/>
          </a:p>
          <a:p>
            <a:pPr>
              <a:buFont typeface="Wingdings" panose="05000000000000000000" pitchFamily="2" charset="2"/>
              <a:buChar char="Ø"/>
            </a:pPr>
            <a:r>
              <a:rPr lang="it-IT" b="1" dirty="0" err="1"/>
              <a:t>EnCase</a:t>
            </a:r>
            <a:r>
              <a:rPr lang="it-IT" b="1" dirty="0"/>
              <a:t> </a:t>
            </a:r>
            <a:r>
              <a:rPr lang="it-IT" b="1" dirty="0" err="1"/>
              <a:t>Forensics</a:t>
            </a:r>
            <a:endParaRPr lang="it-IT" b="1" dirty="0"/>
          </a:p>
          <a:p>
            <a:pPr>
              <a:buFont typeface="Wingdings" panose="05000000000000000000" pitchFamily="2" charset="2"/>
              <a:buChar char="Ø"/>
            </a:pPr>
            <a:r>
              <a:rPr lang="it-IT" b="1" dirty="0" err="1"/>
              <a:t>CacheBack</a:t>
            </a:r>
            <a:endParaRPr lang="it-IT" b="1" dirty="0"/>
          </a:p>
          <a:p>
            <a:pPr>
              <a:buFont typeface="Wingdings" panose="05000000000000000000" pitchFamily="2" charset="2"/>
              <a:buChar char="Ø"/>
            </a:pPr>
            <a:r>
              <a:rPr lang="it-IT" b="1" dirty="0"/>
              <a:t>Internet </a:t>
            </a:r>
            <a:r>
              <a:rPr lang="it-IT" b="1" dirty="0" err="1"/>
              <a:t>Evidence</a:t>
            </a:r>
            <a:r>
              <a:rPr lang="it-IT" b="1" dirty="0"/>
              <a:t> Finder </a:t>
            </a:r>
          </a:p>
        </p:txBody>
      </p:sp>
      <p:pic>
        <p:nvPicPr>
          <p:cNvPr id="4" name="Immagine 3"/>
          <p:cNvPicPr>
            <a:picLocks noChangeAspect="1"/>
          </p:cNvPicPr>
          <p:nvPr/>
        </p:nvPicPr>
        <p:blipFill>
          <a:blip r:embed="rId2"/>
          <a:stretch>
            <a:fillRect/>
          </a:stretch>
        </p:blipFill>
        <p:spPr>
          <a:xfrm>
            <a:off x="6465753" y="2133599"/>
            <a:ext cx="5331294" cy="2052035"/>
          </a:xfrm>
          <a:prstGeom prst="rect">
            <a:avLst/>
          </a:prstGeom>
        </p:spPr>
      </p:pic>
    </p:spTree>
    <p:extLst>
      <p:ext uri="{BB962C8B-B14F-4D97-AF65-F5344CB8AC3E}">
        <p14:creationId xmlns:p14="http://schemas.microsoft.com/office/powerpoint/2010/main" val="24032268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endParaRPr lang="it-IT"/>
          </a:p>
        </p:txBody>
      </p:sp>
      <p:sp>
        <p:nvSpPr>
          <p:cNvPr id="3" name="Segnaposto contenuto 2"/>
          <p:cNvSpPr>
            <a:spLocks noGrp="1"/>
          </p:cNvSpPr>
          <p:nvPr>
            <p:ph idx="1"/>
          </p:nvPr>
        </p:nvSpPr>
        <p:spPr/>
        <p:txBody>
          <a:bodyPr>
            <a:normAutofit/>
          </a:bodyPr>
          <a:lstStyle/>
          <a:p>
            <a:r>
              <a:rPr lang="it-IT" dirty="0">
                <a:solidFill>
                  <a:schemeClr val="bg1">
                    <a:lumMod val="75000"/>
                  </a:schemeClr>
                </a:solidFill>
              </a:rPr>
              <a:t>Introduzione alla presentazione</a:t>
            </a:r>
          </a:p>
          <a:p>
            <a:r>
              <a:rPr lang="it-IT" b="1" dirty="0">
                <a:solidFill>
                  <a:srgbClr val="00B050"/>
                </a:solidFill>
              </a:rPr>
              <a:t>Introduzione ai Social Network</a:t>
            </a:r>
          </a:p>
          <a:p>
            <a:r>
              <a:rPr lang="it-IT" dirty="0">
                <a:solidFill>
                  <a:schemeClr val="bg1">
                    <a:lumMod val="75000"/>
                  </a:schemeClr>
                </a:solidFill>
              </a:rPr>
              <a:t>Attacchi ad un Social Network</a:t>
            </a:r>
          </a:p>
          <a:p>
            <a:r>
              <a:rPr lang="it-IT" dirty="0">
                <a:solidFill>
                  <a:schemeClr val="bg1">
                    <a:lumMod val="75000"/>
                  </a:schemeClr>
                </a:solidFill>
              </a:rPr>
              <a:t>Attacchi  agli Utenti</a:t>
            </a:r>
          </a:p>
          <a:p>
            <a:r>
              <a:rPr lang="it-IT" dirty="0">
                <a:solidFill>
                  <a:schemeClr val="bg1">
                    <a:lumMod val="75000"/>
                  </a:schemeClr>
                </a:solidFill>
              </a:rPr>
              <a:t>Introduzione alla Social Network </a:t>
            </a:r>
            <a:r>
              <a:rPr lang="it-IT" dirty="0" err="1">
                <a:solidFill>
                  <a:schemeClr val="bg1">
                    <a:lumMod val="75000"/>
                  </a:schemeClr>
                </a:solidFill>
              </a:rPr>
              <a:t>Forensics</a:t>
            </a:r>
            <a:endParaRPr lang="it-IT" dirty="0">
              <a:solidFill>
                <a:schemeClr val="bg1">
                  <a:lumMod val="75000"/>
                </a:schemeClr>
              </a:solidFill>
            </a:endParaRPr>
          </a:p>
          <a:p>
            <a:r>
              <a:rPr lang="it-IT" dirty="0" err="1">
                <a:solidFill>
                  <a:schemeClr val="bg1">
                    <a:lumMod val="75000"/>
                  </a:schemeClr>
                </a:solidFill>
              </a:rPr>
              <a:t>Conceptual</a:t>
            </a:r>
            <a:r>
              <a:rPr lang="it-IT" dirty="0">
                <a:solidFill>
                  <a:schemeClr val="bg1">
                    <a:lumMod val="75000"/>
                  </a:schemeClr>
                </a:solidFill>
              </a:rPr>
              <a:t> Framework</a:t>
            </a:r>
          </a:p>
          <a:p>
            <a:r>
              <a:rPr lang="it-IT" dirty="0">
                <a:solidFill>
                  <a:schemeClr val="bg1">
                    <a:lumMod val="75000"/>
                  </a:schemeClr>
                </a:solidFill>
              </a:rPr>
              <a:t>Cloud </a:t>
            </a:r>
            <a:r>
              <a:rPr lang="it-IT" dirty="0" err="1">
                <a:solidFill>
                  <a:schemeClr val="bg1">
                    <a:lumMod val="75000"/>
                  </a:schemeClr>
                </a:solidFill>
              </a:rPr>
              <a:t>Based</a:t>
            </a:r>
            <a:r>
              <a:rPr lang="it-IT" dirty="0">
                <a:solidFill>
                  <a:schemeClr val="bg1">
                    <a:lumMod val="75000"/>
                  </a:schemeClr>
                </a:solidFill>
              </a:rPr>
              <a:t> </a:t>
            </a:r>
            <a:r>
              <a:rPr lang="it-IT" dirty="0" err="1">
                <a:solidFill>
                  <a:schemeClr val="bg1">
                    <a:lumMod val="75000"/>
                  </a:schemeClr>
                </a:solidFill>
              </a:rPr>
              <a:t>Forensics</a:t>
            </a:r>
            <a:r>
              <a:rPr lang="it-IT" dirty="0">
                <a:solidFill>
                  <a:schemeClr val="bg1">
                    <a:lumMod val="75000"/>
                  </a:schemeClr>
                </a:solidFill>
              </a:rPr>
              <a:t> Framework</a:t>
            </a:r>
          </a:p>
          <a:p>
            <a:r>
              <a:rPr lang="it-IT" dirty="0">
                <a:solidFill>
                  <a:schemeClr val="bg1">
                    <a:lumMod val="75000"/>
                  </a:schemeClr>
                </a:solidFill>
              </a:rPr>
              <a:t>Problemi della Social Network </a:t>
            </a:r>
            <a:r>
              <a:rPr lang="it-IT" dirty="0" err="1">
                <a:solidFill>
                  <a:schemeClr val="bg1">
                    <a:lumMod val="75000"/>
                  </a:schemeClr>
                </a:solidFill>
              </a:rPr>
              <a:t>Forensics</a:t>
            </a:r>
            <a:endParaRPr lang="it-IT" dirty="0">
              <a:solidFill>
                <a:schemeClr val="bg1">
                  <a:lumMod val="75000"/>
                </a:schemeClr>
              </a:solidFill>
            </a:endParaRPr>
          </a:p>
          <a:p>
            <a:r>
              <a:rPr lang="it-IT" dirty="0" err="1">
                <a:solidFill>
                  <a:schemeClr val="bg1">
                    <a:lumMod val="75000"/>
                  </a:schemeClr>
                </a:solidFill>
              </a:rPr>
              <a:t>Tool</a:t>
            </a:r>
            <a:r>
              <a:rPr lang="it-IT" dirty="0">
                <a:solidFill>
                  <a:schemeClr val="bg1">
                    <a:lumMod val="75000"/>
                  </a:schemeClr>
                </a:solidFill>
              </a:rPr>
              <a:t> utilizzati per la SNF</a:t>
            </a:r>
          </a:p>
          <a:p>
            <a:endParaRPr lang="it-IT" dirty="0"/>
          </a:p>
        </p:txBody>
      </p:sp>
    </p:spTree>
    <p:extLst>
      <p:ext uri="{BB962C8B-B14F-4D97-AF65-F5344CB8AC3E}">
        <p14:creationId xmlns:p14="http://schemas.microsoft.com/office/powerpoint/2010/main" val="108167956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			</a:t>
            </a:r>
            <a:r>
              <a:rPr lang="it-IT" dirty="0" err="1"/>
              <a:t>EnCase</a:t>
            </a:r>
            <a:r>
              <a:rPr lang="it-IT" dirty="0"/>
              <a:t> </a:t>
            </a:r>
            <a:r>
              <a:rPr lang="it-IT" dirty="0" err="1"/>
              <a:t>Forensics</a:t>
            </a:r>
            <a:endParaRPr lang="it-IT" dirty="0"/>
          </a:p>
        </p:txBody>
      </p:sp>
      <p:sp>
        <p:nvSpPr>
          <p:cNvPr id="3" name="Segnaposto contenuto 2"/>
          <p:cNvSpPr>
            <a:spLocks noGrp="1"/>
          </p:cNvSpPr>
          <p:nvPr>
            <p:ph idx="1"/>
          </p:nvPr>
        </p:nvSpPr>
        <p:spPr/>
        <p:txBody>
          <a:bodyPr>
            <a:normAutofit/>
          </a:bodyPr>
          <a:lstStyle/>
          <a:p>
            <a:pPr marL="0" indent="0">
              <a:buNone/>
            </a:pPr>
            <a:r>
              <a:rPr lang="it-IT" b="1" dirty="0" err="1"/>
              <a:t>EnCase</a:t>
            </a:r>
            <a:r>
              <a:rPr lang="it-IT" b="1" dirty="0"/>
              <a:t> </a:t>
            </a:r>
            <a:r>
              <a:rPr lang="it-IT" b="1" dirty="0" err="1"/>
              <a:t>Forensics</a:t>
            </a:r>
            <a:r>
              <a:rPr lang="it-IT" b="1" dirty="0"/>
              <a:t> </a:t>
            </a:r>
            <a:r>
              <a:rPr lang="it-IT" dirty="0"/>
              <a:t>viene utilizzato su dispositivi </a:t>
            </a:r>
            <a:r>
              <a:rPr lang="it-IT" dirty="0" err="1"/>
              <a:t>Windows,Mac</a:t>
            </a:r>
            <a:r>
              <a:rPr lang="it-IT" dirty="0"/>
              <a:t> e Linux per trovare prove e dati.</a:t>
            </a:r>
          </a:p>
          <a:p>
            <a:pPr marL="0" indent="0">
              <a:buNone/>
            </a:pPr>
            <a:r>
              <a:rPr lang="it-IT" dirty="0"/>
              <a:t>Le funzionalità di questo </a:t>
            </a:r>
            <a:r>
              <a:rPr lang="it-IT" dirty="0" err="1"/>
              <a:t>tool</a:t>
            </a:r>
            <a:r>
              <a:rPr lang="it-IT" dirty="0"/>
              <a:t> includono:</a:t>
            </a:r>
          </a:p>
          <a:p>
            <a:pPr>
              <a:buFont typeface="Wingdings" panose="05000000000000000000" pitchFamily="2" charset="2"/>
              <a:buChar char="§"/>
            </a:pPr>
            <a:r>
              <a:rPr lang="it-IT" dirty="0"/>
              <a:t>Acquisizione di dati da qualsiasi dispositivo: Memoria </a:t>
            </a:r>
            <a:r>
              <a:rPr lang="it-IT" dirty="0" err="1"/>
              <a:t>Ram,email,immagini,cronologia</a:t>
            </a:r>
            <a:r>
              <a:rPr lang="it-IT" dirty="0"/>
              <a:t> </a:t>
            </a:r>
            <a:r>
              <a:rPr lang="it-IT" dirty="0" err="1"/>
              <a:t>web,memoria</a:t>
            </a:r>
            <a:r>
              <a:rPr lang="it-IT" dirty="0"/>
              <a:t> </a:t>
            </a:r>
            <a:r>
              <a:rPr lang="it-IT" dirty="0" err="1"/>
              <a:t>cache,sessione</a:t>
            </a:r>
            <a:r>
              <a:rPr lang="it-IT" dirty="0"/>
              <a:t> di </a:t>
            </a:r>
            <a:r>
              <a:rPr lang="it-IT" dirty="0" err="1"/>
              <a:t>chat,file</a:t>
            </a:r>
            <a:r>
              <a:rPr lang="it-IT" dirty="0"/>
              <a:t> compressi e di backup.</a:t>
            </a:r>
          </a:p>
          <a:p>
            <a:pPr>
              <a:buFont typeface="Wingdings" panose="05000000000000000000" pitchFamily="2" charset="2"/>
              <a:buChar char="§"/>
            </a:pPr>
            <a:r>
              <a:rPr lang="it-IT" dirty="0"/>
              <a:t>Fornisce un </a:t>
            </a:r>
            <a:r>
              <a:rPr lang="it-IT" dirty="0" err="1"/>
              <a:t>tool</a:t>
            </a:r>
            <a:r>
              <a:rPr lang="it-IT" dirty="0"/>
              <a:t> per l’analisi avanzata dei dati raccolti</a:t>
            </a:r>
          </a:p>
          <a:p>
            <a:pPr>
              <a:buFont typeface="Wingdings" panose="05000000000000000000" pitchFamily="2" charset="2"/>
              <a:buChar char="§"/>
            </a:pPr>
            <a:r>
              <a:rPr lang="it-IT" dirty="0"/>
              <a:t>Fornisce un </a:t>
            </a:r>
            <a:r>
              <a:rPr lang="it-IT" dirty="0" err="1"/>
              <a:t>tool</a:t>
            </a:r>
            <a:r>
              <a:rPr lang="it-IT" dirty="0"/>
              <a:t> per la generazione automatica di un report</a:t>
            </a:r>
          </a:p>
          <a:p>
            <a:pPr>
              <a:buFont typeface="Wingdings" panose="05000000000000000000" pitchFamily="2" charset="2"/>
              <a:buChar char="§"/>
            </a:pPr>
            <a:r>
              <a:rPr lang="it-IT" dirty="0"/>
              <a:t>Fornisce funzionalità di programmazione agli esaminatori forensi, consentendo agli utenti di creare programmi personalizzati per aiutarli ad automatizzare le attività investigative che richiedono tempo</a:t>
            </a:r>
          </a:p>
          <a:p>
            <a:pPr>
              <a:buFont typeface="Wingdings" panose="05000000000000000000" pitchFamily="2" charset="2"/>
              <a:buChar char="§"/>
            </a:pPr>
            <a:endParaRPr lang="it-IT" dirty="0"/>
          </a:p>
        </p:txBody>
      </p:sp>
    </p:spTree>
    <p:extLst>
      <p:ext uri="{BB962C8B-B14F-4D97-AF65-F5344CB8AC3E}">
        <p14:creationId xmlns:p14="http://schemas.microsoft.com/office/powerpoint/2010/main" val="170678952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4" name="Immagin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7785" y="0"/>
            <a:ext cx="8609429" cy="1997612"/>
          </a:xfrm>
          <a:prstGeom prst="rect">
            <a:avLst/>
          </a:prstGeom>
        </p:spPr>
      </p:pic>
      <p:pic>
        <p:nvPicPr>
          <p:cNvPr id="5" name="Immagin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7786" y="2236762"/>
            <a:ext cx="8609428" cy="4621238"/>
          </a:xfrm>
          <a:prstGeom prst="rect">
            <a:avLst/>
          </a:prstGeom>
        </p:spPr>
      </p:pic>
    </p:spTree>
    <p:extLst>
      <p:ext uri="{BB962C8B-B14F-4D97-AF65-F5344CB8AC3E}">
        <p14:creationId xmlns:p14="http://schemas.microsoft.com/office/powerpoint/2010/main" val="133185539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			</a:t>
            </a:r>
            <a:r>
              <a:rPr lang="it-IT" dirty="0" err="1"/>
              <a:t>CacheBack</a:t>
            </a:r>
            <a:endParaRPr lang="it-IT" dirty="0"/>
          </a:p>
        </p:txBody>
      </p:sp>
      <p:sp>
        <p:nvSpPr>
          <p:cNvPr id="3" name="Segnaposto contenuto 2"/>
          <p:cNvSpPr>
            <a:spLocks noGrp="1"/>
          </p:cNvSpPr>
          <p:nvPr>
            <p:ph idx="1"/>
          </p:nvPr>
        </p:nvSpPr>
        <p:spPr/>
        <p:txBody>
          <a:bodyPr>
            <a:normAutofit/>
          </a:bodyPr>
          <a:lstStyle/>
          <a:p>
            <a:pPr>
              <a:buFont typeface="Wingdings" panose="05000000000000000000" pitchFamily="2" charset="2"/>
              <a:buChar char="§"/>
            </a:pPr>
            <a:r>
              <a:rPr lang="it-IT" sz="2000" b="1" dirty="0" err="1"/>
              <a:t>CacheBack</a:t>
            </a:r>
            <a:r>
              <a:rPr lang="it-IT" sz="2000" dirty="0"/>
              <a:t> viene utilizzato per ricostruire pagine web memorizzate nella cache ed esaminare la cronologia e le attività dai siti di Social Network(es. chat di </a:t>
            </a:r>
            <a:r>
              <a:rPr lang="it-IT" sz="2000" dirty="0" err="1"/>
              <a:t>Facebook</a:t>
            </a:r>
            <a:r>
              <a:rPr lang="it-IT" sz="2000" dirty="0"/>
              <a:t> o </a:t>
            </a:r>
            <a:r>
              <a:rPr lang="it-IT" sz="2000" dirty="0" err="1"/>
              <a:t>Messanger</a:t>
            </a:r>
            <a:r>
              <a:rPr lang="it-IT" sz="2000" dirty="0"/>
              <a:t>).</a:t>
            </a:r>
          </a:p>
          <a:p>
            <a:pPr marL="0" indent="0">
              <a:buNone/>
            </a:pPr>
            <a:endParaRPr lang="it-IT" sz="2000" dirty="0"/>
          </a:p>
          <a:p>
            <a:pPr>
              <a:buFont typeface="Wingdings" panose="05000000000000000000" pitchFamily="2" charset="2"/>
              <a:buChar char="§"/>
            </a:pPr>
            <a:r>
              <a:rPr lang="it-IT" sz="2000" dirty="0"/>
              <a:t>Supporta tutti e cinque i principali web browser</a:t>
            </a:r>
          </a:p>
          <a:p>
            <a:pPr marL="0" indent="0">
              <a:buNone/>
            </a:pPr>
            <a:r>
              <a:rPr lang="it-IT" sz="2000" dirty="0"/>
              <a:t>	(</a:t>
            </a:r>
            <a:r>
              <a:rPr lang="it-IT" sz="2000" dirty="0" err="1"/>
              <a:t>Firefox,Chrome,Safari,IE,Opera</a:t>
            </a:r>
            <a:r>
              <a:rPr lang="it-IT" sz="2000" dirty="0"/>
              <a:t>)</a:t>
            </a:r>
          </a:p>
        </p:txBody>
      </p:sp>
    </p:spTree>
    <p:extLst>
      <p:ext uri="{BB962C8B-B14F-4D97-AF65-F5344CB8AC3E}">
        <p14:creationId xmlns:p14="http://schemas.microsoft.com/office/powerpoint/2010/main" val="3825711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Internet </a:t>
            </a:r>
            <a:r>
              <a:rPr lang="it-IT" dirty="0" err="1"/>
              <a:t>Evidence</a:t>
            </a:r>
            <a:r>
              <a:rPr lang="it-IT" dirty="0"/>
              <a:t> Finder</a:t>
            </a:r>
          </a:p>
        </p:txBody>
      </p:sp>
      <p:sp>
        <p:nvSpPr>
          <p:cNvPr id="3" name="Segnaposto contenuto 2"/>
          <p:cNvSpPr>
            <a:spLocks noGrp="1"/>
          </p:cNvSpPr>
          <p:nvPr>
            <p:ph idx="1"/>
          </p:nvPr>
        </p:nvSpPr>
        <p:spPr/>
        <p:txBody>
          <a:bodyPr/>
          <a:lstStyle/>
          <a:p>
            <a:pPr marL="0" indent="0">
              <a:buNone/>
            </a:pPr>
            <a:r>
              <a:rPr lang="it-IT" dirty="0"/>
              <a:t>Internet </a:t>
            </a:r>
            <a:r>
              <a:rPr lang="it-IT" dirty="0" err="1"/>
              <a:t>Evidence</a:t>
            </a:r>
            <a:r>
              <a:rPr lang="it-IT" dirty="0"/>
              <a:t> Finder presenta alcune funzionalità interessanti tra cui:</a:t>
            </a:r>
          </a:p>
          <a:p>
            <a:r>
              <a:rPr lang="it-IT" b="1" dirty="0" err="1"/>
              <a:t>Facebook</a:t>
            </a:r>
            <a:r>
              <a:rPr lang="it-IT" dirty="0"/>
              <a:t> </a:t>
            </a:r>
            <a:r>
              <a:rPr lang="it-IT" b="1" dirty="0"/>
              <a:t>live</a:t>
            </a:r>
            <a:r>
              <a:rPr lang="it-IT" dirty="0"/>
              <a:t> </a:t>
            </a:r>
            <a:r>
              <a:rPr lang="it-IT" b="1" dirty="0"/>
              <a:t>chat</a:t>
            </a:r>
            <a:r>
              <a:rPr lang="it-IT" dirty="0"/>
              <a:t> </a:t>
            </a:r>
            <a:r>
              <a:rPr lang="it-IT" b="1" dirty="0" err="1"/>
              <a:t>search</a:t>
            </a:r>
            <a:r>
              <a:rPr lang="it-IT" dirty="0"/>
              <a:t> :Cerca informazioni nelle chat ,anche quelle </a:t>
            </a:r>
            <a:r>
              <a:rPr lang="it-IT" dirty="0" err="1"/>
              <a:t>dannegiate</a:t>
            </a:r>
            <a:r>
              <a:rPr lang="it-IT" dirty="0"/>
              <a:t> o cancellate.</a:t>
            </a:r>
          </a:p>
          <a:p>
            <a:r>
              <a:rPr lang="it-IT" b="1" dirty="0"/>
              <a:t>Convertitore</a:t>
            </a:r>
            <a:r>
              <a:rPr lang="it-IT" dirty="0"/>
              <a:t> del testo </a:t>
            </a:r>
            <a:r>
              <a:rPr lang="it-IT" dirty="0" err="1"/>
              <a:t>Unicode</a:t>
            </a:r>
            <a:r>
              <a:rPr lang="it-IT" dirty="0"/>
              <a:t> di </a:t>
            </a:r>
            <a:r>
              <a:rPr lang="it-IT" dirty="0" err="1"/>
              <a:t>Facebook</a:t>
            </a:r>
            <a:endParaRPr lang="it-IT" dirty="0"/>
          </a:p>
          <a:p>
            <a:r>
              <a:rPr lang="it-IT" b="1" dirty="0"/>
              <a:t>Trova dati frammentati </a:t>
            </a:r>
            <a:r>
              <a:rPr lang="it-IT" dirty="0"/>
              <a:t>di pagine web correlate a Facebook,come ad esempio email,gallerie fotografiche,gruppi ecc. Questi elementi molto spesso sono frammentati e </a:t>
            </a:r>
            <a:r>
              <a:rPr lang="it-IT" dirty="0" err="1"/>
              <a:t>scomposti,ma</a:t>
            </a:r>
            <a:r>
              <a:rPr lang="it-IT" dirty="0"/>
              <a:t> ci sono funzioni per tentare di ricostruire l’intera pagina.</a:t>
            </a:r>
          </a:p>
          <a:p>
            <a:endParaRPr lang="it-IT" dirty="0"/>
          </a:p>
        </p:txBody>
      </p:sp>
    </p:spTree>
    <p:extLst>
      <p:ext uri="{BB962C8B-B14F-4D97-AF65-F5344CB8AC3E}">
        <p14:creationId xmlns:p14="http://schemas.microsoft.com/office/powerpoint/2010/main" val="370326308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MasterSp="0">
  <p:cSld>
    <p:bg>
      <p:bgPr>
        <a:solidFill>
          <a:schemeClr val="accent2">
            <a:lumMod val="20000"/>
            <a:lumOff val="80000"/>
          </a:schemeClr>
        </a:solidFill>
        <a:effectLst/>
      </p:bgPr>
    </p:bg>
    <p:spTree>
      <p:nvGrpSpPr>
        <p:cNvPr id="1" name=""/>
        <p:cNvGrpSpPr/>
        <p:nvPr/>
      </p:nvGrpSpPr>
      <p:grpSpPr>
        <a:xfrm>
          <a:off x="0" y="0"/>
          <a:ext cx="0" cy="0"/>
          <a:chOff x="0" y="0"/>
          <a:chExt cx="0" cy="0"/>
        </a:xfrm>
      </p:grpSpPr>
      <p:pic>
        <p:nvPicPr>
          <p:cNvPr id="4" name="Immagin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7855" y="1308587"/>
            <a:ext cx="8917522" cy="4838995"/>
          </a:xfrm>
          <a:prstGeom prst="rect">
            <a:avLst/>
          </a:prstGeom>
        </p:spPr>
      </p:pic>
      <p:sp>
        <p:nvSpPr>
          <p:cNvPr id="2" name="CasellaDiTesto 1"/>
          <p:cNvSpPr txBox="1"/>
          <p:nvPr/>
        </p:nvSpPr>
        <p:spPr>
          <a:xfrm>
            <a:off x="8246118" y="6147582"/>
            <a:ext cx="2209259" cy="338554"/>
          </a:xfrm>
          <a:prstGeom prst="rect">
            <a:avLst/>
          </a:prstGeom>
          <a:noFill/>
        </p:spPr>
        <p:txBody>
          <a:bodyPr wrap="none" rtlCol="0">
            <a:spAutoFit/>
          </a:bodyPr>
          <a:lstStyle/>
          <a:p>
            <a:r>
              <a:rPr lang="it-IT" sz="1600" dirty="0"/>
              <a:t>www.softpedia.com</a:t>
            </a:r>
          </a:p>
        </p:txBody>
      </p:sp>
      <p:sp>
        <p:nvSpPr>
          <p:cNvPr id="3" name="Titolo 2"/>
          <p:cNvSpPr>
            <a:spLocks noGrp="1"/>
          </p:cNvSpPr>
          <p:nvPr>
            <p:ph type="title"/>
          </p:nvPr>
        </p:nvSpPr>
        <p:spPr/>
        <p:txBody>
          <a:bodyPr/>
          <a:lstStyle/>
          <a:p>
            <a:r>
              <a:rPr lang="it-IT" dirty="0"/>
              <a:t>Internet </a:t>
            </a:r>
            <a:r>
              <a:rPr lang="it-IT" dirty="0" err="1"/>
              <a:t>Evidence</a:t>
            </a:r>
            <a:r>
              <a:rPr lang="it-IT" dirty="0"/>
              <a:t> </a:t>
            </a:r>
            <a:r>
              <a:rPr lang="it-IT" dirty="0" err="1"/>
              <a:t>Finder</a:t>
            </a:r>
            <a:endParaRPr lang="it-IT" dirty="0"/>
          </a:p>
        </p:txBody>
      </p:sp>
    </p:spTree>
    <p:extLst>
      <p:ext uri="{BB962C8B-B14F-4D97-AF65-F5344CB8AC3E}">
        <p14:creationId xmlns:p14="http://schemas.microsoft.com/office/powerpoint/2010/main" val="24200993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			Bibliografia</a:t>
            </a:r>
          </a:p>
        </p:txBody>
      </p:sp>
      <p:sp>
        <p:nvSpPr>
          <p:cNvPr id="3" name="Segnaposto contenuto 2"/>
          <p:cNvSpPr>
            <a:spLocks noGrp="1"/>
          </p:cNvSpPr>
          <p:nvPr>
            <p:ph idx="1"/>
          </p:nvPr>
        </p:nvSpPr>
        <p:spPr/>
        <p:txBody>
          <a:bodyPr/>
          <a:lstStyle/>
          <a:p>
            <a:pPr marL="0" indent="0">
              <a:buNone/>
            </a:pPr>
            <a:r>
              <a:rPr lang="it-IT" dirty="0"/>
              <a:t>[1] </a:t>
            </a:r>
            <a:r>
              <a:rPr lang="en-US" i="1" dirty="0"/>
              <a:t>Social Network Forensics: Evidence Extraction Tool Capabilities- </a:t>
            </a:r>
            <a:r>
              <a:rPr lang="en-US" dirty="0"/>
              <a:t>JUNG SON</a:t>
            </a:r>
          </a:p>
          <a:p>
            <a:pPr marL="0" indent="0">
              <a:buNone/>
            </a:pPr>
            <a:r>
              <a:rPr lang="en-US" dirty="0"/>
              <a:t>[2] </a:t>
            </a:r>
            <a:r>
              <a:rPr lang="en-US" i="1" dirty="0"/>
              <a:t>Digital Forensics 2.0 </a:t>
            </a:r>
            <a:r>
              <a:rPr lang="en-US" dirty="0"/>
              <a:t>- </a:t>
            </a:r>
            <a:r>
              <a:rPr lang="en-US" dirty="0" err="1"/>
              <a:t>MohammadReza</a:t>
            </a:r>
            <a:r>
              <a:rPr lang="en-US" dirty="0"/>
              <a:t> </a:t>
            </a:r>
            <a:r>
              <a:rPr lang="en-US" dirty="0" err="1"/>
              <a:t>Keyvanpour</a:t>
            </a:r>
            <a:endParaRPr lang="en-US" dirty="0"/>
          </a:p>
          <a:p>
            <a:pPr marL="0" indent="0">
              <a:buNone/>
            </a:pPr>
            <a:r>
              <a:rPr lang="en-US" dirty="0"/>
              <a:t>[3] </a:t>
            </a:r>
            <a:r>
              <a:rPr lang="en-US" i="1" dirty="0"/>
              <a:t>Evidence collection and forensics on social networks: Research</a:t>
            </a:r>
          </a:p>
          <a:p>
            <a:pPr marL="0" indent="0">
              <a:buNone/>
            </a:pPr>
            <a:r>
              <a:rPr lang="en-US" i="1" dirty="0"/>
              <a:t>challenges and directions </a:t>
            </a:r>
            <a:r>
              <a:rPr lang="en-US" dirty="0"/>
              <a:t>- </a:t>
            </a:r>
            <a:r>
              <a:rPr lang="en-US" dirty="0" err="1"/>
              <a:t>Humaira</a:t>
            </a:r>
            <a:r>
              <a:rPr lang="en-US" dirty="0"/>
              <a:t> Arshad</a:t>
            </a:r>
          </a:p>
          <a:p>
            <a:pPr marL="0" indent="0">
              <a:buNone/>
            </a:pPr>
            <a:r>
              <a:rPr lang="en-US" dirty="0"/>
              <a:t>[</a:t>
            </a:r>
            <a:r>
              <a:rPr lang="en-US" i="1" dirty="0"/>
              <a:t>4]World Map of Social Network</a:t>
            </a:r>
            <a:r>
              <a:rPr lang="en-US" dirty="0"/>
              <a:t>-vincos.it</a:t>
            </a:r>
          </a:p>
          <a:p>
            <a:pPr marL="0" indent="0">
              <a:buNone/>
            </a:pPr>
            <a:r>
              <a:rPr lang="en-US" dirty="0"/>
              <a:t>[5] </a:t>
            </a:r>
            <a:r>
              <a:rPr lang="en-US" i="1" dirty="0"/>
              <a:t>A Multilayered Semantic Framework for Integrated Forensic Acquisition on Social Media </a:t>
            </a:r>
            <a:r>
              <a:rPr lang="en-US" dirty="0"/>
              <a:t>- </a:t>
            </a:r>
            <a:r>
              <a:rPr lang="en-US" dirty="0" err="1"/>
              <a:t>Humaira</a:t>
            </a:r>
            <a:r>
              <a:rPr lang="en-US" dirty="0"/>
              <a:t> Arshad</a:t>
            </a:r>
          </a:p>
          <a:p>
            <a:pPr marL="0" indent="0">
              <a:buNone/>
            </a:pPr>
            <a:r>
              <a:rPr lang="en-US" dirty="0"/>
              <a:t>[6] </a:t>
            </a:r>
            <a:r>
              <a:rPr lang="en-US" i="1" dirty="0"/>
              <a:t>blogs.opentext.com</a:t>
            </a:r>
          </a:p>
          <a:p>
            <a:pPr marL="0" indent="0">
              <a:buNone/>
            </a:pPr>
            <a:r>
              <a:rPr lang="en-US" dirty="0"/>
              <a:t>[7] </a:t>
            </a:r>
            <a:r>
              <a:rPr lang="en-US" i="1" dirty="0"/>
              <a:t>Cloud Based Forensics Framework for Social Networks and A Case Study on Reasoning Links between Nodes </a:t>
            </a:r>
            <a:r>
              <a:rPr lang="en-US" dirty="0"/>
              <a:t>- </a:t>
            </a:r>
            <a:r>
              <a:rPr lang="en-US" dirty="0" err="1"/>
              <a:t>Fawang</a:t>
            </a:r>
            <a:r>
              <a:rPr lang="en-US" dirty="0"/>
              <a:t> Han</a:t>
            </a:r>
          </a:p>
          <a:p>
            <a:pPr marL="0" indent="0">
              <a:buNone/>
            </a:pPr>
            <a:endParaRPr lang="it-IT" dirty="0"/>
          </a:p>
        </p:txBody>
      </p:sp>
    </p:spTree>
    <p:extLst>
      <p:ext uri="{BB962C8B-B14F-4D97-AF65-F5344CB8AC3E}">
        <p14:creationId xmlns:p14="http://schemas.microsoft.com/office/powerpoint/2010/main" val="308429235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4" name="Immagine 3"/>
          <p:cNvPicPr>
            <a:picLocks noChangeAspect="1"/>
          </p:cNvPicPr>
          <p:nvPr/>
        </p:nvPicPr>
        <p:blipFill>
          <a:blip r:embed="rId3"/>
          <a:stretch>
            <a:fillRect/>
          </a:stretch>
        </p:blipFill>
        <p:spPr>
          <a:xfrm>
            <a:off x="3387142" y="1663319"/>
            <a:ext cx="6207617" cy="3732928"/>
          </a:xfrm>
          <a:prstGeom prst="rect">
            <a:avLst/>
          </a:prstGeom>
        </p:spPr>
      </p:pic>
    </p:spTree>
    <p:extLst>
      <p:ext uri="{BB962C8B-B14F-4D97-AF65-F5344CB8AC3E}">
        <p14:creationId xmlns:p14="http://schemas.microsoft.com/office/powerpoint/2010/main" val="26627282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			Cos’è un Social Network?</a:t>
            </a:r>
          </a:p>
        </p:txBody>
      </p:sp>
      <p:sp>
        <p:nvSpPr>
          <p:cNvPr id="3" name="Segnaposto contenuto 2"/>
          <p:cNvSpPr>
            <a:spLocks noGrp="1"/>
          </p:cNvSpPr>
          <p:nvPr>
            <p:ph idx="1"/>
          </p:nvPr>
        </p:nvSpPr>
        <p:spPr/>
        <p:txBody>
          <a:bodyPr>
            <a:normAutofit fontScale="92500" lnSpcReduction="10000"/>
          </a:bodyPr>
          <a:lstStyle/>
          <a:p>
            <a:pPr marL="0" indent="0">
              <a:buNone/>
            </a:pPr>
            <a:r>
              <a:rPr lang="it-IT" dirty="0"/>
              <a:t>Una </a:t>
            </a:r>
            <a:r>
              <a:rPr lang="it-IT" b="1" dirty="0"/>
              <a:t>Rete </a:t>
            </a:r>
            <a:r>
              <a:rPr lang="it-IT" b="1" dirty="0" err="1"/>
              <a:t>Sociale</a:t>
            </a:r>
            <a:r>
              <a:rPr lang="it-IT" dirty="0" err="1"/>
              <a:t>,anche</a:t>
            </a:r>
            <a:r>
              <a:rPr lang="it-IT" dirty="0"/>
              <a:t> nota come </a:t>
            </a:r>
            <a:r>
              <a:rPr lang="it-IT" b="1" dirty="0"/>
              <a:t>Social Network </a:t>
            </a:r>
            <a:r>
              <a:rPr lang="it-IT" dirty="0"/>
              <a:t>, consiste in un qualsiasi gruppo di individui connessi tra loro da diversi legami sociali. Per gli esseri umani i legami vanno dalla conoscenza casuale, ai rapporti di lavoro, ai vincoli familiari.   –</a:t>
            </a:r>
            <a:r>
              <a:rPr lang="it-IT" b="1" dirty="0">
                <a:solidFill>
                  <a:srgbClr val="00B050"/>
                </a:solidFill>
              </a:rPr>
              <a:t>Wikipedia</a:t>
            </a:r>
          </a:p>
          <a:p>
            <a:pPr marL="0" indent="0">
              <a:buNone/>
            </a:pPr>
            <a:endParaRPr lang="it-IT" dirty="0"/>
          </a:p>
          <a:p>
            <a:pPr marL="0" indent="0">
              <a:buNone/>
            </a:pPr>
            <a:r>
              <a:rPr lang="it-IT" dirty="0"/>
              <a:t>Un </a:t>
            </a:r>
            <a:r>
              <a:rPr lang="it-IT" b="1" dirty="0"/>
              <a:t>Social Media</a:t>
            </a:r>
            <a:r>
              <a:rPr lang="it-IT" dirty="0"/>
              <a:t> (la versione di Internet di un Social Network) è una forma di comunicazione elettronica (come siti web e blog) attraverso il quale gli utenti creano comunità online per condividere informazioni, idee, messaggi personali, e altri contenuti (come </a:t>
            </a:r>
            <a:r>
              <a:rPr lang="it-IT" dirty="0" err="1"/>
              <a:t>video,foto</a:t>
            </a:r>
            <a:r>
              <a:rPr lang="it-IT" dirty="0"/>
              <a:t>, ecc.)   –</a:t>
            </a:r>
            <a:r>
              <a:rPr lang="it-IT" b="1" dirty="0" err="1">
                <a:solidFill>
                  <a:srgbClr val="00B050"/>
                </a:solidFill>
              </a:rPr>
              <a:t>Merriam</a:t>
            </a:r>
            <a:r>
              <a:rPr lang="it-IT" b="1" dirty="0">
                <a:solidFill>
                  <a:srgbClr val="00B050"/>
                </a:solidFill>
              </a:rPr>
              <a:t> </a:t>
            </a:r>
            <a:r>
              <a:rPr lang="it-IT" b="1" dirty="0" err="1">
                <a:solidFill>
                  <a:srgbClr val="00B050"/>
                </a:solidFill>
              </a:rPr>
              <a:t>Webster</a:t>
            </a:r>
            <a:r>
              <a:rPr lang="it-IT" b="1" dirty="0">
                <a:solidFill>
                  <a:srgbClr val="00B050"/>
                </a:solidFill>
              </a:rPr>
              <a:t> Dictionary</a:t>
            </a:r>
          </a:p>
          <a:p>
            <a:pPr marL="0" indent="0">
              <a:buNone/>
            </a:pPr>
            <a:r>
              <a:rPr lang="it-IT" dirty="0"/>
              <a:t>Un </a:t>
            </a:r>
            <a:r>
              <a:rPr lang="it-IT" b="1" dirty="0"/>
              <a:t>Social Media </a:t>
            </a:r>
            <a:r>
              <a:rPr lang="it-IT" dirty="0"/>
              <a:t>è un sito web interattivo progettato per creare una comunità online per individui che hanno qualcosa in comune (un interesse per un hobby, un argomento) o organizzazioni - ed un semplice desiderio di comunicare oltre i confini fisici(geografici)con altre persone interessate</a:t>
            </a:r>
          </a:p>
        </p:txBody>
      </p:sp>
    </p:spTree>
    <p:extLst>
      <p:ext uri="{BB962C8B-B14F-4D97-AF65-F5344CB8AC3E}">
        <p14:creationId xmlns:p14="http://schemas.microsoft.com/office/powerpoint/2010/main" val="12912390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			Storia dei Social Network</a:t>
            </a:r>
          </a:p>
        </p:txBody>
      </p:sp>
      <p:sp>
        <p:nvSpPr>
          <p:cNvPr id="3" name="Segnaposto contenuto 2"/>
          <p:cNvSpPr>
            <a:spLocks noGrp="1"/>
          </p:cNvSpPr>
          <p:nvPr>
            <p:ph idx="1"/>
          </p:nvPr>
        </p:nvSpPr>
        <p:spPr/>
        <p:txBody>
          <a:bodyPr>
            <a:normAutofit fontScale="85000" lnSpcReduction="10000"/>
          </a:bodyPr>
          <a:lstStyle/>
          <a:p>
            <a:r>
              <a:rPr lang="it-IT" b="1" dirty="0"/>
              <a:t>Dipinti dei cavernicoli della preistoria </a:t>
            </a:r>
            <a:r>
              <a:rPr lang="it-IT" dirty="0"/>
              <a:t>: Primo esempio di comunicazione ed interazione reciproca usato dall’uomo</a:t>
            </a:r>
          </a:p>
          <a:p>
            <a:r>
              <a:rPr lang="it-IT" b="1" dirty="0"/>
              <a:t>Telegrafo</a:t>
            </a:r>
            <a:r>
              <a:rPr lang="it-IT" dirty="0"/>
              <a:t> (1873)</a:t>
            </a:r>
          </a:p>
          <a:p>
            <a:r>
              <a:rPr lang="it-IT" b="1" dirty="0"/>
              <a:t>Telefono</a:t>
            </a:r>
            <a:r>
              <a:rPr lang="it-IT" dirty="0"/>
              <a:t> (1876)</a:t>
            </a:r>
          </a:p>
          <a:p>
            <a:r>
              <a:rPr lang="it-IT" b="1" dirty="0"/>
              <a:t>Radio </a:t>
            </a:r>
            <a:r>
              <a:rPr lang="it-IT" dirty="0"/>
              <a:t>(1896)</a:t>
            </a:r>
          </a:p>
          <a:p>
            <a:r>
              <a:rPr lang="it-IT" b="1" dirty="0"/>
              <a:t>Usenet</a:t>
            </a:r>
            <a:r>
              <a:rPr lang="it-IT" dirty="0"/>
              <a:t>(1979): Bacheca che collegava la Duke </a:t>
            </a:r>
            <a:r>
              <a:rPr lang="it-IT" dirty="0" err="1"/>
              <a:t>University</a:t>
            </a:r>
            <a:r>
              <a:rPr lang="it-IT" dirty="0"/>
              <a:t> e la Nord Carolina </a:t>
            </a:r>
            <a:r>
              <a:rPr lang="it-IT" dirty="0" err="1"/>
              <a:t>University</a:t>
            </a:r>
            <a:endParaRPr lang="it-IT" dirty="0"/>
          </a:p>
          <a:p>
            <a:r>
              <a:rPr lang="it-IT" b="1" dirty="0"/>
              <a:t>SixDegrees.com</a:t>
            </a:r>
            <a:r>
              <a:rPr lang="it-IT" dirty="0"/>
              <a:t> (1997): Primo Social Network del Web , aveva l’obbiettivo di combinare incontri amorosi</a:t>
            </a:r>
          </a:p>
          <a:p>
            <a:r>
              <a:rPr lang="it-IT" b="1" dirty="0" err="1"/>
              <a:t>Linkedin,MySpace,Flickr</a:t>
            </a:r>
            <a:r>
              <a:rPr lang="it-IT" dirty="0"/>
              <a:t>(2003)</a:t>
            </a:r>
          </a:p>
          <a:p>
            <a:r>
              <a:rPr lang="it-IT" b="1" dirty="0" err="1"/>
              <a:t>YouTube,Yahoo</a:t>
            </a:r>
            <a:r>
              <a:rPr lang="it-IT" dirty="0"/>
              <a:t>(2005)</a:t>
            </a:r>
          </a:p>
          <a:p>
            <a:r>
              <a:rPr lang="it-IT" b="1" dirty="0" err="1"/>
              <a:t>Facebook,Twitter</a:t>
            </a:r>
            <a:r>
              <a:rPr lang="it-IT" b="1" dirty="0"/>
              <a:t> </a:t>
            </a:r>
            <a:r>
              <a:rPr lang="it-IT" dirty="0"/>
              <a:t>(2006)</a:t>
            </a:r>
          </a:p>
          <a:p>
            <a:pPr marL="0" indent="0">
              <a:buNone/>
            </a:pPr>
            <a:r>
              <a:rPr lang="it-IT" dirty="0"/>
              <a:t>E tantissimi altri negli ultimi anni.</a:t>
            </a:r>
          </a:p>
          <a:p>
            <a:endParaRPr lang="it-IT" dirty="0"/>
          </a:p>
          <a:p>
            <a:endParaRPr lang="it-IT" dirty="0"/>
          </a:p>
        </p:txBody>
      </p:sp>
    </p:spTree>
    <p:extLst>
      <p:ext uri="{BB962C8B-B14F-4D97-AF65-F5344CB8AC3E}">
        <p14:creationId xmlns:p14="http://schemas.microsoft.com/office/powerpoint/2010/main" val="12075156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2" name="Immagin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4080" y="1191293"/>
            <a:ext cx="2356834" cy="1197735"/>
          </a:xfrm>
          <a:prstGeom prst="rect">
            <a:avLst/>
          </a:prstGeom>
        </p:spPr>
      </p:pic>
      <p:pic>
        <p:nvPicPr>
          <p:cNvPr id="3" name="Immagin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00789" y="1231540"/>
            <a:ext cx="1382330" cy="1197735"/>
          </a:xfrm>
          <a:prstGeom prst="rect">
            <a:avLst/>
          </a:prstGeom>
        </p:spPr>
      </p:pic>
      <p:pic>
        <p:nvPicPr>
          <p:cNvPr id="4" name="Immagin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73293" y="1191294"/>
            <a:ext cx="1535267" cy="1197734"/>
          </a:xfrm>
          <a:prstGeom prst="rect">
            <a:avLst/>
          </a:prstGeom>
        </p:spPr>
      </p:pic>
      <p:pic>
        <p:nvPicPr>
          <p:cNvPr id="5" name="Immagin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40737" y="3046300"/>
            <a:ext cx="1528290" cy="1492341"/>
          </a:xfrm>
          <a:prstGeom prst="rect">
            <a:avLst/>
          </a:prstGeom>
        </p:spPr>
      </p:pic>
      <p:pic>
        <p:nvPicPr>
          <p:cNvPr id="7" name="Immagine 6"/>
          <p:cNvPicPr>
            <a:picLocks noChangeAspect="1"/>
          </p:cNvPicPr>
          <p:nvPr/>
        </p:nvPicPr>
        <p:blipFill>
          <a:blip r:embed="rId6"/>
          <a:stretch>
            <a:fillRect/>
          </a:stretch>
        </p:blipFill>
        <p:spPr>
          <a:xfrm>
            <a:off x="8408560" y="684841"/>
            <a:ext cx="3773511" cy="2092817"/>
          </a:xfrm>
          <a:prstGeom prst="rect">
            <a:avLst/>
          </a:prstGeom>
        </p:spPr>
      </p:pic>
      <p:pic>
        <p:nvPicPr>
          <p:cNvPr id="10" name="Immagine 9"/>
          <p:cNvPicPr>
            <a:picLocks noChangeAspect="1"/>
          </p:cNvPicPr>
          <p:nvPr/>
        </p:nvPicPr>
        <p:blipFill>
          <a:blip r:embed="rId7"/>
          <a:stretch>
            <a:fillRect/>
          </a:stretch>
        </p:blipFill>
        <p:spPr>
          <a:xfrm>
            <a:off x="5477277" y="3142291"/>
            <a:ext cx="2163649" cy="1396350"/>
          </a:xfrm>
          <a:prstGeom prst="rect">
            <a:avLst/>
          </a:prstGeom>
        </p:spPr>
      </p:pic>
      <p:pic>
        <p:nvPicPr>
          <p:cNvPr id="11" name="Immagine 10"/>
          <p:cNvPicPr>
            <a:picLocks noChangeAspect="1"/>
          </p:cNvPicPr>
          <p:nvPr/>
        </p:nvPicPr>
        <p:blipFill>
          <a:blip r:embed="rId8"/>
          <a:stretch>
            <a:fillRect/>
          </a:stretch>
        </p:blipFill>
        <p:spPr>
          <a:xfrm>
            <a:off x="2408352" y="4998609"/>
            <a:ext cx="4106211" cy="1506426"/>
          </a:xfrm>
          <a:prstGeom prst="rect">
            <a:avLst/>
          </a:prstGeom>
        </p:spPr>
      </p:pic>
      <p:pic>
        <p:nvPicPr>
          <p:cNvPr id="12" name="Immagine 11"/>
          <p:cNvPicPr>
            <a:picLocks noChangeAspect="1"/>
          </p:cNvPicPr>
          <p:nvPr/>
        </p:nvPicPr>
        <p:blipFill>
          <a:blip r:embed="rId9"/>
          <a:stretch>
            <a:fillRect/>
          </a:stretch>
        </p:blipFill>
        <p:spPr>
          <a:xfrm>
            <a:off x="8872199" y="3142291"/>
            <a:ext cx="2846231" cy="1348355"/>
          </a:xfrm>
          <a:prstGeom prst="rect">
            <a:avLst/>
          </a:prstGeom>
        </p:spPr>
      </p:pic>
      <p:pic>
        <p:nvPicPr>
          <p:cNvPr id="13" name="Immagine 12"/>
          <p:cNvPicPr>
            <a:picLocks noChangeAspect="1"/>
          </p:cNvPicPr>
          <p:nvPr/>
        </p:nvPicPr>
        <p:blipFill>
          <a:blip r:embed="rId10"/>
          <a:stretch>
            <a:fillRect/>
          </a:stretch>
        </p:blipFill>
        <p:spPr>
          <a:xfrm>
            <a:off x="7214045" y="4998609"/>
            <a:ext cx="2567726" cy="1405002"/>
          </a:xfrm>
          <a:prstGeom prst="rect">
            <a:avLst/>
          </a:prstGeom>
        </p:spPr>
      </p:pic>
      <p:pic>
        <p:nvPicPr>
          <p:cNvPr id="14" name="Immagine 13"/>
          <p:cNvPicPr>
            <a:picLocks noChangeAspect="1"/>
          </p:cNvPicPr>
          <p:nvPr/>
        </p:nvPicPr>
        <p:blipFill>
          <a:blip r:embed="rId11"/>
          <a:stretch>
            <a:fillRect/>
          </a:stretch>
        </p:blipFill>
        <p:spPr>
          <a:xfrm>
            <a:off x="562707" y="1231541"/>
            <a:ext cx="1252025" cy="1157488"/>
          </a:xfrm>
          <a:prstGeom prst="rect">
            <a:avLst/>
          </a:prstGeom>
        </p:spPr>
      </p:pic>
      <p:pic>
        <p:nvPicPr>
          <p:cNvPr id="15" name="Immagine 14"/>
          <p:cNvPicPr>
            <a:picLocks noChangeAspect="1"/>
          </p:cNvPicPr>
          <p:nvPr/>
        </p:nvPicPr>
        <p:blipFill>
          <a:blip r:embed="rId12"/>
          <a:stretch>
            <a:fillRect/>
          </a:stretch>
        </p:blipFill>
        <p:spPr>
          <a:xfrm>
            <a:off x="363011" y="3142291"/>
            <a:ext cx="1631070" cy="1517480"/>
          </a:xfrm>
          <a:prstGeom prst="rect">
            <a:avLst/>
          </a:prstGeom>
        </p:spPr>
      </p:pic>
    </p:spTree>
    <p:extLst>
      <p:ext uri="{BB962C8B-B14F-4D97-AF65-F5344CB8AC3E}">
        <p14:creationId xmlns:p14="http://schemas.microsoft.com/office/powerpoint/2010/main" val="1570413316"/>
      </p:ext>
    </p:extLst>
  </p:cSld>
  <p:clrMapOvr>
    <a:masterClrMapping/>
  </p:clrMapOvr>
</p:sld>
</file>

<file path=ppt/theme/theme1.xml><?xml version="1.0" encoding="utf-8"?>
<a:theme xmlns:a="http://schemas.openxmlformats.org/drawingml/2006/main" name="Filo">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1724</TotalTime>
  <Words>4019</Words>
  <Application>Microsoft Office PowerPoint</Application>
  <PresentationFormat>Widescreen</PresentationFormat>
  <Paragraphs>311</Paragraphs>
  <Slides>66</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66</vt:i4>
      </vt:variant>
    </vt:vector>
  </HeadingPairs>
  <TitlesOfParts>
    <vt:vector size="72" baseType="lpstr">
      <vt:lpstr>Arial</vt:lpstr>
      <vt:lpstr>Calibri</vt:lpstr>
      <vt:lpstr>Century Gothic</vt:lpstr>
      <vt:lpstr>Wingdings</vt:lpstr>
      <vt:lpstr>Wingdings 3</vt:lpstr>
      <vt:lpstr>Filo</vt:lpstr>
      <vt:lpstr>   DIGITAL FORENSICS </vt:lpstr>
      <vt:lpstr>   Indice</vt:lpstr>
      <vt:lpstr>PowerPoint Presentation</vt:lpstr>
      <vt:lpstr>   Abstract</vt:lpstr>
      <vt:lpstr>   Obiettivo</vt:lpstr>
      <vt:lpstr>PowerPoint Presentation</vt:lpstr>
      <vt:lpstr>   Cos’è un Social Network?</vt:lpstr>
      <vt:lpstr>   Storia dei Social Network</vt:lpstr>
      <vt:lpstr>PowerPoint Presentation</vt:lpstr>
      <vt:lpstr>PowerPoint Presentation</vt:lpstr>
      <vt:lpstr>PowerPoint Presentation</vt:lpstr>
      <vt:lpstr>Classificazione dei Social Network</vt:lpstr>
      <vt:lpstr>Classificazione dei Social Network</vt:lpstr>
      <vt:lpstr>Classificazione dei Social Network</vt:lpstr>
      <vt:lpstr>PowerPoint Presentation</vt:lpstr>
      <vt:lpstr>  Attacchi ad un Social Network</vt:lpstr>
      <vt:lpstr>  Attacchi ad un Social Network</vt:lpstr>
      <vt:lpstr>  Attacchi ad un Social Network</vt:lpstr>
      <vt:lpstr>  Attacchi ad un Social Network</vt:lpstr>
      <vt:lpstr>PowerPoint Presentation</vt:lpstr>
      <vt:lpstr>   Attacchi agli Utenti</vt:lpstr>
      <vt:lpstr>    Propagazione</vt:lpstr>
      <vt:lpstr>    Propagazione</vt:lpstr>
      <vt:lpstr>    Propagazione</vt:lpstr>
      <vt:lpstr>   Infiltrazione</vt:lpstr>
      <vt:lpstr>   Infiltrazione</vt:lpstr>
      <vt:lpstr>   Divulgazione</vt:lpstr>
      <vt:lpstr>PowerPoint Presentation</vt:lpstr>
      <vt:lpstr>   Social Network Forensics</vt:lpstr>
      <vt:lpstr>   Social Network Forensics</vt:lpstr>
      <vt:lpstr>   Scopi della SNF</vt:lpstr>
      <vt:lpstr>   Scopi della SNF</vt:lpstr>
      <vt:lpstr>   SNF vs CF</vt:lpstr>
      <vt:lpstr>   SNF vs CF</vt:lpstr>
      <vt:lpstr>   SNF vs CF</vt:lpstr>
      <vt:lpstr>   Numero di Utenti nei SN</vt:lpstr>
      <vt:lpstr> Volume di Dati generati dai SN</vt:lpstr>
      <vt:lpstr>   Approccio al SNF</vt:lpstr>
      <vt:lpstr>   Approccio al SNF</vt:lpstr>
      <vt:lpstr>PowerPoint Presentation</vt:lpstr>
      <vt:lpstr>   Conceptual Framework</vt:lpstr>
      <vt:lpstr>   Conceptual Framework</vt:lpstr>
      <vt:lpstr>   Preparation</vt:lpstr>
      <vt:lpstr>   Reporting</vt:lpstr>
      <vt:lpstr>PowerPoint Presentation</vt:lpstr>
      <vt:lpstr>Cloud Based Forensics Framework</vt:lpstr>
      <vt:lpstr>Cloud Based Forensics Framework</vt:lpstr>
      <vt:lpstr>Cloud Based Forensics Framework</vt:lpstr>
      <vt:lpstr>   Struttura del Crawler</vt:lpstr>
      <vt:lpstr>   Struttura del Crawler</vt:lpstr>
      <vt:lpstr>   Caso di Studio</vt:lpstr>
      <vt:lpstr>  Somiglianza Strutturale</vt:lpstr>
      <vt:lpstr>PowerPoint Presentation</vt:lpstr>
      <vt:lpstr>Problemi della SNF</vt:lpstr>
      <vt:lpstr>   Affidabilità dei Dati</vt:lpstr>
      <vt:lpstr>   Privacy degli Utenti</vt:lpstr>
      <vt:lpstr>Mancanza di qualificazione adeguata</vt:lpstr>
      <vt:lpstr>PowerPoint Presentation</vt:lpstr>
      <vt:lpstr>Tool utilizzati per la SNF</vt:lpstr>
      <vt:lpstr>   EnCase Forensics</vt:lpstr>
      <vt:lpstr>PowerPoint Presentation</vt:lpstr>
      <vt:lpstr>   CacheBack</vt:lpstr>
      <vt:lpstr>Internet Evidence Finder</vt:lpstr>
      <vt:lpstr>Internet Evidence Finder</vt:lpstr>
      <vt:lpstr>   Bibliografia</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SOCIAL NETWORK FORENSICS</dc:title>
  <dc:creator>Aniello</dc:creator>
  <cp:lastModifiedBy>Aniello Giugliano</cp:lastModifiedBy>
  <cp:revision>141</cp:revision>
  <dcterms:created xsi:type="dcterms:W3CDTF">2020-04-01T10:19:30Z</dcterms:created>
  <dcterms:modified xsi:type="dcterms:W3CDTF">2020-06-12T17:50:13Z</dcterms:modified>
</cp:coreProperties>
</file>