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2"/>
  </p:notesMasterIdLst>
  <p:sldIdLst>
    <p:sldId id="256" r:id="rId2"/>
    <p:sldId id="259" r:id="rId3"/>
    <p:sldId id="258" r:id="rId4"/>
    <p:sldId id="281" r:id="rId5"/>
    <p:sldId id="260" r:id="rId6"/>
    <p:sldId id="274" r:id="rId7"/>
    <p:sldId id="279" r:id="rId8"/>
    <p:sldId id="275" r:id="rId9"/>
    <p:sldId id="280" r:id="rId10"/>
    <p:sldId id="276" r:id="rId11"/>
    <p:sldId id="286" r:id="rId12"/>
    <p:sldId id="262" r:id="rId13"/>
    <p:sldId id="263" r:id="rId14"/>
    <p:sldId id="264" r:id="rId15"/>
    <p:sldId id="265" r:id="rId16"/>
    <p:sldId id="266" r:id="rId17"/>
    <p:sldId id="267" r:id="rId18"/>
    <p:sldId id="277" r:id="rId19"/>
    <p:sldId id="269" r:id="rId20"/>
    <p:sldId id="278" r:id="rId21"/>
    <p:sldId id="271" r:id="rId22"/>
    <p:sldId id="270" r:id="rId23"/>
    <p:sldId id="272" r:id="rId24"/>
    <p:sldId id="273" r:id="rId25"/>
    <p:sldId id="288" r:id="rId26"/>
    <p:sldId id="289" r:id="rId27"/>
    <p:sldId id="290" r:id="rId28"/>
    <p:sldId id="282" r:id="rId29"/>
    <p:sldId id="283" r:id="rId30"/>
    <p:sldId id="28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242B"/>
    <a:srgbClr val="5B333C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6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BD4D2-DF21-4B20-89B5-44EA15A89FB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D69D1-7912-4310-BCEF-33F82699F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5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오리지널 데이터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D69D1-7912-4310-BCEF-33F82699FD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6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오리지널 데이터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D69D1-7912-4310-BCEF-33F82699FD1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Day1~day7</a:t>
            </a:r>
            <a:r>
              <a:rPr lang="ko-KR" altLang="en-US" dirty="0"/>
              <a:t> 합친 데이터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D69D1-7912-4310-BCEF-33F82699FD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1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0~5</a:t>
            </a:r>
            <a:r>
              <a:rPr lang="ko-KR" altLang="en-US" dirty="0"/>
              <a:t>까지 </a:t>
            </a:r>
            <a:r>
              <a:rPr lang="en-US" altLang="ko-KR" dirty="0"/>
              <a:t>10000</a:t>
            </a:r>
            <a:r>
              <a:rPr lang="ko-KR" altLang="en-US" dirty="0"/>
              <a:t>개씩 추출 후에 한달 뒤에 점수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D69D1-7912-4310-BCEF-33F82699FD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30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D69D1-7912-4310-BCEF-33F82699FD1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6D69D1-7912-4310-BCEF-33F82699FD1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78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7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2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5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7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7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7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7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7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dminix/us-drought-meteorological-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57D39-7C3D-3D4F-1A9B-7CBB4D33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>
                <a:solidFill>
                  <a:schemeClr val="tx2"/>
                </a:solidFill>
              </a:rPr>
              <a:t>가뭄예측 모델</a:t>
            </a:r>
            <a:br>
              <a:rPr lang="en-US" altLang="ko-KR" dirty="0">
                <a:solidFill>
                  <a:schemeClr val="tx2"/>
                </a:solidFill>
              </a:rPr>
            </a:b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BCC26-1764-0CC6-9153-473A61B7B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200" dirty="0">
                <a:solidFill>
                  <a:schemeClr val="tx2"/>
                </a:solidFill>
              </a:rPr>
              <a:t>김포</a:t>
            </a:r>
            <a:endParaRPr lang="en-US" altLang="ko-KR" sz="2200" dirty="0">
              <a:solidFill>
                <a:schemeClr val="tx2"/>
              </a:solidFill>
            </a:endParaRPr>
          </a:p>
          <a:p>
            <a:pPr algn="l"/>
            <a:r>
              <a:rPr lang="ko-KR" altLang="en-US" sz="2200" dirty="0">
                <a:solidFill>
                  <a:schemeClr val="tx2"/>
                </a:solidFill>
              </a:rPr>
              <a:t>김지훈 김상수 김현준 김석진</a:t>
            </a:r>
            <a:endParaRPr lang="en-US" altLang="ko-KR" sz="2200" dirty="0">
              <a:solidFill>
                <a:schemeClr val="tx2"/>
              </a:solidFill>
            </a:endParaRPr>
          </a:p>
          <a:p>
            <a:pPr algn="l"/>
            <a:endParaRPr lang="ko-KR" altLang="en-US" sz="2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7A5D1-F0AB-AFF9-D9F2-FB790F936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1" r="29972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7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5BAE91A-6704-3B27-6410-2D22B804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294"/>
            <a:ext cx="12192000" cy="59455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9694B87-C445-C843-ECF8-C025BCCEB57E}"/>
              </a:ext>
            </a:extLst>
          </p:cNvPr>
          <p:cNvSpPr/>
          <p:nvPr/>
        </p:nvSpPr>
        <p:spPr>
          <a:xfrm>
            <a:off x="1214216" y="1038299"/>
            <a:ext cx="3424138" cy="4604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</a:t>
            </a:r>
            <a:r>
              <a:rPr lang="en-US" altLang="ko-KR" dirty="0" err="1"/>
              <a:t>fips</a:t>
            </a:r>
            <a:r>
              <a:rPr lang="ko-KR" altLang="en-US" dirty="0"/>
              <a:t>의 지형 데이터 포함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DC1F4-07DE-0695-8C7D-80554744D8A7}"/>
              </a:ext>
            </a:extLst>
          </p:cNvPr>
          <p:cNvSpPr txBox="1"/>
          <p:nvPr/>
        </p:nvSpPr>
        <p:spPr>
          <a:xfrm>
            <a:off x="5198959" y="6347873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토양 </a:t>
            </a:r>
            <a:r>
              <a:rPr lang="en-US" altLang="ko-KR" b="1" dirty="0">
                <a:solidFill>
                  <a:schemeClr val="bg1"/>
                </a:solidFill>
              </a:rPr>
              <a:t>Dataset&gt;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7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620D1C6-1EEE-4631-87E8-7D0ECCC55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21"/>
            <a:ext cx="12192000" cy="6268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F11326-0224-C9DA-94BE-CA5B79F06F09}"/>
              </a:ext>
            </a:extLst>
          </p:cNvPr>
          <p:cNvSpPr txBox="1"/>
          <p:nvPr/>
        </p:nvSpPr>
        <p:spPr>
          <a:xfrm>
            <a:off x="5198959" y="6347873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날씨 </a:t>
            </a:r>
            <a:r>
              <a:rPr lang="en-US" altLang="ko-KR" b="1" dirty="0">
                <a:solidFill>
                  <a:schemeClr val="bg1"/>
                </a:solidFill>
              </a:rPr>
              <a:t>Dataset&gt;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13A12A-E581-456C-E337-3D6E4EBA5023}"/>
              </a:ext>
            </a:extLst>
          </p:cNvPr>
          <p:cNvGrpSpPr/>
          <p:nvPr/>
        </p:nvGrpSpPr>
        <p:grpSpPr>
          <a:xfrm>
            <a:off x="1433209" y="140795"/>
            <a:ext cx="5852157" cy="2077111"/>
            <a:chOff x="5023368" y="806942"/>
            <a:chExt cx="5852157" cy="207711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AF5F0C-D7A4-8BDA-F9E4-7D05022B785E}"/>
                </a:ext>
              </a:extLst>
            </p:cNvPr>
            <p:cNvSpPr/>
            <p:nvPr/>
          </p:nvSpPr>
          <p:spPr>
            <a:xfrm>
              <a:off x="5023368" y="1009858"/>
              <a:ext cx="622570" cy="187419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3DE6BAE-E383-0B95-17C0-16AE582DC62F}"/>
                </a:ext>
              </a:extLst>
            </p:cNvPr>
            <p:cNvSpPr/>
            <p:nvPr/>
          </p:nvSpPr>
          <p:spPr>
            <a:xfrm>
              <a:off x="7451387" y="806942"/>
              <a:ext cx="3424138" cy="46044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시간의 속성을 나타내는 </a:t>
              </a:r>
              <a:r>
                <a:rPr lang="en-US" altLang="ko-KR" dirty="0"/>
                <a:t>‘date’</a:t>
              </a:r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230B2AA-9B4E-B83C-AEE4-57A612D58B82}"/>
                </a:ext>
              </a:extLst>
            </p:cNvPr>
            <p:cNvCxnSpPr>
              <a:cxnSpLocks/>
              <a:stCxn id="4" idx="6"/>
              <a:endCxn id="5" idx="1"/>
            </p:cNvCxnSpPr>
            <p:nvPr/>
          </p:nvCxnSpPr>
          <p:spPr>
            <a:xfrm flipV="1">
              <a:off x="5645938" y="1037164"/>
              <a:ext cx="1805449" cy="90979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CB8A7F-D5A6-EB56-6CAE-1121217F460C}"/>
              </a:ext>
            </a:extLst>
          </p:cNvPr>
          <p:cNvSpPr txBox="1"/>
          <p:nvPr/>
        </p:nvSpPr>
        <p:spPr>
          <a:xfrm>
            <a:off x="3953950" y="914637"/>
            <a:ext cx="4876800" cy="18091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chemeClr val="bg1"/>
                </a:solidFill>
                <a:latin typeface="Microsoft GothicNeo"/>
              </a:rPr>
              <a:t>date</a:t>
            </a:r>
            <a:r>
              <a:rPr lang="ko-KR" altLang="en-US" dirty="0">
                <a:solidFill>
                  <a:schemeClr val="bg1"/>
                </a:solidFill>
                <a:latin typeface="Microsoft GothicNeo"/>
              </a:rPr>
              <a:t>를 연속형 변수로 변환하여 그대로 모델 구축에 사용하게 되면 모델에 왜곡을 더하게 되어 예측 정확도를 떨어뜨림</a:t>
            </a:r>
            <a:endParaRPr lang="en-US" altLang="ko-KR" dirty="0">
              <a:solidFill>
                <a:schemeClr val="bg1"/>
              </a:solidFill>
              <a:latin typeface="Microsoft GothicNeo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데이터셋의 구조를 새롭게 변환해야 한다고 느낌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90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620D1C6-1EEE-4631-87E8-7D0ECCC55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21"/>
            <a:ext cx="12192000" cy="626839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9F4D2A7-DAA9-83D7-06E2-4699E1E0B565}"/>
              </a:ext>
            </a:extLst>
          </p:cNvPr>
          <p:cNvGrpSpPr/>
          <p:nvPr/>
        </p:nvGrpSpPr>
        <p:grpSpPr>
          <a:xfrm>
            <a:off x="7451387" y="428961"/>
            <a:ext cx="4523219" cy="1311088"/>
            <a:chOff x="7451387" y="611841"/>
            <a:chExt cx="4523219" cy="131108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7172550-F53B-3192-9208-EE806138B30E}"/>
                </a:ext>
              </a:extLst>
            </p:cNvPr>
            <p:cNvSpPr/>
            <p:nvPr/>
          </p:nvSpPr>
          <p:spPr>
            <a:xfrm>
              <a:off x="11483788" y="611841"/>
              <a:ext cx="490818" cy="131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5BF485-8C42-CD59-8873-80D945768A75}"/>
                </a:ext>
              </a:extLst>
            </p:cNvPr>
            <p:cNvSpPr/>
            <p:nvPr/>
          </p:nvSpPr>
          <p:spPr>
            <a:xfrm>
              <a:off x="7451387" y="806942"/>
              <a:ext cx="3424138" cy="46044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r>
                <a:rPr lang="ko-KR" altLang="en-US" dirty="0"/>
                <a:t>일 주기로 </a:t>
              </a:r>
              <a:r>
                <a:rPr lang="en-US" altLang="ko-KR" dirty="0"/>
                <a:t>score</a:t>
              </a:r>
              <a:r>
                <a:rPr lang="ko-KR" altLang="en-US" dirty="0"/>
                <a:t>가 기록되는 구조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D461BA3-71CB-D3C8-0089-1A4F9E9A3AC2}"/>
                </a:ext>
              </a:extLst>
            </p:cNvPr>
            <p:cNvCxnSpPr>
              <a:cxnSpLocks/>
              <a:stCxn id="10" idx="2"/>
              <a:endCxn id="11" idx="3"/>
            </p:cNvCxnSpPr>
            <p:nvPr/>
          </p:nvCxnSpPr>
          <p:spPr>
            <a:xfrm flipH="1" flipV="1">
              <a:off x="10875525" y="1037164"/>
              <a:ext cx="608263" cy="23022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F11326-0224-C9DA-94BE-CA5B79F06F09}"/>
              </a:ext>
            </a:extLst>
          </p:cNvPr>
          <p:cNvSpPr txBox="1"/>
          <p:nvPr/>
        </p:nvSpPr>
        <p:spPr>
          <a:xfrm>
            <a:off x="5198959" y="6347873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날씨 </a:t>
            </a:r>
            <a:r>
              <a:rPr lang="en-US" altLang="ko-KR" b="1" dirty="0">
                <a:solidFill>
                  <a:schemeClr val="bg1"/>
                </a:solidFill>
              </a:rPr>
              <a:t>Dataset&gt;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2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4ECD5D-B3D4-F6C1-4401-62B0E729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17" y="0"/>
            <a:ext cx="9619966" cy="648685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3ABB6A5-2C5A-6AC8-3F12-A5FDD298C1D1}"/>
              </a:ext>
            </a:extLst>
          </p:cNvPr>
          <p:cNvGrpSpPr/>
          <p:nvPr/>
        </p:nvGrpSpPr>
        <p:grpSpPr>
          <a:xfrm>
            <a:off x="6862571" y="0"/>
            <a:ext cx="4177268" cy="1539760"/>
            <a:chOff x="10620912" y="-272375"/>
            <a:chExt cx="4177268" cy="1539760"/>
          </a:xfrm>
          <a:solidFill>
            <a:srgbClr val="0070C0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438A85-678A-70D8-1C94-C5C9F1C93C68}"/>
                </a:ext>
              </a:extLst>
            </p:cNvPr>
            <p:cNvSpPr/>
            <p:nvPr/>
          </p:nvSpPr>
          <p:spPr>
            <a:xfrm>
              <a:off x="10620912" y="-272375"/>
              <a:ext cx="4177268" cy="226979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02E1B9-CFEE-804E-D7A9-F96FEB043E23}"/>
                </a:ext>
              </a:extLst>
            </p:cNvPr>
            <p:cNvSpPr/>
            <p:nvPr/>
          </p:nvSpPr>
          <p:spPr>
            <a:xfrm>
              <a:off x="10823642" y="806942"/>
              <a:ext cx="3424138" cy="460443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r>
                <a:rPr lang="ko-KR" altLang="en-US" dirty="0"/>
                <a:t>일 단위로 묶어 하나의 열로 통합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1208CC1-B3FF-0E0B-2079-90A43C4C2289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12535711" y="-45396"/>
              <a:ext cx="173835" cy="852338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938182-CEE1-1FFC-CF7F-878710D85C35}"/>
              </a:ext>
            </a:extLst>
          </p:cNvPr>
          <p:cNvGrpSpPr/>
          <p:nvPr/>
        </p:nvGrpSpPr>
        <p:grpSpPr>
          <a:xfrm>
            <a:off x="2825108" y="226979"/>
            <a:ext cx="3809729" cy="697602"/>
            <a:chOff x="7969634" y="466927"/>
            <a:chExt cx="3809729" cy="69760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3373393-EADA-5106-588B-E7D5D1C487C6}"/>
                </a:ext>
              </a:extLst>
            </p:cNvPr>
            <p:cNvSpPr/>
            <p:nvPr/>
          </p:nvSpPr>
          <p:spPr>
            <a:xfrm>
              <a:off x="11605528" y="654995"/>
              <a:ext cx="173835" cy="15194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DF5BC37-919D-4264-7776-3B0262195D09}"/>
                </a:ext>
              </a:extLst>
            </p:cNvPr>
            <p:cNvSpPr/>
            <p:nvPr/>
          </p:nvSpPr>
          <p:spPr>
            <a:xfrm>
              <a:off x="7969634" y="466927"/>
              <a:ext cx="3424138" cy="6976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기존</a:t>
              </a:r>
              <a:r>
                <a:rPr lang="en-US" altLang="ko-KR" dirty="0"/>
                <a:t> : </a:t>
              </a:r>
              <a:r>
                <a:rPr lang="ko-KR" altLang="en-US" dirty="0"/>
                <a:t>하루를 대표하는 가뭄 </a:t>
              </a:r>
              <a:r>
                <a:rPr lang="en-US" altLang="ko-KR" dirty="0"/>
                <a:t>score</a:t>
              </a:r>
            </a:p>
            <a:p>
              <a:pPr algn="ctr"/>
              <a:r>
                <a:rPr lang="ko-KR" altLang="en-US" dirty="0"/>
                <a:t>변경 </a:t>
              </a:r>
              <a:r>
                <a:rPr lang="en-US" altLang="ko-KR" dirty="0"/>
                <a:t>: 7</a:t>
              </a:r>
              <a:r>
                <a:rPr lang="ko-KR" altLang="en-US" dirty="0"/>
                <a:t>일을 대표하는 가뭄 </a:t>
              </a:r>
              <a:r>
                <a:rPr lang="en-US" altLang="ko-KR" dirty="0"/>
                <a:t>score</a:t>
              </a:r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5951C6F-3C93-990B-254C-84262B244B4D}"/>
                </a:ext>
              </a:extLst>
            </p:cNvPr>
            <p:cNvCxnSpPr>
              <a:cxnSpLocks/>
              <a:stCxn id="20" idx="2"/>
              <a:endCxn id="21" idx="3"/>
            </p:cNvCxnSpPr>
            <p:nvPr/>
          </p:nvCxnSpPr>
          <p:spPr>
            <a:xfrm flipH="1">
              <a:off x="11393772" y="730969"/>
              <a:ext cx="211756" cy="8475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A45E60-9C26-0B53-2FE1-B81D3856A668}"/>
              </a:ext>
            </a:extLst>
          </p:cNvPr>
          <p:cNvSpPr txBox="1"/>
          <p:nvPr/>
        </p:nvSpPr>
        <p:spPr>
          <a:xfrm>
            <a:off x="4746111" y="6449662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새롭게 변화한 </a:t>
            </a:r>
            <a:r>
              <a:rPr lang="en-US" altLang="ko-KR" b="1" dirty="0">
                <a:solidFill>
                  <a:schemeClr val="bg1"/>
                </a:solidFill>
              </a:rPr>
              <a:t>Dataset&gt;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0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06448-F2FA-9CF1-10B6-03D232B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D0478-821A-D268-F6AC-932BF0C8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251DD2-8E14-2018-84C6-B06FE9DE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6" y="132890"/>
            <a:ext cx="11060068" cy="659222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65196A3-2653-D381-5909-19A57DF0B3C8}"/>
              </a:ext>
            </a:extLst>
          </p:cNvPr>
          <p:cNvGrpSpPr/>
          <p:nvPr/>
        </p:nvGrpSpPr>
        <p:grpSpPr>
          <a:xfrm>
            <a:off x="6697278" y="132890"/>
            <a:ext cx="4833241" cy="1125221"/>
            <a:chOff x="7451387" y="608893"/>
            <a:chExt cx="4833241" cy="112522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3A7E774-6364-BB4A-E30B-F3A160A1A885}"/>
                </a:ext>
              </a:extLst>
            </p:cNvPr>
            <p:cNvSpPr/>
            <p:nvPr/>
          </p:nvSpPr>
          <p:spPr>
            <a:xfrm>
              <a:off x="11605528" y="608893"/>
              <a:ext cx="679100" cy="19804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5018107-F8BA-39D7-A7D3-7CE1DDD42EB7}"/>
                </a:ext>
              </a:extLst>
            </p:cNvPr>
            <p:cNvSpPr/>
            <p:nvPr/>
          </p:nvSpPr>
          <p:spPr>
            <a:xfrm>
              <a:off x="7451387" y="806942"/>
              <a:ext cx="3424138" cy="92717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nextScore</a:t>
              </a:r>
              <a:endParaRPr lang="en-US" altLang="ko-KR" b="1" dirty="0"/>
            </a:p>
            <a:p>
              <a:pPr algn="ctr"/>
              <a:r>
                <a:rPr lang="en-US" altLang="ko-KR" sz="1600" dirty="0"/>
                <a:t>4</a:t>
              </a:r>
              <a:r>
                <a:rPr lang="ko-KR" altLang="en-US" sz="1600" dirty="0"/>
                <a:t>주 뒤의 </a:t>
              </a:r>
              <a:r>
                <a:rPr lang="en-US" altLang="ko-KR" sz="1600" dirty="0"/>
                <a:t>score</a:t>
              </a:r>
              <a:r>
                <a:rPr lang="ko-KR" altLang="en-US" sz="1600" dirty="0"/>
                <a:t>를 가져와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새로운 </a:t>
              </a:r>
              <a:r>
                <a:rPr lang="en-US" altLang="ko-KR" sz="1600" dirty="0"/>
                <a:t>y label </a:t>
              </a:r>
              <a:r>
                <a:rPr lang="ko-KR" altLang="en-US" sz="1600" dirty="0"/>
                <a:t>생성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BC7D553-15EB-FEF4-3693-D6910ACB3036}"/>
                </a:ext>
              </a:extLst>
            </p:cNvPr>
            <p:cNvCxnSpPr>
              <a:cxnSpLocks/>
              <a:stCxn id="11" idx="2"/>
              <a:endCxn id="12" idx="3"/>
            </p:cNvCxnSpPr>
            <p:nvPr/>
          </p:nvCxnSpPr>
          <p:spPr>
            <a:xfrm flipH="1">
              <a:off x="10875525" y="707918"/>
              <a:ext cx="730003" cy="56261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651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2270C4-D4FF-81DD-3417-42526BB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EDA,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73719-6E37-F2F7-EAAA-5016AAAA809C}"/>
              </a:ext>
            </a:extLst>
          </p:cNvPr>
          <p:cNvSpPr txBox="1"/>
          <p:nvPr/>
        </p:nvSpPr>
        <p:spPr>
          <a:xfrm>
            <a:off x="838200" y="2514600"/>
            <a:ext cx="4876800" cy="3783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latinLnBrk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좌우로 편향된 데이터가 존재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28600" latinLnBrk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2"/>
                </a:solidFill>
              </a:rPr>
              <a:t>Scipy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모듈의 </a:t>
            </a:r>
            <a:r>
              <a:rPr lang="en-US" altLang="ko-KR" dirty="0">
                <a:solidFill>
                  <a:schemeClr val="tx2"/>
                </a:solidFill>
              </a:rPr>
              <a:t>skew </a:t>
            </a:r>
            <a:r>
              <a:rPr lang="ko-KR" altLang="en-US" dirty="0">
                <a:solidFill>
                  <a:schemeClr val="tx2"/>
                </a:solidFill>
              </a:rPr>
              <a:t>함수를 이용해 기울어짐 정도를 측정하여 과하게 기울어졌다고 판단되는 변수를 분리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28600" latinLnBrk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/>
                </a:solidFill>
              </a:rPr>
              <a:t>PRECTOT, PS, WS10M_RANGE, WS50M_RANGE, elevation</a:t>
            </a:r>
            <a:r>
              <a:rPr lang="ko-KR" altLang="en-US" dirty="0">
                <a:solidFill>
                  <a:schemeClr val="tx2"/>
                </a:solidFill>
              </a:rPr>
              <a:t>이 해당됨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  <a:p>
            <a:pPr marL="285750" indent="-228600" latinLnBrk="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이 변수들에 대해 </a:t>
            </a:r>
            <a:r>
              <a:rPr lang="en-US" altLang="ko-KR" dirty="0">
                <a:solidFill>
                  <a:schemeClr val="tx2"/>
                </a:solidFill>
              </a:rPr>
              <a:t>Log Transformation</a:t>
            </a:r>
            <a:r>
              <a:rPr lang="ko-KR" altLang="en-US" dirty="0">
                <a:solidFill>
                  <a:schemeClr val="tx2"/>
                </a:solidFill>
              </a:rPr>
              <a:t>을 적용시켜 정규분포꼴로 만들어 성능 향상 기대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E89BFC-91F3-1575-BBC5-CCCBDB80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69070"/>
            <a:ext cx="1044935" cy="21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13F731-4420-9C84-100A-9306FD78B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149" y="3569070"/>
            <a:ext cx="901147" cy="21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5292D1-32C3-035D-3AB7-A80349E83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510" y="3569070"/>
            <a:ext cx="1253508" cy="216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011B18-D7DD-D7BA-1BBB-BED5C5AF3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232" y="3569070"/>
            <a:ext cx="1192208" cy="216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D8B864-ADA7-8BA3-6211-8BA909C9F2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0656" y="3569070"/>
            <a:ext cx="963057" cy="216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25E65E-739E-0039-031F-6DC4B8976595}"/>
              </a:ext>
            </a:extLst>
          </p:cNvPr>
          <p:cNvSpPr txBox="1"/>
          <p:nvPr/>
        </p:nvSpPr>
        <p:spPr>
          <a:xfrm>
            <a:off x="6563825" y="1108764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Log Transformation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6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73719-6E37-F2F7-EAAA-5016AAAA809C}"/>
              </a:ext>
            </a:extLst>
          </p:cNvPr>
          <p:cNvSpPr txBox="1"/>
          <p:nvPr/>
        </p:nvSpPr>
        <p:spPr>
          <a:xfrm>
            <a:off x="838200" y="2514600"/>
            <a:ext cx="4876800" cy="3783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RandomForest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를 통해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Log Transformation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전후의 모델 성능 비교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1242B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Log Transformation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이후 성능이 향상되지 않아 모델링에 채택하지 않음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1DD45D-AC48-F983-B542-DDE4BECD7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356" y="4528379"/>
            <a:ext cx="3513240" cy="197123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8C4F4F3-B8E1-54C8-B62F-1B9523FF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55" y="2260807"/>
            <a:ext cx="3513241" cy="19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056AB1-6319-AA4A-BBD8-20DCFD524093}"/>
              </a:ext>
            </a:extLst>
          </p:cNvPr>
          <p:cNvSpPr txBox="1"/>
          <p:nvPr/>
        </p:nvSpPr>
        <p:spPr>
          <a:xfrm>
            <a:off x="7600483" y="4122859"/>
            <a:ext cx="27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&lt;Log Transformation </a:t>
            </a:r>
            <a:r>
              <a:rPr lang="ko-KR" altLang="en-US" sz="1600" dirty="0"/>
              <a:t>이전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00A30-A6A0-3AE9-D5B0-4B17E67F8E3D}"/>
              </a:ext>
            </a:extLst>
          </p:cNvPr>
          <p:cNvSpPr txBox="1"/>
          <p:nvPr/>
        </p:nvSpPr>
        <p:spPr>
          <a:xfrm>
            <a:off x="7600483" y="6468372"/>
            <a:ext cx="27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&lt;Log Transformation </a:t>
            </a:r>
            <a:r>
              <a:rPr lang="ko-KR" altLang="en-US" sz="1600" dirty="0"/>
              <a:t>이후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DC24DB89-B88A-7F82-FD43-45A9C79EF92E}"/>
              </a:ext>
            </a:extLst>
          </p:cNvPr>
          <p:cNvSpPr/>
          <p:nvPr/>
        </p:nvSpPr>
        <p:spPr>
          <a:xfrm>
            <a:off x="1225684" y="3767847"/>
            <a:ext cx="1575267" cy="287021"/>
          </a:xfrm>
          <a:prstGeom prst="borderCallout1">
            <a:avLst>
              <a:gd name="adj1" fmla="val -1585"/>
              <a:gd name="adj2" fmla="val 49797"/>
              <a:gd name="adj3" fmla="val -165413"/>
              <a:gd name="adj4" fmla="val 61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4D2C8-A229-2C55-CA8C-54EBB39CD2DD}"/>
              </a:ext>
            </a:extLst>
          </p:cNvPr>
          <p:cNvSpPr txBox="1"/>
          <p:nvPr/>
        </p:nvSpPr>
        <p:spPr>
          <a:xfrm>
            <a:off x="2178996" y="3060970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5B333C"/>
                </a:solidFill>
              </a:rPr>
              <a:t>성능 비교를 위한 기준점으로</a:t>
            </a:r>
            <a:br>
              <a:rPr lang="en-US" altLang="ko-KR" sz="1200" dirty="0">
                <a:solidFill>
                  <a:srgbClr val="5B333C"/>
                </a:solidFill>
              </a:rPr>
            </a:br>
            <a:r>
              <a:rPr lang="en-US" altLang="ko-KR" sz="1200" dirty="0" err="1">
                <a:solidFill>
                  <a:srgbClr val="5B333C"/>
                </a:solidFill>
              </a:rPr>
              <a:t>RandomForest</a:t>
            </a:r>
            <a:r>
              <a:rPr lang="en-US" altLang="ko-KR" sz="1200" dirty="0">
                <a:solidFill>
                  <a:srgbClr val="5B333C"/>
                </a:solidFill>
              </a:rPr>
              <a:t> </a:t>
            </a:r>
            <a:r>
              <a:rPr lang="ko-KR" altLang="en-US" sz="1200" dirty="0">
                <a:solidFill>
                  <a:srgbClr val="5B333C"/>
                </a:solidFill>
              </a:rPr>
              <a:t>채택</a:t>
            </a:r>
            <a:r>
              <a:rPr lang="en-US" altLang="ko-KR" sz="1200" dirty="0">
                <a:solidFill>
                  <a:srgbClr val="5B333C"/>
                </a:solidFill>
              </a:rPr>
              <a:t>.</a:t>
            </a:r>
            <a:r>
              <a:rPr lang="ko-KR" altLang="en-US" sz="1200" dirty="0">
                <a:solidFill>
                  <a:srgbClr val="5B333C"/>
                </a:solidFill>
              </a:rPr>
              <a:t>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60CF5FF-1E47-9977-5313-AB145A35B48C}"/>
              </a:ext>
            </a:extLst>
          </p:cNvPr>
          <p:cNvSpPr txBox="1">
            <a:spLocks/>
          </p:cNvSpPr>
          <p:nvPr/>
        </p:nvSpPr>
        <p:spPr>
          <a:xfrm>
            <a:off x="838200" y="381000"/>
            <a:ext cx="10003218" cy="160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EDA, 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20E6A-3061-8022-2593-3E135FE928CE}"/>
              </a:ext>
            </a:extLst>
          </p:cNvPr>
          <p:cNvSpPr txBox="1"/>
          <p:nvPr/>
        </p:nvSpPr>
        <p:spPr>
          <a:xfrm>
            <a:off x="6563825" y="1108764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Log Transformation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8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73719-6E37-F2F7-EAAA-5016AAAA809C}"/>
              </a:ext>
            </a:extLst>
          </p:cNvPr>
          <p:cNvSpPr txBox="1"/>
          <p:nvPr/>
        </p:nvSpPr>
        <p:spPr>
          <a:xfrm>
            <a:off x="838200" y="2514600"/>
            <a:ext cx="4876800" cy="3783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Land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관련 데이터에서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trade-off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관계가 있음을 확인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.</a:t>
            </a:r>
          </a:p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Land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외에도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slope, aspect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관련 지표가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trade-off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관계가 있음을 발견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.</a:t>
            </a:r>
          </a:p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err="1">
                <a:solidFill>
                  <a:srgbClr val="41242B"/>
                </a:solidFill>
                <a:latin typeface="Microsoft GothicNeo"/>
              </a:rPr>
              <a:t>다중공선성</a:t>
            </a:r>
            <a:r>
              <a:rPr lang="ko-KR" altLang="en-US" dirty="0">
                <a:solidFill>
                  <a:srgbClr val="41242B"/>
                </a:solidFill>
                <a:latin typeface="Microsoft GothicNeo"/>
              </a:rPr>
              <a:t> 문제가 있을 경우 모델이 복잡 해지며 일반화 성능이 떨어지므로 해결해야 하는 문제임</a:t>
            </a:r>
            <a:r>
              <a:rPr lang="en-US" altLang="ko-KR" dirty="0">
                <a:solidFill>
                  <a:srgbClr val="41242B"/>
                </a:solidFill>
                <a:latin typeface="Microsoft GothicNeo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1242B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9ACC12-B262-D36B-0433-2E901D64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2598529"/>
            <a:ext cx="5446619" cy="357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EDC2395-951B-65AA-631C-428EB0C047AA}"/>
              </a:ext>
            </a:extLst>
          </p:cNvPr>
          <p:cNvSpPr txBox="1">
            <a:spLocks/>
          </p:cNvSpPr>
          <p:nvPr/>
        </p:nvSpPr>
        <p:spPr>
          <a:xfrm>
            <a:off x="838200" y="381000"/>
            <a:ext cx="10003218" cy="160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EDA,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761B4-BDBB-E7F8-16E0-700861C1577E}"/>
              </a:ext>
            </a:extLst>
          </p:cNvPr>
          <p:cNvSpPr txBox="1"/>
          <p:nvPr/>
        </p:nvSpPr>
        <p:spPr>
          <a:xfrm>
            <a:off x="6563825" y="1108764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</a:rPr>
              <a:t>다중공선성</a:t>
            </a:r>
            <a:r>
              <a:rPr lang="ko-KR" altLang="en-US" sz="2800" b="1" dirty="0">
                <a:solidFill>
                  <a:schemeClr val="bg1"/>
                </a:solidFill>
              </a:rPr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377723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73719-6E37-F2F7-EAAA-5016AAAA809C}"/>
              </a:ext>
            </a:extLst>
          </p:cNvPr>
          <p:cNvSpPr txBox="1"/>
          <p:nvPr/>
        </p:nvSpPr>
        <p:spPr>
          <a:xfrm>
            <a:off x="838200" y="2514600"/>
            <a:ext cx="4876800" cy="3783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다중공선성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문제를 해결하기 위에 차원 축소를 통해 여러 변수를 하나의 변수로 통합시킴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63609-21F8-51D4-EBB3-C030FD45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11" y="2217529"/>
            <a:ext cx="3953720" cy="464047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63712B1-A464-2B9B-ADED-545217E78122}"/>
              </a:ext>
            </a:extLst>
          </p:cNvPr>
          <p:cNvSpPr txBox="1">
            <a:spLocks/>
          </p:cNvSpPr>
          <p:nvPr/>
        </p:nvSpPr>
        <p:spPr>
          <a:xfrm>
            <a:off x="838200" y="381000"/>
            <a:ext cx="10003218" cy="160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EDA, 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29711-A567-CE81-BAE1-CEEDD1C4F56E}"/>
              </a:ext>
            </a:extLst>
          </p:cNvPr>
          <p:cNvSpPr txBox="1"/>
          <p:nvPr/>
        </p:nvSpPr>
        <p:spPr>
          <a:xfrm>
            <a:off x="6563825" y="1108764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</a:rPr>
              <a:t>다중공선성</a:t>
            </a:r>
            <a:r>
              <a:rPr lang="ko-KR" altLang="en-US" sz="2800" b="1" dirty="0">
                <a:solidFill>
                  <a:schemeClr val="bg1"/>
                </a:solidFill>
              </a:rPr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87896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2270C4-D4FF-81DD-3417-42526BB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일반화 성능 향상을 위한 시도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73719-6E37-F2F7-EAAA-5016AAAA809C}"/>
              </a:ext>
            </a:extLst>
          </p:cNvPr>
          <p:cNvSpPr txBox="1"/>
          <p:nvPr/>
        </p:nvSpPr>
        <p:spPr>
          <a:xfrm>
            <a:off x="838200" y="2514600"/>
            <a:ext cx="4876800" cy="3783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학습 데이터에 대한 과적합을 피하기 위해 </a:t>
            </a:r>
            <a:r>
              <a:rPr lang="en-US" altLang="ko-KR" dirty="0">
                <a:solidFill>
                  <a:srgbClr val="41242B"/>
                </a:solidFill>
                <a:latin typeface="Microsoft GothicNeo"/>
              </a:rPr>
              <a:t>feature selection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r>
              <a:rPr lang="ko-KR" altLang="en-US" dirty="0">
                <a:solidFill>
                  <a:srgbClr val="41242B"/>
                </a:solidFill>
                <a:latin typeface="Microsoft GothicNeo"/>
              </a:rPr>
              <a:t>수행</a:t>
            </a:r>
            <a:r>
              <a:rPr lang="en-US" altLang="ko-KR" dirty="0">
                <a:solidFill>
                  <a:srgbClr val="41242B"/>
                </a:solidFill>
                <a:latin typeface="Microsoft GothicNeo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1242B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285750" indent="-228600" latinLnBrk="0">
              <a:lnSpc>
                <a:spcPct val="110000"/>
              </a:lnSpc>
              <a:spcAft>
                <a:spcPts val="600"/>
              </a:spcAft>
              <a:buClr>
                <a:srgbClr val="EB4E73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1242B"/>
                </a:solidFill>
              </a:rPr>
              <a:t>각각의 변수들을 </a:t>
            </a:r>
            <a:r>
              <a:rPr lang="en-US" altLang="ko-KR" dirty="0">
                <a:solidFill>
                  <a:srgbClr val="41242B"/>
                </a:solidFill>
              </a:rPr>
              <a:t>Y </a:t>
            </a:r>
            <a:r>
              <a:rPr lang="en-US" altLang="ko-KR" dirty="0" err="1">
                <a:solidFill>
                  <a:srgbClr val="41242B"/>
                </a:solidFill>
              </a:rPr>
              <a:t>lable</a:t>
            </a:r>
            <a:r>
              <a:rPr lang="en-US" altLang="ko-KR" dirty="0">
                <a:solidFill>
                  <a:srgbClr val="41242B"/>
                </a:solidFill>
              </a:rPr>
              <a:t>(</a:t>
            </a:r>
            <a:r>
              <a:rPr lang="en-US" altLang="ko-KR" dirty="0" err="1">
                <a:solidFill>
                  <a:srgbClr val="41242B"/>
                </a:solidFill>
              </a:rPr>
              <a:t>nextScore</a:t>
            </a:r>
            <a:r>
              <a:rPr lang="en-US" altLang="ko-KR" dirty="0">
                <a:solidFill>
                  <a:srgbClr val="41242B"/>
                </a:solidFill>
              </a:rPr>
              <a:t>)</a:t>
            </a:r>
            <a:r>
              <a:rPr lang="ko-KR" altLang="en-US" dirty="0">
                <a:solidFill>
                  <a:srgbClr val="41242B"/>
                </a:solidFill>
              </a:rPr>
              <a:t>과의 상관계수를 구하여 상위의 변수들만 학습 시도</a:t>
            </a:r>
            <a:endParaRPr lang="en-US" altLang="ko-KR" dirty="0">
              <a:solidFill>
                <a:srgbClr val="41242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0BA88-EC30-0772-7568-8DB0EC755CEB}"/>
              </a:ext>
            </a:extLst>
          </p:cNvPr>
          <p:cNvSpPr txBox="1"/>
          <p:nvPr/>
        </p:nvSpPr>
        <p:spPr>
          <a:xfrm>
            <a:off x="8130248" y="965150"/>
            <a:ext cx="354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1. Feature Selection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C445BA-DF4F-3B96-3176-69800FF51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296" y="3340213"/>
            <a:ext cx="4298302" cy="21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1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EEFF7F-0AE1-C2B1-C6FD-E651B1EB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1A91C-7C3A-5C54-2C32-54E9B55B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프로젝트 선정 배경 및 주제 소개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1800" dirty="0">
                <a:solidFill>
                  <a:schemeClr val="tx2"/>
                </a:solidFill>
              </a:rPr>
              <a:t>Dataset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EDA, Preprocessing</a:t>
            </a:r>
          </a:p>
          <a:p>
            <a:r>
              <a:rPr lang="ko-KR" altLang="en-US" sz="1800" dirty="0">
                <a:solidFill>
                  <a:schemeClr val="tx2"/>
                </a:solidFill>
              </a:rPr>
              <a:t>일반화를 위한 노력들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1800" dirty="0">
                <a:solidFill>
                  <a:schemeClr val="tx2"/>
                </a:solidFill>
              </a:rPr>
              <a:t>Modeling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XAI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F180BDB-9919-4CD2-8B7C-47E82E4E3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0048" y="0"/>
            <a:ext cx="5711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536D7D-2324-4AE5-BFC2-627DFB147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0048" y="0"/>
            <a:ext cx="5711952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3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2270C4-D4FF-81DD-3417-42526BB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일반화 성능 향상을 위한 시도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73719-6E37-F2F7-EAAA-5016AAAA809C}"/>
              </a:ext>
            </a:extLst>
          </p:cNvPr>
          <p:cNvSpPr txBox="1"/>
          <p:nvPr/>
        </p:nvSpPr>
        <p:spPr>
          <a:xfrm>
            <a:off x="838199" y="2514600"/>
            <a:ext cx="5360469" cy="3783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해당 방법을 사용했더니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전체적인 예측 정확도가 낮아짐을 확인하여 최종 모델에서 사용하지 않음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.</a:t>
            </a:r>
          </a:p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41242B"/>
                </a:solidFill>
                <a:latin typeface="Microsoft GothicNeo"/>
              </a:rPr>
              <a:t>해당 현상에 대해 아래와 같이 추측하고 있음</a:t>
            </a:r>
            <a:r>
              <a:rPr lang="en-US" altLang="ko-KR" dirty="0">
                <a:solidFill>
                  <a:srgbClr val="41242B"/>
                </a:solidFill>
                <a:latin typeface="Microsoft GothicNeo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1242B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400050" indent="-342900" latinLnBrk="0">
              <a:lnSpc>
                <a:spcPct val="110000"/>
              </a:lnSpc>
              <a:spcAft>
                <a:spcPts val="600"/>
              </a:spcAft>
              <a:buClr>
                <a:srgbClr val="41242B"/>
              </a:buClr>
              <a:buFont typeface="+mj-lt"/>
              <a:buAutoNum type="arabicPeriod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예측에 중요한 정보가 포함된 변수를 실수로 제거</a:t>
            </a:r>
            <a:endParaRPr lang="en-US" altLang="ko-KR" dirty="0">
              <a:solidFill>
                <a:srgbClr val="41242B"/>
              </a:solidFill>
              <a:latin typeface="Microsoft GothicNeo"/>
            </a:endParaRPr>
          </a:p>
          <a:p>
            <a:pPr marL="400050" indent="-342900" latinLnBrk="0">
              <a:lnSpc>
                <a:spcPct val="110000"/>
              </a:lnSpc>
              <a:spcAft>
                <a:spcPts val="600"/>
              </a:spcAft>
              <a:buClr>
                <a:srgbClr val="41242B"/>
              </a:buClr>
              <a:buFont typeface="+mj-lt"/>
              <a:buAutoNum type="arabicPeriod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대상 변수와의 상호작용 또는 비선형 관계를 고려하지 않고 개별 변수에 초점을 맞추어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feature selection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을 수행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41242B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0BA88-EC30-0772-7568-8DB0EC755CEB}"/>
              </a:ext>
            </a:extLst>
          </p:cNvPr>
          <p:cNvSpPr txBox="1"/>
          <p:nvPr/>
        </p:nvSpPr>
        <p:spPr>
          <a:xfrm>
            <a:off x="8130248" y="965150"/>
            <a:ext cx="354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1. Feature Selection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C445BA-DF4F-3B96-3176-69800FF51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296" y="3340213"/>
            <a:ext cx="4298302" cy="21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2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2270C4-D4FF-81DD-3417-42526BB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일반화 성능 향상을 위한 시도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73719-6E37-F2F7-EAAA-5016AAAA809C}"/>
              </a:ext>
            </a:extLst>
          </p:cNvPr>
          <p:cNvSpPr txBox="1"/>
          <p:nvPr/>
        </p:nvSpPr>
        <p:spPr>
          <a:xfrm>
            <a:off x="838200" y="2514600"/>
            <a:ext cx="4876800" cy="3783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기존 무작위 추출을 통한 모델은 학습 데이터셋의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불균일한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nextScore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분포를 가짐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.</a:t>
            </a:r>
          </a:p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41242B"/>
                </a:solidFill>
                <a:latin typeface="Microsoft GothicNeo"/>
              </a:rPr>
              <a:t>이로 인해 학습 모델이 거의 모든 경우에 대해서 가뭄이 아닌 것으로 판단함</a:t>
            </a:r>
            <a:r>
              <a:rPr lang="en-US" altLang="ko-KR" dirty="0">
                <a:solidFill>
                  <a:srgbClr val="41242B"/>
                </a:solidFill>
                <a:latin typeface="Microsoft GothicNeo"/>
              </a:rPr>
              <a:t>.</a:t>
            </a:r>
          </a:p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41242B"/>
                </a:solidFill>
                <a:latin typeface="Microsoft GothicNeo"/>
              </a:rPr>
              <a:t>전체적인 </a:t>
            </a:r>
            <a:r>
              <a:rPr lang="en-US" altLang="ko-KR" dirty="0">
                <a:solidFill>
                  <a:srgbClr val="41242B"/>
                </a:solidFill>
                <a:latin typeface="Microsoft GothicNeo"/>
              </a:rPr>
              <a:t>accuracy</a:t>
            </a:r>
            <a:r>
              <a:rPr lang="ko-KR" altLang="en-US" dirty="0">
                <a:solidFill>
                  <a:srgbClr val="41242B"/>
                </a:solidFill>
                <a:latin typeface="Microsoft GothicNeo"/>
              </a:rPr>
              <a:t>는 높게 나타났으나</a:t>
            </a:r>
            <a:r>
              <a:rPr lang="en-US" altLang="ko-KR" dirty="0">
                <a:solidFill>
                  <a:srgbClr val="41242B"/>
                </a:solidFill>
                <a:latin typeface="Microsoft GothicNeo"/>
              </a:rPr>
              <a:t>, </a:t>
            </a:r>
            <a:r>
              <a:rPr lang="ko-KR" altLang="en-US" dirty="0">
                <a:solidFill>
                  <a:srgbClr val="41242B"/>
                </a:solidFill>
                <a:latin typeface="Microsoft GothicNeo"/>
              </a:rPr>
              <a:t>가뭄지수가 </a:t>
            </a:r>
            <a:r>
              <a:rPr lang="en-US" altLang="ko-KR" dirty="0">
                <a:solidFill>
                  <a:srgbClr val="41242B"/>
                </a:solidFill>
                <a:latin typeface="Microsoft GothicNeo"/>
              </a:rPr>
              <a:t>4~5</a:t>
            </a:r>
            <a:r>
              <a:rPr lang="ko-KR" altLang="en-US" dirty="0">
                <a:solidFill>
                  <a:srgbClr val="41242B"/>
                </a:solidFill>
                <a:latin typeface="Microsoft GothicNeo"/>
              </a:rPr>
              <a:t>단계에 대한 정확도가 매우 떨어짐을 확인함</a:t>
            </a:r>
            <a:r>
              <a:rPr lang="en-US" altLang="ko-KR" dirty="0">
                <a:solidFill>
                  <a:srgbClr val="41242B"/>
                </a:solidFill>
                <a:latin typeface="Microsoft GothicNeo"/>
              </a:rPr>
              <a:t>.</a:t>
            </a:r>
          </a:p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41242B"/>
              </a:solidFill>
              <a:latin typeface="Microsoft GothicNeo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41242B"/>
                </a:solidFill>
                <a:latin typeface="Microsoft GothicNeo"/>
              </a:rPr>
              <a:t>개선의 필요성을 느낌</a:t>
            </a:r>
            <a:r>
              <a:rPr lang="en-US" altLang="ko-KR" dirty="0">
                <a:solidFill>
                  <a:srgbClr val="41242B"/>
                </a:solidFill>
                <a:latin typeface="Microsoft GothicNeo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56AB1-6319-AA4A-BBD8-20DCFD524093}"/>
              </a:ext>
            </a:extLst>
          </p:cNvPr>
          <p:cNvSpPr txBox="1"/>
          <p:nvPr/>
        </p:nvSpPr>
        <p:spPr>
          <a:xfrm>
            <a:off x="7711091" y="4113234"/>
            <a:ext cx="2481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&lt;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기존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불균일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데이터 분포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&gt;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00A30-A6A0-3AE9-D5B0-4B17E67F8E3D}"/>
              </a:ext>
            </a:extLst>
          </p:cNvPr>
          <p:cNvSpPr txBox="1"/>
          <p:nvPr/>
        </p:nvSpPr>
        <p:spPr>
          <a:xfrm>
            <a:off x="7711093" y="6468372"/>
            <a:ext cx="2481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&lt;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불균일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데이터 학습 결과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&gt;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79CDB-6FC2-C224-5514-B2D1420052FE}"/>
              </a:ext>
            </a:extLst>
          </p:cNvPr>
          <p:cNvSpPr txBox="1"/>
          <p:nvPr/>
        </p:nvSpPr>
        <p:spPr>
          <a:xfrm>
            <a:off x="8130248" y="965150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2.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균일 데이터 활용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578E906-377A-A972-E68E-D4614DAA6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56" y="4633220"/>
            <a:ext cx="3513240" cy="183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E05018C-80EE-4225-7C07-BD3569F9E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72" y="2252945"/>
            <a:ext cx="2991319" cy="185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68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2270C4-D4FF-81DD-3417-42526BB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일반화 성능 향상을 위한 시도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73719-6E37-F2F7-EAAA-5016AAAA809C}"/>
              </a:ext>
            </a:extLst>
          </p:cNvPr>
          <p:cNvSpPr txBox="1"/>
          <p:nvPr/>
        </p:nvSpPr>
        <p:spPr>
          <a:xfrm>
            <a:off x="838200" y="2514600"/>
            <a:ext cx="4876800" cy="3783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각각의 점수대에서 균일한 분포를 보이도록 점수대별로 학습 데이터를 무작위 추출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.</a:t>
            </a:r>
          </a:p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전체적인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accuracy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를 저해하지 않음과 동시에 가뭄지수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4~5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점에 대해서도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f1-score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가 크게 향상됨을 확인함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.</a:t>
            </a:r>
          </a:p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41242B"/>
              </a:solidFill>
              <a:latin typeface="Microsoft GothicNeo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B4E7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최종 모델 단계에서 균일 데이터를 통해 학습한 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불균일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데이터로 검증하기로 결정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56AB1-6319-AA4A-BBD8-20DCFD524093}"/>
              </a:ext>
            </a:extLst>
          </p:cNvPr>
          <p:cNvSpPr txBox="1"/>
          <p:nvPr/>
        </p:nvSpPr>
        <p:spPr>
          <a:xfrm>
            <a:off x="7711092" y="4113234"/>
            <a:ext cx="2481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&lt;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개선된 균일 데이터 분포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&gt;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00A30-A6A0-3AE9-D5B0-4B17E67F8E3D}"/>
              </a:ext>
            </a:extLst>
          </p:cNvPr>
          <p:cNvSpPr txBox="1"/>
          <p:nvPr/>
        </p:nvSpPr>
        <p:spPr>
          <a:xfrm>
            <a:off x="7805669" y="6468372"/>
            <a:ext cx="229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&lt;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균일 데이터 학습 결과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&gt;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79CDB-6FC2-C224-5514-B2D1420052FE}"/>
              </a:ext>
            </a:extLst>
          </p:cNvPr>
          <p:cNvSpPr txBox="1"/>
          <p:nvPr/>
        </p:nvSpPr>
        <p:spPr>
          <a:xfrm>
            <a:off x="8130248" y="965150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</a:rPr>
              <a:t>균일 데이터 활용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92D98F7-4A2F-2D58-6550-D41AA0CB0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587" y="2297251"/>
            <a:ext cx="2718775" cy="17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4811C85B-A4AE-7195-43AF-879A3779B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56" y="4606633"/>
            <a:ext cx="3513240" cy="181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2270C4-D4FF-81DD-3417-42526BB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Modeling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B429F3-B3E3-694B-BB67-AE9CFF2E390B}"/>
              </a:ext>
            </a:extLst>
          </p:cNvPr>
          <p:cNvGrpSpPr/>
          <p:nvPr/>
        </p:nvGrpSpPr>
        <p:grpSpPr>
          <a:xfrm>
            <a:off x="1628141" y="2378283"/>
            <a:ext cx="3010516" cy="2007427"/>
            <a:chOff x="835153" y="2315514"/>
            <a:chExt cx="3010516" cy="200742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722FB0C-6D1B-C421-B2E3-4B9479331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8201" y="2315514"/>
              <a:ext cx="3007468" cy="16890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66524A-A0DC-D07B-7193-8B0346D5EC3F}"/>
                </a:ext>
              </a:extLst>
            </p:cNvPr>
            <p:cNvSpPr txBox="1"/>
            <p:nvPr/>
          </p:nvSpPr>
          <p:spPr>
            <a:xfrm>
              <a:off x="835153" y="4015164"/>
              <a:ext cx="3007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en-US" altLang="ko-KR" sz="1400" dirty="0" err="1"/>
                <a:t>RandomForest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D6610EF-C545-CF95-9A4E-CB2D248F5313}"/>
              </a:ext>
            </a:extLst>
          </p:cNvPr>
          <p:cNvGrpSpPr/>
          <p:nvPr/>
        </p:nvGrpSpPr>
        <p:grpSpPr>
          <a:xfrm>
            <a:off x="7550295" y="2362124"/>
            <a:ext cx="3010516" cy="1993173"/>
            <a:chOff x="835153" y="2329768"/>
            <a:chExt cx="3010516" cy="199317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25AEFD7-28F9-6DFD-7357-5A8857587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8201" y="2329768"/>
              <a:ext cx="3007468" cy="166052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871C49-32B4-FDE8-5F1F-A383719B78B5}"/>
                </a:ext>
              </a:extLst>
            </p:cNvPr>
            <p:cNvSpPr txBox="1"/>
            <p:nvPr/>
          </p:nvSpPr>
          <p:spPr>
            <a:xfrm>
              <a:off x="835153" y="4015164"/>
              <a:ext cx="3007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&lt;AdaBoost&gt;</a:t>
              </a:r>
              <a:endParaRPr lang="ko-KR" altLang="en-US" sz="14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3F3AC04-2AB4-C371-3842-C160DAF461DA}"/>
              </a:ext>
            </a:extLst>
          </p:cNvPr>
          <p:cNvGrpSpPr/>
          <p:nvPr/>
        </p:nvGrpSpPr>
        <p:grpSpPr>
          <a:xfrm>
            <a:off x="1628141" y="4727170"/>
            <a:ext cx="3010516" cy="2004163"/>
            <a:chOff x="835153" y="2318778"/>
            <a:chExt cx="3010516" cy="200416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44D925F-5071-E6C9-6B92-BF7AA3F85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8201" y="2318778"/>
              <a:ext cx="3007468" cy="168249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E4E598-7892-38CC-620C-E66077C8263C}"/>
                </a:ext>
              </a:extLst>
            </p:cNvPr>
            <p:cNvSpPr txBox="1"/>
            <p:nvPr/>
          </p:nvSpPr>
          <p:spPr>
            <a:xfrm>
              <a:off x="835153" y="4015164"/>
              <a:ext cx="3007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en-US" altLang="ko-KR" sz="1400" dirty="0" err="1"/>
                <a:t>XGBoost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6B985B3-20D2-5ACF-B7AA-1E75A9B8A0C3}"/>
              </a:ext>
            </a:extLst>
          </p:cNvPr>
          <p:cNvSpPr txBox="1"/>
          <p:nvPr/>
        </p:nvSpPr>
        <p:spPr>
          <a:xfrm>
            <a:off x="3681465" y="983769"/>
            <a:ext cx="4560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사용 모델에 따른 성능 비교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3CB87FF-6768-A25C-2601-74ABAC8733DB}"/>
              </a:ext>
            </a:extLst>
          </p:cNvPr>
          <p:cNvGrpSpPr/>
          <p:nvPr/>
        </p:nvGrpSpPr>
        <p:grpSpPr>
          <a:xfrm>
            <a:off x="7550295" y="4737069"/>
            <a:ext cx="3010516" cy="1997928"/>
            <a:chOff x="835153" y="2325013"/>
            <a:chExt cx="3010516" cy="199792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864A2F5-F860-4B68-AD1C-036AB1022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8201" y="2325013"/>
              <a:ext cx="3007468" cy="1670029"/>
            </a:xfrm>
            <a:prstGeom prst="rect">
              <a:avLst/>
            </a:prstGeom>
          </p:spPr>
        </p:pic>
        <p:sp>
          <p:nvSpPr>
            <p:cNvPr id="4096" name="TextBox 4095">
              <a:extLst>
                <a:ext uri="{FF2B5EF4-FFF2-40B4-BE49-F238E27FC236}">
                  <a16:creationId xmlns:a16="http://schemas.microsoft.com/office/drawing/2014/main" id="{AB74EEC7-9B55-EE4D-212E-B8060897361D}"/>
                </a:ext>
              </a:extLst>
            </p:cNvPr>
            <p:cNvSpPr txBox="1"/>
            <p:nvPr/>
          </p:nvSpPr>
          <p:spPr>
            <a:xfrm>
              <a:off x="835153" y="4015164"/>
              <a:ext cx="3007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en-US" altLang="ko-KR" sz="1400" dirty="0" err="1"/>
                <a:t>LightGBM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48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2270C4-D4FF-81DD-3417-42526BB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Modeling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B429F3-B3E3-694B-BB67-AE9CFF2E390B}"/>
              </a:ext>
            </a:extLst>
          </p:cNvPr>
          <p:cNvGrpSpPr/>
          <p:nvPr/>
        </p:nvGrpSpPr>
        <p:grpSpPr>
          <a:xfrm>
            <a:off x="605393" y="3030863"/>
            <a:ext cx="3062088" cy="2630105"/>
            <a:chOff x="783581" y="2339166"/>
            <a:chExt cx="3062088" cy="263010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722FB0C-6D1B-C421-B2E3-4B9479331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8201" y="2339166"/>
              <a:ext cx="3007468" cy="164172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66524A-A0DC-D07B-7193-8B0346D5EC3F}"/>
                </a:ext>
              </a:extLst>
            </p:cNvPr>
            <p:cNvSpPr txBox="1"/>
            <p:nvPr/>
          </p:nvSpPr>
          <p:spPr>
            <a:xfrm>
              <a:off x="783581" y="4015164"/>
              <a:ext cx="306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Input Model: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RandomForest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, AdaBoost,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XGBoost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&lt;</a:t>
              </a:r>
              <a:r>
                <a:rPr lang="ko-KR" altLang="en-US" sz="1400" dirty="0">
                  <a:solidFill>
                    <a:srgbClr val="000000"/>
                  </a:solidFill>
                  <a:latin typeface="Microsoft GothicNeo"/>
                </a:rPr>
                <a:t>사용 분류 모델</a:t>
              </a:r>
              <a:r>
                <a:rPr lang="en-US" altLang="ko-KR" sz="1400" dirty="0">
                  <a:solidFill>
                    <a:srgbClr val="000000"/>
                  </a:solidFill>
                  <a:latin typeface="Microsoft GothicNeo"/>
                </a:rPr>
                <a:t>: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XGBoost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 &gt;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D6610EF-C545-CF95-9A4E-CB2D248F5313}"/>
              </a:ext>
            </a:extLst>
          </p:cNvPr>
          <p:cNvGrpSpPr/>
          <p:nvPr/>
        </p:nvGrpSpPr>
        <p:grpSpPr>
          <a:xfrm>
            <a:off x="4592265" y="3022636"/>
            <a:ext cx="3007469" cy="2629299"/>
            <a:chOff x="835153" y="2339972"/>
            <a:chExt cx="3007469" cy="262929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25AEFD7-28F9-6DFD-7357-5A8857587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281" y="2339972"/>
              <a:ext cx="2983308" cy="164011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871C49-32B4-FDE8-5F1F-A383719B78B5}"/>
                </a:ext>
              </a:extLst>
            </p:cNvPr>
            <p:cNvSpPr txBox="1"/>
            <p:nvPr/>
          </p:nvSpPr>
          <p:spPr>
            <a:xfrm>
              <a:off x="835153" y="4015164"/>
              <a:ext cx="30074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Input Model: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RandomForest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,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LightGBM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,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XGBoost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400" dirty="0">
                <a:solidFill>
                  <a:srgbClr val="000000"/>
                </a:solidFill>
                <a:latin typeface="Microsoft GothicNeo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&lt;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사용 분류 모델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: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XGBoost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&gt;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4A9A9E1-AAF0-B772-3944-89AFD670B041}"/>
              </a:ext>
            </a:extLst>
          </p:cNvPr>
          <p:cNvSpPr txBox="1"/>
          <p:nvPr/>
        </p:nvSpPr>
        <p:spPr>
          <a:xfrm>
            <a:off x="3681465" y="983769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2. Stacking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EC1CDF5-C476-C14E-BBA1-3A020AC19841}"/>
              </a:ext>
            </a:extLst>
          </p:cNvPr>
          <p:cNvGrpSpPr/>
          <p:nvPr/>
        </p:nvGrpSpPr>
        <p:grpSpPr>
          <a:xfrm>
            <a:off x="8524517" y="3012432"/>
            <a:ext cx="3007469" cy="2639503"/>
            <a:chOff x="835153" y="2329768"/>
            <a:chExt cx="3007469" cy="26395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1266A62-6466-2B68-2C66-77ABCB739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8583" y="2329768"/>
              <a:ext cx="2966704" cy="166052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63544C-4F2B-A940-F429-432A5D1DC4A4}"/>
                </a:ext>
              </a:extLst>
            </p:cNvPr>
            <p:cNvSpPr txBox="1"/>
            <p:nvPr/>
          </p:nvSpPr>
          <p:spPr>
            <a:xfrm>
              <a:off x="835153" y="4015164"/>
              <a:ext cx="30074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Input Model: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RandomForest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,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LightGBM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,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XGBoost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400" dirty="0">
                <a:solidFill>
                  <a:srgbClr val="000000"/>
                </a:solidFill>
                <a:latin typeface="Microsoft GothicNeo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&lt;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사용 분류 모델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: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LightGBM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&gt;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06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2270C4-D4FF-81DD-3417-42526BB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XAI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A9A9E1-AAF0-B772-3944-89AFD670B041}"/>
              </a:ext>
            </a:extLst>
          </p:cNvPr>
          <p:cNvSpPr txBox="1"/>
          <p:nvPr/>
        </p:nvSpPr>
        <p:spPr>
          <a:xfrm>
            <a:off x="1930486" y="982936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1. Feature Importance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21E97C-57A3-A2B2-58A6-F29C26FCDAB0}"/>
              </a:ext>
            </a:extLst>
          </p:cNvPr>
          <p:cNvGrpSpPr/>
          <p:nvPr/>
        </p:nvGrpSpPr>
        <p:grpSpPr>
          <a:xfrm>
            <a:off x="772188" y="2281834"/>
            <a:ext cx="9405136" cy="4074645"/>
            <a:chOff x="772188" y="2281834"/>
            <a:chExt cx="9405136" cy="407464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6A37C6D-507D-84CB-DC25-912F68603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74374" y="2719049"/>
              <a:ext cx="2202950" cy="3637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06C44B-180F-C6ED-0DEA-152FE7CB64CB}"/>
                </a:ext>
              </a:extLst>
            </p:cNvPr>
            <p:cNvSpPr txBox="1"/>
            <p:nvPr/>
          </p:nvSpPr>
          <p:spPr>
            <a:xfrm>
              <a:off x="4592265" y="2281834"/>
              <a:ext cx="3007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&lt;</a:t>
              </a:r>
              <a:r>
                <a:rPr kumimoji="0" lang="en-US" altLang="ko-K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RandomForest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&gt;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5444020-0520-68F3-E356-15241337E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8"/>
            <a:stretch/>
          </p:blipFill>
          <p:spPr>
            <a:xfrm>
              <a:off x="772188" y="2944994"/>
              <a:ext cx="4958208" cy="3175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5552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2270C4-D4FF-81DD-3417-42526BB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XAI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A9A9E1-AAF0-B772-3944-89AFD670B041}"/>
              </a:ext>
            </a:extLst>
          </p:cNvPr>
          <p:cNvSpPr txBox="1"/>
          <p:nvPr/>
        </p:nvSpPr>
        <p:spPr>
          <a:xfrm>
            <a:off x="1930486" y="982936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1. Feature Importance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21E97C-57A3-A2B2-58A6-F29C26FCDAB0}"/>
              </a:ext>
            </a:extLst>
          </p:cNvPr>
          <p:cNvGrpSpPr/>
          <p:nvPr/>
        </p:nvGrpSpPr>
        <p:grpSpPr>
          <a:xfrm>
            <a:off x="4592265" y="2281834"/>
            <a:ext cx="5585059" cy="4030180"/>
            <a:chOff x="4592265" y="2281834"/>
            <a:chExt cx="5585059" cy="403018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6A37C6D-507D-84CB-DC25-912F68603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74374" y="2763513"/>
              <a:ext cx="2202950" cy="3548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06C44B-180F-C6ED-0DEA-152FE7CB64CB}"/>
                </a:ext>
              </a:extLst>
            </p:cNvPr>
            <p:cNvSpPr txBox="1"/>
            <p:nvPr/>
          </p:nvSpPr>
          <p:spPr>
            <a:xfrm>
              <a:off x="4592265" y="2281834"/>
              <a:ext cx="3007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&lt;</a:t>
              </a:r>
              <a:r>
                <a:rPr kumimoji="0" lang="en-US" altLang="ko-K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XGBoost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&gt;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7181000-54B6-CEEB-DFE4-A5C603DC8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140" y="2944994"/>
            <a:ext cx="4955346" cy="30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71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2270C4-D4FF-81DD-3417-42526BB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XAI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A9A9E1-AAF0-B772-3944-89AFD670B041}"/>
              </a:ext>
            </a:extLst>
          </p:cNvPr>
          <p:cNvSpPr txBox="1"/>
          <p:nvPr/>
        </p:nvSpPr>
        <p:spPr>
          <a:xfrm>
            <a:off x="1930486" y="982936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1. Feature Importance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21E97C-57A3-A2B2-58A6-F29C26FCDAB0}"/>
              </a:ext>
            </a:extLst>
          </p:cNvPr>
          <p:cNvGrpSpPr/>
          <p:nvPr/>
        </p:nvGrpSpPr>
        <p:grpSpPr>
          <a:xfrm>
            <a:off x="4592265" y="2281834"/>
            <a:ext cx="5585059" cy="3948439"/>
            <a:chOff x="4592265" y="2281834"/>
            <a:chExt cx="5585059" cy="3948439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6A37C6D-507D-84CB-DC25-912F68603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74374" y="2845253"/>
              <a:ext cx="2202950" cy="3385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06C44B-180F-C6ED-0DEA-152FE7CB64CB}"/>
                </a:ext>
              </a:extLst>
            </p:cNvPr>
            <p:cNvSpPr txBox="1"/>
            <p:nvPr/>
          </p:nvSpPr>
          <p:spPr>
            <a:xfrm>
              <a:off x="4592265" y="2281834"/>
              <a:ext cx="3007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&lt;</a:t>
              </a:r>
              <a:r>
                <a:rPr kumimoji="0" lang="en-US" altLang="ko-K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LightGBM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&gt;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FB0DDBC-C1AE-CBB2-0A1A-A67B47501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122" y="2858338"/>
            <a:ext cx="4955346" cy="35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99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2270C4-D4FF-81DD-3417-42526BB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XAI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B429F3-B3E3-694B-BB67-AE9CFF2E390B}"/>
              </a:ext>
            </a:extLst>
          </p:cNvPr>
          <p:cNvGrpSpPr/>
          <p:nvPr/>
        </p:nvGrpSpPr>
        <p:grpSpPr>
          <a:xfrm>
            <a:off x="606013" y="3039134"/>
            <a:ext cx="3396139" cy="2482557"/>
            <a:chOff x="1056561" y="2659359"/>
            <a:chExt cx="3396139" cy="248255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722FB0C-6D1B-C421-B2E3-4B9479331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8"/>
            <a:stretch/>
          </p:blipFill>
          <p:spPr>
            <a:xfrm>
              <a:off x="1056561" y="2659359"/>
              <a:ext cx="3396139" cy="21747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66524A-A0DC-D07B-7193-8B0346D5EC3F}"/>
                </a:ext>
              </a:extLst>
            </p:cNvPr>
            <p:cNvSpPr txBox="1"/>
            <p:nvPr/>
          </p:nvSpPr>
          <p:spPr>
            <a:xfrm>
              <a:off x="1223586" y="4834139"/>
              <a:ext cx="306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&lt;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RandomForest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&gt;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4A9A9E1-AAF0-B772-3944-89AFD670B041}"/>
              </a:ext>
            </a:extLst>
          </p:cNvPr>
          <p:cNvSpPr txBox="1"/>
          <p:nvPr/>
        </p:nvSpPr>
        <p:spPr>
          <a:xfrm>
            <a:off x="1930486" y="982936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1. </a:t>
            </a:r>
            <a:r>
              <a:rPr lang="en-US" altLang="ko-KR" sz="2800" b="1" dirty="0">
                <a:solidFill>
                  <a:srgbClr val="FFFFFF"/>
                </a:solidFill>
                <a:latin typeface="Microsoft GothicNeo"/>
              </a:rPr>
              <a:t>Feature Importance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131FC7-CAE5-7068-A167-FE8618D251FF}"/>
              </a:ext>
            </a:extLst>
          </p:cNvPr>
          <p:cNvGrpSpPr/>
          <p:nvPr/>
        </p:nvGrpSpPr>
        <p:grpSpPr>
          <a:xfrm>
            <a:off x="4401821" y="3065381"/>
            <a:ext cx="3396139" cy="2456310"/>
            <a:chOff x="1056561" y="2685606"/>
            <a:chExt cx="3396139" cy="24563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4EA89C2-69B5-81BF-F480-C6EBA4A06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56561" y="2685606"/>
              <a:ext cx="3396139" cy="20795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1B8711-0436-0722-EF81-9C92B6903D3F}"/>
                </a:ext>
              </a:extLst>
            </p:cNvPr>
            <p:cNvSpPr txBox="1"/>
            <p:nvPr/>
          </p:nvSpPr>
          <p:spPr>
            <a:xfrm>
              <a:off x="1223586" y="4834139"/>
              <a:ext cx="306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&lt;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XGBoost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&gt;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41588F3-7187-67E3-2B0A-30D6C5E36336}"/>
              </a:ext>
            </a:extLst>
          </p:cNvPr>
          <p:cNvGrpSpPr/>
          <p:nvPr/>
        </p:nvGrpSpPr>
        <p:grpSpPr>
          <a:xfrm>
            <a:off x="8197628" y="2996384"/>
            <a:ext cx="3082998" cy="2525307"/>
            <a:chOff x="1213131" y="2616609"/>
            <a:chExt cx="3082998" cy="25253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21B883F-735E-520A-6C41-0F7B7954A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3131" y="2616609"/>
              <a:ext cx="3082998" cy="221753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0E3D30-D01F-4DE0-0E3B-DBBBDC1FDE2C}"/>
                </a:ext>
              </a:extLst>
            </p:cNvPr>
            <p:cNvSpPr txBox="1"/>
            <p:nvPr/>
          </p:nvSpPr>
          <p:spPr>
            <a:xfrm>
              <a:off x="1223586" y="4834139"/>
              <a:ext cx="306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Microsoft GothicNeo"/>
                </a:rPr>
                <a:t>&lt;</a:t>
              </a:r>
              <a:r>
                <a:rPr lang="en-US" altLang="ko-KR" sz="1400" dirty="0" err="1">
                  <a:solidFill>
                    <a:srgbClr val="000000"/>
                  </a:solidFill>
                  <a:latin typeface="Microsoft GothicNeo"/>
                </a:rPr>
                <a:t>LightGBM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rPr>
                <a:t>&gt;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102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2270C4-D4FF-81DD-3417-42526BB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XAI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A9A9E1-AAF0-B772-3944-89AFD670B041}"/>
              </a:ext>
            </a:extLst>
          </p:cNvPr>
          <p:cNvSpPr txBox="1"/>
          <p:nvPr/>
        </p:nvSpPr>
        <p:spPr>
          <a:xfrm>
            <a:off x="1930486" y="982936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2. SHAP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C4950-5097-84D0-3B45-FFDE753A3494}"/>
              </a:ext>
            </a:extLst>
          </p:cNvPr>
          <p:cNvSpPr txBox="1"/>
          <p:nvPr/>
        </p:nvSpPr>
        <p:spPr>
          <a:xfrm>
            <a:off x="1930689" y="2515750"/>
            <a:ext cx="300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&lt;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XGBoost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&gt;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1E41E-D58E-4F37-0219-394CE8E8DFA4}"/>
              </a:ext>
            </a:extLst>
          </p:cNvPr>
          <p:cNvSpPr txBox="1"/>
          <p:nvPr/>
        </p:nvSpPr>
        <p:spPr>
          <a:xfrm>
            <a:off x="7332205" y="2515750"/>
            <a:ext cx="300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&lt;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LightGBM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&gt;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9E64F7-FFEB-DBF4-D764-5478BA39B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10" y="2872483"/>
            <a:ext cx="3202625" cy="372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4F7ABD-7483-ADFC-187D-A63C5B7A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626" y="2915860"/>
            <a:ext cx="3202625" cy="376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9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49BA-B484-5D3C-1B43-A260A415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선정 배경 및 주제 소개</a:t>
            </a:r>
          </a:p>
        </p:txBody>
      </p:sp>
      <p:pic>
        <p:nvPicPr>
          <p:cNvPr id="8" name="그림 7" descr="구름, 야외, 하늘, 도로이(가) 표시된 사진&#10;&#10;자동 생성된 설명">
            <a:extLst>
              <a:ext uri="{FF2B5EF4-FFF2-40B4-BE49-F238E27FC236}">
                <a16:creationId xmlns:a16="http://schemas.microsoft.com/office/drawing/2014/main" id="{23E8C708-7DC0-6277-4107-800100FAC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8" y="1971212"/>
            <a:ext cx="5823264" cy="3752770"/>
          </a:xfrm>
          <a:prstGeom prst="rect">
            <a:avLst/>
          </a:prstGeom>
        </p:spPr>
      </p:pic>
      <p:pic>
        <p:nvPicPr>
          <p:cNvPr id="1026" name="Picture 2" descr="[그래픽] 캐나다 산불 현황">
            <a:extLst>
              <a:ext uri="{FF2B5EF4-FFF2-40B4-BE49-F238E27FC236}">
                <a16:creationId xmlns:a16="http://schemas.microsoft.com/office/drawing/2014/main" id="{CC865694-34D6-4EE2-42A3-25D966956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80" y="1884860"/>
            <a:ext cx="5574716" cy="392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83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2270C4-D4FF-81DD-3417-42526BB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프로젝트 예상 기대 효과 </a:t>
            </a: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53C0045-3DB9-30A7-A802-A466568684F1}"/>
              </a:ext>
            </a:extLst>
          </p:cNvPr>
          <p:cNvSpPr/>
          <p:nvPr/>
        </p:nvSpPr>
        <p:spPr>
          <a:xfrm>
            <a:off x="838200" y="2817395"/>
            <a:ext cx="10525327" cy="505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금주의 가뭄지수와 여러 지표를 통해 다음 달의 가뭄 지수를 예측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BDF970E-1723-D6B7-6409-E0FC15EFCB96}"/>
              </a:ext>
            </a:extLst>
          </p:cNvPr>
          <p:cNvSpPr/>
          <p:nvPr/>
        </p:nvSpPr>
        <p:spPr>
          <a:xfrm>
            <a:off x="838200" y="3451314"/>
            <a:ext cx="10525327" cy="505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정부 차원의 수자원 관리 개선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4CD70E-89A8-CEE6-211D-9C0B4DFC9310}"/>
              </a:ext>
            </a:extLst>
          </p:cNvPr>
          <p:cNvSpPr/>
          <p:nvPr/>
        </p:nvSpPr>
        <p:spPr>
          <a:xfrm>
            <a:off x="828473" y="4086476"/>
            <a:ext cx="10525327" cy="505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농업의 체계적인 계획 및 생산성 증가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E5BD204-B7FD-E9A8-7CC7-5D33E68FEB73}"/>
              </a:ext>
            </a:extLst>
          </p:cNvPr>
          <p:cNvSpPr/>
          <p:nvPr/>
        </p:nvSpPr>
        <p:spPr>
          <a:xfrm>
            <a:off x="828472" y="4720395"/>
            <a:ext cx="10525327" cy="505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조기 경보 시스템 및 재난 대비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2FDC4D6-776B-00F6-0B30-60AE883E5CCC}"/>
              </a:ext>
            </a:extLst>
          </p:cNvPr>
          <p:cNvSpPr/>
          <p:nvPr/>
        </p:nvSpPr>
        <p:spPr>
          <a:xfrm>
            <a:off x="838200" y="5360043"/>
            <a:ext cx="10525327" cy="505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기후 변화에 </a:t>
            </a:r>
            <a:r>
              <a:rPr lang="ko-KR" altLang="en-US" dirty="0" err="1"/>
              <a:t>발빠른</a:t>
            </a:r>
            <a:r>
              <a:rPr lang="ko-KR" altLang="en-US" dirty="0"/>
              <a:t> 적응</a:t>
            </a:r>
          </a:p>
        </p:txBody>
      </p:sp>
    </p:spTree>
    <p:extLst>
      <p:ext uri="{BB962C8B-B14F-4D97-AF65-F5344CB8AC3E}">
        <p14:creationId xmlns:p14="http://schemas.microsoft.com/office/powerpoint/2010/main" val="10603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49BA-B484-5D3C-1B43-A260A415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선정 배경 및 주제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25DD03-1AC1-6422-6F23-589FB76C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3" y="1745807"/>
            <a:ext cx="7880153" cy="581106"/>
          </a:xfrm>
          <a:prstGeom prst="rect">
            <a:avLst/>
          </a:prstGeom>
        </p:spPr>
      </p:pic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A0534C3A-E5CC-CE62-36F0-C2B98698D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0423" y="2973838"/>
            <a:ext cx="5091167" cy="62032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0E02D0-B53E-A2E8-F0F7-81B953D6A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63" y="4241083"/>
            <a:ext cx="7411484" cy="581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ECC048-A4B3-5563-48D2-B1DC05EBC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852" y="5469113"/>
            <a:ext cx="594443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2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8" name="Rectangle 7197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00" name="Rectangle 7199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02" name="Rectangle 7201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04" name="Rectangle 7203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0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6CD614-DCA4-926A-2633-F219678E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A76E8-FA0A-76BA-557A-21FBA3E07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14600"/>
            <a:ext cx="4777491" cy="361448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2"/>
                </a:solidFill>
              </a:rPr>
              <a:t>Predict Droughts using Weather &amp; Soil Data</a:t>
            </a:r>
            <a:endParaRPr lang="en-US" altLang="ko-KR" sz="1800" dirty="0">
              <a:solidFill>
                <a:schemeClr val="tx2"/>
              </a:solidFill>
              <a:hlinkClick r:id="rId3"/>
            </a:endParaRPr>
          </a:p>
          <a:p>
            <a:r>
              <a:rPr lang="en-US" altLang="ko-KR" sz="1800" dirty="0">
                <a:solidFill>
                  <a:schemeClr val="tx2"/>
                </a:solidFill>
                <a:hlinkClick r:id="rId3"/>
              </a:rPr>
              <a:t>https://www.kaggle.com/datasets/cdminix/us-drought-meteorological-data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우측 표 기준에 따른 가뭄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지수를 이용해 </a:t>
            </a:r>
            <a:r>
              <a:rPr lang="en-US" altLang="ko-KR" sz="1800" dirty="0">
                <a:solidFill>
                  <a:schemeClr val="tx2"/>
                </a:solidFill>
              </a:rPr>
              <a:t>16</a:t>
            </a:r>
            <a:r>
              <a:rPr lang="ko-KR" altLang="en-US" sz="1800" dirty="0">
                <a:solidFill>
                  <a:schemeClr val="tx2"/>
                </a:solidFill>
              </a:rPr>
              <a:t>년간의 가뭄을 기록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4" name="Picture 2" descr="drought levels">
            <a:extLst>
              <a:ext uri="{FF2B5EF4-FFF2-40B4-BE49-F238E27FC236}">
                <a16:creationId xmlns:a16="http://schemas.microsoft.com/office/drawing/2014/main" id="{E701EFBF-3DD6-15E2-429D-2F803F413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" r="2" b="2"/>
          <a:stretch/>
        </p:blipFill>
        <p:spPr bwMode="auto">
          <a:xfrm>
            <a:off x="5912616" y="2694188"/>
            <a:ext cx="2690172" cy="32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1091619-6B6E-3F3E-AE7E-1A4D4CA84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3" r="43316"/>
          <a:stretch/>
        </p:blipFill>
        <p:spPr bwMode="auto">
          <a:xfrm>
            <a:off x="8773424" y="2514600"/>
            <a:ext cx="2669323" cy="3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8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AD8267-D0E2-71AC-845B-3C7B8D9D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설명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8B02DC2-F6E2-61B5-EB81-24E694A4958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5873046"/>
              </p:ext>
            </p:extLst>
          </p:nvPr>
        </p:nvGraphicFramePr>
        <p:xfrm>
          <a:off x="914051" y="2341880"/>
          <a:ext cx="4704733" cy="217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73">
                  <a:extLst>
                    <a:ext uri="{9D8B030D-6E8A-4147-A177-3AD203B41FA5}">
                      <a16:colId xmlns:a16="http://schemas.microsoft.com/office/drawing/2014/main" val="1530290881"/>
                    </a:ext>
                  </a:extLst>
                </a:gridCol>
                <a:gridCol w="3342860">
                  <a:extLst>
                    <a:ext uri="{9D8B030D-6E8A-4147-A177-3AD203B41FA5}">
                      <a16:colId xmlns:a16="http://schemas.microsoft.com/office/drawing/2014/main" val="976197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9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0070C0"/>
                          </a:solidFill>
                        </a:rPr>
                        <a:t>fips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미국 지역 코드 </a:t>
                      </a:r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명목형 변수</a:t>
                      </a:r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0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lat</a:t>
                      </a:r>
                      <a:r>
                        <a:rPr lang="en-US" altLang="ko-KR" sz="1400" dirty="0"/>
                        <a:t> / </a:t>
                      </a:r>
                      <a:r>
                        <a:rPr lang="en-US" altLang="ko-KR" sz="1400" dirty="0" err="1"/>
                        <a:t>lon</a:t>
                      </a:r>
                      <a:r>
                        <a:rPr lang="en-US" altLang="ko-KR" sz="1400" dirty="0"/>
                        <a:t> / elevation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위도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경도 </a:t>
                      </a:r>
                      <a:r>
                        <a:rPr lang="en-US" altLang="ko-KR" sz="1200" dirty="0"/>
                        <a:t>/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고도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45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slope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지형의 기울기</a:t>
                      </a:r>
                      <a:r>
                        <a:rPr lang="en-US" altLang="ko-KR" sz="1200" dirty="0"/>
                        <a:t>. slope1~slope8 </a:t>
                      </a:r>
                      <a:r>
                        <a:rPr lang="ko-KR" altLang="en-US" sz="1200" dirty="0"/>
                        <a:t>까지 있으며 숫자가 높을수록 많이 기울어짐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48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aspect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종횡비</a:t>
                      </a:r>
                      <a:r>
                        <a:rPr lang="en-US" altLang="ko-KR" sz="1200" dirty="0"/>
                        <a:t>. </a:t>
                      </a:r>
                      <a:r>
                        <a:rPr lang="en-US" altLang="ko-KR" sz="1200" dirty="0" err="1"/>
                        <a:t>aspectN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aspectE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aspectS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aspectW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aspectUnknown</a:t>
                      </a:r>
                      <a:r>
                        <a:rPr lang="ko-KR" altLang="en-US" sz="1200" dirty="0"/>
                        <a:t>이 있으며 총 합이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2020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3489BB-FC54-0679-25CE-8047A408EA6A}"/>
              </a:ext>
            </a:extLst>
          </p:cNvPr>
          <p:cNvSpPr txBox="1"/>
          <p:nvPr/>
        </p:nvSpPr>
        <p:spPr>
          <a:xfrm>
            <a:off x="3266418" y="926239"/>
            <a:ext cx="2626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</a:rPr>
              <a:t>토양 </a:t>
            </a:r>
            <a:r>
              <a:rPr lang="en-US" altLang="ko-KR" sz="2800" b="1" dirty="0">
                <a:solidFill>
                  <a:schemeClr val="bg1"/>
                </a:solidFill>
              </a:rPr>
              <a:t>Dataset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D9BD39F6-083A-36E7-3506-719844C80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412971"/>
              </p:ext>
            </p:extLst>
          </p:nvPr>
        </p:nvGraphicFramePr>
        <p:xfrm>
          <a:off x="6573218" y="1691323"/>
          <a:ext cx="4704733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73">
                  <a:extLst>
                    <a:ext uri="{9D8B030D-6E8A-4147-A177-3AD203B41FA5}">
                      <a16:colId xmlns:a16="http://schemas.microsoft.com/office/drawing/2014/main" val="1530290881"/>
                    </a:ext>
                  </a:extLst>
                </a:gridCol>
                <a:gridCol w="3342860">
                  <a:extLst>
                    <a:ext uri="{9D8B030D-6E8A-4147-A177-3AD203B41FA5}">
                      <a16:colId xmlns:a16="http://schemas.microsoft.com/office/drawing/2014/main" val="976197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9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{type}_LAND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땅의 종류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WAT_LAND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</a:t>
                      </a:r>
                      <a:r>
                        <a:rPr lang="ko-KR" altLang="en-US" sz="1200" dirty="0"/>
                        <a:t> 수역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NVG_LAND – </a:t>
                      </a:r>
                      <a:r>
                        <a:rPr lang="ko-KR" altLang="en-US" sz="1200" dirty="0"/>
                        <a:t>척박지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URB_LAND – </a:t>
                      </a:r>
                      <a:r>
                        <a:rPr lang="ko-KR" altLang="en-US" sz="1200" dirty="0"/>
                        <a:t>건축지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GRS_LAND – </a:t>
                      </a:r>
                      <a:r>
                        <a:rPr lang="ko-KR" altLang="en-US" sz="1200" dirty="0"/>
                        <a:t>잔디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덤불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숲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CULTRF_LAND – </a:t>
                      </a:r>
                      <a:r>
                        <a:rPr lang="ko-KR" altLang="en-US" sz="1200" dirty="0"/>
                        <a:t>배수 경작지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CULTIR_LAND – </a:t>
                      </a:r>
                      <a:r>
                        <a:rPr lang="ko-KR" altLang="en-US" sz="1200" dirty="0"/>
                        <a:t>관개 경작지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CULT_LAND – </a:t>
                      </a:r>
                      <a:r>
                        <a:rPr lang="ko-KR" altLang="en-US" sz="1200" dirty="0"/>
                        <a:t>총 경작지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(CULTRF+ CULTIR= CULT)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(CULT + WAT + NVG + URB + GRS + FOR= 100)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41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SQ{n}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등급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범주형 변수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SQ1 – </a:t>
                      </a:r>
                      <a:r>
                        <a:rPr lang="ko-KR" altLang="en-US" sz="1200" dirty="0"/>
                        <a:t>영양소  가용성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SQ2 – </a:t>
                      </a:r>
                      <a:r>
                        <a:rPr lang="ko-KR" altLang="en-US" sz="1200" dirty="0"/>
                        <a:t>영양소 보유 능력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SQ3 – </a:t>
                      </a:r>
                      <a:r>
                        <a:rPr lang="ko-KR" altLang="en-US" sz="1200" dirty="0"/>
                        <a:t>영양소 상태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SQ4 – </a:t>
                      </a:r>
                      <a:r>
                        <a:rPr lang="ko-KR" altLang="en-US" sz="1200" dirty="0"/>
                        <a:t>산소 가용성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SQ5 – </a:t>
                      </a:r>
                      <a:r>
                        <a:rPr lang="ko-KR" altLang="en-US" sz="1200" dirty="0"/>
                        <a:t>염도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SQ6 – </a:t>
                      </a:r>
                      <a:r>
                        <a:rPr lang="ko-KR" altLang="en-US" sz="1200" dirty="0"/>
                        <a:t>독성 정도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SQ7 – </a:t>
                      </a:r>
                      <a:r>
                        <a:rPr lang="ko-KR" altLang="en-US" sz="1200" dirty="0" err="1"/>
                        <a:t>작업성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4915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48F14E-9200-08DA-0AFB-4B84BB4A8673}"/>
              </a:ext>
            </a:extLst>
          </p:cNvPr>
          <p:cNvSpPr txBox="1"/>
          <p:nvPr/>
        </p:nvSpPr>
        <p:spPr>
          <a:xfrm>
            <a:off x="7890685" y="5953327"/>
            <a:ext cx="206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총 변수 </a:t>
            </a:r>
            <a:r>
              <a:rPr lang="en-US" altLang="ko-KR" sz="2400" b="1" dirty="0">
                <a:solidFill>
                  <a:schemeClr val="bg1"/>
                </a:solidFill>
              </a:rPr>
              <a:t>– 32</a:t>
            </a:r>
            <a:r>
              <a:rPr lang="ko-KR" altLang="en-US" sz="2400" b="1" dirty="0">
                <a:solidFill>
                  <a:schemeClr val="bg1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97757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AD8267-D0E2-71AC-845B-3C7B8D9D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설명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8B02DC2-F6E2-61B5-EB81-24E694A4958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40920" y="2251802"/>
          <a:ext cx="8310160" cy="334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531">
                  <a:extLst>
                    <a:ext uri="{9D8B030D-6E8A-4147-A177-3AD203B41FA5}">
                      <a16:colId xmlns:a16="http://schemas.microsoft.com/office/drawing/2014/main" val="1530290881"/>
                    </a:ext>
                  </a:extLst>
                </a:gridCol>
                <a:gridCol w="5904629">
                  <a:extLst>
                    <a:ext uri="{9D8B030D-6E8A-4147-A177-3AD203B41FA5}">
                      <a16:colId xmlns:a16="http://schemas.microsoft.com/office/drawing/2014/main" val="976197050"/>
                    </a:ext>
                  </a:extLst>
                </a:gridCol>
              </a:tblGrid>
              <a:tr h="719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변수 종류</a:t>
                      </a:r>
                    </a:p>
                  </a:txBody>
                  <a:tcPr marL="150290" marR="150290" marT="75145" marB="7514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해당하는 변수</a:t>
                      </a:r>
                    </a:p>
                  </a:txBody>
                  <a:tcPr marL="150290" marR="150290" marT="75145" marB="75145"/>
                </a:tc>
                <a:extLst>
                  <a:ext uri="{0D108BD9-81ED-4DB2-BD59-A6C34878D82A}">
                    <a16:rowId xmlns:a16="http://schemas.microsoft.com/office/drawing/2014/main" val="3963492970"/>
                  </a:ext>
                </a:extLst>
              </a:tr>
              <a:tr h="719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위치 변수</a:t>
                      </a:r>
                    </a:p>
                  </a:txBody>
                  <a:tcPr marL="150290" marR="150290" marT="75145" marB="751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지역코드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위도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경도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고도</a:t>
                      </a:r>
                    </a:p>
                  </a:txBody>
                  <a:tcPr marL="150290" marR="150290" marT="75145" marB="75145" anchor="ctr"/>
                </a:tc>
                <a:extLst>
                  <a:ext uri="{0D108BD9-81ED-4DB2-BD59-A6C34878D82A}">
                    <a16:rowId xmlns:a16="http://schemas.microsoft.com/office/drawing/2014/main" val="2926076097"/>
                  </a:ext>
                </a:extLst>
              </a:tr>
              <a:tr h="1005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지형</a:t>
                      </a:r>
                    </a:p>
                  </a:txBody>
                  <a:tcPr marL="150290" marR="150290" marT="75145" marB="751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기울기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종횡비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지형 종류</a:t>
                      </a:r>
                    </a:p>
                  </a:txBody>
                  <a:tcPr marL="150290" marR="150290" marT="75145" marB="75145" anchor="ctr"/>
                </a:tc>
                <a:extLst>
                  <a:ext uri="{0D108BD9-81ED-4DB2-BD59-A6C34878D82A}">
                    <a16:rowId xmlns:a16="http://schemas.microsoft.com/office/drawing/2014/main" val="1156456298"/>
                  </a:ext>
                </a:extLst>
              </a:tr>
              <a:tr h="897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토양 등급</a:t>
                      </a:r>
                    </a:p>
                  </a:txBody>
                  <a:tcPr marL="150290" marR="150290" marT="75145" marB="7514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각 속성 등급</a:t>
                      </a:r>
                    </a:p>
                  </a:txBody>
                  <a:tcPr marL="150290" marR="150290" marT="75145" marB="75145" anchor="ctr"/>
                </a:tc>
                <a:extLst>
                  <a:ext uri="{0D108BD9-81ED-4DB2-BD59-A6C34878D82A}">
                    <a16:rowId xmlns:a16="http://schemas.microsoft.com/office/drawing/2014/main" val="10144864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3489BB-FC54-0679-25CE-8047A408EA6A}"/>
              </a:ext>
            </a:extLst>
          </p:cNvPr>
          <p:cNvSpPr txBox="1"/>
          <p:nvPr/>
        </p:nvSpPr>
        <p:spPr>
          <a:xfrm>
            <a:off x="3266418" y="926239"/>
            <a:ext cx="2626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</a:rPr>
              <a:t>토양 </a:t>
            </a:r>
            <a:r>
              <a:rPr lang="en-US" altLang="ko-KR" sz="2800" b="1" dirty="0">
                <a:solidFill>
                  <a:schemeClr val="bg1"/>
                </a:solidFill>
              </a:rPr>
              <a:t>Dataset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5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AD8267-D0E2-71AC-845B-3C7B8D9D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설명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8B02DC2-F6E2-61B5-EB81-24E694A4958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7349021"/>
              </p:ext>
            </p:extLst>
          </p:nvPr>
        </p:nvGraphicFramePr>
        <p:xfrm>
          <a:off x="914051" y="1691323"/>
          <a:ext cx="470473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73">
                  <a:extLst>
                    <a:ext uri="{9D8B030D-6E8A-4147-A177-3AD203B41FA5}">
                      <a16:colId xmlns:a16="http://schemas.microsoft.com/office/drawing/2014/main" val="1530290881"/>
                    </a:ext>
                  </a:extLst>
                </a:gridCol>
                <a:gridCol w="3342860">
                  <a:extLst>
                    <a:ext uri="{9D8B030D-6E8A-4147-A177-3AD203B41FA5}">
                      <a16:colId xmlns:a16="http://schemas.microsoft.com/office/drawing/2014/main" val="976197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9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0070C0"/>
                          </a:solidFill>
                        </a:rPr>
                        <a:t>fips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미국 지역 코드 </a:t>
                      </a:r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명목형 변수</a:t>
                      </a:r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0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관측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45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PRECTOT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강수량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48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표면 압력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20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QV2M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습도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8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T2M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온도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7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T2MDEW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이슬점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T2MWET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습구</a:t>
                      </a:r>
                      <a:r>
                        <a:rPr lang="ko-KR" altLang="en-US" sz="1200" dirty="0"/>
                        <a:t> 온도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71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T2M_MAX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최대 온도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67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T2M_MIN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최소 온도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80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T2M_RANGE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온도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81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지면 온도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9679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3489BB-FC54-0679-25CE-8047A408EA6A}"/>
              </a:ext>
            </a:extLst>
          </p:cNvPr>
          <p:cNvSpPr txBox="1"/>
          <p:nvPr/>
        </p:nvSpPr>
        <p:spPr>
          <a:xfrm>
            <a:off x="3266418" y="926239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2.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날씨 </a:t>
            </a:r>
            <a:r>
              <a:rPr lang="en-US" altLang="ko-KR" sz="2800" b="1" dirty="0">
                <a:solidFill>
                  <a:srgbClr val="FFFFFF"/>
                </a:solidFill>
                <a:latin typeface="Microsoft GothicNeo"/>
              </a:rPr>
              <a:t>Dataset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D9BD39F6-083A-36E7-3506-719844C80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721409"/>
              </p:ext>
            </p:extLst>
          </p:nvPr>
        </p:nvGraphicFramePr>
        <p:xfrm>
          <a:off x="6573226" y="1691323"/>
          <a:ext cx="47047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727">
                  <a:extLst>
                    <a:ext uri="{9D8B030D-6E8A-4147-A177-3AD203B41FA5}">
                      <a16:colId xmlns:a16="http://schemas.microsoft.com/office/drawing/2014/main" val="1530290881"/>
                    </a:ext>
                  </a:extLst>
                </a:gridCol>
                <a:gridCol w="2763006">
                  <a:extLst>
                    <a:ext uri="{9D8B030D-6E8A-4147-A177-3AD203B41FA5}">
                      <a16:colId xmlns:a16="http://schemas.microsoft.com/office/drawing/2014/main" val="976197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9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WS{10/50}M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풍속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41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WS{10/50}M_MAX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최대 풍속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49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WS{10/50}M_MIN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최소 풍속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38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WS{10/50}M_RANGE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풍속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24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score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가뭄 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0503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565533-1BF8-8CE3-C4FD-231B4EBB5A03}"/>
              </a:ext>
            </a:extLst>
          </p:cNvPr>
          <p:cNvSpPr txBox="1"/>
          <p:nvPr/>
        </p:nvSpPr>
        <p:spPr>
          <a:xfrm>
            <a:off x="7311207" y="4876800"/>
            <a:ext cx="32287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※ {10/50} – </a:t>
            </a:r>
            <a:r>
              <a:rPr lang="ko-KR" altLang="en-US" dirty="0">
                <a:solidFill>
                  <a:schemeClr val="bg1"/>
                </a:solidFill>
              </a:rPr>
              <a:t>상공 </a:t>
            </a:r>
            <a:r>
              <a:rPr lang="en-US" altLang="ko-KR" dirty="0">
                <a:solidFill>
                  <a:schemeClr val="bg1"/>
                </a:solidFill>
              </a:rPr>
              <a:t>10/50m </a:t>
            </a:r>
            <a:r>
              <a:rPr lang="ko-KR" altLang="en-US" dirty="0">
                <a:solidFill>
                  <a:schemeClr val="bg1"/>
                </a:solidFill>
              </a:rPr>
              <a:t>기준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총 변수 </a:t>
            </a:r>
            <a:r>
              <a:rPr lang="en-US" altLang="ko-KR" sz="2400" b="1" dirty="0">
                <a:solidFill>
                  <a:schemeClr val="bg1"/>
                </a:solidFill>
              </a:rPr>
              <a:t>– 21</a:t>
            </a:r>
            <a:r>
              <a:rPr lang="ko-KR" altLang="en-US" sz="2400" b="1" dirty="0">
                <a:solidFill>
                  <a:schemeClr val="bg1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34147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AD8267-D0E2-71AC-845B-3C7B8D9D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489BB-FC54-0679-25CE-8047A408EA6A}"/>
              </a:ext>
            </a:extLst>
          </p:cNvPr>
          <p:cNvSpPr txBox="1"/>
          <p:nvPr/>
        </p:nvSpPr>
        <p:spPr>
          <a:xfrm>
            <a:off x="3266418" y="926239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2.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날씨 </a:t>
            </a:r>
            <a:r>
              <a:rPr lang="en-US" altLang="ko-KR" sz="2800" b="1" dirty="0">
                <a:solidFill>
                  <a:srgbClr val="FFFFFF"/>
                </a:solidFill>
                <a:latin typeface="Microsoft GothicNeo"/>
              </a:rPr>
              <a:t>Dataset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3098F5A3-792F-9E10-556D-B3497A7D732D}"/>
              </a:ext>
            </a:extLst>
          </p:cNvPr>
          <p:cNvGraphicFramePr>
            <a:graphicFrameLocks/>
          </p:cNvGraphicFramePr>
          <p:nvPr/>
        </p:nvGraphicFramePr>
        <p:xfrm>
          <a:off x="1940920" y="2009938"/>
          <a:ext cx="8310160" cy="4062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531">
                  <a:extLst>
                    <a:ext uri="{9D8B030D-6E8A-4147-A177-3AD203B41FA5}">
                      <a16:colId xmlns:a16="http://schemas.microsoft.com/office/drawing/2014/main" val="1530290881"/>
                    </a:ext>
                  </a:extLst>
                </a:gridCol>
                <a:gridCol w="5904629">
                  <a:extLst>
                    <a:ext uri="{9D8B030D-6E8A-4147-A177-3AD203B41FA5}">
                      <a16:colId xmlns:a16="http://schemas.microsoft.com/office/drawing/2014/main" val="976197050"/>
                    </a:ext>
                  </a:extLst>
                </a:gridCol>
              </a:tblGrid>
              <a:tr h="719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변수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해당하는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92970"/>
                  </a:ext>
                </a:extLst>
              </a:tr>
              <a:tr h="719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위치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076097"/>
                  </a:ext>
                </a:extLst>
              </a:tr>
              <a:tr h="719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날짜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관측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961968"/>
                  </a:ext>
                </a:extLst>
              </a:tr>
              <a:tr h="1005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날씨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강수량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표면 압력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습도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온도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이슬점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 err="1"/>
                        <a:t>서리점</a:t>
                      </a:r>
                      <a:r>
                        <a:rPr lang="en-US" altLang="ko-KR" sz="2000" dirty="0"/>
                        <a:t>), …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456298"/>
                  </a:ext>
                </a:extLst>
              </a:tr>
              <a:tr h="897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가뭄 척도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가뭄 척도 </a:t>
                      </a:r>
                      <a:r>
                        <a:rPr lang="en-US" altLang="ko-KR" sz="2000" dirty="0"/>
                        <a:t>(score)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48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8593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_2SEEDS">
      <a:dk1>
        <a:srgbClr val="000000"/>
      </a:dk1>
      <a:lt1>
        <a:srgbClr val="FFFFFF"/>
      </a:lt1>
      <a:dk2>
        <a:srgbClr val="41242B"/>
      </a:dk2>
      <a:lt2>
        <a:srgbClr val="E2E8E7"/>
      </a:lt2>
      <a:accent1>
        <a:srgbClr val="EB4E73"/>
      </a:accent1>
      <a:accent2>
        <a:srgbClr val="EE6EC2"/>
      </a:accent2>
      <a:accent3>
        <a:srgbClr val="EE856E"/>
      </a:accent3>
      <a:accent4>
        <a:srgbClr val="33B980"/>
      </a:accent4>
      <a:accent5>
        <a:srgbClr val="38B3B2"/>
      </a:accent5>
      <a:accent6>
        <a:srgbClr val="4EABEB"/>
      </a:accent6>
      <a:hlink>
        <a:srgbClr val="568F81"/>
      </a:hlink>
      <a:folHlink>
        <a:srgbClr val="7F7F7F"/>
      </a:folHlink>
    </a:clrScheme>
    <a:fontScheme name="Custom 56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1050</Words>
  <Application>Microsoft Office PowerPoint</Application>
  <PresentationFormat>와이드스크린</PresentationFormat>
  <Paragraphs>229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AvenirNext LT Pro Medium</vt:lpstr>
      <vt:lpstr>Microsoft GothicNeo</vt:lpstr>
      <vt:lpstr>맑은 고딕</vt:lpstr>
      <vt:lpstr>Arial</vt:lpstr>
      <vt:lpstr>BlockprintVTI</vt:lpstr>
      <vt:lpstr>가뭄예측 모델 </vt:lpstr>
      <vt:lpstr>목차</vt:lpstr>
      <vt:lpstr>프로젝트 선정 배경 및 주제 소개</vt:lpstr>
      <vt:lpstr>프로젝트 선정 배경 및 주제 소개</vt:lpstr>
      <vt:lpstr>Dataset</vt:lpstr>
      <vt:lpstr>변수 설명</vt:lpstr>
      <vt:lpstr>변수 설명</vt:lpstr>
      <vt:lpstr>변수 설명</vt:lpstr>
      <vt:lpstr>변수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EDA, Preprocessing</vt:lpstr>
      <vt:lpstr>PowerPoint 프레젠테이션</vt:lpstr>
      <vt:lpstr>PowerPoint 프레젠테이션</vt:lpstr>
      <vt:lpstr>PowerPoint 프레젠테이션</vt:lpstr>
      <vt:lpstr>일반화 성능 향상을 위한 시도</vt:lpstr>
      <vt:lpstr>일반화 성능 향상을 위한 시도</vt:lpstr>
      <vt:lpstr>일반화 성능 향상을 위한 시도</vt:lpstr>
      <vt:lpstr>일반화 성능 향상을 위한 시도</vt:lpstr>
      <vt:lpstr>Modeling</vt:lpstr>
      <vt:lpstr>Modeling</vt:lpstr>
      <vt:lpstr>XAI</vt:lpstr>
      <vt:lpstr>XAI</vt:lpstr>
      <vt:lpstr>XAI</vt:lpstr>
      <vt:lpstr>XAI</vt:lpstr>
      <vt:lpstr>XAI</vt:lpstr>
      <vt:lpstr>프로젝트 예상 기대 효과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팀프로젝트 </dc:title>
  <dc:creator>김석진</dc:creator>
  <cp:lastModifiedBy>김석진</cp:lastModifiedBy>
  <cp:revision>16</cp:revision>
  <dcterms:created xsi:type="dcterms:W3CDTF">2023-06-14T07:28:44Z</dcterms:created>
  <dcterms:modified xsi:type="dcterms:W3CDTF">2023-06-14T19:30:35Z</dcterms:modified>
</cp:coreProperties>
</file>