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1BA4"/>
    <a:srgbClr val="CC1AA2"/>
    <a:srgbClr val="FF33CC"/>
    <a:srgbClr val="A0308B"/>
    <a:srgbClr val="F52B95"/>
    <a:srgbClr val="F6409F"/>
    <a:srgbClr val="F41C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30" d="100"/>
          <a:sy n="30" d="100"/>
        </p:scale>
        <p:origin x="2141" y="12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FE69BB9-A39E-4024-929D-F54A46CEEF21}"/>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endParaRPr lang="en-US"/>
          </a:p>
        </p:txBody>
      </p:sp>
      <p:sp>
        <p:nvSpPr>
          <p:cNvPr id="3" name="Subjudul 2">
            <a:extLst>
              <a:ext uri="{FF2B5EF4-FFF2-40B4-BE49-F238E27FC236}">
                <a16:creationId xmlns:a16="http://schemas.microsoft.com/office/drawing/2014/main" id="{C9919F20-CEA3-4BA2-B28C-AA511E22D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en-US"/>
          </a:p>
        </p:txBody>
      </p:sp>
      <p:sp>
        <p:nvSpPr>
          <p:cNvPr id="4" name="Tampungan Tanggal 3">
            <a:extLst>
              <a:ext uri="{FF2B5EF4-FFF2-40B4-BE49-F238E27FC236}">
                <a16:creationId xmlns:a16="http://schemas.microsoft.com/office/drawing/2014/main" id="{5D27B813-051C-4E1A-86EB-BDB783E76E11}"/>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5" name="Tampungan Kaki 4">
            <a:extLst>
              <a:ext uri="{FF2B5EF4-FFF2-40B4-BE49-F238E27FC236}">
                <a16:creationId xmlns:a16="http://schemas.microsoft.com/office/drawing/2014/main" id="{9E4705FB-D445-4398-A060-76385B7A2C7B}"/>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E8BAC8AC-A05F-4F34-A6F5-5E119BCD0428}"/>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305354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9AAC0F-1B5C-4598-82F0-D1DBB55C4DF4}"/>
              </a:ext>
            </a:extLst>
          </p:cNvPr>
          <p:cNvSpPr>
            <a:spLocks noGrp="1"/>
          </p:cNvSpPr>
          <p:nvPr>
            <p:ph type="title"/>
          </p:nvPr>
        </p:nvSpPr>
        <p:spPr/>
        <p:txBody>
          <a:bodyPr/>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id="{5C88CC0C-770D-46B5-8288-AF02B4969EE1}"/>
              </a:ext>
            </a:extLst>
          </p:cNvPr>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8BF13876-B4CA-4312-90E9-437585640C5B}"/>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5" name="Tampungan Kaki 4">
            <a:extLst>
              <a:ext uri="{FF2B5EF4-FFF2-40B4-BE49-F238E27FC236}">
                <a16:creationId xmlns:a16="http://schemas.microsoft.com/office/drawing/2014/main" id="{62CA2FB7-EACC-4E11-BFC0-1A04CA187ADB}"/>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F797D7CE-3E04-4AD6-B167-237D83E6DAB7}"/>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404378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9D2C7274-73CF-4236-B573-BE851586AEB6}"/>
              </a:ext>
            </a:extLst>
          </p:cNvPr>
          <p:cNvSpPr>
            <a:spLocks noGrp="1"/>
          </p:cNvSpPr>
          <p:nvPr>
            <p:ph type="title" orient="vert"/>
          </p:nvPr>
        </p:nvSpPr>
        <p:spPr>
          <a:xfrm>
            <a:off x="8724900" y="365125"/>
            <a:ext cx="2628900" cy="5811838"/>
          </a:xfrm>
        </p:spPr>
        <p:txBody>
          <a:bodyPr vert="eaVert"/>
          <a:lstStyle/>
          <a:p>
            <a:r>
              <a:rPr lang="id-ID"/>
              <a:t>Klik untuk mengedit gaya judul Master</a:t>
            </a:r>
            <a:endParaRPr lang="en-US"/>
          </a:p>
        </p:txBody>
      </p:sp>
      <p:sp>
        <p:nvSpPr>
          <p:cNvPr id="3" name="Tampungan Teks Vertikal 2">
            <a:extLst>
              <a:ext uri="{FF2B5EF4-FFF2-40B4-BE49-F238E27FC236}">
                <a16:creationId xmlns:a16="http://schemas.microsoft.com/office/drawing/2014/main" id="{1E5465D7-4A9B-48AB-8216-2236E2F78F74}"/>
              </a:ext>
            </a:extLst>
          </p:cNvPr>
          <p:cNvSpPr>
            <a:spLocks noGrp="1"/>
          </p:cNvSpPr>
          <p:nvPr>
            <p:ph type="body" orient="vert" idx="1"/>
          </p:nvPr>
        </p:nvSpPr>
        <p:spPr>
          <a:xfrm>
            <a:off x="838200" y="365125"/>
            <a:ext cx="7734300" cy="5811838"/>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2CCE3DAC-290B-45BA-92B7-2E93698A421A}"/>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5" name="Tampungan Kaki 4">
            <a:extLst>
              <a:ext uri="{FF2B5EF4-FFF2-40B4-BE49-F238E27FC236}">
                <a16:creationId xmlns:a16="http://schemas.microsoft.com/office/drawing/2014/main" id="{79EC90B3-772C-410F-89BD-86326FBDF269}"/>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21CDE58E-54B6-4EB8-BF1D-0BA991BA1BA0}"/>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125668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CFC1463-DA23-4B41-925A-98D72CC2970F}"/>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id="{A2A5F8EF-5A5E-4A2C-988E-29A4B254A9E5}"/>
              </a:ext>
            </a:extLst>
          </p:cNvPr>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33051797-83E3-4C52-9C55-61F7909463AC}"/>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5" name="Tampungan Kaki 4">
            <a:extLst>
              <a:ext uri="{FF2B5EF4-FFF2-40B4-BE49-F238E27FC236}">
                <a16:creationId xmlns:a16="http://schemas.microsoft.com/office/drawing/2014/main" id="{88C38386-464B-4ED2-815C-A00D59686C36}"/>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B3F73342-84F4-4D22-B541-5442EB801977}"/>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292455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17B4761-3996-4370-80B2-998F994217D0}"/>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endParaRPr lang="en-US"/>
          </a:p>
        </p:txBody>
      </p:sp>
      <p:sp>
        <p:nvSpPr>
          <p:cNvPr id="3" name="Tampungan Teks 2">
            <a:extLst>
              <a:ext uri="{FF2B5EF4-FFF2-40B4-BE49-F238E27FC236}">
                <a16:creationId xmlns:a16="http://schemas.microsoft.com/office/drawing/2014/main" id="{C0EBDD2C-20EA-41FC-B2D5-B018BD8D6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Tampungan Tanggal 3">
            <a:extLst>
              <a:ext uri="{FF2B5EF4-FFF2-40B4-BE49-F238E27FC236}">
                <a16:creationId xmlns:a16="http://schemas.microsoft.com/office/drawing/2014/main" id="{42227EE2-709D-4F2D-BF23-D5C20E615198}"/>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5" name="Tampungan Kaki 4">
            <a:extLst>
              <a:ext uri="{FF2B5EF4-FFF2-40B4-BE49-F238E27FC236}">
                <a16:creationId xmlns:a16="http://schemas.microsoft.com/office/drawing/2014/main" id="{0FBC3006-94DC-44BC-9723-C856FCD607BF}"/>
              </a:ext>
            </a:extLst>
          </p:cNvPr>
          <p:cNvSpPr>
            <a:spLocks noGrp="1"/>
          </p:cNvSpPr>
          <p:nvPr>
            <p:ph type="ftr" sz="quarter" idx="11"/>
          </p:nvPr>
        </p:nvSpPr>
        <p:spPr/>
        <p:txBody>
          <a:bodyPr/>
          <a:lstStyle/>
          <a:p>
            <a:endParaRPr lang="en-US"/>
          </a:p>
        </p:txBody>
      </p:sp>
      <p:sp>
        <p:nvSpPr>
          <p:cNvPr id="6" name="Tampungan Nomor Slide 5">
            <a:extLst>
              <a:ext uri="{FF2B5EF4-FFF2-40B4-BE49-F238E27FC236}">
                <a16:creationId xmlns:a16="http://schemas.microsoft.com/office/drawing/2014/main" id="{2580B363-7DA0-4AA3-AB03-D3342B03DC95}"/>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206257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61235D4-1D6E-466A-A9D1-0504CFE3CA73}"/>
              </a:ext>
            </a:extLst>
          </p:cNvPr>
          <p:cNvSpPr>
            <a:spLocks noGrp="1"/>
          </p:cNvSpPr>
          <p:nvPr>
            <p:ph type="title"/>
          </p:nvPr>
        </p:nvSpPr>
        <p:spPr/>
        <p:txBody>
          <a:bodyPr/>
          <a:lstStyle/>
          <a:p>
            <a:r>
              <a:rPr lang="id-ID"/>
              <a:t>Klik untuk mengedit gaya judul Master</a:t>
            </a:r>
            <a:endParaRPr lang="en-US"/>
          </a:p>
        </p:txBody>
      </p:sp>
      <p:sp>
        <p:nvSpPr>
          <p:cNvPr id="3" name="Tampungan Konten 2">
            <a:extLst>
              <a:ext uri="{FF2B5EF4-FFF2-40B4-BE49-F238E27FC236}">
                <a16:creationId xmlns:a16="http://schemas.microsoft.com/office/drawing/2014/main" id="{1BB050FD-2FC9-4A04-BE9C-DCE61F0649EC}"/>
              </a:ext>
            </a:extLst>
          </p:cNvPr>
          <p:cNvSpPr>
            <a:spLocks noGrp="1"/>
          </p:cNvSpPr>
          <p:nvPr>
            <p:ph sz="half" idx="1"/>
          </p:nvPr>
        </p:nvSpPr>
        <p:spPr>
          <a:xfrm>
            <a:off x="838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Konten 3">
            <a:extLst>
              <a:ext uri="{FF2B5EF4-FFF2-40B4-BE49-F238E27FC236}">
                <a16:creationId xmlns:a16="http://schemas.microsoft.com/office/drawing/2014/main" id="{DF6B631A-B63D-447E-A8EB-0D99D7153125}"/>
              </a:ext>
            </a:extLst>
          </p:cNvPr>
          <p:cNvSpPr>
            <a:spLocks noGrp="1"/>
          </p:cNvSpPr>
          <p:nvPr>
            <p:ph sz="half" idx="2"/>
          </p:nvPr>
        </p:nvSpPr>
        <p:spPr>
          <a:xfrm>
            <a:off x="6172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anggal 4">
            <a:extLst>
              <a:ext uri="{FF2B5EF4-FFF2-40B4-BE49-F238E27FC236}">
                <a16:creationId xmlns:a16="http://schemas.microsoft.com/office/drawing/2014/main" id="{9057A4C4-F43E-445C-94E3-63D63B1A51CB}"/>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6" name="Tampungan Kaki 5">
            <a:extLst>
              <a:ext uri="{FF2B5EF4-FFF2-40B4-BE49-F238E27FC236}">
                <a16:creationId xmlns:a16="http://schemas.microsoft.com/office/drawing/2014/main" id="{D02F03EE-44AE-40BC-B100-6E09E491793F}"/>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074C2C3C-8C99-4607-B629-3DCCDAB04729}"/>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188197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6F65AFA-84C0-4BF0-940C-153C5F3A97D2}"/>
              </a:ext>
            </a:extLst>
          </p:cNvPr>
          <p:cNvSpPr>
            <a:spLocks noGrp="1"/>
          </p:cNvSpPr>
          <p:nvPr>
            <p:ph type="title"/>
          </p:nvPr>
        </p:nvSpPr>
        <p:spPr>
          <a:xfrm>
            <a:off x="839788" y="365125"/>
            <a:ext cx="10515600" cy="1325563"/>
          </a:xfrm>
        </p:spPr>
        <p:txBody>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id="{E457EACB-EA03-4C25-BC00-5BCC9BDFE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Tampungan Konten 3">
            <a:extLst>
              <a:ext uri="{FF2B5EF4-FFF2-40B4-BE49-F238E27FC236}">
                <a16:creationId xmlns:a16="http://schemas.microsoft.com/office/drawing/2014/main" id="{A4959612-4FE3-4273-A901-E26181B502EF}"/>
              </a:ext>
            </a:extLst>
          </p:cNvPr>
          <p:cNvSpPr>
            <a:spLocks noGrp="1"/>
          </p:cNvSpPr>
          <p:nvPr>
            <p:ph sz="half" idx="2"/>
          </p:nvPr>
        </p:nvSpPr>
        <p:spPr>
          <a:xfrm>
            <a:off x="839788" y="2505075"/>
            <a:ext cx="5157787"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5" name="Tampungan Teks 4">
            <a:extLst>
              <a:ext uri="{FF2B5EF4-FFF2-40B4-BE49-F238E27FC236}">
                <a16:creationId xmlns:a16="http://schemas.microsoft.com/office/drawing/2014/main" id="{8E454A86-0340-4BF5-8DD2-35454A4D9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Tampungan Konten 5">
            <a:extLst>
              <a:ext uri="{FF2B5EF4-FFF2-40B4-BE49-F238E27FC236}">
                <a16:creationId xmlns:a16="http://schemas.microsoft.com/office/drawing/2014/main" id="{3ABA7D18-C47E-47B7-A4B3-3F9965F4F0E6}"/>
              </a:ext>
            </a:extLst>
          </p:cNvPr>
          <p:cNvSpPr>
            <a:spLocks noGrp="1"/>
          </p:cNvSpPr>
          <p:nvPr>
            <p:ph sz="quarter" idx="4"/>
          </p:nvPr>
        </p:nvSpPr>
        <p:spPr>
          <a:xfrm>
            <a:off x="6172200" y="2505075"/>
            <a:ext cx="5183188"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7" name="Tampungan Tanggal 6">
            <a:extLst>
              <a:ext uri="{FF2B5EF4-FFF2-40B4-BE49-F238E27FC236}">
                <a16:creationId xmlns:a16="http://schemas.microsoft.com/office/drawing/2014/main" id="{8A82FD41-096C-4E55-ABBB-435974CF343E}"/>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8" name="Tampungan Kaki 7">
            <a:extLst>
              <a:ext uri="{FF2B5EF4-FFF2-40B4-BE49-F238E27FC236}">
                <a16:creationId xmlns:a16="http://schemas.microsoft.com/office/drawing/2014/main" id="{29247626-784F-4C36-8D6B-F630A8F03E39}"/>
              </a:ext>
            </a:extLst>
          </p:cNvPr>
          <p:cNvSpPr>
            <a:spLocks noGrp="1"/>
          </p:cNvSpPr>
          <p:nvPr>
            <p:ph type="ftr" sz="quarter" idx="11"/>
          </p:nvPr>
        </p:nvSpPr>
        <p:spPr/>
        <p:txBody>
          <a:bodyPr/>
          <a:lstStyle/>
          <a:p>
            <a:endParaRPr lang="en-US"/>
          </a:p>
        </p:txBody>
      </p:sp>
      <p:sp>
        <p:nvSpPr>
          <p:cNvPr id="9" name="Tampungan Nomor Slide 8">
            <a:extLst>
              <a:ext uri="{FF2B5EF4-FFF2-40B4-BE49-F238E27FC236}">
                <a16:creationId xmlns:a16="http://schemas.microsoft.com/office/drawing/2014/main" id="{42263F87-47BB-4BBF-AFB8-05E17F1BBAD5}"/>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367989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67A2D23-A83D-4A5C-B2FE-81E1FFD80D50}"/>
              </a:ext>
            </a:extLst>
          </p:cNvPr>
          <p:cNvSpPr>
            <a:spLocks noGrp="1"/>
          </p:cNvSpPr>
          <p:nvPr>
            <p:ph type="title"/>
          </p:nvPr>
        </p:nvSpPr>
        <p:spPr/>
        <p:txBody>
          <a:bodyPr/>
          <a:lstStyle/>
          <a:p>
            <a:r>
              <a:rPr lang="id-ID"/>
              <a:t>Klik untuk mengedit gaya judul Master</a:t>
            </a:r>
            <a:endParaRPr lang="en-US"/>
          </a:p>
        </p:txBody>
      </p:sp>
      <p:sp>
        <p:nvSpPr>
          <p:cNvPr id="3" name="Tampungan Tanggal 2">
            <a:extLst>
              <a:ext uri="{FF2B5EF4-FFF2-40B4-BE49-F238E27FC236}">
                <a16:creationId xmlns:a16="http://schemas.microsoft.com/office/drawing/2014/main" id="{674D4ADC-5345-401D-BCB7-8B0C05343FAB}"/>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4" name="Tampungan Kaki 3">
            <a:extLst>
              <a:ext uri="{FF2B5EF4-FFF2-40B4-BE49-F238E27FC236}">
                <a16:creationId xmlns:a16="http://schemas.microsoft.com/office/drawing/2014/main" id="{3D99ECE8-DE12-495D-B8C9-C193427297D3}"/>
              </a:ext>
            </a:extLst>
          </p:cNvPr>
          <p:cNvSpPr>
            <a:spLocks noGrp="1"/>
          </p:cNvSpPr>
          <p:nvPr>
            <p:ph type="ftr" sz="quarter" idx="11"/>
          </p:nvPr>
        </p:nvSpPr>
        <p:spPr/>
        <p:txBody>
          <a:bodyPr/>
          <a:lstStyle/>
          <a:p>
            <a:endParaRPr lang="en-US"/>
          </a:p>
        </p:txBody>
      </p:sp>
      <p:sp>
        <p:nvSpPr>
          <p:cNvPr id="5" name="Tampungan Nomor Slide 4">
            <a:extLst>
              <a:ext uri="{FF2B5EF4-FFF2-40B4-BE49-F238E27FC236}">
                <a16:creationId xmlns:a16="http://schemas.microsoft.com/office/drawing/2014/main" id="{A835A7DA-A504-474B-9F5B-B48EE70B415C}"/>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212084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18AAEC5-C809-49C0-BC84-B6A8885B3DA7}"/>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3" name="Tampungan Kaki 2">
            <a:extLst>
              <a:ext uri="{FF2B5EF4-FFF2-40B4-BE49-F238E27FC236}">
                <a16:creationId xmlns:a16="http://schemas.microsoft.com/office/drawing/2014/main" id="{AFB4B694-7B75-439C-A046-CC389951ACF0}"/>
              </a:ext>
            </a:extLst>
          </p:cNvPr>
          <p:cNvSpPr>
            <a:spLocks noGrp="1"/>
          </p:cNvSpPr>
          <p:nvPr>
            <p:ph type="ftr" sz="quarter" idx="11"/>
          </p:nvPr>
        </p:nvSpPr>
        <p:spPr/>
        <p:txBody>
          <a:bodyPr/>
          <a:lstStyle/>
          <a:p>
            <a:endParaRPr lang="en-US"/>
          </a:p>
        </p:txBody>
      </p:sp>
      <p:sp>
        <p:nvSpPr>
          <p:cNvPr id="4" name="Tampungan Nomor Slide 3">
            <a:extLst>
              <a:ext uri="{FF2B5EF4-FFF2-40B4-BE49-F238E27FC236}">
                <a16:creationId xmlns:a16="http://schemas.microsoft.com/office/drawing/2014/main" id="{896EC03E-C2F7-4610-A0B0-3FC062B82A9B}"/>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93041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2456F99-8325-4C66-A343-89CCC7292696}"/>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Konten 2">
            <a:extLst>
              <a:ext uri="{FF2B5EF4-FFF2-40B4-BE49-F238E27FC236}">
                <a16:creationId xmlns:a16="http://schemas.microsoft.com/office/drawing/2014/main" id="{21D76C1B-A731-4063-93B4-04F640AEB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eks 3">
            <a:extLst>
              <a:ext uri="{FF2B5EF4-FFF2-40B4-BE49-F238E27FC236}">
                <a16:creationId xmlns:a16="http://schemas.microsoft.com/office/drawing/2014/main" id="{67D02487-B494-4E75-9C69-771B9E8B0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Tampungan Tanggal 4">
            <a:extLst>
              <a:ext uri="{FF2B5EF4-FFF2-40B4-BE49-F238E27FC236}">
                <a16:creationId xmlns:a16="http://schemas.microsoft.com/office/drawing/2014/main" id="{36EDE3BF-8B71-4C1D-B22E-62B231C276FA}"/>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6" name="Tampungan Kaki 5">
            <a:extLst>
              <a:ext uri="{FF2B5EF4-FFF2-40B4-BE49-F238E27FC236}">
                <a16:creationId xmlns:a16="http://schemas.microsoft.com/office/drawing/2014/main" id="{4639148D-3C10-474B-A0B4-418024BEEC96}"/>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65F9E44A-EE1E-4791-8AC6-AA0D85C1B593}"/>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171329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0C46BCB-58AA-4993-8A89-A2B7C9A71F8B}"/>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endParaRPr lang="en-US"/>
          </a:p>
        </p:txBody>
      </p:sp>
      <p:sp>
        <p:nvSpPr>
          <p:cNvPr id="3" name="Tampungan Gambar 2">
            <a:extLst>
              <a:ext uri="{FF2B5EF4-FFF2-40B4-BE49-F238E27FC236}">
                <a16:creationId xmlns:a16="http://schemas.microsoft.com/office/drawing/2014/main" id="{0C75119E-63E1-4723-A9B2-1F18B657F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ampungan Teks 3">
            <a:extLst>
              <a:ext uri="{FF2B5EF4-FFF2-40B4-BE49-F238E27FC236}">
                <a16:creationId xmlns:a16="http://schemas.microsoft.com/office/drawing/2014/main" id="{A7A81582-AF98-40B5-9728-62A21867C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Tampungan Tanggal 4">
            <a:extLst>
              <a:ext uri="{FF2B5EF4-FFF2-40B4-BE49-F238E27FC236}">
                <a16:creationId xmlns:a16="http://schemas.microsoft.com/office/drawing/2014/main" id="{87F8F40D-5803-4CF0-A073-56D5E434C9B3}"/>
              </a:ext>
            </a:extLst>
          </p:cNvPr>
          <p:cNvSpPr>
            <a:spLocks noGrp="1"/>
          </p:cNvSpPr>
          <p:nvPr>
            <p:ph type="dt" sz="half" idx="10"/>
          </p:nvPr>
        </p:nvSpPr>
        <p:spPr/>
        <p:txBody>
          <a:bodyPr/>
          <a:lstStyle/>
          <a:p>
            <a:fld id="{960B3733-10BE-4053-A92A-04BC6D343472}" type="datetimeFigureOut">
              <a:rPr lang="en-US" smtClean="0"/>
              <a:t>1/13/2019</a:t>
            </a:fld>
            <a:endParaRPr lang="en-US"/>
          </a:p>
        </p:txBody>
      </p:sp>
      <p:sp>
        <p:nvSpPr>
          <p:cNvPr id="6" name="Tampungan Kaki 5">
            <a:extLst>
              <a:ext uri="{FF2B5EF4-FFF2-40B4-BE49-F238E27FC236}">
                <a16:creationId xmlns:a16="http://schemas.microsoft.com/office/drawing/2014/main" id="{168338DC-EADD-4659-BDE6-04338D6BCADB}"/>
              </a:ext>
            </a:extLst>
          </p:cNvPr>
          <p:cNvSpPr>
            <a:spLocks noGrp="1"/>
          </p:cNvSpPr>
          <p:nvPr>
            <p:ph type="ftr" sz="quarter" idx="11"/>
          </p:nvPr>
        </p:nvSpPr>
        <p:spPr/>
        <p:txBody>
          <a:bodyPr/>
          <a:lstStyle/>
          <a:p>
            <a:endParaRPr lang="en-US"/>
          </a:p>
        </p:txBody>
      </p:sp>
      <p:sp>
        <p:nvSpPr>
          <p:cNvPr id="7" name="Tampungan Nomor Slide 6">
            <a:extLst>
              <a:ext uri="{FF2B5EF4-FFF2-40B4-BE49-F238E27FC236}">
                <a16:creationId xmlns:a16="http://schemas.microsoft.com/office/drawing/2014/main" id="{F273DC46-9BCE-4D47-801A-4D14DD491A60}"/>
              </a:ext>
            </a:extLst>
          </p:cNvPr>
          <p:cNvSpPr>
            <a:spLocks noGrp="1"/>
          </p:cNvSpPr>
          <p:nvPr>
            <p:ph type="sldNum" sz="quarter" idx="12"/>
          </p:nvPr>
        </p:nvSpPr>
        <p:spPr/>
        <p:txBody>
          <a:bodyPr/>
          <a:lstStyle/>
          <a:p>
            <a:fld id="{D4AFA86F-6176-427D-ABAF-140743200597}" type="slidenum">
              <a:rPr lang="en-US" smtClean="0"/>
              <a:t>‹#›</a:t>
            </a:fld>
            <a:endParaRPr lang="en-US"/>
          </a:p>
        </p:txBody>
      </p:sp>
    </p:spTree>
    <p:extLst>
      <p:ext uri="{BB962C8B-B14F-4D97-AF65-F5344CB8AC3E}">
        <p14:creationId xmlns:p14="http://schemas.microsoft.com/office/powerpoint/2010/main" val="227843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3AF4C6A-07CC-40DE-A147-4F74FB21C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en-US"/>
          </a:p>
        </p:txBody>
      </p:sp>
      <p:sp>
        <p:nvSpPr>
          <p:cNvPr id="3" name="Tampungan Teks 2">
            <a:extLst>
              <a:ext uri="{FF2B5EF4-FFF2-40B4-BE49-F238E27FC236}">
                <a16:creationId xmlns:a16="http://schemas.microsoft.com/office/drawing/2014/main" id="{C22C6220-E745-4CAB-9503-56C05C9ED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US"/>
          </a:p>
        </p:txBody>
      </p:sp>
      <p:sp>
        <p:nvSpPr>
          <p:cNvPr id="4" name="Tampungan Tanggal 3">
            <a:extLst>
              <a:ext uri="{FF2B5EF4-FFF2-40B4-BE49-F238E27FC236}">
                <a16:creationId xmlns:a16="http://schemas.microsoft.com/office/drawing/2014/main" id="{5B558298-B0EC-4F25-A705-979C8BE9A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3733-10BE-4053-A92A-04BC6D343472}" type="datetimeFigureOut">
              <a:rPr lang="en-US" smtClean="0"/>
              <a:t>1/13/2019</a:t>
            </a:fld>
            <a:endParaRPr lang="en-US"/>
          </a:p>
        </p:txBody>
      </p:sp>
      <p:sp>
        <p:nvSpPr>
          <p:cNvPr id="5" name="Tampungan Kaki 4">
            <a:extLst>
              <a:ext uri="{FF2B5EF4-FFF2-40B4-BE49-F238E27FC236}">
                <a16:creationId xmlns:a16="http://schemas.microsoft.com/office/drawing/2014/main" id="{39B8241D-39D1-4563-AC4B-4550CAA33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ampungan Nomor Slide 5">
            <a:extLst>
              <a:ext uri="{FF2B5EF4-FFF2-40B4-BE49-F238E27FC236}">
                <a16:creationId xmlns:a16="http://schemas.microsoft.com/office/drawing/2014/main" id="{4346EA41-A013-44C4-9E99-69CE81DFC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FA86F-6176-427D-ABAF-140743200597}" type="slidenum">
              <a:rPr lang="en-US" smtClean="0"/>
              <a:t>‹#›</a:t>
            </a:fld>
            <a:endParaRPr lang="en-US"/>
          </a:p>
        </p:txBody>
      </p:sp>
    </p:spTree>
    <p:extLst>
      <p:ext uri="{BB962C8B-B14F-4D97-AF65-F5344CB8AC3E}">
        <p14:creationId xmlns:p14="http://schemas.microsoft.com/office/powerpoint/2010/main" val="299130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8" Type="http://schemas.microsoft.com/office/2007/relationships/hdphoto" Target="../media/hdphoto2.wdp" /><Relationship Id="rId3" Type="http://schemas.openxmlformats.org/officeDocument/2006/relationships/image" Target="../media/image12.png" /><Relationship Id="rId7" Type="http://schemas.openxmlformats.org/officeDocument/2006/relationships/image" Target="../media/image16.png" /><Relationship Id="rId12" Type="http://schemas.openxmlformats.org/officeDocument/2006/relationships/image" Target="../media/image20.jpg" /><Relationship Id="rId2" Type="http://schemas.openxmlformats.org/officeDocument/2006/relationships/image" Target="../media/image21.jpg" /><Relationship Id="rId1" Type="http://schemas.openxmlformats.org/officeDocument/2006/relationships/slideLayout" Target="../slideLayouts/slideLayout7.xml" /><Relationship Id="rId6" Type="http://schemas.openxmlformats.org/officeDocument/2006/relationships/image" Target="../media/image15.svg" /><Relationship Id="rId11" Type="http://schemas.openxmlformats.org/officeDocument/2006/relationships/image" Target="../media/image19.gif" /><Relationship Id="rId5" Type="http://schemas.openxmlformats.org/officeDocument/2006/relationships/image" Target="../media/image14.png" /><Relationship Id="rId10" Type="http://schemas.openxmlformats.org/officeDocument/2006/relationships/image" Target="../media/image18.svg" /><Relationship Id="rId4" Type="http://schemas.openxmlformats.org/officeDocument/2006/relationships/image" Target="../media/image13.svg" /><Relationship Id="rId9" Type="http://schemas.openxmlformats.org/officeDocument/2006/relationships/image" Target="../media/image17.png" /></Relationships>
</file>

<file path=ppt/slides/_rels/slide11.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19.gif"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24.jpg" /><Relationship Id="rId4" Type="http://schemas.openxmlformats.org/officeDocument/2006/relationships/image" Target="../media/image23.png" /></Relationships>
</file>

<file path=ppt/slides/_rels/slide12.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19.gif"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24.jpg" /><Relationship Id="rId4" Type="http://schemas.openxmlformats.org/officeDocument/2006/relationships/image" Target="../media/image23.png" /></Relationships>
</file>

<file path=ppt/slides/_rels/slide13.xml.rels><?xml version="1.0" encoding="UTF-8" standalone="yes"?>
<Relationships xmlns="http://schemas.openxmlformats.org/package/2006/relationships"><Relationship Id="rId3" Type="http://schemas.openxmlformats.org/officeDocument/2006/relationships/image" Target="../media/image24.jpg" /><Relationship Id="rId2" Type="http://schemas.openxmlformats.org/officeDocument/2006/relationships/image" Target="../media/image23.png" /><Relationship Id="rId1" Type="http://schemas.openxmlformats.org/officeDocument/2006/relationships/slideLayout" Target="../slideLayouts/slideLayout7.xml" /><Relationship Id="rId6" Type="http://schemas.openxmlformats.org/officeDocument/2006/relationships/image" Target="../media/image27.jpg" /><Relationship Id="rId5" Type="http://schemas.openxmlformats.org/officeDocument/2006/relationships/image" Target="../media/image26.jpg" /><Relationship Id="rId4" Type="http://schemas.openxmlformats.org/officeDocument/2006/relationships/image" Target="../media/image25.png" /></Relationships>
</file>

<file path=ppt/slides/_rels/slide14.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28.jpg" /><Relationship Id="rId2" Type="http://schemas.openxmlformats.org/officeDocument/2006/relationships/image" Target="../media/image27.jp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28.jpg" /><Relationship Id="rId2" Type="http://schemas.openxmlformats.org/officeDocument/2006/relationships/image" Target="../media/image27.jp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microsoft.com/office/2007/relationships/hdphoto" Target="../media/hdphoto1.wdp" /><Relationship Id="rId7"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8" Type="http://schemas.openxmlformats.org/officeDocument/2006/relationships/image" Target="../media/image9.png" /><Relationship Id="rId3" Type="http://schemas.microsoft.com/office/2007/relationships/hdphoto" Target="../media/hdphoto1.wdp" /><Relationship Id="rId7"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2.png"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8" Type="http://schemas.openxmlformats.org/officeDocument/2006/relationships/image" Target="../media/image15.svg" /><Relationship Id="rId13" Type="http://schemas.openxmlformats.org/officeDocument/2006/relationships/image" Target="../media/image19.gif" /><Relationship Id="rId3" Type="http://schemas.openxmlformats.org/officeDocument/2006/relationships/image" Target="../media/image2.png" /><Relationship Id="rId7" Type="http://schemas.openxmlformats.org/officeDocument/2006/relationships/image" Target="../media/image14.png" /><Relationship Id="rId12" Type="http://schemas.openxmlformats.org/officeDocument/2006/relationships/image" Target="../media/image18.svg" /><Relationship Id="rId2" Type="http://schemas.openxmlformats.org/officeDocument/2006/relationships/image" Target="../media/image10.jpg" /><Relationship Id="rId1" Type="http://schemas.openxmlformats.org/officeDocument/2006/relationships/slideLayout" Target="../slideLayouts/slideLayout7.xml" /><Relationship Id="rId6" Type="http://schemas.openxmlformats.org/officeDocument/2006/relationships/image" Target="../media/image13.svg" /><Relationship Id="rId11" Type="http://schemas.openxmlformats.org/officeDocument/2006/relationships/image" Target="../media/image17.png" /><Relationship Id="rId5" Type="http://schemas.openxmlformats.org/officeDocument/2006/relationships/image" Target="../media/image12.png" /><Relationship Id="rId10" Type="http://schemas.microsoft.com/office/2007/relationships/hdphoto" Target="../media/hdphoto2.wdp" /><Relationship Id="rId4" Type="http://schemas.openxmlformats.org/officeDocument/2006/relationships/image" Target="../media/image11.gif" /><Relationship Id="rId9" Type="http://schemas.openxmlformats.org/officeDocument/2006/relationships/image" Target="../media/image16.png" /><Relationship Id="rId14" Type="http://schemas.openxmlformats.org/officeDocument/2006/relationships/image" Target="../media/image20.jpg" /></Relationships>
</file>

<file path=ppt/slides/_rels/slide9.xml.rels><?xml version="1.0" encoding="UTF-8" standalone="yes"?>
<Relationships xmlns="http://schemas.openxmlformats.org/package/2006/relationships"><Relationship Id="rId8" Type="http://schemas.openxmlformats.org/officeDocument/2006/relationships/image" Target="../media/image15.svg" /><Relationship Id="rId13" Type="http://schemas.openxmlformats.org/officeDocument/2006/relationships/image" Target="../media/image19.gif" /><Relationship Id="rId3" Type="http://schemas.openxmlformats.org/officeDocument/2006/relationships/image" Target="../media/image11.gif" /><Relationship Id="rId7" Type="http://schemas.openxmlformats.org/officeDocument/2006/relationships/image" Target="../media/image14.png" /><Relationship Id="rId12" Type="http://schemas.openxmlformats.org/officeDocument/2006/relationships/image" Target="../media/image18.sv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image" Target="../media/image13.svg" /><Relationship Id="rId11" Type="http://schemas.openxmlformats.org/officeDocument/2006/relationships/image" Target="../media/image17.png" /><Relationship Id="rId5" Type="http://schemas.openxmlformats.org/officeDocument/2006/relationships/image" Target="../media/image12.png" /><Relationship Id="rId10" Type="http://schemas.microsoft.com/office/2007/relationships/hdphoto" Target="../media/hdphoto2.wdp" /><Relationship Id="rId4" Type="http://schemas.openxmlformats.org/officeDocument/2006/relationships/image" Target="../media/image21.jpg" /><Relationship Id="rId9" Type="http://schemas.openxmlformats.org/officeDocument/2006/relationships/image" Target="../media/image16.png" /><Relationship Id="rId14" Type="http://schemas.openxmlformats.org/officeDocument/2006/relationships/image" Target="../media/image20.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122713" y="0"/>
            <a:ext cx="12314713" cy="6858000"/>
          </a:xfrm>
          <a:prstGeom prst="rect">
            <a:avLst/>
          </a:prstGeom>
          <a:gradFill flip="none" rotWithShape="1">
            <a:gsLst>
              <a:gs pos="0">
                <a:srgbClr val="A0308B">
                  <a:lumMod val="79000"/>
                </a:srgbClr>
              </a:gs>
              <a:gs pos="100000">
                <a:srgbClr val="002060">
                  <a:lumMod val="7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flipH="1">
            <a:off x="5972823" y="3307051"/>
            <a:ext cx="246354" cy="243899"/>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flipH="1">
            <a:off x="5972823" y="3307051"/>
            <a:ext cx="246354" cy="243899"/>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flipV="1">
            <a:off x="5979390" y="3311217"/>
            <a:ext cx="233220" cy="23556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7148803" flipV="1">
            <a:off x="5972192" y="3303946"/>
            <a:ext cx="247616" cy="25010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flipV="1">
            <a:off x="5979390" y="3311217"/>
            <a:ext cx="233220" cy="23556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flipH="1">
            <a:off x="5972823" y="3307051"/>
            <a:ext cx="246354" cy="243899"/>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0">
                    <a:srgbClr val="F52B95">
                      <a:lumMod val="0"/>
                      <a:lumOff val="100000"/>
                      <a:alpha val="0"/>
                    </a:srgbClr>
                  </a:gs>
                  <a:gs pos="100000">
                    <a:srgbClr val="FFFF00">
                      <a:lumMod val="0"/>
                      <a:lumOff val="100000"/>
                      <a:alpha val="0"/>
                    </a:srgbClr>
                  </a:gs>
                </a:gsLst>
                <a:lin ang="2700000" scaled="1"/>
              </a:gradFill>
            </a:endParaRPr>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flipH="1">
            <a:off x="3696818" y="3367444"/>
            <a:ext cx="4798363" cy="123111"/>
          </a:xfrm>
          <a:prstGeom prst="rect">
            <a:avLst/>
          </a:prstGeom>
          <a:noFill/>
        </p:spPr>
        <p:txBody>
          <a:bodyPr wrap="square" rtlCol="0">
            <a:spAutoFit/>
          </a:bodyPr>
          <a:lstStyle/>
          <a:p>
            <a:pPr algn="ctr"/>
            <a:r>
              <a:rPr lang="en-US" sz="100" dirty="0">
                <a:gradFill>
                  <a:gsLst>
                    <a:gs pos="0">
                      <a:srgbClr val="F52B95">
                        <a:alpha val="80000"/>
                        <a:lumMod val="0"/>
                        <a:lumOff val="100000"/>
                      </a:srgbClr>
                    </a:gs>
                    <a:gs pos="100000">
                      <a:srgbClr val="FFFF00">
                        <a:alpha val="80000"/>
                        <a:lumMod val="0"/>
                        <a:lumOff val="100000"/>
                      </a:srgbClr>
                    </a:gs>
                  </a:gsLst>
                  <a:lin ang="2700000" scaled="1"/>
                </a:gradFill>
                <a:latin typeface="Castellar" panose="020A0402060406010301" pitchFamily="18" charset="0"/>
              </a:rPr>
              <a:t>VISIBLE</a:t>
            </a:r>
          </a:p>
          <a:p>
            <a:pPr algn="ctr"/>
            <a:r>
              <a:rPr lang="en-US" sz="100" dirty="0">
                <a:gradFill>
                  <a:gsLst>
                    <a:gs pos="0">
                      <a:srgbClr val="F52B95">
                        <a:alpha val="80000"/>
                        <a:lumMod val="0"/>
                        <a:lumOff val="100000"/>
                      </a:srgbClr>
                    </a:gs>
                    <a:gs pos="100000">
                      <a:srgbClr val="FFFF00">
                        <a:alpha val="80000"/>
                        <a:lumMod val="0"/>
                        <a:lumOff val="100000"/>
                      </a:srgbClr>
                    </a:gs>
                  </a:gsLst>
                  <a:lin ang="2700000" scaled="1"/>
                </a:gradFill>
                <a:latin typeface="Castellar" panose="020A0402060406010301" pitchFamily="18" charset="0"/>
              </a:rPr>
              <a:t>LILIGHT</a:t>
            </a:r>
          </a:p>
        </p:txBody>
      </p:sp>
    </p:spTree>
    <p:extLst>
      <p:ext uri="{BB962C8B-B14F-4D97-AF65-F5344CB8AC3E}">
        <p14:creationId xmlns:p14="http://schemas.microsoft.com/office/powerpoint/2010/main" val="401334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4273445" y="-231580"/>
            <a:ext cx="5494669" cy="5826902"/>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2317255" y="9290"/>
            <a:ext cx="5494670" cy="5826902"/>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4053643" y="1151600"/>
            <a:ext cx="5826902" cy="549467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3182549" y="-152007"/>
            <a:ext cx="5826902" cy="549467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2703534" y="1212049"/>
            <a:ext cx="5826902" cy="5494669"/>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3247226" y="255867"/>
            <a:ext cx="5494669" cy="5826902"/>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5510658" y="5700895"/>
            <a:ext cx="2140136" cy="13564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5277084" y="5869444"/>
            <a:ext cx="1706244" cy="152595"/>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4038863" y="6010524"/>
            <a:ext cx="4894687" cy="10772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pic>
        <p:nvPicPr>
          <p:cNvPr id="12" name="Gambar 11">
            <a:extLst>
              <a:ext uri="{FF2B5EF4-FFF2-40B4-BE49-F238E27FC236}">
                <a16:creationId xmlns:a16="http://schemas.microsoft.com/office/drawing/2014/main" id="{76289995-2BE6-4AAB-918C-CFD283830805}"/>
              </a:ext>
            </a:extLst>
          </p:cNvPr>
          <p:cNvPicPr>
            <a:picLocks noChangeAspect="1"/>
          </p:cNvPicPr>
          <p:nvPr/>
        </p:nvPicPr>
        <p:blipFill rotWithShape="1">
          <a:blip r:embed="rId2">
            <a:extLst>
              <a:ext uri="{28A0092B-C50C-407E-A947-70E740481C1C}">
                <a14:useLocalDpi xmlns:a14="http://schemas.microsoft.com/office/drawing/2010/main" val="0"/>
              </a:ext>
            </a:extLst>
          </a:blip>
          <a:srcRect l="-807" t="-59" r="807" b="27211"/>
          <a:stretch/>
        </p:blipFill>
        <p:spPr>
          <a:xfrm>
            <a:off x="15642020" y="140067"/>
            <a:ext cx="5494669" cy="5828385"/>
          </a:xfrm>
          <a:prstGeom prst="flowChartConnector">
            <a:avLst/>
          </a:prstGeom>
        </p:spPr>
      </p:pic>
      <p:sp>
        <p:nvSpPr>
          <p:cNvPr id="13" name="Kotak Teks 12">
            <a:extLst>
              <a:ext uri="{FF2B5EF4-FFF2-40B4-BE49-F238E27FC236}">
                <a16:creationId xmlns:a16="http://schemas.microsoft.com/office/drawing/2014/main" id="{22D5F138-3151-4A09-B45F-54717325947D}"/>
              </a:ext>
            </a:extLst>
          </p:cNvPr>
          <p:cNvSpPr txBox="1"/>
          <p:nvPr/>
        </p:nvSpPr>
        <p:spPr>
          <a:xfrm>
            <a:off x="-8054494" y="154198"/>
            <a:ext cx="2463800" cy="1200329"/>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SIR ISSAC</a:t>
            </a:r>
          </a:p>
          <a:p>
            <a:r>
              <a:rPr lang="en-US" sz="3600" b="1" dirty="0">
                <a:solidFill>
                  <a:schemeClr val="accent4">
                    <a:lumMod val="20000"/>
                    <a:lumOff val="80000"/>
                  </a:schemeClr>
                </a:solidFill>
                <a:latin typeface="Times New Roman" panose="02020603050405020304" pitchFamily="18" charset="0"/>
                <a:cs typeface="Times New Roman" panose="02020603050405020304" pitchFamily="18" charset="0"/>
              </a:rPr>
              <a:t>NEWTON</a:t>
            </a:r>
          </a:p>
        </p:txBody>
      </p:sp>
      <p:sp>
        <p:nvSpPr>
          <p:cNvPr id="14" name="Kotak Teks 13">
            <a:extLst>
              <a:ext uri="{FF2B5EF4-FFF2-40B4-BE49-F238E27FC236}">
                <a16:creationId xmlns:a16="http://schemas.microsoft.com/office/drawing/2014/main" id="{E8D6D50B-5DA3-4FF5-B862-1C9BC97226FF}"/>
              </a:ext>
            </a:extLst>
          </p:cNvPr>
          <p:cNvSpPr txBox="1"/>
          <p:nvPr/>
        </p:nvSpPr>
        <p:spPr>
          <a:xfrm>
            <a:off x="-5850878" y="409038"/>
            <a:ext cx="5892800" cy="523220"/>
          </a:xfrm>
          <a:prstGeom prst="rect">
            <a:avLst/>
          </a:prstGeom>
          <a:noFill/>
        </p:spPr>
        <p:txBody>
          <a:bodyPr wrap="square" rtlCol="0">
            <a:spAutoFit/>
          </a:bodyPr>
          <a:lstStyle/>
          <a:p>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(4 January 1643-4 January 1643) </a:t>
            </a:r>
          </a:p>
        </p:txBody>
      </p:sp>
      <p:pic>
        <p:nvPicPr>
          <p:cNvPr id="22" name="Grafik 21" descr="Atom">
            <a:extLst>
              <a:ext uri="{FF2B5EF4-FFF2-40B4-BE49-F238E27FC236}">
                <a16:creationId xmlns:a16="http://schemas.microsoft.com/office/drawing/2014/main" id="{5ECBF6B0-F30D-4018-BAF1-50E6B94101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2780" y="1508725"/>
            <a:ext cx="1140286" cy="1140286"/>
          </a:xfrm>
          <a:prstGeom prst="rect">
            <a:avLst/>
          </a:prstGeom>
        </p:spPr>
      </p:pic>
      <p:pic>
        <p:nvPicPr>
          <p:cNvPr id="28" name="Grafik 27" descr="Pencil">
            <a:extLst>
              <a:ext uri="{FF2B5EF4-FFF2-40B4-BE49-F238E27FC236}">
                <a16:creationId xmlns:a16="http://schemas.microsoft.com/office/drawing/2014/main" id="{3E38DA6C-1C39-4F46-B533-DD7C1320B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7436" y="1429168"/>
            <a:ext cx="972581" cy="972581"/>
          </a:xfrm>
          <a:prstGeom prst="rect">
            <a:avLst/>
          </a:prstGeom>
        </p:spPr>
      </p:pic>
      <p:pic>
        <p:nvPicPr>
          <p:cNvPr id="30" name="Gambar 29" descr="Sebuah gambar berisi teks, tanda&#10;&#10;Deskripsi dihasilkan secara otomatis">
            <a:extLst>
              <a:ext uri="{FF2B5EF4-FFF2-40B4-BE49-F238E27FC236}">
                <a16:creationId xmlns:a16="http://schemas.microsoft.com/office/drawing/2014/main" id="{F6955DE5-1DE4-48FE-AFDA-96D5D253D1C6}"/>
              </a:ext>
            </a:extLst>
          </p:cNvPr>
          <p:cNvPicPr>
            <a:picLocks noChangeAspect="1"/>
          </p:cNvPicPr>
          <p:nvPr/>
        </p:nvPicPr>
        <p:blipFill>
          <a:blip r:embed="rId7">
            <a:biLevel thresh="25000"/>
            <a:extLst>
              <a:ext uri="{BEBA8EAE-BF5A-486C-A8C5-ECC9F3942E4B}">
                <a14:imgProps xmlns:a14="http://schemas.microsoft.com/office/drawing/2010/main">
                  <a14:imgLayer r:embed="rId8">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7862882" y="1570758"/>
            <a:ext cx="972581" cy="972581"/>
          </a:xfrm>
          <a:prstGeom prst="rect">
            <a:avLst/>
          </a:prstGeom>
        </p:spPr>
      </p:pic>
      <p:pic>
        <p:nvPicPr>
          <p:cNvPr id="32" name="Grafik 31" descr="Planet">
            <a:extLst>
              <a:ext uri="{FF2B5EF4-FFF2-40B4-BE49-F238E27FC236}">
                <a16:creationId xmlns:a16="http://schemas.microsoft.com/office/drawing/2014/main" id="{81D6A4AB-51E0-421E-AFD9-3FD3B96B99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29775" y="1428743"/>
            <a:ext cx="1171625" cy="1171625"/>
          </a:xfrm>
          <a:prstGeom prst="rect">
            <a:avLst/>
          </a:prstGeom>
        </p:spPr>
      </p:pic>
      <p:sp>
        <p:nvSpPr>
          <p:cNvPr id="33" name="Kotak Teks 32">
            <a:extLst>
              <a:ext uri="{FF2B5EF4-FFF2-40B4-BE49-F238E27FC236}">
                <a16:creationId xmlns:a16="http://schemas.microsoft.com/office/drawing/2014/main" id="{0D7592C4-50D6-4817-B83C-7A118F4218CE}"/>
              </a:ext>
            </a:extLst>
          </p:cNvPr>
          <p:cNvSpPr txBox="1"/>
          <p:nvPr/>
        </p:nvSpPr>
        <p:spPr>
          <a:xfrm>
            <a:off x="-8175777" y="2922742"/>
            <a:ext cx="6926539" cy="1200329"/>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the 17th century, Isaac Newton discovered that</a:t>
            </a:r>
          </a:p>
        </p:txBody>
      </p:sp>
      <p:pic>
        <p:nvPicPr>
          <p:cNvPr id="36" name="Gambar 35">
            <a:extLst>
              <a:ext uri="{FF2B5EF4-FFF2-40B4-BE49-F238E27FC236}">
                <a16:creationId xmlns:a16="http://schemas.microsoft.com/office/drawing/2014/main" id="{13A5D2C3-739A-4ACB-BAAE-E6F713CA80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77429" y="4315245"/>
            <a:ext cx="3120328" cy="1528324"/>
          </a:xfrm>
          <a:prstGeom prst="rect">
            <a:avLst/>
          </a:prstGeom>
        </p:spPr>
      </p:pic>
      <p:pic>
        <p:nvPicPr>
          <p:cNvPr id="38" name="Gambar 37" descr="Sebuah gambar berisi teks&#10;&#10;Deskripsi dihasilkan secara otomatis">
            <a:extLst>
              <a:ext uri="{FF2B5EF4-FFF2-40B4-BE49-F238E27FC236}">
                <a16:creationId xmlns:a16="http://schemas.microsoft.com/office/drawing/2014/main" id="{68D4789E-541E-4C8A-A36A-1415B12D17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30179" y="3898934"/>
            <a:ext cx="1885077" cy="2604833"/>
          </a:xfrm>
          <a:prstGeom prst="rect">
            <a:avLst/>
          </a:prstGeom>
        </p:spPr>
      </p:pic>
      <p:sp>
        <p:nvSpPr>
          <p:cNvPr id="15" name="Kotak Teks 14">
            <a:extLst>
              <a:ext uri="{FF2B5EF4-FFF2-40B4-BE49-F238E27FC236}">
                <a16:creationId xmlns:a16="http://schemas.microsoft.com/office/drawing/2014/main" id="{277D7D27-DAAA-44F0-B55F-C4F764BE382E}"/>
              </a:ext>
            </a:extLst>
          </p:cNvPr>
          <p:cNvSpPr txBox="1"/>
          <p:nvPr/>
        </p:nvSpPr>
        <p:spPr>
          <a:xfrm>
            <a:off x="3377116" y="2014555"/>
            <a:ext cx="5181798" cy="1754326"/>
          </a:xfrm>
          <a:prstGeom prst="rect">
            <a:avLst/>
          </a:prstGeom>
          <a:noFill/>
        </p:spPr>
        <p:txBody>
          <a:bodyPr wrap="square" rtlCol="0">
            <a:spAutoFit/>
          </a:bodyPr>
          <a:lstStyle/>
          <a:p>
            <a:pPr algn="ctr"/>
            <a:r>
              <a:rPr lang="en-US" sz="5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MECHANISM</a:t>
            </a:r>
          </a:p>
        </p:txBody>
      </p:sp>
    </p:spTree>
    <p:extLst>
      <p:ext uri="{BB962C8B-B14F-4D97-AF65-F5344CB8AC3E}">
        <p14:creationId xmlns:p14="http://schemas.microsoft.com/office/powerpoint/2010/main" val="2346057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9293801" y="777562"/>
            <a:ext cx="5914786"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139783" y="-463193"/>
            <a:ext cx="5914788"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6967617" y="1022618"/>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8655532" y="-747735"/>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700358" y="1301911"/>
            <a:ext cx="6259121" cy="591478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7884927" y="121275"/>
            <a:ext cx="6111053" cy="6259121"/>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199823" y="5932088"/>
            <a:ext cx="2303769" cy="145702"/>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9948390" y="6113139"/>
            <a:ext cx="1836702" cy="163914"/>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615496" y="6264684"/>
            <a:ext cx="5268930" cy="11571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7296126" y="2039999"/>
            <a:ext cx="5577994" cy="1446550"/>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a:t>
            </a:r>
          </a:p>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MECHANISM</a:t>
            </a:r>
          </a:p>
        </p:txBody>
      </p:sp>
      <p:pic>
        <p:nvPicPr>
          <p:cNvPr id="18" name="Gambar 17">
            <a:extLst>
              <a:ext uri="{FF2B5EF4-FFF2-40B4-BE49-F238E27FC236}">
                <a16:creationId xmlns:a16="http://schemas.microsoft.com/office/drawing/2014/main" id="{6B83D10B-727E-48A9-BB8D-074A7E4A3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38" y="523779"/>
            <a:ext cx="3059642" cy="1498600"/>
          </a:xfrm>
          <a:prstGeom prst="rect">
            <a:avLst/>
          </a:prstGeom>
        </p:spPr>
      </p:pic>
      <p:sp>
        <p:nvSpPr>
          <p:cNvPr id="19" name="Kotak Teks 18">
            <a:extLst>
              <a:ext uri="{FF2B5EF4-FFF2-40B4-BE49-F238E27FC236}">
                <a16:creationId xmlns:a16="http://schemas.microsoft.com/office/drawing/2014/main" id="{795356C1-5FB7-4BDC-8E66-24454001A80F}"/>
              </a:ext>
            </a:extLst>
          </p:cNvPr>
          <p:cNvSpPr txBox="1"/>
          <p:nvPr/>
        </p:nvSpPr>
        <p:spPr>
          <a:xfrm>
            <a:off x="130421" y="2324986"/>
            <a:ext cx="5950526" cy="1231106"/>
          </a:xfrm>
          <a:prstGeom prst="rect">
            <a:avLst/>
          </a:prstGeom>
          <a:noFill/>
        </p:spPr>
        <p:txBody>
          <a:bodyPr wrap="square" rtlCol="0">
            <a:spAutoFit/>
          </a:bodyPr>
          <a:lstStyle/>
          <a:p>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Visible light consisting of seven colors when combined will become white light </a:t>
            </a:r>
          </a:p>
          <a:p>
            <a:endParaRPr lang="en-US" dirty="0"/>
          </a:p>
        </p:txBody>
      </p:sp>
      <p:pic>
        <p:nvPicPr>
          <p:cNvPr id="21" name="Gambar 20">
            <a:extLst>
              <a:ext uri="{FF2B5EF4-FFF2-40B4-BE49-F238E27FC236}">
                <a16:creationId xmlns:a16="http://schemas.microsoft.com/office/drawing/2014/main" id="{36E5EA30-174A-4FEE-B955-940A6AE66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13" y="3907122"/>
            <a:ext cx="2540000" cy="1987550"/>
          </a:xfrm>
          <a:prstGeom prst="rect">
            <a:avLst/>
          </a:prstGeom>
        </p:spPr>
      </p:pic>
      <p:sp>
        <p:nvSpPr>
          <p:cNvPr id="23" name="Kotak Teks 22">
            <a:extLst>
              <a:ext uri="{FF2B5EF4-FFF2-40B4-BE49-F238E27FC236}">
                <a16:creationId xmlns:a16="http://schemas.microsoft.com/office/drawing/2014/main" id="{8174FFC3-3A6E-4A08-9FAB-ECC42DE5939E}"/>
              </a:ext>
            </a:extLst>
          </p:cNvPr>
          <p:cNvSpPr txBox="1"/>
          <p:nvPr/>
        </p:nvSpPr>
        <p:spPr>
          <a:xfrm>
            <a:off x="2869903" y="4044758"/>
            <a:ext cx="4445000" cy="1846659"/>
          </a:xfrm>
          <a:prstGeom prst="rect">
            <a:avLst/>
          </a:prstGeom>
          <a:noFill/>
        </p:spPr>
        <p:txBody>
          <a:bodyPr wrap="square" rtlCol="0">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Light that enters the eye through the pupil ultimately strikes the inside surface of the eye known as the </a:t>
            </a: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retina</a:t>
            </a:r>
            <a:r>
              <a:rPr lang="en-US" b="1" dirty="0"/>
              <a:t>.</a:t>
            </a:r>
            <a:endParaRPr lang="en-US" dirty="0"/>
          </a:p>
          <a:p>
            <a:endParaRPr lang="en-US" dirty="0"/>
          </a:p>
        </p:txBody>
      </p:sp>
      <p:pic>
        <p:nvPicPr>
          <p:cNvPr id="31" name="Gambar 30">
            <a:extLst>
              <a:ext uri="{FF2B5EF4-FFF2-40B4-BE49-F238E27FC236}">
                <a16:creationId xmlns:a16="http://schemas.microsoft.com/office/drawing/2014/main" id="{AA86D242-358E-42AE-B493-6DDB18C20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48" y="7157050"/>
            <a:ext cx="2377814" cy="1384624"/>
          </a:xfrm>
          <a:prstGeom prst="rect">
            <a:avLst/>
          </a:prstGeom>
        </p:spPr>
      </p:pic>
      <p:sp>
        <p:nvSpPr>
          <p:cNvPr id="34" name="Kotak Teks 33">
            <a:extLst>
              <a:ext uri="{FF2B5EF4-FFF2-40B4-BE49-F238E27FC236}">
                <a16:creationId xmlns:a16="http://schemas.microsoft.com/office/drawing/2014/main" id="{BEFA589A-889E-462E-93D8-35AE6FF58E56}"/>
              </a:ext>
            </a:extLst>
          </p:cNvPr>
          <p:cNvSpPr txBox="1"/>
          <p:nvPr/>
        </p:nvSpPr>
        <p:spPr>
          <a:xfrm>
            <a:off x="2819971" y="7091856"/>
            <a:ext cx="5219606" cy="2123658"/>
          </a:xfrm>
          <a:prstGeom prst="rect">
            <a:avLst/>
          </a:prstGeom>
          <a:noFill/>
        </p:spPr>
        <p:txBody>
          <a:bodyPr wrap="square" rtlCol="0">
            <a:spAutoFit/>
          </a:bodyPr>
          <a:lstStyle/>
          <a:p>
            <a:pPr marL="514350" indent="-514350">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Rainbow</a:t>
            </a:r>
          </a:p>
          <a:p>
            <a:r>
              <a:rPr kumimoji="0" lang="en-US" altLang="en-US" sz="2000"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When entering the glass prism the light will be turned, as well as the light coming out of the glass prism. Prism also separates white light into its color component. The raindrop function like prisms.</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35" name="Picture 4">
            <a:extLst>
              <a:ext uri="{FF2B5EF4-FFF2-40B4-BE49-F238E27FC236}">
                <a16:creationId xmlns:a16="http://schemas.microsoft.com/office/drawing/2014/main" id="{41C9A759-026D-4196-AB1A-DFA74EF666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3689" y="9611699"/>
            <a:ext cx="2672429" cy="1668113"/>
          </a:xfrm>
          <a:prstGeom prst="rect">
            <a:avLst/>
          </a:prstGeom>
        </p:spPr>
      </p:pic>
      <p:sp>
        <p:nvSpPr>
          <p:cNvPr id="37" name="Kotak Teks 36">
            <a:extLst>
              <a:ext uri="{FF2B5EF4-FFF2-40B4-BE49-F238E27FC236}">
                <a16:creationId xmlns:a16="http://schemas.microsoft.com/office/drawing/2014/main" id="{CA588F7C-E3C1-4195-8AB4-4D26EF48FAA0}"/>
              </a:ext>
            </a:extLst>
          </p:cNvPr>
          <p:cNvSpPr txBox="1"/>
          <p:nvPr/>
        </p:nvSpPr>
        <p:spPr>
          <a:xfrm>
            <a:off x="173547" y="9245293"/>
            <a:ext cx="4398113" cy="2800767"/>
          </a:xfrm>
          <a:prstGeom prst="rect">
            <a:avLst/>
          </a:prstGeom>
          <a:noFill/>
        </p:spPr>
        <p:txBody>
          <a:bodyPr wrap="square" rtlCol="0">
            <a:spAutoFit/>
          </a:bodyPr>
          <a:lstStyle/>
          <a:p>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4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Laser</a:t>
            </a:r>
          </a:p>
          <a:p>
            <a:r>
              <a:rPr lang="en-US" sz="2000" b="1" dirty="0">
                <a:solidFill>
                  <a:schemeClr val="accent4">
                    <a:lumMod val="20000"/>
                    <a:lumOff val="80000"/>
                  </a:schemeClr>
                </a:solidFill>
                <a:latin typeface="Times New Roman" panose="02020603050405020304" pitchFamily="18" charset="0"/>
                <a:cs typeface="Times New Roman" panose="02020603050405020304" pitchFamily="18" charset="0"/>
              </a:rPr>
              <a:t>laser</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is a device that emits light through a process of optical amplification based on the stimulated emission of electromagnetic radiation.</a:t>
            </a:r>
            <a:endParaRPr lang="en-US" sz="4400" dirty="0"/>
          </a:p>
          <a:p>
            <a:endParaRPr lang="en-US" sz="4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39" name="Picture 3">
            <a:extLst>
              <a:ext uri="{FF2B5EF4-FFF2-40B4-BE49-F238E27FC236}">
                <a16:creationId xmlns:a16="http://schemas.microsoft.com/office/drawing/2014/main" id="{485E4120-503D-4E03-87B7-3C116DE320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248" y="11624010"/>
            <a:ext cx="2800252" cy="1792161"/>
          </a:xfrm>
          <a:prstGeom prst="rect">
            <a:avLst/>
          </a:prstGeom>
        </p:spPr>
      </p:pic>
      <p:sp>
        <p:nvSpPr>
          <p:cNvPr id="40" name="Kotak Teks 39">
            <a:extLst>
              <a:ext uri="{FF2B5EF4-FFF2-40B4-BE49-F238E27FC236}">
                <a16:creationId xmlns:a16="http://schemas.microsoft.com/office/drawing/2014/main" id="{A8F45E6F-EB05-457F-8D84-56079C02EBF2}"/>
              </a:ext>
            </a:extLst>
          </p:cNvPr>
          <p:cNvSpPr txBox="1"/>
          <p:nvPr/>
        </p:nvSpPr>
        <p:spPr>
          <a:xfrm>
            <a:off x="3063447" y="11383659"/>
            <a:ext cx="5565199" cy="2862322"/>
          </a:xfrm>
          <a:prstGeom prst="rect">
            <a:avLst/>
          </a:prstGeom>
          <a:noFill/>
        </p:spPr>
        <p:txBody>
          <a:bodyPr wrap="square" rtlCol="0">
            <a:spAutoFit/>
          </a:bodyPr>
          <a:lstStyle/>
          <a:p>
            <a:r>
              <a:rPr lang="en-US" sz="3200" dirty="0">
                <a:solidFill>
                  <a:schemeClr val="accent4">
                    <a:lumMod val="20000"/>
                    <a:lumOff val="80000"/>
                  </a:schemeClr>
                </a:solidFill>
              </a:rPr>
              <a:t>3. Visible Light Communication  ( Hospital &amp; Health care ):</a:t>
            </a:r>
          </a:p>
          <a:p>
            <a:r>
              <a:rPr lang="en-US" sz="2000" dirty="0">
                <a:solidFill>
                  <a:schemeClr val="accent4">
                    <a:lumMod val="20000"/>
                    <a:lumOff val="80000"/>
                  </a:schemeClr>
                </a:solidFill>
              </a:rPr>
              <a:t>There are advantages for using VLC in hospitals and in healthcare.  Mobile phones and </a:t>
            </a:r>
            <a:r>
              <a:rPr lang="en-US" sz="2000" dirty="0" err="1">
                <a:solidFill>
                  <a:schemeClr val="accent4">
                    <a:lumMod val="20000"/>
                    <a:lumOff val="80000"/>
                  </a:schemeClr>
                </a:solidFill>
              </a:rPr>
              <a:t>Wifi’s</a:t>
            </a:r>
            <a:r>
              <a:rPr lang="en-US" sz="2000" dirty="0">
                <a:solidFill>
                  <a:schemeClr val="accent4">
                    <a:lumMod val="20000"/>
                    <a:lumOff val="80000"/>
                  </a:schemeClr>
                </a:solidFill>
              </a:rPr>
              <a:t> are undesirable in certain parts of hospitals, especially around MRI scanners and in operating theatres.</a:t>
            </a:r>
          </a:p>
          <a:p>
            <a:endParaRPr lang="en-US" dirty="0"/>
          </a:p>
          <a:p>
            <a:endParaRPr lang="en-US" dirty="0"/>
          </a:p>
        </p:txBody>
      </p:sp>
    </p:spTree>
    <p:extLst>
      <p:ext uri="{BB962C8B-B14F-4D97-AF65-F5344CB8AC3E}">
        <p14:creationId xmlns:p14="http://schemas.microsoft.com/office/powerpoint/2010/main" val="856882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9293801" y="777562"/>
            <a:ext cx="5914786"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139783" y="-463193"/>
            <a:ext cx="5914788"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6967617" y="1022618"/>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8655532" y="-747735"/>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700358" y="1301911"/>
            <a:ext cx="6259121" cy="591478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7884927" y="121275"/>
            <a:ext cx="6111053" cy="6259121"/>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199823" y="5932088"/>
            <a:ext cx="2303769" cy="145702"/>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9948390" y="6113139"/>
            <a:ext cx="1836702" cy="163914"/>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615496" y="6264684"/>
            <a:ext cx="5268930" cy="11571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7296126" y="2039999"/>
            <a:ext cx="5577994" cy="1446550"/>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a:t>
            </a:r>
          </a:p>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APPLICATION</a:t>
            </a:r>
          </a:p>
        </p:txBody>
      </p:sp>
      <p:pic>
        <p:nvPicPr>
          <p:cNvPr id="18" name="Gambar 17">
            <a:extLst>
              <a:ext uri="{FF2B5EF4-FFF2-40B4-BE49-F238E27FC236}">
                <a16:creationId xmlns:a16="http://schemas.microsoft.com/office/drawing/2014/main" id="{6B83D10B-727E-48A9-BB8D-074A7E4A3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38" y="-5957484"/>
            <a:ext cx="3059642" cy="1498600"/>
          </a:xfrm>
          <a:prstGeom prst="rect">
            <a:avLst/>
          </a:prstGeom>
        </p:spPr>
      </p:pic>
      <p:sp>
        <p:nvSpPr>
          <p:cNvPr id="19" name="Kotak Teks 18">
            <a:extLst>
              <a:ext uri="{FF2B5EF4-FFF2-40B4-BE49-F238E27FC236}">
                <a16:creationId xmlns:a16="http://schemas.microsoft.com/office/drawing/2014/main" id="{795356C1-5FB7-4BDC-8E66-24454001A80F}"/>
              </a:ext>
            </a:extLst>
          </p:cNvPr>
          <p:cNvSpPr txBox="1"/>
          <p:nvPr/>
        </p:nvSpPr>
        <p:spPr>
          <a:xfrm>
            <a:off x="130421" y="-4156277"/>
            <a:ext cx="5950526" cy="1231106"/>
          </a:xfrm>
          <a:prstGeom prst="rect">
            <a:avLst/>
          </a:prstGeom>
          <a:noFill/>
        </p:spPr>
        <p:txBody>
          <a:bodyPr wrap="square" rtlCol="0">
            <a:spAutoFit/>
          </a:bodyPr>
          <a:lstStyle/>
          <a:p>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Visible light consisting of seven colors when combined will become white light </a:t>
            </a:r>
          </a:p>
          <a:p>
            <a:endParaRPr lang="en-US" dirty="0"/>
          </a:p>
        </p:txBody>
      </p:sp>
      <p:pic>
        <p:nvPicPr>
          <p:cNvPr id="21" name="Gambar 20">
            <a:extLst>
              <a:ext uri="{FF2B5EF4-FFF2-40B4-BE49-F238E27FC236}">
                <a16:creationId xmlns:a16="http://schemas.microsoft.com/office/drawing/2014/main" id="{36E5EA30-174A-4FEE-B955-940A6AE66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13" y="-2574141"/>
            <a:ext cx="2540000" cy="1987550"/>
          </a:xfrm>
          <a:prstGeom prst="rect">
            <a:avLst/>
          </a:prstGeom>
        </p:spPr>
      </p:pic>
      <p:sp>
        <p:nvSpPr>
          <p:cNvPr id="23" name="Kotak Teks 22">
            <a:extLst>
              <a:ext uri="{FF2B5EF4-FFF2-40B4-BE49-F238E27FC236}">
                <a16:creationId xmlns:a16="http://schemas.microsoft.com/office/drawing/2014/main" id="{8174FFC3-3A6E-4A08-9FAB-ECC42DE5939E}"/>
              </a:ext>
            </a:extLst>
          </p:cNvPr>
          <p:cNvSpPr txBox="1"/>
          <p:nvPr/>
        </p:nvSpPr>
        <p:spPr>
          <a:xfrm>
            <a:off x="2869903" y="-2436505"/>
            <a:ext cx="4445000" cy="1846659"/>
          </a:xfrm>
          <a:prstGeom prst="rect">
            <a:avLst/>
          </a:prstGeom>
          <a:noFill/>
        </p:spPr>
        <p:txBody>
          <a:bodyPr wrap="square" rtlCol="0">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Light that enters the eye through the pupil ultimately strikes the inside surface of the eye known as the </a:t>
            </a: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retina</a:t>
            </a:r>
            <a:r>
              <a:rPr lang="en-US" b="1" dirty="0"/>
              <a:t>.</a:t>
            </a:r>
            <a:endParaRPr lang="en-US" dirty="0"/>
          </a:p>
          <a:p>
            <a:endParaRPr lang="en-US" dirty="0"/>
          </a:p>
        </p:txBody>
      </p:sp>
      <p:pic>
        <p:nvPicPr>
          <p:cNvPr id="12" name="Gambar 11">
            <a:extLst>
              <a:ext uri="{FF2B5EF4-FFF2-40B4-BE49-F238E27FC236}">
                <a16:creationId xmlns:a16="http://schemas.microsoft.com/office/drawing/2014/main" id="{1B105956-1E9F-46A0-9E1F-C299AA844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48" y="121275"/>
            <a:ext cx="2377814" cy="1384624"/>
          </a:xfrm>
          <a:prstGeom prst="rect">
            <a:avLst/>
          </a:prstGeom>
        </p:spPr>
      </p:pic>
      <p:sp>
        <p:nvSpPr>
          <p:cNvPr id="13" name="Kotak Teks 12">
            <a:extLst>
              <a:ext uri="{FF2B5EF4-FFF2-40B4-BE49-F238E27FC236}">
                <a16:creationId xmlns:a16="http://schemas.microsoft.com/office/drawing/2014/main" id="{9A99D126-3EEC-44B8-8B34-993A0DDFB4AD}"/>
              </a:ext>
            </a:extLst>
          </p:cNvPr>
          <p:cNvSpPr txBox="1"/>
          <p:nvPr/>
        </p:nvSpPr>
        <p:spPr>
          <a:xfrm>
            <a:off x="2819971" y="56081"/>
            <a:ext cx="5219606" cy="2123658"/>
          </a:xfrm>
          <a:prstGeom prst="rect">
            <a:avLst/>
          </a:prstGeom>
          <a:noFill/>
        </p:spPr>
        <p:txBody>
          <a:bodyPr wrap="square" rtlCol="0">
            <a:spAutoFit/>
          </a:bodyPr>
          <a:lstStyle/>
          <a:p>
            <a:pPr marL="514350" indent="-514350">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Rainbow</a:t>
            </a:r>
          </a:p>
          <a:p>
            <a:r>
              <a:rPr kumimoji="0" lang="en-US" altLang="en-US" sz="2000"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When entering the glass prism the light will be turned, as well as the light coming out of the glass prism. Prism also separates white light into its color component. The raindrop function like prisms.</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20" name="Kotak Teks 19">
            <a:extLst>
              <a:ext uri="{FF2B5EF4-FFF2-40B4-BE49-F238E27FC236}">
                <a16:creationId xmlns:a16="http://schemas.microsoft.com/office/drawing/2014/main" id="{F112E14F-5E69-44B1-B109-B3828DDC7A0A}"/>
              </a:ext>
            </a:extLst>
          </p:cNvPr>
          <p:cNvSpPr txBox="1"/>
          <p:nvPr/>
        </p:nvSpPr>
        <p:spPr>
          <a:xfrm>
            <a:off x="3105684" y="8400462"/>
            <a:ext cx="3672093" cy="738664"/>
          </a:xfrm>
          <a:prstGeom prst="rect">
            <a:avLst/>
          </a:prstGeom>
          <a:noFill/>
        </p:spPr>
        <p:txBody>
          <a:bodyPr wrap="square" rtlCol="0">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2. Spectrophotometry VIS</a:t>
            </a:r>
          </a:p>
          <a:p>
            <a:endParaRPr lang="en-US" dirty="0"/>
          </a:p>
        </p:txBody>
      </p:sp>
      <p:pic>
        <p:nvPicPr>
          <p:cNvPr id="24" name="Picture 4">
            <a:extLst>
              <a:ext uri="{FF2B5EF4-FFF2-40B4-BE49-F238E27FC236}">
                <a16:creationId xmlns:a16="http://schemas.microsoft.com/office/drawing/2014/main" id="{8408122C-29EB-41E4-91C0-E2D9415B6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3689" y="2575924"/>
            <a:ext cx="2672429" cy="1668113"/>
          </a:xfrm>
          <a:prstGeom prst="rect">
            <a:avLst/>
          </a:prstGeom>
        </p:spPr>
      </p:pic>
      <p:sp>
        <p:nvSpPr>
          <p:cNvPr id="26" name="Kotak Teks 25">
            <a:extLst>
              <a:ext uri="{FF2B5EF4-FFF2-40B4-BE49-F238E27FC236}">
                <a16:creationId xmlns:a16="http://schemas.microsoft.com/office/drawing/2014/main" id="{549ED249-F935-4D23-B62A-A81F97BFCADB}"/>
              </a:ext>
            </a:extLst>
          </p:cNvPr>
          <p:cNvSpPr txBox="1"/>
          <p:nvPr/>
        </p:nvSpPr>
        <p:spPr>
          <a:xfrm>
            <a:off x="173547" y="2209518"/>
            <a:ext cx="4398113" cy="2800767"/>
          </a:xfrm>
          <a:prstGeom prst="rect">
            <a:avLst/>
          </a:prstGeom>
          <a:noFill/>
        </p:spPr>
        <p:txBody>
          <a:bodyPr wrap="square" rtlCol="0">
            <a:spAutoFit/>
          </a:bodyPr>
          <a:lstStyle/>
          <a:p>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4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Laser</a:t>
            </a:r>
          </a:p>
          <a:p>
            <a:r>
              <a:rPr lang="en-US" sz="2000" b="1" dirty="0">
                <a:solidFill>
                  <a:schemeClr val="accent4">
                    <a:lumMod val="20000"/>
                    <a:lumOff val="80000"/>
                  </a:schemeClr>
                </a:solidFill>
                <a:latin typeface="Times New Roman" panose="02020603050405020304" pitchFamily="18" charset="0"/>
                <a:cs typeface="Times New Roman" panose="02020603050405020304" pitchFamily="18" charset="0"/>
              </a:rPr>
              <a:t>laser</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is a device that emits light through a process of optical amplification based on the stimulated emission of electromagnetic radiation.</a:t>
            </a:r>
            <a:endParaRPr lang="en-US" sz="4400" dirty="0"/>
          </a:p>
          <a:p>
            <a:endParaRPr lang="en-US" sz="4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27" name="Picture 3">
            <a:extLst>
              <a:ext uri="{FF2B5EF4-FFF2-40B4-BE49-F238E27FC236}">
                <a16:creationId xmlns:a16="http://schemas.microsoft.com/office/drawing/2014/main" id="{04475FFB-9258-4C4D-8265-0022F2D1D2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248" y="4588235"/>
            <a:ext cx="2800252" cy="1792161"/>
          </a:xfrm>
          <a:prstGeom prst="rect">
            <a:avLst/>
          </a:prstGeom>
        </p:spPr>
      </p:pic>
      <p:sp>
        <p:nvSpPr>
          <p:cNvPr id="28" name="Kotak Teks 27">
            <a:extLst>
              <a:ext uri="{FF2B5EF4-FFF2-40B4-BE49-F238E27FC236}">
                <a16:creationId xmlns:a16="http://schemas.microsoft.com/office/drawing/2014/main" id="{F515735E-696A-4AC5-A3DB-BE0352185AD3}"/>
              </a:ext>
            </a:extLst>
          </p:cNvPr>
          <p:cNvSpPr txBox="1"/>
          <p:nvPr/>
        </p:nvSpPr>
        <p:spPr>
          <a:xfrm>
            <a:off x="3063447" y="4347884"/>
            <a:ext cx="5565199" cy="2862322"/>
          </a:xfrm>
          <a:prstGeom prst="rect">
            <a:avLst/>
          </a:prstGeom>
          <a:noFill/>
        </p:spPr>
        <p:txBody>
          <a:bodyPr wrap="square" rtlCol="0">
            <a:spAutoFit/>
          </a:bodyPr>
          <a:lstStyle/>
          <a:p>
            <a:r>
              <a:rPr lang="en-US" sz="3200" dirty="0">
                <a:solidFill>
                  <a:schemeClr val="accent4">
                    <a:lumMod val="20000"/>
                    <a:lumOff val="80000"/>
                  </a:schemeClr>
                </a:solidFill>
              </a:rPr>
              <a:t>3. Visible Light Communication  ( Hospital &amp; Health care ):</a:t>
            </a:r>
          </a:p>
          <a:p>
            <a:r>
              <a:rPr lang="en-US" sz="2000" dirty="0">
                <a:solidFill>
                  <a:schemeClr val="accent4">
                    <a:lumMod val="20000"/>
                    <a:lumOff val="80000"/>
                  </a:schemeClr>
                </a:solidFill>
              </a:rPr>
              <a:t>There are advantages for using VLC in hospitals and in healthcare.  Mobile phones and </a:t>
            </a:r>
            <a:r>
              <a:rPr lang="en-US" sz="2000" dirty="0" err="1">
                <a:solidFill>
                  <a:schemeClr val="accent4">
                    <a:lumMod val="20000"/>
                    <a:lumOff val="80000"/>
                  </a:schemeClr>
                </a:solidFill>
              </a:rPr>
              <a:t>Wifi’s</a:t>
            </a:r>
            <a:r>
              <a:rPr lang="en-US" sz="2000" dirty="0">
                <a:solidFill>
                  <a:schemeClr val="accent4">
                    <a:lumMod val="20000"/>
                    <a:lumOff val="80000"/>
                  </a:schemeClr>
                </a:solidFill>
              </a:rPr>
              <a:t> are undesirable in certain parts of hospitals, especially around MRI scanners and in operating theatres.</a:t>
            </a:r>
          </a:p>
          <a:p>
            <a:endParaRPr lang="en-US" dirty="0"/>
          </a:p>
          <a:p>
            <a:endParaRPr lang="en-US" dirty="0"/>
          </a:p>
        </p:txBody>
      </p:sp>
    </p:spTree>
    <p:extLst>
      <p:ext uri="{BB962C8B-B14F-4D97-AF65-F5344CB8AC3E}">
        <p14:creationId xmlns:p14="http://schemas.microsoft.com/office/powerpoint/2010/main" val="1633399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3791"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9293801" y="777562"/>
            <a:ext cx="5914786"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139783" y="-463193"/>
            <a:ext cx="5914788"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6967617" y="1022618"/>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8655532" y="-747735"/>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700358" y="1301911"/>
            <a:ext cx="6259121" cy="591478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7884927" y="121275"/>
            <a:ext cx="6111053" cy="6259121"/>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199823" y="5932088"/>
            <a:ext cx="2303769" cy="145702"/>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9948390" y="6113139"/>
            <a:ext cx="1836702" cy="163914"/>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615496" y="6264684"/>
            <a:ext cx="5268930" cy="11571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7296126" y="2039999"/>
            <a:ext cx="5577994" cy="1446550"/>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a:t>
            </a:r>
          </a:p>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APPLICATION</a:t>
            </a:r>
          </a:p>
        </p:txBody>
      </p:sp>
      <p:pic>
        <p:nvPicPr>
          <p:cNvPr id="12" name="Gambar 11">
            <a:extLst>
              <a:ext uri="{FF2B5EF4-FFF2-40B4-BE49-F238E27FC236}">
                <a16:creationId xmlns:a16="http://schemas.microsoft.com/office/drawing/2014/main" id="{1B105956-1E9F-46A0-9E1F-C299AA844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48" y="-6792993"/>
            <a:ext cx="2377814" cy="1384624"/>
          </a:xfrm>
          <a:prstGeom prst="rect">
            <a:avLst/>
          </a:prstGeom>
        </p:spPr>
      </p:pic>
      <p:sp>
        <p:nvSpPr>
          <p:cNvPr id="13" name="Kotak Teks 12">
            <a:extLst>
              <a:ext uri="{FF2B5EF4-FFF2-40B4-BE49-F238E27FC236}">
                <a16:creationId xmlns:a16="http://schemas.microsoft.com/office/drawing/2014/main" id="{9A99D126-3EEC-44B8-8B34-993A0DDFB4AD}"/>
              </a:ext>
            </a:extLst>
          </p:cNvPr>
          <p:cNvSpPr txBox="1"/>
          <p:nvPr/>
        </p:nvSpPr>
        <p:spPr>
          <a:xfrm>
            <a:off x="2819971" y="-6858187"/>
            <a:ext cx="5219606" cy="2123658"/>
          </a:xfrm>
          <a:prstGeom prst="rect">
            <a:avLst/>
          </a:prstGeom>
          <a:noFill/>
        </p:spPr>
        <p:txBody>
          <a:bodyPr wrap="square" rtlCol="0">
            <a:spAutoFit/>
          </a:bodyPr>
          <a:lstStyle/>
          <a:p>
            <a:pPr marL="514350" indent="-514350">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Rainbow</a:t>
            </a:r>
          </a:p>
          <a:p>
            <a:r>
              <a:rPr kumimoji="0" lang="en-US" altLang="en-US" sz="2000" b="0" i="0" u="none" strike="noStrike" cap="none" normalizeH="0" baseline="0" dirty="0">
                <a:ln>
                  <a:noFill/>
                </a:ln>
                <a:solidFill>
                  <a:schemeClr val="accent4">
                    <a:lumMod val="20000"/>
                    <a:lumOff val="80000"/>
                  </a:schemeClr>
                </a:solidFill>
                <a:effectLst/>
                <a:latin typeface="Times New Roman" panose="02020603050405020304" pitchFamily="18" charset="0"/>
                <a:cs typeface="Times New Roman" panose="02020603050405020304" pitchFamily="18" charset="0"/>
              </a:rPr>
              <a:t>When entering the glass prism the light will be turned, as well as the light coming out of the glass prism. Prism also separates white light into its color component. The raindrop function like prisms.</a:t>
            </a:r>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24" name="Picture 4">
            <a:extLst>
              <a:ext uri="{FF2B5EF4-FFF2-40B4-BE49-F238E27FC236}">
                <a16:creationId xmlns:a16="http://schemas.microsoft.com/office/drawing/2014/main" id="{8408122C-29EB-41E4-91C0-E2D9415B6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689" y="-4338344"/>
            <a:ext cx="2672429" cy="1668113"/>
          </a:xfrm>
          <a:prstGeom prst="rect">
            <a:avLst/>
          </a:prstGeom>
        </p:spPr>
      </p:pic>
      <p:sp>
        <p:nvSpPr>
          <p:cNvPr id="26" name="Kotak Teks 25">
            <a:extLst>
              <a:ext uri="{FF2B5EF4-FFF2-40B4-BE49-F238E27FC236}">
                <a16:creationId xmlns:a16="http://schemas.microsoft.com/office/drawing/2014/main" id="{549ED249-F935-4D23-B62A-A81F97BFCADB}"/>
              </a:ext>
            </a:extLst>
          </p:cNvPr>
          <p:cNvSpPr txBox="1"/>
          <p:nvPr/>
        </p:nvSpPr>
        <p:spPr>
          <a:xfrm>
            <a:off x="173547" y="-4704750"/>
            <a:ext cx="4398113" cy="2800767"/>
          </a:xfrm>
          <a:prstGeom prst="rect">
            <a:avLst/>
          </a:prstGeom>
          <a:noFill/>
        </p:spPr>
        <p:txBody>
          <a:bodyPr wrap="square" rtlCol="0">
            <a:spAutoFit/>
          </a:bodyPr>
          <a:lstStyle/>
          <a:p>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48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Laser</a:t>
            </a:r>
          </a:p>
          <a:p>
            <a:r>
              <a:rPr lang="en-US" sz="2000" b="1" dirty="0">
                <a:solidFill>
                  <a:schemeClr val="accent4">
                    <a:lumMod val="20000"/>
                    <a:lumOff val="80000"/>
                  </a:schemeClr>
                </a:solidFill>
                <a:latin typeface="Times New Roman" panose="02020603050405020304" pitchFamily="18" charset="0"/>
                <a:cs typeface="Times New Roman" panose="02020603050405020304" pitchFamily="18" charset="0"/>
              </a:rPr>
              <a:t>laser</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is a device that emits light through a process of optical amplification based on the stimulated emission of electromagnetic radiation.</a:t>
            </a:r>
            <a:endParaRPr lang="en-US" sz="4400" dirty="0"/>
          </a:p>
          <a:p>
            <a:endParaRPr lang="en-US" sz="4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27" name="Picture 3">
            <a:extLst>
              <a:ext uri="{FF2B5EF4-FFF2-40B4-BE49-F238E27FC236}">
                <a16:creationId xmlns:a16="http://schemas.microsoft.com/office/drawing/2014/main" id="{04475FFB-9258-4C4D-8265-0022F2D1D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48" y="-2326033"/>
            <a:ext cx="2800252" cy="1792161"/>
          </a:xfrm>
          <a:prstGeom prst="rect">
            <a:avLst/>
          </a:prstGeom>
        </p:spPr>
      </p:pic>
      <p:sp>
        <p:nvSpPr>
          <p:cNvPr id="28" name="Kotak Teks 27">
            <a:extLst>
              <a:ext uri="{FF2B5EF4-FFF2-40B4-BE49-F238E27FC236}">
                <a16:creationId xmlns:a16="http://schemas.microsoft.com/office/drawing/2014/main" id="{F515735E-696A-4AC5-A3DB-BE0352185AD3}"/>
              </a:ext>
            </a:extLst>
          </p:cNvPr>
          <p:cNvSpPr txBox="1"/>
          <p:nvPr/>
        </p:nvSpPr>
        <p:spPr>
          <a:xfrm>
            <a:off x="3063447" y="-2566384"/>
            <a:ext cx="5565199" cy="2862322"/>
          </a:xfrm>
          <a:prstGeom prst="rect">
            <a:avLst/>
          </a:prstGeom>
          <a:noFill/>
        </p:spPr>
        <p:txBody>
          <a:bodyPr wrap="square" rtlCol="0">
            <a:spAutoFit/>
          </a:bodyPr>
          <a:lstStyle/>
          <a:p>
            <a:r>
              <a:rPr lang="en-US" sz="3200" dirty="0">
                <a:solidFill>
                  <a:schemeClr val="accent4">
                    <a:lumMod val="20000"/>
                    <a:lumOff val="80000"/>
                  </a:schemeClr>
                </a:solidFill>
              </a:rPr>
              <a:t>3. Visible Light Communication  ( Hospital &amp; Health care ):</a:t>
            </a:r>
          </a:p>
          <a:p>
            <a:r>
              <a:rPr lang="en-US" sz="2000" dirty="0">
                <a:solidFill>
                  <a:schemeClr val="accent4">
                    <a:lumMod val="20000"/>
                    <a:lumOff val="80000"/>
                  </a:schemeClr>
                </a:solidFill>
              </a:rPr>
              <a:t>There are advantages for using VLC in hospitals and in healthcare.  Mobile phones and </a:t>
            </a:r>
            <a:r>
              <a:rPr lang="en-US" sz="2000" dirty="0" err="1">
                <a:solidFill>
                  <a:schemeClr val="accent4">
                    <a:lumMod val="20000"/>
                    <a:lumOff val="80000"/>
                  </a:schemeClr>
                </a:solidFill>
              </a:rPr>
              <a:t>Wifi’s</a:t>
            </a:r>
            <a:r>
              <a:rPr lang="en-US" sz="2000" dirty="0">
                <a:solidFill>
                  <a:schemeClr val="accent4">
                    <a:lumMod val="20000"/>
                    <a:lumOff val="80000"/>
                  </a:schemeClr>
                </a:solidFill>
              </a:rPr>
              <a:t> are undesirable in certain parts of hospitals, especially around MRI scanners and in operating theatres.</a:t>
            </a:r>
          </a:p>
          <a:p>
            <a:endParaRPr lang="en-US" dirty="0"/>
          </a:p>
          <a:p>
            <a:endParaRPr lang="en-US" dirty="0"/>
          </a:p>
        </p:txBody>
      </p:sp>
      <p:pic>
        <p:nvPicPr>
          <p:cNvPr id="25" name="Picture 6">
            <a:extLst>
              <a:ext uri="{FF2B5EF4-FFF2-40B4-BE49-F238E27FC236}">
                <a16:creationId xmlns:a16="http://schemas.microsoft.com/office/drawing/2014/main" id="{7ACF3ED1-626B-419E-878F-313275953D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42" y="217473"/>
            <a:ext cx="2199268" cy="2199268"/>
          </a:xfrm>
          <a:prstGeom prst="rect">
            <a:avLst/>
          </a:prstGeom>
        </p:spPr>
      </p:pic>
      <p:sp>
        <p:nvSpPr>
          <p:cNvPr id="2" name="Kotak Teks 1">
            <a:extLst>
              <a:ext uri="{FF2B5EF4-FFF2-40B4-BE49-F238E27FC236}">
                <a16:creationId xmlns:a16="http://schemas.microsoft.com/office/drawing/2014/main" id="{D496996F-07C6-4979-B3BF-1FD17718AA7F}"/>
              </a:ext>
            </a:extLst>
          </p:cNvPr>
          <p:cNvSpPr txBox="1"/>
          <p:nvPr/>
        </p:nvSpPr>
        <p:spPr>
          <a:xfrm>
            <a:off x="2445144" y="175026"/>
            <a:ext cx="5059767" cy="2400657"/>
          </a:xfrm>
          <a:prstGeom prst="rect">
            <a:avLst/>
          </a:prstGeom>
          <a:noFill/>
        </p:spPr>
        <p:txBody>
          <a:bodyPr wrap="square" rtlCol="0">
            <a:spAutoFit/>
          </a:bodyPr>
          <a:lstStyle/>
          <a:p>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4.Refractometer</a:t>
            </a:r>
          </a:p>
          <a:p>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Refractometers are mostly used to determine the index of refraction of liquid samples, and to measure fluid concentrations, such as blood </a:t>
            </a:r>
            <a:r>
              <a:rPr lang="en-US" sz="2000" b="1" dirty="0" err="1">
                <a:solidFill>
                  <a:schemeClr val="accent4">
                    <a:lumMod val="20000"/>
                    <a:lumOff val="80000"/>
                  </a:schemeClr>
                </a:solidFill>
                <a:latin typeface="Times New Roman" panose="02020603050405020304" pitchFamily="18" charset="0"/>
                <a:cs typeface="Times New Roman" panose="02020603050405020304" pitchFamily="18" charset="0"/>
              </a:rPr>
              <a:t>protein</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concentration</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sugar content, and salinity.</a:t>
            </a:r>
          </a:p>
          <a:p>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29" name="Picture 7">
            <a:extLst>
              <a:ext uri="{FF2B5EF4-FFF2-40B4-BE49-F238E27FC236}">
                <a16:creationId xmlns:a16="http://schemas.microsoft.com/office/drawing/2014/main" id="{331D9143-531A-4F0A-BC42-A2A21CDABA03}"/>
              </a:ext>
            </a:extLst>
          </p:cNvPr>
          <p:cNvPicPr>
            <a:picLocks noChangeAspect="1"/>
          </p:cNvPicPr>
          <p:nvPr/>
        </p:nvPicPr>
        <p:blipFill>
          <a:blip r:embed="rId6"/>
          <a:stretch>
            <a:fillRect/>
          </a:stretch>
        </p:blipFill>
        <p:spPr>
          <a:xfrm>
            <a:off x="2081354" y="2812432"/>
            <a:ext cx="2880218" cy="1872851"/>
          </a:xfrm>
          <a:prstGeom prst="rect">
            <a:avLst/>
          </a:prstGeom>
        </p:spPr>
      </p:pic>
      <p:sp>
        <p:nvSpPr>
          <p:cNvPr id="14" name="Kotak Teks 13">
            <a:extLst>
              <a:ext uri="{FF2B5EF4-FFF2-40B4-BE49-F238E27FC236}">
                <a16:creationId xmlns:a16="http://schemas.microsoft.com/office/drawing/2014/main" id="{621A683B-9E2B-4144-AA3A-68E8A5487232}"/>
              </a:ext>
            </a:extLst>
          </p:cNvPr>
          <p:cNvSpPr txBox="1"/>
          <p:nvPr/>
        </p:nvSpPr>
        <p:spPr>
          <a:xfrm>
            <a:off x="429622" y="4763090"/>
            <a:ext cx="5560395" cy="1877437"/>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5. Spectrophotometry VIS</a:t>
            </a:r>
          </a:p>
          <a:p>
            <a:r>
              <a:rPr lang="en-US" altLang="en-US" sz="2000" dirty="0">
                <a:solidFill>
                  <a:schemeClr val="accent4">
                    <a:lumMod val="20000"/>
                    <a:lumOff val="80000"/>
                  </a:schemeClr>
                </a:solidFill>
                <a:latin typeface="Times New Roman" panose="02020603050405020304" pitchFamily="18" charset="0"/>
                <a:cs typeface="Times New Roman" panose="02020603050405020304" pitchFamily="18" charset="0"/>
              </a:rPr>
              <a:t>Spectrophotometry is one method in chemical analysis that is used to determine the composition of a sample both quantitatively and qualitatively based on the interaction between matter and light</a:t>
            </a:r>
          </a:p>
        </p:txBody>
      </p:sp>
    </p:spTree>
    <p:extLst>
      <p:ext uri="{BB962C8B-B14F-4D97-AF65-F5344CB8AC3E}">
        <p14:creationId xmlns:p14="http://schemas.microsoft.com/office/powerpoint/2010/main" val="40359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3791"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up 17">
            <a:extLst>
              <a:ext uri="{FF2B5EF4-FFF2-40B4-BE49-F238E27FC236}">
                <a16:creationId xmlns:a16="http://schemas.microsoft.com/office/drawing/2014/main" id="{D8B54F53-A9F7-4FC7-A9D0-54866481A9F5}"/>
              </a:ext>
            </a:extLst>
          </p:cNvPr>
          <p:cNvGrpSpPr/>
          <p:nvPr/>
        </p:nvGrpSpPr>
        <p:grpSpPr>
          <a:xfrm>
            <a:off x="14734383" y="-1072302"/>
            <a:ext cx="8068804" cy="8308766"/>
            <a:chOff x="7393783" y="-919902"/>
            <a:chExt cx="8068804" cy="8308766"/>
          </a:xfrm>
        </p:grpSpPr>
        <p:sp>
          <p:nvSpPr>
            <p:cNvPr id="5" name="Bagan alur: Konektor 4">
              <a:extLst>
                <a:ext uri="{FF2B5EF4-FFF2-40B4-BE49-F238E27FC236}">
                  <a16:creationId xmlns:a16="http://schemas.microsoft.com/office/drawing/2014/main" id="{6CAF1A08-0705-454C-9339-97E2BCBAAAC3}"/>
                </a:ext>
              </a:extLst>
            </p:cNvPr>
            <p:cNvSpPr/>
            <p:nvPr/>
          </p:nvSpPr>
          <p:spPr>
            <a:xfrm>
              <a:off x="9547801" y="777562"/>
              <a:ext cx="5914786"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393783" y="-463193"/>
              <a:ext cx="5914788"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7221617" y="1022618"/>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8909532" y="-747735"/>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954358" y="1301911"/>
              <a:ext cx="6259121" cy="591478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8138927" y="121275"/>
              <a:ext cx="6111053" cy="6259121"/>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453823" y="5932088"/>
              <a:ext cx="2303769" cy="145702"/>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10202390" y="6113139"/>
              <a:ext cx="1836702" cy="163914"/>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869496" y="6264684"/>
              <a:ext cx="5268930" cy="11571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7550126" y="2039999"/>
              <a:ext cx="5577994" cy="1446550"/>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a:t>
              </a:r>
            </a:p>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APPLICATION</a:t>
              </a:r>
            </a:p>
          </p:txBody>
        </p:sp>
      </p:grpSp>
      <p:pic>
        <p:nvPicPr>
          <p:cNvPr id="29" name="Picture 7">
            <a:extLst>
              <a:ext uri="{FF2B5EF4-FFF2-40B4-BE49-F238E27FC236}">
                <a16:creationId xmlns:a16="http://schemas.microsoft.com/office/drawing/2014/main" id="{331D9143-531A-4F0A-BC42-A2A21CDABA03}"/>
              </a:ext>
            </a:extLst>
          </p:cNvPr>
          <p:cNvPicPr>
            <a:picLocks noChangeAspect="1"/>
          </p:cNvPicPr>
          <p:nvPr/>
        </p:nvPicPr>
        <p:blipFill>
          <a:blip r:embed="rId2"/>
          <a:stretch>
            <a:fillRect/>
          </a:stretch>
        </p:blipFill>
        <p:spPr>
          <a:xfrm>
            <a:off x="3344387" y="1887599"/>
            <a:ext cx="4732811" cy="3077493"/>
          </a:xfrm>
          <a:prstGeom prst="rect">
            <a:avLst/>
          </a:prstGeom>
        </p:spPr>
      </p:pic>
      <p:sp>
        <p:nvSpPr>
          <p:cNvPr id="19" name="Kotak Teks 18">
            <a:extLst>
              <a:ext uri="{FF2B5EF4-FFF2-40B4-BE49-F238E27FC236}">
                <a16:creationId xmlns:a16="http://schemas.microsoft.com/office/drawing/2014/main" id="{8F155015-62FE-4118-A54C-0CD3A38AD7FA}"/>
              </a:ext>
            </a:extLst>
          </p:cNvPr>
          <p:cNvSpPr txBox="1"/>
          <p:nvPr/>
        </p:nvSpPr>
        <p:spPr>
          <a:xfrm>
            <a:off x="3598388" y="360435"/>
            <a:ext cx="4224810" cy="861774"/>
          </a:xfrm>
          <a:prstGeom prst="rect">
            <a:avLst/>
          </a:prstGeom>
          <a:noFill/>
        </p:spPr>
        <p:txBody>
          <a:bodyPr wrap="square" rtlCol="0">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Spectrophotometry</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VIS</a:t>
            </a:r>
          </a:p>
          <a:p>
            <a:endParaRPr lang="en-US" dirty="0"/>
          </a:p>
        </p:txBody>
      </p:sp>
    </p:spTree>
    <p:extLst>
      <p:ext uri="{BB962C8B-B14F-4D97-AF65-F5344CB8AC3E}">
        <p14:creationId xmlns:p14="http://schemas.microsoft.com/office/powerpoint/2010/main" val="476891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up 17">
            <a:extLst>
              <a:ext uri="{FF2B5EF4-FFF2-40B4-BE49-F238E27FC236}">
                <a16:creationId xmlns:a16="http://schemas.microsoft.com/office/drawing/2014/main" id="{D8B54F53-A9F7-4FC7-A9D0-54866481A9F5}"/>
              </a:ext>
            </a:extLst>
          </p:cNvPr>
          <p:cNvGrpSpPr/>
          <p:nvPr/>
        </p:nvGrpSpPr>
        <p:grpSpPr>
          <a:xfrm>
            <a:off x="14734383" y="-1072302"/>
            <a:ext cx="8068804" cy="8308766"/>
            <a:chOff x="7393783" y="-919902"/>
            <a:chExt cx="8068804" cy="8308766"/>
          </a:xfrm>
        </p:grpSpPr>
        <p:sp>
          <p:nvSpPr>
            <p:cNvPr id="5" name="Bagan alur: Konektor 4">
              <a:extLst>
                <a:ext uri="{FF2B5EF4-FFF2-40B4-BE49-F238E27FC236}">
                  <a16:creationId xmlns:a16="http://schemas.microsoft.com/office/drawing/2014/main" id="{6CAF1A08-0705-454C-9339-97E2BCBAAAC3}"/>
                </a:ext>
              </a:extLst>
            </p:cNvPr>
            <p:cNvSpPr/>
            <p:nvPr/>
          </p:nvSpPr>
          <p:spPr>
            <a:xfrm>
              <a:off x="9547801" y="777562"/>
              <a:ext cx="5914786"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393783" y="-463193"/>
              <a:ext cx="5914788" cy="6259121"/>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7221617" y="1022618"/>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8909532" y="-747735"/>
              <a:ext cx="6259121" cy="5914788"/>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954358" y="1301911"/>
              <a:ext cx="6259121" cy="591478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8138927" y="121275"/>
              <a:ext cx="6111053" cy="6259121"/>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453823" y="5932088"/>
              <a:ext cx="2303769" cy="145702"/>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10202390" y="6113139"/>
              <a:ext cx="1836702" cy="163914"/>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869496" y="6264684"/>
              <a:ext cx="5268930" cy="11571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7550126" y="2039999"/>
              <a:ext cx="5577994" cy="1446550"/>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a:t>
              </a:r>
            </a:p>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APPLICATION</a:t>
              </a:r>
            </a:p>
          </p:txBody>
        </p:sp>
      </p:grpSp>
      <p:pic>
        <p:nvPicPr>
          <p:cNvPr id="29" name="Picture 7">
            <a:extLst>
              <a:ext uri="{FF2B5EF4-FFF2-40B4-BE49-F238E27FC236}">
                <a16:creationId xmlns:a16="http://schemas.microsoft.com/office/drawing/2014/main" id="{331D9143-531A-4F0A-BC42-A2A21CDABA03}"/>
              </a:ext>
            </a:extLst>
          </p:cNvPr>
          <p:cNvPicPr>
            <a:picLocks noChangeAspect="1"/>
          </p:cNvPicPr>
          <p:nvPr/>
        </p:nvPicPr>
        <p:blipFill>
          <a:blip r:embed="rId2"/>
          <a:stretch>
            <a:fillRect/>
          </a:stretch>
        </p:blipFill>
        <p:spPr>
          <a:xfrm>
            <a:off x="9661422" y="196069"/>
            <a:ext cx="2019167" cy="1312956"/>
          </a:xfrm>
          <a:prstGeom prst="rect">
            <a:avLst/>
          </a:prstGeom>
        </p:spPr>
      </p:pic>
      <p:sp>
        <p:nvSpPr>
          <p:cNvPr id="19" name="Kotak Teks 18">
            <a:extLst>
              <a:ext uri="{FF2B5EF4-FFF2-40B4-BE49-F238E27FC236}">
                <a16:creationId xmlns:a16="http://schemas.microsoft.com/office/drawing/2014/main" id="{8F155015-62FE-4118-A54C-0CD3A38AD7FA}"/>
              </a:ext>
            </a:extLst>
          </p:cNvPr>
          <p:cNvSpPr txBox="1"/>
          <p:nvPr/>
        </p:nvSpPr>
        <p:spPr>
          <a:xfrm>
            <a:off x="3598388" y="360435"/>
            <a:ext cx="4224810" cy="861774"/>
          </a:xfrm>
          <a:prstGeom prst="rect">
            <a:avLst/>
          </a:prstGeom>
          <a:noFill/>
        </p:spPr>
        <p:txBody>
          <a:bodyPr wrap="square" rtlCol="0">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Spectrophotometry</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VIS</a:t>
            </a:r>
          </a:p>
          <a:p>
            <a:endParaRPr lang="en-US" dirty="0"/>
          </a:p>
        </p:txBody>
      </p:sp>
      <p:pic>
        <p:nvPicPr>
          <p:cNvPr id="17" name="Picture 1">
            <a:extLst>
              <a:ext uri="{FF2B5EF4-FFF2-40B4-BE49-F238E27FC236}">
                <a16:creationId xmlns:a16="http://schemas.microsoft.com/office/drawing/2014/main" id="{A4AD973F-FC92-4814-B27F-8A67438A88DA}"/>
              </a:ext>
            </a:extLst>
          </p:cNvPr>
          <p:cNvPicPr>
            <a:picLocks noChangeAspect="1"/>
          </p:cNvPicPr>
          <p:nvPr/>
        </p:nvPicPr>
        <p:blipFill>
          <a:blip r:embed="rId3"/>
          <a:stretch>
            <a:fillRect/>
          </a:stretch>
        </p:blipFill>
        <p:spPr>
          <a:xfrm>
            <a:off x="168234" y="2906986"/>
            <a:ext cx="4221422" cy="2266237"/>
          </a:xfrm>
          <a:prstGeom prst="rect">
            <a:avLst/>
          </a:prstGeom>
        </p:spPr>
      </p:pic>
      <p:sp>
        <p:nvSpPr>
          <p:cNvPr id="2" name="Kotak Teks 1">
            <a:extLst>
              <a:ext uri="{FF2B5EF4-FFF2-40B4-BE49-F238E27FC236}">
                <a16:creationId xmlns:a16="http://schemas.microsoft.com/office/drawing/2014/main" id="{6C5BF9AC-9361-4514-AD9A-5FAEE5DBD3E3}"/>
              </a:ext>
            </a:extLst>
          </p:cNvPr>
          <p:cNvSpPr txBox="1"/>
          <p:nvPr/>
        </p:nvSpPr>
        <p:spPr>
          <a:xfrm>
            <a:off x="4389656" y="2396451"/>
            <a:ext cx="7669543" cy="3477875"/>
          </a:xfrm>
          <a:prstGeom prst="rect">
            <a:avLst/>
          </a:prstGeom>
          <a:noFill/>
        </p:spPr>
        <p:txBody>
          <a:bodyPr wrap="square" rtlCol="0">
            <a:spAutoFit/>
          </a:bodyPr>
          <a:lstStyle/>
          <a:p>
            <a:pPr marL="342900" indent="-342900">
              <a:buFont typeface="+mj-lt"/>
              <a:buAutoNum type="arabicPeriod"/>
            </a:pP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Polycromatic</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light sources function as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polycromatic</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light sources with various wavelength ranges. For spectrophotometers VIS uses tungsten lamps which are often called tungsten lamps.</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Monochromators function as selectors of wavelengths that convert light from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polycromatic</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light sources to light monochromatic</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The sample cell serves as a place to place the sample. visible light uses cuvettes as sample sites</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The detector functions to capture the light transmitted from the sample and turn it into an electric current</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Read out is a reading system that captures the magnitude of electrical signals coming from the detector.</a:t>
            </a:r>
          </a:p>
        </p:txBody>
      </p:sp>
      <p:sp>
        <p:nvSpPr>
          <p:cNvPr id="20" name="Kotak Teks 19">
            <a:extLst>
              <a:ext uri="{FF2B5EF4-FFF2-40B4-BE49-F238E27FC236}">
                <a16:creationId xmlns:a16="http://schemas.microsoft.com/office/drawing/2014/main" id="{6FE1DF99-AE77-4B47-A517-7251A3F2E87D}"/>
              </a:ext>
            </a:extLst>
          </p:cNvPr>
          <p:cNvSpPr txBox="1"/>
          <p:nvPr/>
        </p:nvSpPr>
        <p:spPr>
          <a:xfrm>
            <a:off x="214474" y="-3505552"/>
            <a:ext cx="6767827" cy="3385542"/>
          </a:xfrm>
          <a:prstGeom prst="rect">
            <a:avLst/>
          </a:prstGeom>
          <a:noFill/>
        </p:spPr>
        <p:txBody>
          <a:bodyPr wrap="square" rtlCol="0">
            <a:spAutoFit/>
          </a:bodyPr>
          <a:lstStyle/>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Visible Light is part of the electromagnetic wave radiation that can be detected (recognized) by the human eye.</a:t>
            </a: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Inventor of the Light Wave Looks Roger Bacon, the first time the spectrum is seen in a glass of air. Four centuries later, Isaac Newton discovered that prisms can disassemble and reinstall white light.</a:t>
            </a:r>
          </a:p>
          <a:p>
            <a:pPr marL="285750" indent="-285750">
              <a:buFont typeface="Calibri" panose="020F0502020204030204" pitchFamily="34" charset="0"/>
              <a:buChar char="*"/>
            </a:pPr>
            <a:endParaRPr lang="en-US" dirty="0"/>
          </a:p>
          <a:p>
            <a:pPr marL="285750" indent="-285750">
              <a:buFont typeface="Calibri" panose="020F0502020204030204" pitchFamily="34" charset="0"/>
              <a:buChar char="*"/>
            </a:pPr>
            <a:endParaRPr lang="en-US" dirty="0"/>
          </a:p>
          <a:p>
            <a:endParaRPr lang="en-US" dirty="0"/>
          </a:p>
        </p:txBody>
      </p:sp>
    </p:spTree>
    <p:extLst>
      <p:ext uri="{BB962C8B-B14F-4D97-AF65-F5344CB8AC3E}">
        <p14:creationId xmlns:p14="http://schemas.microsoft.com/office/powerpoint/2010/main" val="4223039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8904395" y="1059419"/>
            <a:ext cx="5573605" cy="5613243"/>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4292623">
            <a:off x="7357431" y="44799"/>
            <a:ext cx="5573606" cy="5613243"/>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1536365">
            <a:off x="7356901" y="1212483"/>
            <a:ext cx="5613243" cy="557360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8593890" y="-11306"/>
            <a:ext cx="5613243" cy="557360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8588227" y="1233452"/>
            <a:ext cx="5613243" cy="5573605"/>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7901763" y="628625"/>
            <a:ext cx="5758550" cy="5613243"/>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083130" y="5839821"/>
            <a:ext cx="2170881" cy="130667"/>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9846200" y="6002189"/>
            <a:ext cx="1730756" cy="147000"/>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590191" y="6138096"/>
            <a:ext cx="4965003" cy="10377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7346926" y="2349356"/>
            <a:ext cx="5256240" cy="1446550"/>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THE CONCLUSION</a:t>
            </a:r>
          </a:p>
        </p:txBody>
      </p:sp>
      <p:pic>
        <p:nvPicPr>
          <p:cNvPr id="29" name="Picture 7">
            <a:extLst>
              <a:ext uri="{FF2B5EF4-FFF2-40B4-BE49-F238E27FC236}">
                <a16:creationId xmlns:a16="http://schemas.microsoft.com/office/drawing/2014/main" id="{331D9143-531A-4F0A-BC42-A2A21CDABA03}"/>
              </a:ext>
            </a:extLst>
          </p:cNvPr>
          <p:cNvPicPr>
            <a:picLocks noChangeAspect="1"/>
          </p:cNvPicPr>
          <p:nvPr/>
        </p:nvPicPr>
        <p:blipFill>
          <a:blip r:embed="rId2"/>
          <a:stretch>
            <a:fillRect/>
          </a:stretch>
        </p:blipFill>
        <p:spPr>
          <a:xfrm>
            <a:off x="10150456" y="7437231"/>
            <a:ext cx="2019167" cy="1312956"/>
          </a:xfrm>
          <a:prstGeom prst="rect">
            <a:avLst/>
          </a:prstGeom>
        </p:spPr>
      </p:pic>
      <p:sp>
        <p:nvSpPr>
          <p:cNvPr id="19" name="Kotak Teks 18">
            <a:extLst>
              <a:ext uri="{FF2B5EF4-FFF2-40B4-BE49-F238E27FC236}">
                <a16:creationId xmlns:a16="http://schemas.microsoft.com/office/drawing/2014/main" id="{8F155015-62FE-4118-A54C-0CD3A38AD7FA}"/>
              </a:ext>
            </a:extLst>
          </p:cNvPr>
          <p:cNvSpPr txBox="1"/>
          <p:nvPr/>
        </p:nvSpPr>
        <p:spPr>
          <a:xfrm>
            <a:off x="4087422" y="7601597"/>
            <a:ext cx="4224810" cy="861774"/>
          </a:xfrm>
          <a:prstGeom prst="rect">
            <a:avLst/>
          </a:prstGeom>
          <a:noFill/>
        </p:spPr>
        <p:txBody>
          <a:bodyPr wrap="square" rtlCol="0">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Spectrophotometry</a:t>
            </a: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 VIS</a:t>
            </a:r>
          </a:p>
          <a:p>
            <a:endParaRPr lang="en-US" dirty="0"/>
          </a:p>
        </p:txBody>
      </p:sp>
      <p:pic>
        <p:nvPicPr>
          <p:cNvPr id="17" name="Picture 1">
            <a:extLst>
              <a:ext uri="{FF2B5EF4-FFF2-40B4-BE49-F238E27FC236}">
                <a16:creationId xmlns:a16="http://schemas.microsoft.com/office/drawing/2014/main" id="{A4AD973F-FC92-4814-B27F-8A67438A88DA}"/>
              </a:ext>
            </a:extLst>
          </p:cNvPr>
          <p:cNvPicPr>
            <a:picLocks noChangeAspect="1"/>
          </p:cNvPicPr>
          <p:nvPr/>
        </p:nvPicPr>
        <p:blipFill>
          <a:blip r:embed="rId3"/>
          <a:stretch>
            <a:fillRect/>
          </a:stretch>
        </p:blipFill>
        <p:spPr>
          <a:xfrm>
            <a:off x="168234" y="10035444"/>
            <a:ext cx="4221422" cy="2266237"/>
          </a:xfrm>
          <a:prstGeom prst="rect">
            <a:avLst/>
          </a:prstGeom>
        </p:spPr>
      </p:pic>
      <p:sp>
        <p:nvSpPr>
          <p:cNvPr id="2" name="Kotak Teks 1">
            <a:extLst>
              <a:ext uri="{FF2B5EF4-FFF2-40B4-BE49-F238E27FC236}">
                <a16:creationId xmlns:a16="http://schemas.microsoft.com/office/drawing/2014/main" id="{6C5BF9AC-9361-4514-AD9A-5FAEE5DBD3E3}"/>
              </a:ext>
            </a:extLst>
          </p:cNvPr>
          <p:cNvSpPr txBox="1"/>
          <p:nvPr/>
        </p:nvSpPr>
        <p:spPr>
          <a:xfrm>
            <a:off x="4389656" y="9524909"/>
            <a:ext cx="7669543" cy="3477875"/>
          </a:xfrm>
          <a:prstGeom prst="rect">
            <a:avLst/>
          </a:prstGeom>
          <a:noFill/>
        </p:spPr>
        <p:txBody>
          <a:bodyPr wrap="square" rtlCol="0">
            <a:spAutoFit/>
          </a:bodyPr>
          <a:lstStyle/>
          <a:p>
            <a:pPr marL="342900" indent="-342900">
              <a:buFont typeface="+mj-lt"/>
              <a:buAutoNum type="arabicPeriod"/>
            </a:pP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Polycromatic</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light sources function as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polycromatic</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light sources with various wavelength ranges. For spectrophotometers VIS uses tungsten lamps which are often called tungsten lamps.</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Monochromators function as selectors of wavelengths that convert light from </a:t>
            </a:r>
            <a:r>
              <a:rPr lang="en-US" sz="2000" dirty="0" err="1">
                <a:solidFill>
                  <a:schemeClr val="accent4">
                    <a:lumMod val="20000"/>
                    <a:lumOff val="80000"/>
                  </a:schemeClr>
                </a:solidFill>
                <a:latin typeface="Times New Roman" panose="02020603050405020304" pitchFamily="18" charset="0"/>
                <a:cs typeface="Times New Roman" panose="02020603050405020304" pitchFamily="18" charset="0"/>
              </a:rPr>
              <a:t>polycromatic</a:t>
            </a: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 light sources to light monochromatic</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The sample cell serves as a place to place the sample. visible light uses cuvettes as sample sites</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The detector functions to capture the light transmitted from the sample and turn it into an electric current</a:t>
            </a:r>
          </a:p>
          <a:p>
            <a:pPr marL="342900" indent="-342900">
              <a:buFont typeface="+mj-lt"/>
              <a:buAutoNum type="arabicPeriod"/>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Read out is a reading system that captures the magnitude of electrical signals coming from the detector.</a:t>
            </a:r>
          </a:p>
        </p:txBody>
      </p:sp>
      <p:sp>
        <p:nvSpPr>
          <p:cNvPr id="13" name="Kotak Teks 12">
            <a:extLst>
              <a:ext uri="{FF2B5EF4-FFF2-40B4-BE49-F238E27FC236}">
                <a16:creationId xmlns:a16="http://schemas.microsoft.com/office/drawing/2014/main" id="{AD5D3159-FC6A-4B2C-BDC3-F6EF035078FE}"/>
              </a:ext>
            </a:extLst>
          </p:cNvPr>
          <p:cNvSpPr txBox="1"/>
          <p:nvPr/>
        </p:nvSpPr>
        <p:spPr>
          <a:xfrm>
            <a:off x="0" y="313284"/>
            <a:ext cx="6767827" cy="3385542"/>
          </a:xfrm>
          <a:prstGeom prst="rect">
            <a:avLst/>
          </a:prstGeom>
          <a:noFill/>
        </p:spPr>
        <p:txBody>
          <a:bodyPr wrap="square" rtlCol="0">
            <a:spAutoFit/>
          </a:bodyPr>
          <a:lstStyle/>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Visible Light is part of the electromagnetic wave radiation that can be detected (recognized) by the human eye.</a:t>
            </a: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Inventor of the Light Wave Looks Roger Bacon, the first time the spectrum is seen in a glass of air. Four centuries later, Isaac Newton discovered that prisms can disassemble and reinstall white light.</a:t>
            </a:r>
          </a:p>
          <a:p>
            <a:pPr marL="285750" indent="-285750">
              <a:buFont typeface="Calibri" panose="020F0502020204030204" pitchFamily="34" charset="0"/>
              <a:buChar char="*"/>
            </a:pPr>
            <a:endParaRPr lang="en-US" dirty="0"/>
          </a:p>
          <a:p>
            <a:pPr marL="285750" indent="-285750">
              <a:buFont typeface="Calibri" panose="020F0502020204030204" pitchFamily="34" charset="0"/>
              <a:buChar char="*"/>
            </a:pPr>
            <a:endParaRPr lang="en-US" dirty="0"/>
          </a:p>
          <a:p>
            <a:endParaRPr lang="en-US" dirty="0"/>
          </a:p>
        </p:txBody>
      </p:sp>
    </p:spTree>
    <p:extLst>
      <p:ext uri="{BB962C8B-B14F-4D97-AF65-F5344CB8AC3E}">
        <p14:creationId xmlns:p14="http://schemas.microsoft.com/office/powerpoint/2010/main" val="293421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4256224" y="1193462"/>
            <a:ext cx="5573605" cy="5613243"/>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4292623">
            <a:off x="2545625" y="107049"/>
            <a:ext cx="5573606" cy="5613243"/>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18929908">
            <a:off x="2334942" y="1297026"/>
            <a:ext cx="5613243" cy="557360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1399561">
            <a:off x="4179617" y="96747"/>
            <a:ext cx="5613243" cy="557360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3792763" y="1265876"/>
            <a:ext cx="5613243" cy="5573605"/>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3306418" y="742383"/>
            <a:ext cx="5758550" cy="5613243"/>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5271324" y="5902071"/>
            <a:ext cx="2170881" cy="130667"/>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5034394" y="6064439"/>
            <a:ext cx="1730756" cy="147000"/>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3308853" y="5898306"/>
            <a:ext cx="4965003" cy="10377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3602066" y="2512247"/>
            <a:ext cx="5256240" cy="2123658"/>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DO YOU HAVE ANY QUESTIONS?</a:t>
            </a:r>
          </a:p>
        </p:txBody>
      </p:sp>
      <p:sp>
        <p:nvSpPr>
          <p:cNvPr id="13" name="Kotak Teks 12">
            <a:extLst>
              <a:ext uri="{FF2B5EF4-FFF2-40B4-BE49-F238E27FC236}">
                <a16:creationId xmlns:a16="http://schemas.microsoft.com/office/drawing/2014/main" id="{AD5D3159-FC6A-4B2C-BDC3-F6EF035078FE}"/>
              </a:ext>
            </a:extLst>
          </p:cNvPr>
          <p:cNvSpPr txBox="1"/>
          <p:nvPr/>
        </p:nvSpPr>
        <p:spPr>
          <a:xfrm>
            <a:off x="691626" y="-5744802"/>
            <a:ext cx="6767827" cy="3385542"/>
          </a:xfrm>
          <a:prstGeom prst="rect">
            <a:avLst/>
          </a:prstGeom>
          <a:noFill/>
        </p:spPr>
        <p:txBody>
          <a:bodyPr wrap="square" rtlCol="0">
            <a:spAutoFit/>
          </a:bodyPr>
          <a:lstStyle/>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Visible Light is part of the electromagnetic wave radiation that can be detected (recognized) by the human eye.</a:t>
            </a: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Inventor of the Light Wave Looks Roger Bacon, the first time the spectrum is seen in a glass of air. Four centuries later, Isaac Newton discovered that prisms can disassemble and reinstall white light.</a:t>
            </a:r>
          </a:p>
          <a:p>
            <a:pPr marL="285750" indent="-285750">
              <a:buFont typeface="Calibri" panose="020F0502020204030204" pitchFamily="34" charset="0"/>
              <a:buChar char="*"/>
            </a:pPr>
            <a:endParaRPr lang="en-US" dirty="0"/>
          </a:p>
          <a:p>
            <a:pPr marL="285750" indent="-285750">
              <a:buFont typeface="Calibri" panose="020F0502020204030204" pitchFamily="34" charset="0"/>
              <a:buChar char="*"/>
            </a:pPr>
            <a:endParaRPr lang="en-US" dirty="0"/>
          </a:p>
          <a:p>
            <a:endParaRPr lang="en-US" dirty="0"/>
          </a:p>
        </p:txBody>
      </p:sp>
    </p:spTree>
    <p:extLst>
      <p:ext uri="{BB962C8B-B14F-4D97-AF65-F5344CB8AC3E}">
        <p14:creationId xmlns:p14="http://schemas.microsoft.com/office/powerpoint/2010/main" val="3222835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8642"/>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11546386" y="6788015"/>
            <a:ext cx="5573605" cy="5613243"/>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4292623">
            <a:off x="-4166314" y="-5578505"/>
            <a:ext cx="5573606" cy="5613243"/>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Bagan alur: Konektor 7">
            <a:extLst>
              <a:ext uri="{FF2B5EF4-FFF2-40B4-BE49-F238E27FC236}">
                <a16:creationId xmlns:a16="http://schemas.microsoft.com/office/drawing/2014/main" id="{69B43CE1-1C02-4939-8353-35CEBDC8639C}"/>
              </a:ext>
            </a:extLst>
          </p:cNvPr>
          <p:cNvSpPr/>
          <p:nvPr/>
        </p:nvSpPr>
        <p:spPr>
          <a:xfrm rot="18929908">
            <a:off x="-5228730" y="6153810"/>
            <a:ext cx="5613243" cy="557360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1399561">
            <a:off x="7870678" y="-5546973"/>
            <a:ext cx="5613243" cy="557360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2896245" y="7354360"/>
            <a:ext cx="5613243" cy="5573605"/>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2122953" y="-5991710"/>
            <a:ext cx="5758550" cy="5613243"/>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5271324" y="5902071"/>
            <a:ext cx="2170881" cy="130667"/>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5034394" y="6064439"/>
            <a:ext cx="1730756" cy="147000"/>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3308853" y="5898306"/>
            <a:ext cx="4965003" cy="103772"/>
          </a:xfrm>
          <a:prstGeom prst="rect">
            <a:avLst/>
          </a:prstGeom>
          <a:noFill/>
        </p:spPr>
        <p:txBody>
          <a:bodyPr wrap="square" rtlCol="0">
            <a:spAutoFit/>
          </a:bodyPr>
          <a:lstStyle/>
          <a:p>
            <a:pPr algn="ctr"/>
            <a:r>
              <a:rPr lang="en-US" sz="100" dirty="0">
                <a:gradFill>
                  <a:gsLst>
                    <a:gs pos="0">
                      <a:srgbClr val="F52B95">
                        <a:lumMod val="20000"/>
                        <a:lumOff val="80000"/>
                        <a:alpha val="0"/>
                      </a:srgbClr>
                    </a:gs>
                    <a:gs pos="100000">
                      <a:srgbClr val="FFFF00">
                        <a:lumMod val="20000"/>
                        <a:lumOff val="80000"/>
                        <a:alpha val="0"/>
                      </a:srgbClr>
                    </a:gs>
                  </a:gsLst>
                  <a:lin ang="2700000" scaled="1"/>
                </a:gradFill>
                <a:latin typeface="Castellar" panose="020A0402060406010301" pitchFamily="18" charset="0"/>
              </a:rPr>
              <a:t>FOUNDER</a:t>
            </a:r>
          </a:p>
        </p:txBody>
      </p:sp>
      <p:sp>
        <p:nvSpPr>
          <p:cNvPr id="15" name="Kotak Teks 14">
            <a:extLst>
              <a:ext uri="{FF2B5EF4-FFF2-40B4-BE49-F238E27FC236}">
                <a16:creationId xmlns:a16="http://schemas.microsoft.com/office/drawing/2014/main" id="{277D7D27-DAAA-44F0-B55F-C4F764BE382E}"/>
              </a:ext>
            </a:extLst>
          </p:cNvPr>
          <p:cNvSpPr txBox="1"/>
          <p:nvPr/>
        </p:nvSpPr>
        <p:spPr>
          <a:xfrm>
            <a:off x="3467880" y="3161164"/>
            <a:ext cx="5256240" cy="769441"/>
          </a:xfrm>
          <a:prstGeom prst="rect">
            <a:avLst/>
          </a:prstGeom>
          <a:noFill/>
        </p:spPr>
        <p:txBody>
          <a:bodyPr wrap="square" rtlCol="0">
            <a:spAutoFit/>
          </a:bodyPr>
          <a:lstStyle/>
          <a:p>
            <a:pPr algn="ctr"/>
            <a:r>
              <a:rPr lang="en-US" sz="4400" dirty="0">
                <a:gradFill>
                  <a:gsLst>
                    <a:gs pos="0">
                      <a:srgbClr val="F52B95">
                        <a:alpha val="50000"/>
                        <a:lumMod val="0"/>
                        <a:lumOff val="100000"/>
                      </a:srgbClr>
                    </a:gs>
                    <a:gs pos="100000">
                      <a:srgbClr val="FFFF00">
                        <a:lumMod val="0"/>
                        <a:lumOff val="100000"/>
                      </a:srgbClr>
                    </a:gs>
                  </a:gsLst>
                  <a:lin ang="2700000" scaled="1"/>
                </a:gradFill>
                <a:latin typeface="Castellar" panose="020A0402060406010301" pitchFamily="18" charset="0"/>
                <a:cs typeface="Times New Roman" panose="02020603050405020304" pitchFamily="18" charset="0"/>
              </a:rPr>
              <a:t>THANKYOU</a:t>
            </a:r>
          </a:p>
        </p:txBody>
      </p:sp>
      <p:sp>
        <p:nvSpPr>
          <p:cNvPr id="13" name="Kotak Teks 12">
            <a:extLst>
              <a:ext uri="{FF2B5EF4-FFF2-40B4-BE49-F238E27FC236}">
                <a16:creationId xmlns:a16="http://schemas.microsoft.com/office/drawing/2014/main" id="{AD5D3159-FC6A-4B2C-BDC3-F6EF035078FE}"/>
              </a:ext>
            </a:extLst>
          </p:cNvPr>
          <p:cNvSpPr txBox="1"/>
          <p:nvPr/>
        </p:nvSpPr>
        <p:spPr>
          <a:xfrm>
            <a:off x="691626" y="-5744802"/>
            <a:ext cx="6767827" cy="3385542"/>
          </a:xfrm>
          <a:prstGeom prst="rect">
            <a:avLst/>
          </a:prstGeom>
          <a:noFill/>
        </p:spPr>
        <p:txBody>
          <a:bodyPr wrap="square" rtlCol="0">
            <a:spAutoFit/>
          </a:bodyPr>
          <a:lstStyle/>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Visible Light is part of the electromagnetic wave radiation that can be detected (recognized) by the human eye.</a:t>
            </a: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sz="20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285750" indent="-285750">
              <a:buFont typeface="Calibri" panose="020F0502020204030204" pitchFamily="34" charset="0"/>
              <a:buChar char="*"/>
            </a:pPr>
            <a:r>
              <a:rPr lang="en-US" sz="2000" dirty="0">
                <a:solidFill>
                  <a:schemeClr val="accent4">
                    <a:lumMod val="20000"/>
                    <a:lumOff val="80000"/>
                  </a:schemeClr>
                </a:solidFill>
                <a:latin typeface="Times New Roman" panose="02020603050405020304" pitchFamily="18" charset="0"/>
                <a:cs typeface="Times New Roman" panose="02020603050405020304" pitchFamily="18" charset="0"/>
              </a:rPr>
              <a:t>Inventor of the Light Wave Looks Roger Bacon, the first time the spectrum is seen in a glass of air. Four centuries later, Isaac Newton discovered that prisms can disassemble and reinstall white light.</a:t>
            </a:r>
          </a:p>
          <a:p>
            <a:pPr marL="285750" indent="-285750">
              <a:buFont typeface="Calibri" panose="020F0502020204030204" pitchFamily="34" charset="0"/>
              <a:buChar char="*"/>
            </a:pPr>
            <a:endParaRPr lang="en-US" dirty="0"/>
          </a:p>
          <a:p>
            <a:pPr marL="285750" indent="-285750">
              <a:buFont typeface="Calibri" panose="020F0502020204030204" pitchFamily="34" charset="0"/>
              <a:buChar char="*"/>
            </a:pPr>
            <a:endParaRPr lang="en-US" dirty="0"/>
          </a:p>
          <a:p>
            <a:endParaRPr lang="en-US" dirty="0"/>
          </a:p>
        </p:txBody>
      </p:sp>
    </p:spTree>
    <p:extLst>
      <p:ext uri="{BB962C8B-B14F-4D97-AF65-F5344CB8AC3E}">
        <p14:creationId xmlns:p14="http://schemas.microsoft.com/office/powerpoint/2010/main" val="221762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79000"/>
                </a:srgbClr>
              </a:gs>
              <a:gs pos="100000">
                <a:srgbClr val="002060">
                  <a:lumMod val="7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3600450" y="1057275"/>
            <a:ext cx="4076700" cy="407670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4514850" y="1057275"/>
            <a:ext cx="4076700" cy="407670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4432526" y="1619250"/>
            <a:ext cx="4076700" cy="407670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7148803">
            <a:off x="3600451" y="1814065"/>
            <a:ext cx="4076700" cy="407670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4447610" y="2068753"/>
            <a:ext cx="4076700" cy="407670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4057650" y="1390650"/>
            <a:ext cx="4076700" cy="4076700"/>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4317541" y="2381021"/>
            <a:ext cx="3527903" cy="2123658"/>
          </a:xfrm>
          <a:prstGeom prst="rect">
            <a:avLst/>
          </a:prstGeom>
          <a:noFill/>
        </p:spPr>
        <p:txBody>
          <a:bodyPr wrap="square" rtlCol="0">
            <a:spAutoFit/>
          </a:bodyPr>
          <a:lstStyle/>
          <a:p>
            <a:pPr algn="ctr"/>
            <a:r>
              <a:rPr lang="en-US" sz="6600" dirty="0">
                <a:gradFill>
                  <a:gsLst>
                    <a:gs pos="0">
                      <a:srgbClr val="F52B95">
                        <a:alpha val="80000"/>
                        <a:lumMod val="21000"/>
                        <a:lumOff val="79000"/>
                      </a:srgbClr>
                    </a:gs>
                    <a:gs pos="100000">
                      <a:srgbClr val="FFFF00">
                        <a:alpha val="80000"/>
                        <a:lumMod val="21000"/>
                        <a:lumOff val="79000"/>
                      </a:srgbClr>
                    </a:gs>
                  </a:gsLst>
                  <a:lin ang="2700000" scaled="1"/>
                </a:gradFill>
                <a:latin typeface="Castellar" panose="020A0402060406010301" pitchFamily="18" charset="0"/>
              </a:rPr>
              <a:t>VISIBLE </a:t>
            </a:r>
          </a:p>
          <a:p>
            <a:pPr algn="ctr"/>
            <a:r>
              <a:rPr lang="en-US" sz="6600" dirty="0">
                <a:gradFill>
                  <a:gsLst>
                    <a:gs pos="0">
                      <a:srgbClr val="F52B95">
                        <a:alpha val="80000"/>
                        <a:lumMod val="21000"/>
                        <a:lumOff val="79000"/>
                      </a:srgbClr>
                    </a:gs>
                    <a:gs pos="100000">
                      <a:srgbClr val="FFFF00">
                        <a:alpha val="80000"/>
                        <a:lumMod val="21000"/>
                        <a:lumOff val="79000"/>
                      </a:srgbClr>
                    </a:gs>
                  </a:gsLst>
                  <a:lin ang="2700000" scaled="1"/>
                </a:gradFill>
                <a:latin typeface="Castellar" panose="020A0402060406010301" pitchFamily="18" charset="0"/>
              </a:rPr>
              <a:t>LIGHT</a:t>
            </a:r>
          </a:p>
        </p:txBody>
      </p:sp>
    </p:spTree>
    <p:extLst>
      <p:ext uri="{BB962C8B-B14F-4D97-AF65-F5344CB8AC3E}">
        <p14:creationId xmlns:p14="http://schemas.microsoft.com/office/powerpoint/2010/main" val="4285682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79000"/>
                </a:srgbClr>
              </a:gs>
              <a:gs pos="100000">
                <a:srgbClr val="002060">
                  <a:lumMod val="7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7222257" y="321358"/>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6024672" y="489914"/>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8740745" y="2049352"/>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7148803">
            <a:off x="8504454" y="26841"/>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6916405" y="1981947"/>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8020989" y="803272"/>
            <a:ext cx="5288647" cy="5288647"/>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9843611" y="5742018"/>
            <a:ext cx="2059892" cy="12311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8564524" y="1703705"/>
            <a:ext cx="3905548" cy="3416320"/>
          </a:xfrm>
          <a:prstGeom prst="rect">
            <a:avLst/>
          </a:prstGeom>
          <a:noFill/>
        </p:spPr>
        <p:txBody>
          <a:bodyPr wrap="square" rtlCol="0">
            <a:spAutoFit/>
          </a:bodyPr>
          <a:lstStyle/>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2" name="Kotak Teks 11">
            <a:extLst>
              <a:ext uri="{FF2B5EF4-FFF2-40B4-BE49-F238E27FC236}">
                <a16:creationId xmlns:a16="http://schemas.microsoft.com/office/drawing/2014/main" id="{734F48B9-2926-4E7A-95CC-093726F6AC16}"/>
              </a:ext>
            </a:extLst>
          </p:cNvPr>
          <p:cNvSpPr txBox="1"/>
          <p:nvPr/>
        </p:nvSpPr>
        <p:spPr>
          <a:xfrm>
            <a:off x="444174" y="510952"/>
            <a:ext cx="4165951" cy="1323439"/>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Electromagnetics </a:t>
            </a:r>
            <a:r>
              <a:rPr lang="en-US" sz="4000" dirty="0">
                <a:solidFill>
                  <a:schemeClr val="bg1"/>
                </a:solidFill>
                <a:latin typeface="Times New Roman" panose="02020603050405020304" pitchFamily="18" charset="0"/>
                <a:cs typeface="Times New Roman" panose="02020603050405020304" pitchFamily="18" charset="0"/>
              </a:rPr>
              <a:t>waves</a:t>
            </a:r>
          </a:p>
        </p:txBody>
      </p:sp>
      <p:pic>
        <p:nvPicPr>
          <p:cNvPr id="13" name="Gambar 12">
            <a:extLst>
              <a:ext uri="{FF2B5EF4-FFF2-40B4-BE49-F238E27FC236}">
                <a16:creationId xmlns:a16="http://schemas.microsoft.com/office/drawing/2014/main" id="{F13370D8-8D8A-4855-AA10-EDAAB7961501}"/>
              </a:ext>
            </a:extLst>
          </p:cNvPr>
          <p:cNvPicPr>
            <a:picLocks noChangeAspect="1"/>
          </p:cNvPicPr>
          <p:nvPr/>
        </p:nvPicPr>
        <p:blipFill>
          <a:blip r:embed="rId2">
            <a:alphaModFix/>
            <a:biLevel thresh="25000"/>
            <a:extLst>
              <a:ext uri="{BEBA8EAE-BF5A-486C-A8C5-ECC9F3942E4B}">
                <a14:imgProps xmlns:a14="http://schemas.microsoft.com/office/drawing/2010/main">
                  <a14:imgLayer r:embed="rId3">
                    <a14:imgEffect>
                      <a14:brightnessContrast bright="40000" contrast="-100000"/>
                    </a14:imgEffect>
                  </a14:imgLayer>
                </a14:imgProps>
              </a:ext>
              <a:ext uri="{28A0092B-C50C-407E-A947-70E740481C1C}">
                <a14:useLocalDpi xmlns:a14="http://schemas.microsoft.com/office/drawing/2010/main" val="0"/>
              </a:ext>
            </a:extLst>
          </a:blip>
          <a:stretch>
            <a:fillRect/>
          </a:stretch>
        </p:blipFill>
        <p:spPr>
          <a:xfrm>
            <a:off x="444175" y="1820866"/>
            <a:ext cx="1499744" cy="1499744"/>
          </a:xfrm>
          <a:prstGeom prst="rect">
            <a:avLst/>
          </a:prstGeom>
        </p:spPr>
      </p:pic>
      <p:pic>
        <p:nvPicPr>
          <p:cNvPr id="14" name="Gambar 13">
            <a:extLst>
              <a:ext uri="{FF2B5EF4-FFF2-40B4-BE49-F238E27FC236}">
                <a16:creationId xmlns:a16="http://schemas.microsoft.com/office/drawing/2014/main" id="{97D47F35-94EC-435B-A000-15F392718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341" y="2046925"/>
            <a:ext cx="1901797" cy="980575"/>
          </a:xfrm>
          <a:prstGeom prst="rect">
            <a:avLst/>
          </a:prstGeom>
        </p:spPr>
      </p:pic>
      <mc:AlternateContent xmlns:mc="http://schemas.openxmlformats.org/markup-compatibility/2006" xmlns:a14="http://schemas.microsoft.com/office/drawing/2010/main">
        <mc:Choice Requires="a14">
          <p:sp>
            <p:nvSpPr>
              <p:cNvPr id="15" name="Kotak Teks 14">
                <a:extLst>
                  <a:ext uri="{FF2B5EF4-FFF2-40B4-BE49-F238E27FC236}">
                    <a16:creationId xmlns:a16="http://schemas.microsoft.com/office/drawing/2014/main" id="{24B29F24-A77F-4D1E-B11F-F04010F8F0C3}"/>
                  </a:ext>
                </a:extLst>
              </p:cNvPr>
              <p:cNvSpPr txBox="1"/>
              <p:nvPr/>
            </p:nvSpPr>
            <p:spPr>
              <a:xfrm>
                <a:off x="328625" y="3511265"/>
                <a:ext cx="5243441" cy="1206869"/>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WAVELENGTH</a:t>
                </a:r>
              </a:p>
              <a:p>
                <a:endParaRPr lang="en-US" sz="2400" b="1" dirty="0">
                  <a:solidFill>
                    <a:schemeClr val="bg1"/>
                  </a:solidFill>
                  <a:latin typeface="Times New Roman" panose="02020603050405020304" pitchFamily="18" charset="0"/>
                  <a:cs typeface="Times New Roman" panose="02020603050405020304" pitchFamily="18" charset="0"/>
                </a:endParaRPr>
              </a:p>
              <a:p>
                <a14:m>
                  <m:oMath xmlns:m="http://schemas.openxmlformats.org/officeDocument/2006/math">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cs typeface="Times New Roman" panose="02020603050405020304" pitchFamily="18" charset="0"/>
                      </a:rPr>
                      <m:t>𝟒</m:t>
                    </m:r>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𝟕</m:t>
                        </m:r>
                      </m:sup>
                    </m:sSup>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𝒏𝒎</m:t>
                    </m:r>
                  </m:oMath>
                </a14:m>
                <a:r>
                  <a:rPr lang="en-US" sz="2400" b="1" dirty="0">
                    <a:gradFill>
                      <a:gsLst>
                        <a:gs pos="0">
                          <a:srgbClr val="A0308B">
                            <a:lumMod val="0"/>
                            <a:lumOff val="100000"/>
                          </a:srgbClr>
                        </a:gs>
                        <a:gs pos="100000">
                          <a:srgbClr val="A0308B"/>
                        </a:gs>
                      </a:gsLst>
                      <a:path path="circle">
                        <a:fillToRect l="50000" t="50000" r="50000" b="50000"/>
                      </a:path>
                    </a:gra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Until </a:t>
                </a:r>
                <a14:m>
                  <m:oMath xmlns:m="http://schemas.openxmlformats.org/officeDocument/2006/math">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cs typeface="Times New Roman" panose="02020603050405020304" pitchFamily="18" charset="0"/>
                      </a:rPr>
                      <m:t>𝟕</m:t>
                    </m:r>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𝟕</m:t>
                        </m:r>
                      </m:sup>
                    </m:sSup>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𝒏𝒎</m:t>
                    </m:r>
                  </m:oMath>
                </a14:m>
                <a:endParaRPr lang="en-US" sz="24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5" name="Kotak Teks 14">
                <a:extLst>
                  <a:ext uri="{FF2B5EF4-FFF2-40B4-BE49-F238E27FC236}">
                    <a16:creationId xmlns:a16="http://schemas.microsoft.com/office/drawing/2014/main" id="{24B29F24-A77F-4D1E-B11F-F04010F8F0C3}"/>
                  </a:ext>
                </a:extLst>
              </p:cNvPr>
              <p:cNvSpPr txBox="1">
                <a:spLocks noRot="1" noChangeAspect="1" noMove="1" noResize="1" noEditPoints="1" noAdjustHandles="1" noChangeArrowheads="1" noChangeShapeType="1" noTextEdit="1"/>
              </p:cNvSpPr>
              <p:nvPr/>
            </p:nvSpPr>
            <p:spPr>
              <a:xfrm>
                <a:off x="328625" y="3511265"/>
                <a:ext cx="5243441" cy="1206869"/>
              </a:xfrm>
              <a:prstGeom prst="rect">
                <a:avLst/>
              </a:prstGeom>
              <a:blipFill>
                <a:blip r:embed="rId5"/>
                <a:stretch>
                  <a:fillRect l="-1860" t="-4040"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Kotak Teks 15">
                <a:extLst>
                  <a:ext uri="{FF2B5EF4-FFF2-40B4-BE49-F238E27FC236}">
                    <a16:creationId xmlns:a16="http://schemas.microsoft.com/office/drawing/2014/main" id="{5AB6D5B8-756A-4E51-8E87-5548BE57406F}"/>
                  </a:ext>
                </a:extLst>
              </p:cNvPr>
              <p:cNvSpPr txBox="1"/>
              <p:nvPr/>
            </p:nvSpPr>
            <p:spPr>
              <a:xfrm>
                <a:off x="365426" y="4874413"/>
                <a:ext cx="4845448" cy="1231940"/>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FREQUENCY</a:t>
                </a:r>
              </a:p>
              <a:p>
                <a:endParaRPr lang="en-US" sz="2400" b="1" dirty="0">
                  <a:solidFill>
                    <a:schemeClr val="bg1"/>
                  </a:solidFill>
                  <a:latin typeface="Times New Roman" panose="02020603050405020304" pitchFamily="18" charset="0"/>
                  <a:cs typeface="Times New Roman" panose="02020603050405020304" pitchFamily="18" charset="0"/>
                </a:endParaRPr>
              </a:p>
              <a:p>
                <a14:m>
                  <m:oMath xmlns:m="http://schemas.openxmlformats.org/officeDocument/2006/math">
                    <m:r>
                      <a:rPr lang="en-US" sz="2400" b="1" i="1" smtClean="0">
                        <a:solidFill>
                          <a:schemeClr val="bg1"/>
                        </a:solidFill>
                        <a:latin typeface="Cambria Math" panose="02040503050406030204" pitchFamily="18" charset="0"/>
                        <a:cs typeface="Times New Roman" panose="02020603050405020304" pitchFamily="18" charset="0"/>
                      </a:rPr>
                      <m:t>𝟒</m:t>
                    </m:r>
                    <m:r>
                      <a:rPr lang="en-US" sz="2400" b="1" i="0" smtClean="0">
                        <a:solidFill>
                          <a:schemeClr val="bg1"/>
                        </a:solidFill>
                        <a:latin typeface="Cambria Math" panose="02040503050406030204" pitchFamily="18" charset="0"/>
                        <a:cs typeface="Times New Roman" panose="02020603050405020304" pitchFamily="18" charset="0"/>
                      </a:rPr>
                      <m:t>𝟔𝟎</m:t>
                    </m:r>
                    <m:r>
                      <a:rPr lang="en-US" sz="2400" b="1"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1"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𝐓𝐇𝐳</m:t>
                    </m:r>
                  </m:oMath>
                </a14:m>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Until </a:t>
                </a:r>
                <a14:m>
                  <m:oMath xmlns:m="http://schemas.openxmlformats.org/officeDocument/2006/math">
                    <m:r>
                      <a:rPr lang="en-US" sz="2400" b="1" i="1" smtClean="0">
                        <a:solidFill>
                          <a:schemeClr val="bg1"/>
                        </a:solidFill>
                        <a:latin typeface="Cambria Math" panose="02040503050406030204" pitchFamily="18" charset="0"/>
                        <a:cs typeface="Times New Roman" panose="02020603050405020304" pitchFamily="18" charset="0"/>
                      </a:rPr>
                      <m:t>𝟕𝟖𝟎</m:t>
                    </m:r>
                    <m:r>
                      <a:rPr lang="en-US" sz="2400" b="1" i="1" smtClean="0">
                        <a:solidFill>
                          <a:schemeClr val="bg1"/>
                        </a:solidFill>
                        <a:latin typeface="Cambria Math" panose="02040503050406030204" pitchFamily="18" charset="0"/>
                        <a:cs typeface="Times New Roman" panose="02020603050405020304" pitchFamily="18" charset="0"/>
                      </a:rPr>
                      <m:t> </m:t>
                    </m:r>
                  </m:oMath>
                </a14:m>
                <a:r>
                  <a:rPr lang="en-US" sz="2400" b="1" dirty="0">
                    <a:solidFill>
                      <a:schemeClr val="bg1"/>
                    </a:solidFill>
                    <a:latin typeface="Times New Roman" panose="02020603050405020304" pitchFamily="18" charset="0"/>
                    <a:cs typeface="Times New Roman" panose="02020603050405020304" pitchFamily="18" charset="0"/>
                  </a:rPr>
                  <a:t>THz</a:t>
                </a:r>
              </a:p>
            </p:txBody>
          </p:sp>
        </mc:Choice>
        <mc:Fallback xmlns="">
          <p:sp>
            <p:nvSpPr>
              <p:cNvPr id="16" name="Kotak Teks 15">
                <a:extLst>
                  <a:ext uri="{FF2B5EF4-FFF2-40B4-BE49-F238E27FC236}">
                    <a16:creationId xmlns:a16="http://schemas.microsoft.com/office/drawing/2014/main" id="{5AB6D5B8-756A-4E51-8E87-5548BE57406F}"/>
                  </a:ext>
                </a:extLst>
              </p:cNvPr>
              <p:cNvSpPr txBox="1">
                <a:spLocks noRot="1" noChangeAspect="1" noMove="1" noResize="1" noEditPoints="1" noAdjustHandles="1" noChangeArrowheads="1" noChangeShapeType="1" noTextEdit="1"/>
              </p:cNvSpPr>
              <p:nvPr/>
            </p:nvSpPr>
            <p:spPr>
              <a:xfrm>
                <a:off x="365426" y="4874413"/>
                <a:ext cx="4845448" cy="1231940"/>
              </a:xfrm>
              <a:prstGeom prst="rect">
                <a:avLst/>
              </a:prstGeom>
              <a:blipFill>
                <a:blip r:embed="rId6"/>
                <a:stretch>
                  <a:fillRect l="-2013" t="-3960" b="-7921"/>
                </a:stretch>
              </a:blipFill>
            </p:spPr>
            <p:txBody>
              <a:bodyPr/>
              <a:lstStyle/>
              <a:p>
                <a:r>
                  <a:rPr lang="en-US">
                    <a:noFill/>
                  </a:rPr>
                  <a:t> </a:t>
                </a:r>
              </a:p>
            </p:txBody>
          </p:sp>
        </mc:Fallback>
      </mc:AlternateContent>
      <p:pic>
        <p:nvPicPr>
          <p:cNvPr id="28" name="Gambar 27">
            <a:extLst>
              <a:ext uri="{FF2B5EF4-FFF2-40B4-BE49-F238E27FC236}">
                <a16:creationId xmlns:a16="http://schemas.microsoft.com/office/drawing/2014/main" id="{5E80B607-D9E3-42EA-B8C0-73B1CC03902A}"/>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sharpenSoften amount="100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102589" y="6705600"/>
            <a:ext cx="1827811" cy="1827811"/>
          </a:xfrm>
          <a:prstGeom prst="rect">
            <a:avLst/>
          </a:prstGeom>
        </p:spPr>
      </p:pic>
      <p:sp>
        <p:nvSpPr>
          <p:cNvPr id="29" name="Kotak Teks 28">
            <a:extLst>
              <a:ext uri="{FF2B5EF4-FFF2-40B4-BE49-F238E27FC236}">
                <a16:creationId xmlns:a16="http://schemas.microsoft.com/office/drawing/2014/main" id="{1C38A3AF-C16B-4C66-BC17-968D7C322018}"/>
              </a:ext>
            </a:extLst>
          </p:cNvPr>
          <p:cNvSpPr txBox="1"/>
          <p:nvPr/>
        </p:nvSpPr>
        <p:spPr>
          <a:xfrm>
            <a:off x="2019784" y="7142451"/>
            <a:ext cx="3014832" cy="1077218"/>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Will response to </a:t>
            </a:r>
          </a:p>
          <a:p>
            <a:r>
              <a:rPr lang="en-US" sz="3200" b="1" dirty="0">
                <a:solidFill>
                  <a:schemeClr val="bg1"/>
                </a:solidFill>
                <a:latin typeface="Times New Roman" panose="02020603050405020304" pitchFamily="18" charset="0"/>
                <a:cs typeface="Times New Roman" panose="02020603050405020304" pitchFamily="18" charset="0"/>
              </a:rPr>
              <a:t> </a:t>
            </a:r>
            <a:r>
              <a:rPr lang="en-US" sz="3200" b="1" u="sng" dirty="0">
                <a:solidFill>
                  <a:schemeClr val="bg1"/>
                </a:solidFill>
                <a:latin typeface="Times New Roman" panose="02020603050405020304" pitchFamily="18" charset="0"/>
                <a:cs typeface="Times New Roman" panose="02020603050405020304" pitchFamily="18" charset="0"/>
              </a:rPr>
              <a:t>wavelength</a:t>
            </a:r>
          </a:p>
        </p:txBody>
      </p:sp>
      <mc:AlternateContent xmlns:mc="http://schemas.openxmlformats.org/markup-compatibility/2006" xmlns:a14="http://schemas.microsoft.com/office/drawing/2010/main">
        <mc:Choice Requires="a14">
          <p:sp>
            <p:nvSpPr>
              <p:cNvPr id="30" name="Kotak Teks 29">
                <a:extLst>
                  <a:ext uri="{FF2B5EF4-FFF2-40B4-BE49-F238E27FC236}">
                    <a16:creationId xmlns:a16="http://schemas.microsoft.com/office/drawing/2014/main" id="{414B67DA-56EB-4D67-BAF1-8B8C0376F193}"/>
                  </a:ext>
                </a:extLst>
              </p:cNvPr>
              <p:cNvSpPr txBox="1"/>
              <p:nvPr/>
            </p:nvSpPr>
            <p:spPr>
              <a:xfrm>
                <a:off x="750237" y="8598816"/>
                <a:ext cx="3794198" cy="523220"/>
              </a:xfrm>
              <a:prstGeom prst="rect">
                <a:avLst/>
              </a:prstGeom>
              <a:noFill/>
            </p:spPr>
            <p:txBody>
              <a:bodyPr wrap="square" rtlCol="0">
                <a:spAutoFit/>
              </a:bodyPr>
              <a:lstStyle/>
              <a:p>
                <a14:m>
                  <m:oMath xmlns:m="http://schemas.openxmlformats.org/officeDocument/2006/math">
                    <m:r>
                      <a:rPr lang="en-US" sz="2800" b="1" i="1" smtClean="0">
                        <a:solidFill>
                          <a:schemeClr val="accent4">
                            <a:lumMod val="40000"/>
                            <a:lumOff val="60000"/>
                          </a:schemeClr>
                        </a:solidFill>
                        <a:latin typeface="Cambria Math" panose="02040503050406030204" pitchFamily="18" charset="0"/>
                      </a:rPr>
                      <m:t>𝟑𝟗𝟎</m:t>
                    </m:r>
                    <m:r>
                      <a:rPr lang="en-US" sz="2800" b="1" i="1" smtClean="0">
                        <a:solidFill>
                          <a:schemeClr val="accent4">
                            <a:lumMod val="40000"/>
                            <a:lumOff val="60000"/>
                          </a:schemeClr>
                        </a:solidFill>
                        <a:latin typeface="Cambria Math" panose="02040503050406030204" pitchFamily="18" charset="0"/>
                      </a:rPr>
                      <m:t> </m:t>
                    </m:r>
                    <m:r>
                      <a:rPr lang="en-US" sz="2800" b="1" i="1" smtClean="0">
                        <a:solidFill>
                          <a:schemeClr val="accent4">
                            <a:lumMod val="40000"/>
                            <a:lumOff val="60000"/>
                          </a:schemeClr>
                        </a:solidFill>
                        <a:latin typeface="Cambria Math" panose="02040503050406030204" pitchFamily="18" charset="0"/>
                      </a:rPr>
                      <m:t>𝒏𝒎</m:t>
                    </m:r>
                  </m:oMath>
                </a14:m>
                <a:r>
                  <a:rPr lang="en-US" sz="2800" dirty="0">
                    <a:solidFill>
                      <a:schemeClr val="accent4">
                        <a:lumMod val="40000"/>
                        <a:lumOff val="60000"/>
                      </a:schemeClr>
                    </a:solidFill>
                  </a:rPr>
                  <a:t>  TO  </a:t>
                </a:r>
                <a14:m>
                  <m:oMath xmlns:m="http://schemas.openxmlformats.org/officeDocument/2006/math">
                    <m:r>
                      <a:rPr lang="en-US" sz="2800" b="1" i="1" smtClean="0">
                        <a:solidFill>
                          <a:schemeClr val="accent4">
                            <a:lumMod val="40000"/>
                            <a:lumOff val="60000"/>
                          </a:schemeClr>
                        </a:solidFill>
                        <a:latin typeface="Cambria Math" panose="02040503050406030204" pitchFamily="18" charset="0"/>
                      </a:rPr>
                      <m:t>𝟕𝟎𝟎</m:t>
                    </m:r>
                    <m:r>
                      <a:rPr lang="en-US" sz="2800" b="1" i="1" smtClean="0">
                        <a:solidFill>
                          <a:schemeClr val="accent4">
                            <a:lumMod val="40000"/>
                            <a:lumOff val="60000"/>
                          </a:schemeClr>
                        </a:solidFill>
                        <a:latin typeface="Cambria Math" panose="02040503050406030204" pitchFamily="18" charset="0"/>
                      </a:rPr>
                      <m:t> </m:t>
                    </m:r>
                    <m:r>
                      <a:rPr lang="en-US" sz="2800" b="1" i="1" smtClean="0">
                        <a:solidFill>
                          <a:schemeClr val="accent4">
                            <a:lumMod val="40000"/>
                            <a:lumOff val="60000"/>
                          </a:schemeClr>
                        </a:solidFill>
                        <a:latin typeface="Cambria Math" panose="02040503050406030204" pitchFamily="18" charset="0"/>
                      </a:rPr>
                      <m:t>𝒏𝒎</m:t>
                    </m:r>
                  </m:oMath>
                </a14:m>
                <a:endParaRPr lang="en-US" sz="2800" b="1" dirty="0">
                  <a:solidFill>
                    <a:schemeClr val="accent4">
                      <a:lumMod val="40000"/>
                      <a:lumOff val="60000"/>
                    </a:schemeClr>
                  </a:solidFill>
                </a:endParaRPr>
              </a:p>
            </p:txBody>
          </p:sp>
        </mc:Choice>
        <mc:Fallback xmlns="">
          <p:sp>
            <p:nvSpPr>
              <p:cNvPr id="30" name="Kotak Teks 29">
                <a:extLst>
                  <a:ext uri="{FF2B5EF4-FFF2-40B4-BE49-F238E27FC236}">
                    <a16:creationId xmlns:a16="http://schemas.microsoft.com/office/drawing/2014/main" id="{414B67DA-56EB-4D67-BAF1-8B8C0376F193}"/>
                  </a:ext>
                </a:extLst>
              </p:cNvPr>
              <p:cNvSpPr txBox="1">
                <a:spLocks noRot="1" noChangeAspect="1" noMove="1" noResize="1" noEditPoints="1" noAdjustHandles="1" noChangeArrowheads="1" noChangeShapeType="1" noTextEdit="1"/>
              </p:cNvSpPr>
              <p:nvPr/>
            </p:nvSpPr>
            <p:spPr>
              <a:xfrm>
                <a:off x="750237" y="8598816"/>
                <a:ext cx="3794198" cy="523220"/>
              </a:xfrm>
              <a:prstGeom prst="rect">
                <a:avLst/>
              </a:prstGeom>
              <a:blipFill>
                <a:blip r:embed="rId7"/>
                <a:stretch>
                  <a:fillRect t="-11765" b="-34118"/>
                </a:stretch>
              </a:blipFill>
            </p:spPr>
            <p:txBody>
              <a:bodyPr/>
              <a:lstStyle/>
              <a:p>
                <a:r>
                  <a:rPr lang="en-US">
                    <a:noFill/>
                  </a:rPr>
                  <a:t> </a:t>
                </a:r>
              </a:p>
            </p:txBody>
          </p:sp>
        </mc:Fallback>
      </mc:AlternateContent>
      <p:sp>
        <p:nvSpPr>
          <p:cNvPr id="31" name="Kotak Teks 30">
            <a:extLst>
              <a:ext uri="{FF2B5EF4-FFF2-40B4-BE49-F238E27FC236}">
                <a16:creationId xmlns:a16="http://schemas.microsoft.com/office/drawing/2014/main" id="{3255D473-0ADF-4614-9358-46F650DBE9CA}"/>
              </a:ext>
            </a:extLst>
          </p:cNvPr>
          <p:cNvSpPr txBox="1"/>
          <p:nvPr/>
        </p:nvSpPr>
        <p:spPr>
          <a:xfrm>
            <a:off x="-200170" y="9413728"/>
            <a:ext cx="4744605" cy="1384995"/>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It Has </a:t>
            </a:r>
            <a:r>
              <a:rPr lang="en-US" sz="2800" b="1" u="sng" dirty="0">
                <a:solidFill>
                  <a:schemeClr val="bg1"/>
                </a:solidFill>
                <a:latin typeface="Times New Roman" panose="02020603050405020304" pitchFamily="18" charset="0"/>
                <a:cs typeface="Times New Roman" panose="02020603050405020304" pitchFamily="18" charset="0"/>
              </a:rPr>
              <a:t>Frequencies</a:t>
            </a:r>
            <a:r>
              <a:rPr lang="en-US" sz="2800" b="1" dirty="0">
                <a:solidFill>
                  <a:schemeClr val="bg1"/>
                </a:solidFill>
                <a:latin typeface="Times New Roman" panose="02020603050405020304" pitchFamily="18" charset="0"/>
                <a:cs typeface="Times New Roman" panose="02020603050405020304" pitchFamily="18" charset="0"/>
              </a:rPr>
              <a:t> about</a:t>
            </a:r>
          </a:p>
          <a:p>
            <a:pPr algn="ctr"/>
            <a:endParaRPr lang="en-US" sz="2800" b="1" dirty="0">
              <a:solidFill>
                <a:schemeClr val="bg1"/>
              </a:solidFill>
              <a:latin typeface="Times New Roman" panose="02020603050405020304" pitchFamily="18" charset="0"/>
              <a:cs typeface="Times New Roman" panose="02020603050405020304" pitchFamily="18" charset="0"/>
            </a:endParaRPr>
          </a:p>
          <a:p>
            <a:pPr algn="ctr"/>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430 THz until 770 THz</a:t>
            </a:r>
          </a:p>
        </p:txBody>
      </p:sp>
      <p:sp>
        <p:nvSpPr>
          <p:cNvPr id="32" name="Kotak Teks 31">
            <a:extLst>
              <a:ext uri="{FF2B5EF4-FFF2-40B4-BE49-F238E27FC236}">
                <a16:creationId xmlns:a16="http://schemas.microsoft.com/office/drawing/2014/main" id="{E890C8D5-9108-4689-A0E7-BA4B69E2EE1E}"/>
              </a:ext>
            </a:extLst>
          </p:cNvPr>
          <p:cNvSpPr txBox="1"/>
          <p:nvPr/>
        </p:nvSpPr>
        <p:spPr>
          <a:xfrm>
            <a:off x="143623" y="11013363"/>
            <a:ext cx="4214039" cy="954107"/>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The visible wavelength allow us to see</a:t>
            </a:r>
          </a:p>
        </p:txBody>
      </p:sp>
      <p:sp>
        <p:nvSpPr>
          <p:cNvPr id="33" name="Persegi Panjang 32">
            <a:extLst>
              <a:ext uri="{FF2B5EF4-FFF2-40B4-BE49-F238E27FC236}">
                <a16:creationId xmlns:a16="http://schemas.microsoft.com/office/drawing/2014/main" id="{D9871562-FA1C-4A1F-9582-BEC5E47A989D}"/>
              </a:ext>
            </a:extLst>
          </p:cNvPr>
          <p:cNvSpPr/>
          <p:nvPr/>
        </p:nvSpPr>
        <p:spPr>
          <a:xfrm>
            <a:off x="314621" y="12080964"/>
            <a:ext cx="752179" cy="693976"/>
          </a:xfrm>
          <a:prstGeom prst="rect">
            <a:avLst/>
          </a:prstGeom>
          <a:solidFill>
            <a:srgbClr val="FF0000"/>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ersegi Panjang 33">
            <a:extLst>
              <a:ext uri="{FF2B5EF4-FFF2-40B4-BE49-F238E27FC236}">
                <a16:creationId xmlns:a16="http://schemas.microsoft.com/office/drawing/2014/main" id="{7472C124-B4D2-472F-8098-A60E97D1728B}"/>
              </a:ext>
            </a:extLst>
          </p:cNvPr>
          <p:cNvSpPr/>
          <p:nvPr/>
        </p:nvSpPr>
        <p:spPr>
          <a:xfrm>
            <a:off x="1266970" y="12080964"/>
            <a:ext cx="752179" cy="693976"/>
          </a:xfrm>
          <a:prstGeom prst="rect">
            <a:avLst/>
          </a:prstGeom>
          <a:solidFill>
            <a:srgbClr val="FFC00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ersegi Panjang 34">
            <a:extLst>
              <a:ext uri="{FF2B5EF4-FFF2-40B4-BE49-F238E27FC236}">
                <a16:creationId xmlns:a16="http://schemas.microsoft.com/office/drawing/2014/main" id="{2CDCA7BC-08F2-4F90-92E3-47E501ADE43F}"/>
              </a:ext>
            </a:extLst>
          </p:cNvPr>
          <p:cNvSpPr/>
          <p:nvPr/>
        </p:nvSpPr>
        <p:spPr>
          <a:xfrm>
            <a:off x="2219319" y="12088480"/>
            <a:ext cx="752179" cy="6939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ersegi Panjang 35">
            <a:extLst>
              <a:ext uri="{FF2B5EF4-FFF2-40B4-BE49-F238E27FC236}">
                <a16:creationId xmlns:a16="http://schemas.microsoft.com/office/drawing/2014/main" id="{622B6B0A-F9FF-49D2-93FE-8079924F570C}"/>
              </a:ext>
            </a:extLst>
          </p:cNvPr>
          <p:cNvSpPr/>
          <p:nvPr/>
        </p:nvSpPr>
        <p:spPr>
          <a:xfrm>
            <a:off x="3175284" y="12099664"/>
            <a:ext cx="752179" cy="69397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ersegi Panjang 36">
            <a:extLst>
              <a:ext uri="{FF2B5EF4-FFF2-40B4-BE49-F238E27FC236}">
                <a16:creationId xmlns:a16="http://schemas.microsoft.com/office/drawing/2014/main" id="{FFE34374-7234-45DE-8955-8678C81D9E94}"/>
              </a:ext>
            </a:extLst>
          </p:cNvPr>
          <p:cNvSpPr/>
          <p:nvPr/>
        </p:nvSpPr>
        <p:spPr>
          <a:xfrm>
            <a:off x="826148" y="12929602"/>
            <a:ext cx="752179" cy="693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ersegi Panjang 37">
            <a:extLst>
              <a:ext uri="{FF2B5EF4-FFF2-40B4-BE49-F238E27FC236}">
                <a16:creationId xmlns:a16="http://schemas.microsoft.com/office/drawing/2014/main" id="{F81A700A-4C78-4C60-AD65-C0F82CB02246}"/>
              </a:ext>
            </a:extLst>
          </p:cNvPr>
          <p:cNvSpPr/>
          <p:nvPr/>
        </p:nvSpPr>
        <p:spPr>
          <a:xfrm>
            <a:off x="2707044" y="12933360"/>
            <a:ext cx="752179" cy="6939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ersegi Panjang 38">
            <a:extLst>
              <a:ext uri="{FF2B5EF4-FFF2-40B4-BE49-F238E27FC236}">
                <a16:creationId xmlns:a16="http://schemas.microsoft.com/office/drawing/2014/main" id="{C414AC1E-4D0D-4D97-84CF-FB8A31B309B1}"/>
              </a:ext>
            </a:extLst>
          </p:cNvPr>
          <p:cNvSpPr/>
          <p:nvPr/>
        </p:nvSpPr>
        <p:spPr>
          <a:xfrm>
            <a:off x="1743385" y="12933360"/>
            <a:ext cx="752179" cy="693976"/>
          </a:xfrm>
          <a:prstGeom prst="rect">
            <a:avLst/>
          </a:prstGeom>
          <a:solidFill>
            <a:srgbClr val="CF1B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452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79000"/>
                </a:srgbClr>
              </a:gs>
              <a:gs pos="100000">
                <a:srgbClr val="002060">
                  <a:lumMod val="7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7222257" y="321358"/>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6024672" y="489914"/>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8740745" y="2049352"/>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7148803">
            <a:off x="8504454" y="26841"/>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6916405" y="1981947"/>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8020989" y="803272"/>
            <a:ext cx="5288647" cy="5288647"/>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9843611" y="5742018"/>
            <a:ext cx="2059892" cy="12311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8564524" y="1703705"/>
            <a:ext cx="3905548" cy="3416320"/>
          </a:xfrm>
          <a:prstGeom prst="rect">
            <a:avLst/>
          </a:prstGeom>
          <a:noFill/>
        </p:spPr>
        <p:txBody>
          <a:bodyPr wrap="square" rtlCol="0">
            <a:spAutoFit/>
          </a:bodyPr>
          <a:lstStyle/>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pic>
        <p:nvPicPr>
          <p:cNvPr id="17" name="Gambar 16">
            <a:extLst>
              <a:ext uri="{FF2B5EF4-FFF2-40B4-BE49-F238E27FC236}">
                <a16:creationId xmlns:a16="http://schemas.microsoft.com/office/drawing/2014/main" id="{66335DBB-B85B-45B7-BA8C-37AB1A37E295}"/>
              </a:ext>
            </a:extLst>
          </p:cNvPr>
          <p:cNvPicPr>
            <a:picLocks noChangeAspect="1"/>
          </p:cNvPicPr>
          <p:nvPr/>
        </p:nvPicPr>
        <p:blipFill>
          <a:blip r:embed="rId2">
            <a:biLevel thresh="25000"/>
            <a:extLst>
              <a:ext uri="{BEBA8EAE-BF5A-486C-A8C5-ECC9F3942E4B}">
                <a14:imgProps xmlns:a14="http://schemas.microsoft.com/office/drawing/2010/main">
                  <a14:imgLayer r:embed="rId3">
                    <a14:imgEffect>
                      <a14:sharpenSoften amount="100000"/>
                    </a14:imgEffect>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102589" y="-214640"/>
            <a:ext cx="1827811" cy="1827811"/>
          </a:xfrm>
          <a:prstGeom prst="rect">
            <a:avLst/>
          </a:prstGeom>
        </p:spPr>
      </p:pic>
      <p:sp>
        <p:nvSpPr>
          <p:cNvPr id="18" name="Kotak Teks 17">
            <a:extLst>
              <a:ext uri="{FF2B5EF4-FFF2-40B4-BE49-F238E27FC236}">
                <a16:creationId xmlns:a16="http://schemas.microsoft.com/office/drawing/2014/main" id="{CC61D39A-3E49-4D3E-8809-F164307C5DAC}"/>
              </a:ext>
            </a:extLst>
          </p:cNvPr>
          <p:cNvSpPr txBox="1"/>
          <p:nvPr/>
        </p:nvSpPr>
        <p:spPr>
          <a:xfrm>
            <a:off x="2019784" y="222211"/>
            <a:ext cx="3014832" cy="1077218"/>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Will response to </a:t>
            </a:r>
          </a:p>
          <a:p>
            <a:r>
              <a:rPr lang="en-US" sz="3200" b="1" dirty="0">
                <a:solidFill>
                  <a:schemeClr val="bg1"/>
                </a:solidFill>
                <a:latin typeface="Times New Roman" panose="02020603050405020304" pitchFamily="18" charset="0"/>
                <a:cs typeface="Times New Roman" panose="02020603050405020304" pitchFamily="18" charset="0"/>
              </a:rPr>
              <a:t> </a:t>
            </a:r>
            <a:r>
              <a:rPr lang="en-US" sz="3200" b="1" u="sng" dirty="0">
                <a:solidFill>
                  <a:schemeClr val="bg1"/>
                </a:solidFill>
                <a:latin typeface="Times New Roman" panose="02020603050405020304" pitchFamily="18" charset="0"/>
                <a:cs typeface="Times New Roman" panose="02020603050405020304" pitchFamily="18" charset="0"/>
              </a:rPr>
              <a:t>wavelength</a:t>
            </a:r>
          </a:p>
        </p:txBody>
      </p:sp>
      <mc:AlternateContent xmlns:mc="http://schemas.openxmlformats.org/markup-compatibility/2006" xmlns:a14="http://schemas.microsoft.com/office/drawing/2010/main">
        <mc:Choice Requires="a14">
          <p:sp>
            <p:nvSpPr>
              <p:cNvPr id="19" name="Kotak Teks 18">
                <a:extLst>
                  <a:ext uri="{FF2B5EF4-FFF2-40B4-BE49-F238E27FC236}">
                    <a16:creationId xmlns:a16="http://schemas.microsoft.com/office/drawing/2014/main" id="{A61B1221-EB84-4652-9F63-F439F91E4745}"/>
                  </a:ext>
                </a:extLst>
              </p:cNvPr>
              <p:cNvSpPr txBox="1"/>
              <p:nvPr/>
            </p:nvSpPr>
            <p:spPr>
              <a:xfrm>
                <a:off x="750237" y="1678576"/>
                <a:ext cx="3794198" cy="523220"/>
              </a:xfrm>
              <a:prstGeom prst="rect">
                <a:avLst/>
              </a:prstGeom>
              <a:noFill/>
            </p:spPr>
            <p:txBody>
              <a:bodyPr wrap="square" rtlCol="0">
                <a:spAutoFit/>
              </a:bodyPr>
              <a:lstStyle/>
              <a:p>
                <a14:m>
                  <m:oMath xmlns:m="http://schemas.openxmlformats.org/officeDocument/2006/math">
                    <m:r>
                      <a:rPr lang="en-US" sz="2800" b="1" i="1" smtClean="0">
                        <a:solidFill>
                          <a:schemeClr val="accent4">
                            <a:lumMod val="40000"/>
                            <a:lumOff val="60000"/>
                          </a:schemeClr>
                        </a:solidFill>
                        <a:latin typeface="Cambria Math" panose="02040503050406030204" pitchFamily="18" charset="0"/>
                      </a:rPr>
                      <m:t>𝟑𝟗𝟎</m:t>
                    </m:r>
                    <m:r>
                      <a:rPr lang="en-US" sz="2800" b="1" i="1" smtClean="0">
                        <a:solidFill>
                          <a:schemeClr val="accent4">
                            <a:lumMod val="40000"/>
                            <a:lumOff val="60000"/>
                          </a:schemeClr>
                        </a:solidFill>
                        <a:latin typeface="Cambria Math" panose="02040503050406030204" pitchFamily="18" charset="0"/>
                      </a:rPr>
                      <m:t> </m:t>
                    </m:r>
                    <m:r>
                      <a:rPr lang="en-US" sz="2800" b="1" i="1" smtClean="0">
                        <a:solidFill>
                          <a:schemeClr val="accent4">
                            <a:lumMod val="40000"/>
                            <a:lumOff val="60000"/>
                          </a:schemeClr>
                        </a:solidFill>
                        <a:latin typeface="Cambria Math" panose="02040503050406030204" pitchFamily="18" charset="0"/>
                      </a:rPr>
                      <m:t>𝒏𝒎</m:t>
                    </m:r>
                  </m:oMath>
                </a14:m>
                <a:r>
                  <a:rPr lang="en-US" sz="2800" dirty="0">
                    <a:solidFill>
                      <a:schemeClr val="accent4">
                        <a:lumMod val="40000"/>
                        <a:lumOff val="60000"/>
                      </a:schemeClr>
                    </a:solidFill>
                  </a:rPr>
                  <a:t>  TO  </a:t>
                </a:r>
                <a14:m>
                  <m:oMath xmlns:m="http://schemas.openxmlformats.org/officeDocument/2006/math">
                    <m:r>
                      <a:rPr lang="en-US" sz="2800" b="1" i="1" smtClean="0">
                        <a:solidFill>
                          <a:schemeClr val="accent4">
                            <a:lumMod val="40000"/>
                            <a:lumOff val="60000"/>
                          </a:schemeClr>
                        </a:solidFill>
                        <a:latin typeface="Cambria Math" panose="02040503050406030204" pitchFamily="18" charset="0"/>
                      </a:rPr>
                      <m:t>𝟕𝟎𝟎</m:t>
                    </m:r>
                    <m:r>
                      <a:rPr lang="en-US" sz="2800" b="1" i="1" smtClean="0">
                        <a:solidFill>
                          <a:schemeClr val="accent4">
                            <a:lumMod val="40000"/>
                            <a:lumOff val="60000"/>
                          </a:schemeClr>
                        </a:solidFill>
                        <a:latin typeface="Cambria Math" panose="02040503050406030204" pitchFamily="18" charset="0"/>
                      </a:rPr>
                      <m:t> </m:t>
                    </m:r>
                    <m:r>
                      <a:rPr lang="en-US" sz="2800" b="1" i="1" smtClean="0">
                        <a:solidFill>
                          <a:schemeClr val="accent4">
                            <a:lumMod val="40000"/>
                            <a:lumOff val="60000"/>
                          </a:schemeClr>
                        </a:solidFill>
                        <a:latin typeface="Cambria Math" panose="02040503050406030204" pitchFamily="18" charset="0"/>
                      </a:rPr>
                      <m:t>𝒏𝒎</m:t>
                    </m:r>
                  </m:oMath>
                </a14:m>
                <a:endParaRPr lang="en-US" sz="2800" b="1" dirty="0">
                  <a:solidFill>
                    <a:schemeClr val="accent4">
                      <a:lumMod val="40000"/>
                      <a:lumOff val="60000"/>
                    </a:schemeClr>
                  </a:solidFill>
                </a:endParaRPr>
              </a:p>
            </p:txBody>
          </p:sp>
        </mc:Choice>
        <mc:Fallback xmlns="">
          <p:sp>
            <p:nvSpPr>
              <p:cNvPr id="19" name="Kotak Teks 18">
                <a:extLst>
                  <a:ext uri="{FF2B5EF4-FFF2-40B4-BE49-F238E27FC236}">
                    <a16:creationId xmlns:a16="http://schemas.microsoft.com/office/drawing/2014/main" id="{A61B1221-EB84-4652-9F63-F439F91E4745}"/>
                  </a:ext>
                </a:extLst>
              </p:cNvPr>
              <p:cNvSpPr txBox="1">
                <a:spLocks noRot="1" noChangeAspect="1" noMove="1" noResize="1" noEditPoints="1" noAdjustHandles="1" noChangeArrowheads="1" noChangeShapeType="1" noTextEdit="1"/>
              </p:cNvSpPr>
              <p:nvPr/>
            </p:nvSpPr>
            <p:spPr>
              <a:xfrm>
                <a:off x="750237" y="1678576"/>
                <a:ext cx="3794198" cy="523220"/>
              </a:xfrm>
              <a:prstGeom prst="rect">
                <a:avLst/>
              </a:prstGeom>
              <a:blipFill>
                <a:blip r:embed="rId4"/>
                <a:stretch>
                  <a:fillRect t="-10465" b="-32558"/>
                </a:stretch>
              </a:blipFill>
            </p:spPr>
            <p:txBody>
              <a:bodyPr/>
              <a:lstStyle/>
              <a:p>
                <a:r>
                  <a:rPr lang="en-US">
                    <a:noFill/>
                  </a:rPr>
                  <a:t> </a:t>
                </a:r>
              </a:p>
            </p:txBody>
          </p:sp>
        </mc:Fallback>
      </mc:AlternateContent>
      <p:sp>
        <p:nvSpPr>
          <p:cNvPr id="20" name="Kotak Teks 19">
            <a:extLst>
              <a:ext uri="{FF2B5EF4-FFF2-40B4-BE49-F238E27FC236}">
                <a16:creationId xmlns:a16="http://schemas.microsoft.com/office/drawing/2014/main" id="{A66D8FB6-E40C-4D48-AC50-98BCD5999658}"/>
              </a:ext>
            </a:extLst>
          </p:cNvPr>
          <p:cNvSpPr txBox="1"/>
          <p:nvPr/>
        </p:nvSpPr>
        <p:spPr>
          <a:xfrm>
            <a:off x="-200170" y="2493488"/>
            <a:ext cx="4744605" cy="1384995"/>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It Has </a:t>
            </a:r>
            <a:r>
              <a:rPr lang="en-US" sz="2800" b="1" u="sng" dirty="0">
                <a:solidFill>
                  <a:schemeClr val="bg1"/>
                </a:solidFill>
                <a:latin typeface="Times New Roman" panose="02020603050405020304" pitchFamily="18" charset="0"/>
                <a:cs typeface="Times New Roman" panose="02020603050405020304" pitchFamily="18" charset="0"/>
              </a:rPr>
              <a:t>Frequencies</a:t>
            </a:r>
            <a:r>
              <a:rPr lang="en-US" sz="2800" b="1" dirty="0">
                <a:solidFill>
                  <a:schemeClr val="bg1"/>
                </a:solidFill>
                <a:latin typeface="Times New Roman" panose="02020603050405020304" pitchFamily="18" charset="0"/>
                <a:cs typeface="Times New Roman" panose="02020603050405020304" pitchFamily="18" charset="0"/>
              </a:rPr>
              <a:t> about</a:t>
            </a:r>
          </a:p>
          <a:p>
            <a:pPr algn="ctr"/>
            <a:endParaRPr lang="en-US" sz="2800" b="1" dirty="0">
              <a:solidFill>
                <a:schemeClr val="bg1"/>
              </a:solidFill>
              <a:latin typeface="Times New Roman" panose="02020603050405020304" pitchFamily="18" charset="0"/>
              <a:cs typeface="Times New Roman" panose="02020603050405020304" pitchFamily="18" charset="0"/>
            </a:endParaRPr>
          </a:p>
          <a:p>
            <a:pPr algn="ctr"/>
            <a:r>
              <a:rPr lang="en-US" sz="2800" b="1" dirty="0">
                <a:solidFill>
                  <a:schemeClr val="accent4">
                    <a:lumMod val="40000"/>
                    <a:lumOff val="60000"/>
                  </a:schemeClr>
                </a:solidFill>
                <a:latin typeface="Times New Roman" panose="02020603050405020304" pitchFamily="18" charset="0"/>
                <a:cs typeface="Times New Roman" panose="02020603050405020304" pitchFamily="18" charset="0"/>
              </a:rPr>
              <a:t>430 THz until 770 THz</a:t>
            </a:r>
          </a:p>
        </p:txBody>
      </p:sp>
      <p:sp>
        <p:nvSpPr>
          <p:cNvPr id="21" name="Kotak Teks 20">
            <a:extLst>
              <a:ext uri="{FF2B5EF4-FFF2-40B4-BE49-F238E27FC236}">
                <a16:creationId xmlns:a16="http://schemas.microsoft.com/office/drawing/2014/main" id="{53AD7373-BE73-4B0A-9551-C6EA07E0E9EE}"/>
              </a:ext>
            </a:extLst>
          </p:cNvPr>
          <p:cNvSpPr txBox="1"/>
          <p:nvPr/>
        </p:nvSpPr>
        <p:spPr>
          <a:xfrm>
            <a:off x="143623" y="4093123"/>
            <a:ext cx="4214039" cy="954107"/>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The visible wavelength allow us to see</a:t>
            </a:r>
          </a:p>
        </p:txBody>
      </p:sp>
      <p:sp>
        <p:nvSpPr>
          <p:cNvPr id="22" name="Persegi Panjang 21">
            <a:extLst>
              <a:ext uri="{FF2B5EF4-FFF2-40B4-BE49-F238E27FC236}">
                <a16:creationId xmlns:a16="http://schemas.microsoft.com/office/drawing/2014/main" id="{959F66C2-2C22-40DB-A63D-E64377757665}"/>
              </a:ext>
            </a:extLst>
          </p:cNvPr>
          <p:cNvSpPr/>
          <p:nvPr/>
        </p:nvSpPr>
        <p:spPr>
          <a:xfrm>
            <a:off x="314621" y="5160724"/>
            <a:ext cx="752179" cy="693976"/>
          </a:xfrm>
          <a:prstGeom prst="rect">
            <a:avLst/>
          </a:prstGeom>
          <a:solidFill>
            <a:srgbClr val="FF0000"/>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ersegi Panjang 22">
            <a:extLst>
              <a:ext uri="{FF2B5EF4-FFF2-40B4-BE49-F238E27FC236}">
                <a16:creationId xmlns:a16="http://schemas.microsoft.com/office/drawing/2014/main" id="{5C5E6F67-1D81-46FB-BA4C-00A0D80462EC}"/>
              </a:ext>
            </a:extLst>
          </p:cNvPr>
          <p:cNvSpPr/>
          <p:nvPr/>
        </p:nvSpPr>
        <p:spPr>
          <a:xfrm>
            <a:off x="1266970" y="5160724"/>
            <a:ext cx="752179" cy="693976"/>
          </a:xfrm>
          <a:prstGeom prst="rect">
            <a:avLst/>
          </a:prstGeom>
          <a:solidFill>
            <a:srgbClr val="FFC000"/>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ersegi Panjang 23">
            <a:extLst>
              <a:ext uri="{FF2B5EF4-FFF2-40B4-BE49-F238E27FC236}">
                <a16:creationId xmlns:a16="http://schemas.microsoft.com/office/drawing/2014/main" id="{7DAB7BA1-F970-4E9E-BB9F-F5B692C32C03}"/>
              </a:ext>
            </a:extLst>
          </p:cNvPr>
          <p:cNvSpPr/>
          <p:nvPr/>
        </p:nvSpPr>
        <p:spPr>
          <a:xfrm>
            <a:off x="2219319" y="5168240"/>
            <a:ext cx="752179" cy="6939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ersegi Panjang 24">
            <a:extLst>
              <a:ext uri="{FF2B5EF4-FFF2-40B4-BE49-F238E27FC236}">
                <a16:creationId xmlns:a16="http://schemas.microsoft.com/office/drawing/2014/main" id="{87258EAD-AD6E-49BF-AE89-2125817D55FC}"/>
              </a:ext>
            </a:extLst>
          </p:cNvPr>
          <p:cNvSpPr/>
          <p:nvPr/>
        </p:nvSpPr>
        <p:spPr>
          <a:xfrm>
            <a:off x="3175284" y="5179424"/>
            <a:ext cx="752179" cy="69397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ersegi Panjang 25">
            <a:extLst>
              <a:ext uri="{FF2B5EF4-FFF2-40B4-BE49-F238E27FC236}">
                <a16:creationId xmlns:a16="http://schemas.microsoft.com/office/drawing/2014/main" id="{7368618E-DDBC-4D5D-A0AF-837469785B5D}"/>
              </a:ext>
            </a:extLst>
          </p:cNvPr>
          <p:cNvSpPr/>
          <p:nvPr/>
        </p:nvSpPr>
        <p:spPr>
          <a:xfrm>
            <a:off x="826148" y="6009362"/>
            <a:ext cx="752179" cy="693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ersegi Panjang 26">
            <a:extLst>
              <a:ext uri="{FF2B5EF4-FFF2-40B4-BE49-F238E27FC236}">
                <a16:creationId xmlns:a16="http://schemas.microsoft.com/office/drawing/2014/main" id="{26C398E9-68D7-4455-BBC4-0EC27612220E}"/>
              </a:ext>
            </a:extLst>
          </p:cNvPr>
          <p:cNvSpPr/>
          <p:nvPr/>
        </p:nvSpPr>
        <p:spPr>
          <a:xfrm>
            <a:off x="2707044" y="6013120"/>
            <a:ext cx="752179" cy="69397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ersegi Panjang 27">
            <a:extLst>
              <a:ext uri="{FF2B5EF4-FFF2-40B4-BE49-F238E27FC236}">
                <a16:creationId xmlns:a16="http://schemas.microsoft.com/office/drawing/2014/main" id="{A45A1717-AA87-4110-9DBB-C65F14BDA657}"/>
              </a:ext>
            </a:extLst>
          </p:cNvPr>
          <p:cNvSpPr/>
          <p:nvPr/>
        </p:nvSpPr>
        <p:spPr>
          <a:xfrm>
            <a:off x="1743385" y="6013120"/>
            <a:ext cx="752179" cy="693976"/>
          </a:xfrm>
          <a:prstGeom prst="rect">
            <a:avLst/>
          </a:prstGeom>
          <a:solidFill>
            <a:srgbClr val="CF1B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Kotak Teks 33">
            <a:extLst>
              <a:ext uri="{FF2B5EF4-FFF2-40B4-BE49-F238E27FC236}">
                <a16:creationId xmlns:a16="http://schemas.microsoft.com/office/drawing/2014/main" id="{A2D5CFC7-E422-4587-AD5D-C37BB6B82522}"/>
              </a:ext>
            </a:extLst>
          </p:cNvPr>
          <p:cNvSpPr txBox="1"/>
          <p:nvPr/>
        </p:nvSpPr>
        <p:spPr>
          <a:xfrm>
            <a:off x="444174" y="-5744807"/>
            <a:ext cx="4165951" cy="1323439"/>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Electromagnetics </a:t>
            </a:r>
            <a:r>
              <a:rPr lang="en-US" sz="4000" dirty="0">
                <a:solidFill>
                  <a:schemeClr val="bg1"/>
                </a:solidFill>
                <a:latin typeface="Times New Roman" panose="02020603050405020304" pitchFamily="18" charset="0"/>
                <a:cs typeface="Times New Roman" panose="02020603050405020304" pitchFamily="18" charset="0"/>
              </a:rPr>
              <a:t>waves</a:t>
            </a:r>
          </a:p>
        </p:txBody>
      </p:sp>
      <p:pic>
        <p:nvPicPr>
          <p:cNvPr id="35" name="Gambar 34">
            <a:extLst>
              <a:ext uri="{FF2B5EF4-FFF2-40B4-BE49-F238E27FC236}">
                <a16:creationId xmlns:a16="http://schemas.microsoft.com/office/drawing/2014/main" id="{A2DB1BA9-E07C-4CB9-97EA-320D76D1D821}"/>
              </a:ext>
            </a:extLst>
          </p:cNvPr>
          <p:cNvPicPr>
            <a:picLocks noChangeAspect="1"/>
          </p:cNvPicPr>
          <p:nvPr/>
        </p:nvPicPr>
        <p:blipFill>
          <a:blip r:embed="rId2">
            <a:alphaModFix/>
            <a:biLevel thresh="25000"/>
            <a:extLst>
              <a:ext uri="{BEBA8EAE-BF5A-486C-A8C5-ECC9F3942E4B}">
                <a14:imgProps xmlns:a14="http://schemas.microsoft.com/office/drawing/2010/main">
                  <a14:imgLayer r:embed="rId3">
                    <a14:imgEffect>
                      <a14:brightnessContrast bright="40000" contrast="-100000"/>
                    </a14:imgEffect>
                  </a14:imgLayer>
                </a14:imgProps>
              </a:ext>
              <a:ext uri="{28A0092B-C50C-407E-A947-70E740481C1C}">
                <a14:useLocalDpi xmlns:a14="http://schemas.microsoft.com/office/drawing/2010/main" val="0"/>
              </a:ext>
            </a:extLst>
          </a:blip>
          <a:stretch>
            <a:fillRect/>
          </a:stretch>
        </p:blipFill>
        <p:spPr>
          <a:xfrm>
            <a:off x="444175" y="-4434893"/>
            <a:ext cx="1499744" cy="1499744"/>
          </a:xfrm>
          <a:prstGeom prst="rect">
            <a:avLst/>
          </a:prstGeom>
        </p:spPr>
      </p:pic>
      <p:pic>
        <p:nvPicPr>
          <p:cNvPr id="36" name="Gambar 35">
            <a:extLst>
              <a:ext uri="{FF2B5EF4-FFF2-40B4-BE49-F238E27FC236}">
                <a16:creationId xmlns:a16="http://schemas.microsoft.com/office/drawing/2014/main" id="{01554826-2A0E-46DF-8069-EC752D494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7341" y="-4208834"/>
            <a:ext cx="1901797" cy="980575"/>
          </a:xfrm>
          <a:prstGeom prst="rect">
            <a:avLst/>
          </a:prstGeom>
        </p:spPr>
      </p:pic>
      <mc:AlternateContent xmlns:mc="http://schemas.openxmlformats.org/markup-compatibility/2006" xmlns:a14="http://schemas.microsoft.com/office/drawing/2010/main">
        <mc:Choice Requires="a14">
          <p:sp>
            <p:nvSpPr>
              <p:cNvPr id="37" name="Kotak Teks 36">
                <a:extLst>
                  <a:ext uri="{FF2B5EF4-FFF2-40B4-BE49-F238E27FC236}">
                    <a16:creationId xmlns:a16="http://schemas.microsoft.com/office/drawing/2014/main" id="{0D703280-C8A6-41E5-B45F-A7B96D8F569D}"/>
                  </a:ext>
                </a:extLst>
              </p:cNvPr>
              <p:cNvSpPr txBox="1"/>
              <p:nvPr/>
            </p:nvSpPr>
            <p:spPr>
              <a:xfrm>
                <a:off x="328625" y="-2744494"/>
                <a:ext cx="5243441" cy="1206869"/>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WAVELENGTH</a:t>
                </a:r>
              </a:p>
              <a:p>
                <a:endParaRPr lang="en-US" sz="2400" b="1" dirty="0">
                  <a:solidFill>
                    <a:schemeClr val="bg1"/>
                  </a:solidFill>
                  <a:latin typeface="Times New Roman" panose="02020603050405020304" pitchFamily="18" charset="0"/>
                  <a:cs typeface="Times New Roman" panose="02020603050405020304" pitchFamily="18" charset="0"/>
                </a:endParaRPr>
              </a:p>
              <a:p>
                <a14:m>
                  <m:oMath xmlns:m="http://schemas.openxmlformats.org/officeDocument/2006/math">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cs typeface="Times New Roman" panose="02020603050405020304" pitchFamily="18" charset="0"/>
                      </a:rPr>
                      <m:t>𝟒</m:t>
                    </m:r>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gradFill>
                              <a:gsLst>
                                <a:gs pos="0">
                                  <a:srgbClr val="A0308B">
                                    <a:lumMod val="0"/>
                                    <a:lumOff val="100000"/>
                                  </a:srgbClr>
                                </a:gs>
                                <a:gs pos="100000">
                                  <a:srgbClr val="A0308B"/>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𝟕</m:t>
                        </m:r>
                      </m:sup>
                    </m:sSup>
                  </m:oMath>
                </a14:m>
                <a:r>
                  <a:rPr lang="en-US" sz="2400" b="1" dirty="0">
                    <a:gradFill>
                      <a:gsLst>
                        <a:gs pos="0">
                          <a:srgbClr val="A0308B">
                            <a:lumMod val="0"/>
                            <a:lumOff val="100000"/>
                          </a:srgbClr>
                        </a:gs>
                        <a:gs pos="100000">
                          <a:srgbClr val="A0308B"/>
                        </a:gs>
                      </a:gsLst>
                      <a:path path="circle">
                        <a:fillToRect l="50000" t="50000" r="50000" b="50000"/>
                      </a:path>
                    </a:gra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Until </a:t>
                </a:r>
                <a14:m>
                  <m:oMath xmlns:m="http://schemas.openxmlformats.org/officeDocument/2006/math">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cs typeface="Times New Roman" panose="02020603050405020304" pitchFamily="18" charset="0"/>
                      </a:rPr>
                      <m:t>𝟕</m:t>
                    </m:r>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m:t>
                        </m:r>
                        <m:r>
                          <a:rPr lang="en-US" sz="2400" b="1" i="1" smtClean="0">
                            <a:gradFill>
                              <a:gsLst>
                                <a:gs pos="0">
                                  <a:srgbClr val="FF0000">
                                    <a:lumMod val="96000"/>
                                  </a:srgbClr>
                                </a:gs>
                                <a:gs pos="100000">
                                  <a:schemeClr val="bg1"/>
                                </a:gs>
                              </a:gsLst>
                              <a:path path="circle">
                                <a:fillToRect l="50000" t="50000" r="50000" b="50000"/>
                              </a:path>
                            </a:gradFill>
                            <a:latin typeface="Cambria Math" panose="02040503050406030204" pitchFamily="18" charset="0"/>
                            <a:ea typeface="Cambria Math" panose="02040503050406030204" pitchFamily="18" charset="0"/>
                            <a:cs typeface="Times New Roman" panose="02020603050405020304" pitchFamily="18" charset="0"/>
                          </a:rPr>
                          <m:t>𝟕</m:t>
                        </m:r>
                      </m:sup>
                    </m:sSup>
                  </m:oMath>
                </a14:m>
                <a:endParaRPr lang="en-US" sz="2400" b="1"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7" name="Kotak Teks 36">
                <a:extLst>
                  <a:ext uri="{FF2B5EF4-FFF2-40B4-BE49-F238E27FC236}">
                    <a16:creationId xmlns:a16="http://schemas.microsoft.com/office/drawing/2014/main" id="{0D703280-C8A6-41E5-B45F-A7B96D8F569D}"/>
                  </a:ext>
                </a:extLst>
              </p:cNvPr>
              <p:cNvSpPr txBox="1">
                <a:spLocks noRot="1" noChangeAspect="1" noMove="1" noResize="1" noEditPoints="1" noAdjustHandles="1" noChangeArrowheads="1" noChangeShapeType="1" noTextEdit="1"/>
              </p:cNvSpPr>
              <p:nvPr/>
            </p:nvSpPr>
            <p:spPr>
              <a:xfrm>
                <a:off x="328625" y="-2744494"/>
                <a:ext cx="5243441" cy="1206869"/>
              </a:xfrm>
              <a:prstGeom prst="rect">
                <a:avLst/>
              </a:prstGeom>
              <a:blipFill>
                <a:blip r:embed="rId6"/>
                <a:stretch>
                  <a:fillRect l="-1860" t="-4040"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Kotak Teks 37">
                <a:extLst>
                  <a:ext uri="{FF2B5EF4-FFF2-40B4-BE49-F238E27FC236}">
                    <a16:creationId xmlns:a16="http://schemas.microsoft.com/office/drawing/2014/main" id="{2F5A2DF1-0DC6-4FBA-8190-EBD05A05DF05}"/>
                  </a:ext>
                </a:extLst>
              </p:cNvPr>
              <p:cNvSpPr txBox="1"/>
              <p:nvPr/>
            </p:nvSpPr>
            <p:spPr>
              <a:xfrm>
                <a:off x="365426" y="-1381346"/>
                <a:ext cx="4845448" cy="1208664"/>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FREQUENCY</a:t>
                </a:r>
              </a:p>
              <a:p>
                <a:endParaRPr lang="en-US" sz="2400" b="1" dirty="0">
                  <a:solidFill>
                    <a:schemeClr val="bg1"/>
                  </a:solidFill>
                  <a:latin typeface="Times New Roman" panose="02020603050405020304" pitchFamily="18" charset="0"/>
                  <a:cs typeface="Times New Roman" panose="02020603050405020304" pitchFamily="18" charset="0"/>
                </a:endParaRPr>
              </a:p>
              <a:p>
                <a14:m>
                  <m:oMath xmlns:m="http://schemas.openxmlformats.org/officeDocument/2006/math">
                    <m:r>
                      <a:rPr lang="en-US" sz="2400" b="1" i="1" smtClean="0">
                        <a:solidFill>
                          <a:schemeClr val="bg1"/>
                        </a:solidFill>
                        <a:latin typeface="Cambria Math" panose="02040503050406030204" pitchFamily="18" charset="0"/>
                        <a:cs typeface="Times New Roman" panose="02020603050405020304" pitchFamily="18" charset="0"/>
                      </a:rPr>
                      <m:t>𝟒</m:t>
                    </m:r>
                    <m:r>
                      <a:rPr lang="en-US" sz="2400" b="1" i="1" smtClean="0">
                        <a:solidFill>
                          <a:schemeClr val="bg1"/>
                        </a:solidFill>
                        <a:latin typeface="Cambria Math" panose="02040503050406030204" pitchFamily="18" charset="0"/>
                        <a:cs typeface="Times New Roman" panose="02020603050405020304" pitchFamily="18" charset="0"/>
                      </a:rPr>
                      <m:t>,</m:t>
                    </m:r>
                    <m:r>
                      <a:rPr lang="en-US" sz="2400" b="1" i="1" smtClean="0">
                        <a:solidFill>
                          <a:schemeClr val="bg1"/>
                        </a:solidFill>
                        <a:latin typeface="Cambria Math" panose="02040503050406030204" pitchFamily="18" charset="0"/>
                        <a:cs typeface="Times New Roman" panose="02020603050405020304" pitchFamily="18" charset="0"/>
                      </a:rPr>
                      <m:t>𝟔</m:t>
                    </m:r>
                    <m: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𝟏𝟒</m:t>
                        </m:r>
                      </m:sup>
                    </m:sSup>
                    <m:r>
                      <a:rPr lang="en-US" sz="2400" b="1"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1"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𝐇𝐳</m:t>
                    </m:r>
                  </m:oMath>
                </a14:m>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Until </a:t>
                </a:r>
                <a14:m>
                  <m:oMath xmlns:m="http://schemas.openxmlformats.org/officeDocument/2006/math">
                    <m:r>
                      <a:rPr lang="en-US" sz="2400" b="1" i="1" smtClean="0">
                        <a:solidFill>
                          <a:schemeClr val="bg1"/>
                        </a:solidFill>
                        <a:latin typeface="Cambria Math" panose="02040503050406030204" pitchFamily="18" charset="0"/>
                        <a:cs typeface="Times New Roman" panose="02020603050405020304" pitchFamily="18" charset="0"/>
                      </a:rPr>
                      <m:t>𝟕</m:t>
                    </m:r>
                    <m:r>
                      <a:rPr lang="en-US" sz="2400" b="1" i="1" smtClean="0">
                        <a:solidFill>
                          <a:schemeClr val="bg1"/>
                        </a:solidFill>
                        <a:latin typeface="Cambria Math" panose="02040503050406030204" pitchFamily="18" charset="0"/>
                        <a:cs typeface="Times New Roman" panose="02020603050405020304" pitchFamily="18" charset="0"/>
                      </a:rPr>
                      <m:t>,</m:t>
                    </m:r>
                    <m:r>
                      <a:rPr lang="en-US" sz="2400" b="1" i="1" smtClean="0">
                        <a:solidFill>
                          <a:schemeClr val="bg1"/>
                        </a:solidFill>
                        <a:latin typeface="Cambria Math" panose="02040503050406030204" pitchFamily="18" charset="0"/>
                        <a:cs typeface="Times New Roman" panose="02020603050405020304" pitchFamily="18" charset="0"/>
                      </a:rPr>
                      <m:t>𝟖</m:t>
                    </m:r>
                    <m: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𝟏𝟎</m:t>
                        </m:r>
                      </m:e>
                      <m:sup>
                        <m:r>
                          <a:rPr lang="en-US" sz="2400" b="1"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𝟏𝟒</m:t>
                        </m:r>
                      </m:sup>
                    </m:sSup>
                  </m:oMath>
                </a14:m>
                <a:r>
                  <a:rPr lang="en-US" sz="2400" b="1" dirty="0">
                    <a:solidFill>
                      <a:schemeClr val="bg1"/>
                    </a:solidFill>
                    <a:latin typeface="Times New Roman" panose="02020603050405020304" pitchFamily="18" charset="0"/>
                    <a:cs typeface="Times New Roman" panose="02020603050405020304" pitchFamily="18" charset="0"/>
                  </a:rPr>
                  <a:t>Hz</a:t>
                </a:r>
              </a:p>
            </p:txBody>
          </p:sp>
        </mc:Choice>
        <mc:Fallback xmlns="">
          <p:sp>
            <p:nvSpPr>
              <p:cNvPr id="38" name="Kotak Teks 37">
                <a:extLst>
                  <a:ext uri="{FF2B5EF4-FFF2-40B4-BE49-F238E27FC236}">
                    <a16:creationId xmlns:a16="http://schemas.microsoft.com/office/drawing/2014/main" id="{2F5A2DF1-0DC6-4FBA-8190-EBD05A05DF05}"/>
                  </a:ext>
                </a:extLst>
              </p:cNvPr>
              <p:cNvSpPr txBox="1">
                <a:spLocks noRot="1" noChangeAspect="1" noMove="1" noResize="1" noEditPoints="1" noAdjustHandles="1" noChangeArrowheads="1" noChangeShapeType="1" noTextEdit="1"/>
              </p:cNvSpPr>
              <p:nvPr/>
            </p:nvSpPr>
            <p:spPr>
              <a:xfrm>
                <a:off x="365426" y="-1381346"/>
                <a:ext cx="4845448" cy="1208664"/>
              </a:xfrm>
              <a:prstGeom prst="rect">
                <a:avLst/>
              </a:prstGeom>
              <a:blipFill>
                <a:blip r:embed="rId7"/>
                <a:stretch>
                  <a:fillRect l="-2013" t="-4020" b="-10553"/>
                </a:stretch>
              </a:blipFill>
            </p:spPr>
            <p:txBody>
              <a:bodyPr/>
              <a:lstStyle/>
              <a:p>
                <a:r>
                  <a:rPr lang="en-US">
                    <a:noFill/>
                  </a:rPr>
                  <a:t> </a:t>
                </a:r>
              </a:p>
            </p:txBody>
          </p:sp>
        </mc:Fallback>
      </mc:AlternateContent>
      <p:pic>
        <p:nvPicPr>
          <p:cNvPr id="39" name="Gambar 38">
            <a:extLst>
              <a:ext uri="{FF2B5EF4-FFF2-40B4-BE49-F238E27FC236}">
                <a16:creationId xmlns:a16="http://schemas.microsoft.com/office/drawing/2014/main" id="{FAD1B95E-177F-460C-8269-488D764601CE}"/>
              </a:ext>
            </a:extLst>
          </p:cNvPr>
          <p:cNvPicPr>
            <a:picLocks noChangeAspect="1"/>
          </p:cNvPicPr>
          <p:nvPr/>
        </p:nvPicPr>
        <p:blipFill rotWithShape="1">
          <a:blip r:embed="rId8">
            <a:extLst>
              <a:ext uri="{28A0092B-C50C-407E-A947-70E740481C1C}">
                <a14:useLocalDpi xmlns:a14="http://schemas.microsoft.com/office/drawing/2010/main" val="0"/>
              </a:ext>
            </a:extLst>
          </a:blip>
          <a:srcRect l="-63" t="8371" r="63" b="27395"/>
          <a:stretch/>
        </p:blipFill>
        <p:spPr>
          <a:xfrm flipH="1">
            <a:off x="11584603" y="6558104"/>
            <a:ext cx="607397" cy="231361"/>
          </a:xfrm>
          <a:prstGeom prst="rect">
            <a:avLst/>
          </a:prstGeom>
        </p:spPr>
      </p:pic>
    </p:spTree>
    <p:extLst>
      <p:ext uri="{BB962C8B-B14F-4D97-AF65-F5344CB8AC3E}">
        <p14:creationId xmlns:p14="http://schemas.microsoft.com/office/powerpoint/2010/main" val="1890385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50000"/>
                  <a:lumOff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16086857" y="321358"/>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14889272" y="489914"/>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17605345" y="2049352"/>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7148803">
            <a:off x="17369054" y="26841"/>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15781005" y="1981947"/>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16885589" y="803272"/>
            <a:ext cx="5288647" cy="5288647"/>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8708211" y="5742018"/>
            <a:ext cx="2059892" cy="12311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17429124" y="1703705"/>
            <a:ext cx="3905548" cy="3416320"/>
          </a:xfrm>
          <a:prstGeom prst="rect">
            <a:avLst/>
          </a:prstGeom>
          <a:noFill/>
        </p:spPr>
        <p:txBody>
          <a:bodyPr wrap="square" rtlCol="0">
            <a:spAutoFit/>
          </a:bodyPr>
          <a:lstStyle/>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pic>
        <p:nvPicPr>
          <p:cNvPr id="12" name="Gambar 11">
            <a:extLst>
              <a:ext uri="{FF2B5EF4-FFF2-40B4-BE49-F238E27FC236}">
                <a16:creationId xmlns:a16="http://schemas.microsoft.com/office/drawing/2014/main" id="{0EDFBE9F-0896-4365-9241-2252AD8AE120}"/>
              </a:ext>
            </a:extLst>
          </p:cNvPr>
          <p:cNvPicPr>
            <a:picLocks noChangeAspect="1"/>
          </p:cNvPicPr>
          <p:nvPr/>
        </p:nvPicPr>
        <p:blipFill rotWithShape="1">
          <a:blip r:embed="rId2">
            <a:extLst>
              <a:ext uri="{28A0092B-C50C-407E-A947-70E740481C1C}">
                <a14:useLocalDpi xmlns:a14="http://schemas.microsoft.com/office/drawing/2010/main" val="0"/>
              </a:ext>
            </a:extLst>
          </a:blip>
          <a:srcRect l="-63" t="8371" r="63" b="27395"/>
          <a:stretch/>
        </p:blipFill>
        <p:spPr>
          <a:xfrm>
            <a:off x="218583" y="1703705"/>
            <a:ext cx="11520482" cy="4388214"/>
          </a:xfrm>
          <a:prstGeom prst="rect">
            <a:avLst/>
          </a:prstGeom>
        </p:spPr>
      </p:pic>
      <p:sp>
        <p:nvSpPr>
          <p:cNvPr id="13" name="Kotak Teks 12">
            <a:extLst>
              <a:ext uri="{FF2B5EF4-FFF2-40B4-BE49-F238E27FC236}">
                <a16:creationId xmlns:a16="http://schemas.microsoft.com/office/drawing/2014/main" id="{E01E1DCE-9641-4D80-9BAE-F096BC444F05}"/>
              </a:ext>
            </a:extLst>
          </p:cNvPr>
          <p:cNvSpPr txBox="1"/>
          <p:nvPr/>
        </p:nvSpPr>
        <p:spPr>
          <a:xfrm>
            <a:off x="-1376169" y="228858"/>
            <a:ext cx="15067856" cy="1046440"/>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Each color in this visual range has a different wavelength. Red has the longest wavelength </a:t>
            </a:r>
          </a:p>
          <a:p>
            <a:pPr algn="ctr"/>
            <a:r>
              <a:rPr lang="en-US" sz="2400" dirty="0">
                <a:solidFill>
                  <a:schemeClr val="bg1"/>
                </a:solidFill>
                <a:latin typeface="Times New Roman" panose="02020603050405020304" pitchFamily="18" charset="0"/>
                <a:cs typeface="Times New Roman" panose="02020603050405020304" pitchFamily="18" charset="0"/>
              </a:rPr>
              <a:t>(700 nm) and violet has the shortest wavelength (400 nm</a:t>
            </a:r>
            <a:r>
              <a:rPr lang="en-US" sz="1400" dirty="0"/>
              <a:t>)</a:t>
            </a:r>
          </a:p>
          <a:p>
            <a:pPr algn="ctr"/>
            <a:endParaRPr lang="en-US" sz="1400" dirty="0"/>
          </a:p>
        </p:txBody>
      </p:sp>
      <p:graphicFrame>
        <p:nvGraphicFramePr>
          <p:cNvPr id="31" name="Tabel 30">
            <a:extLst>
              <a:ext uri="{FF2B5EF4-FFF2-40B4-BE49-F238E27FC236}">
                <a16:creationId xmlns:a16="http://schemas.microsoft.com/office/drawing/2014/main" id="{81E442D6-D3AC-41EE-9E5F-3BBA21DCF195}"/>
              </a:ext>
            </a:extLst>
          </p:cNvPr>
          <p:cNvGraphicFramePr>
            <a:graphicFrameLocks noGrp="1"/>
          </p:cNvGraphicFramePr>
          <p:nvPr>
            <p:extLst>
              <p:ext uri="{D42A27DB-BD31-4B8C-83A1-F6EECF244321}">
                <p14:modId xmlns:p14="http://schemas.microsoft.com/office/powerpoint/2010/main" val="1304312464"/>
              </p:ext>
            </p:extLst>
          </p:nvPr>
        </p:nvGraphicFramePr>
        <p:xfrm>
          <a:off x="12521121" y="1275298"/>
          <a:ext cx="8127999" cy="298233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0700625"/>
                    </a:ext>
                  </a:extLst>
                </a:gridCol>
                <a:gridCol w="2709333">
                  <a:extLst>
                    <a:ext uri="{9D8B030D-6E8A-4147-A177-3AD203B41FA5}">
                      <a16:colId xmlns:a16="http://schemas.microsoft.com/office/drawing/2014/main" val="3872234104"/>
                    </a:ext>
                  </a:extLst>
                </a:gridCol>
                <a:gridCol w="2709333">
                  <a:extLst>
                    <a:ext uri="{9D8B030D-6E8A-4147-A177-3AD203B41FA5}">
                      <a16:colId xmlns:a16="http://schemas.microsoft.com/office/drawing/2014/main" val="3395142499"/>
                    </a:ext>
                  </a:extLst>
                </a:gridCol>
              </a:tblGrid>
              <a:tr h="386452">
                <a:tc>
                  <a:txBody>
                    <a:bodyPr/>
                    <a:lstStyle/>
                    <a:p>
                      <a:pPr algn="ctr"/>
                      <a:r>
                        <a:rPr lang="en-US" dirty="0"/>
                        <a:t>COLOR</a:t>
                      </a:r>
                    </a:p>
                  </a:txBody>
                  <a:tcPr/>
                </a:tc>
                <a:tc>
                  <a:txBody>
                    <a:bodyPr/>
                    <a:lstStyle/>
                    <a:p>
                      <a:pPr algn="ctr"/>
                      <a:r>
                        <a:rPr lang="en-US" dirty="0"/>
                        <a:t>WAVELENGTH (nm)</a:t>
                      </a:r>
                    </a:p>
                  </a:txBody>
                  <a:tcPr/>
                </a:tc>
                <a:tc>
                  <a:txBody>
                    <a:bodyPr/>
                    <a:lstStyle/>
                    <a:p>
                      <a:pPr algn="ctr"/>
                      <a:r>
                        <a:rPr lang="en-US" dirty="0"/>
                        <a:t>Frequencies (THz)</a:t>
                      </a:r>
                    </a:p>
                  </a:txBody>
                  <a:tcPr/>
                </a:tc>
                <a:extLst>
                  <a:ext uri="{0D108BD9-81ED-4DB2-BD59-A6C34878D82A}">
                    <a16:rowId xmlns:a16="http://schemas.microsoft.com/office/drawing/2014/main" val="4050742755"/>
                  </a:ext>
                </a:extLst>
              </a:tr>
              <a:tr h="370840">
                <a:tc>
                  <a:txBody>
                    <a:bodyPr/>
                    <a:lstStyle/>
                    <a:p>
                      <a:pPr algn="ctr"/>
                      <a:r>
                        <a:rPr lang="en-US" dirty="0"/>
                        <a:t>RED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620-780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460-482</a:t>
                      </a:r>
                    </a:p>
                  </a:txBody>
                  <a:tcPr/>
                </a:tc>
                <a:extLst>
                  <a:ext uri="{0D108BD9-81ED-4DB2-BD59-A6C34878D82A}">
                    <a16:rowId xmlns:a16="http://schemas.microsoft.com/office/drawing/2014/main" val="65108338"/>
                  </a:ext>
                </a:extLst>
              </a:tr>
              <a:tr h="370840">
                <a:tc>
                  <a:txBody>
                    <a:bodyPr/>
                    <a:lstStyle/>
                    <a:p>
                      <a:pPr algn="ctr"/>
                      <a:r>
                        <a:rPr lang="en-US" dirty="0"/>
                        <a:t>ORANGE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590-620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482-503</a:t>
                      </a:r>
                    </a:p>
                  </a:txBody>
                  <a:tcPr/>
                </a:tc>
                <a:extLst>
                  <a:ext uri="{0D108BD9-81ED-4DB2-BD59-A6C34878D82A}">
                    <a16:rowId xmlns:a16="http://schemas.microsoft.com/office/drawing/2014/main" val="1266867439"/>
                  </a:ext>
                </a:extLst>
              </a:tr>
              <a:tr h="370840">
                <a:tc>
                  <a:txBody>
                    <a:bodyPr/>
                    <a:lstStyle/>
                    <a:p>
                      <a:pPr algn="ctr"/>
                      <a:r>
                        <a:rPr lang="en-US" dirty="0"/>
                        <a:t>YELLOW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570-590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503-520</a:t>
                      </a:r>
                    </a:p>
                  </a:txBody>
                  <a:tcPr/>
                </a:tc>
                <a:extLst>
                  <a:ext uri="{0D108BD9-81ED-4DB2-BD59-A6C34878D82A}">
                    <a16:rowId xmlns:a16="http://schemas.microsoft.com/office/drawing/2014/main" val="3875693210"/>
                  </a:ext>
                </a:extLst>
              </a:tr>
              <a:tr h="370840">
                <a:tc>
                  <a:txBody>
                    <a:bodyPr/>
                    <a:lstStyle/>
                    <a:p>
                      <a:pPr algn="ctr"/>
                      <a:r>
                        <a:rPr lang="en-US" dirty="0"/>
                        <a:t>GREEN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490-570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520-610</a:t>
                      </a:r>
                    </a:p>
                  </a:txBody>
                  <a:tcPr/>
                </a:tc>
                <a:extLst>
                  <a:ext uri="{0D108BD9-81ED-4DB2-BD59-A6C34878D82A}">
                    <a16:rowId xmlns:a16="http://schemas.microsoft.com/office/drawing/2014/main" val="1818098188"/>
                  </a:ext>
                </a:extLst>
              </a:tr>
              <a:tr h="370840">
                <a:tc>
                  <a:txBody>
                    <a:bodyPr/>
                    <a:lstStyle/>
                    <a:p>
                      <a:pPr algn="ctr"/>
                      <a:r>
                        <a:rPr lang="en-US" dirty="0"/>
                        <a:t>BLUE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440-490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610-659</a:t>
                      </a:r>
                    </a:p>
                  </a:txBody>
                  <a:tcPr/>
                </a:tc>
                <a:extLst>
                  <a:ext uri="{0D108BD9-81ED-4DB2-BD59-A6C34878D82A}">
                    <a16:rowId xmlns:a16="http://schemas.microsoft.com/office/drawing/2014/main" val="3365243132"/>
                  </a:ext>
                </a:extLst>
              </a:tr>
              <a:tr h="370840">
                <a:tc>
                  <a:txBody>
                    <a:bodyPr/>
                    <a:lstStyle/>
                    <a:p>
                      <a:pPr algn="ctr"/>
                      <a:r>
                        <a:rPr lang="en-US" dirty="0"/>
                        <a:t>INDIGO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420-440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659-769</a:t>
                      </a:r>
                    </a:p>
                  </a:txBody>
                  <a:tcPr/>
                </a:tc>
                <a:extLst>
                  <a:ext uri="{0D108BD9-81ED-4DB2-BD59-A6C34878D82A}">
                    <a16:rowId xmlns:a16="http://schemas.microsoft.com/office/drawing/2014/main" val="3059000415"/>
                  </a:ext>
                </a:extLst>
              </a:tr>
              <a:tr h="370840">
                <a:tc>
                  <a:txBody>
                    <a:bodyPr/>
                    <a:lstStyle/>
                    <a:p>
                      <a:pPr algn="ctr"/>
                      <a:r>
                        <a:rPr lang="en-US" dirty="0"/>
                        <a:t>VIOLET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390-420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688-789</a:t>
                      </a:r>
                      <a:endParaRPr lang="en-US" dirty="0"/>
                    </a:p>
                  </a:txBody>
                  <a:tcPr/>
                </a:tc>
                <a:extLst>
                  <a:ext uri="{0D108BD9-81ED-4DB2-BD59-A6C34878D82A}">
                    <a16:rowId xmlns:a16="http://schemas.microsoft.com/office/drawing/2014/main" val="767416064"/>
                  </a:ext>
                </a:extLst>
              </a:tr>
            </a:tbl>
          </a:graphicData>
        </a:graphic>
      </p:graphicFrame>
    </p:spTree>
    <p:extLst>
      <p:ext uri="{BB962C8B-B14F-4D97-AF65-F5344CB8AC3E}">
        <p14:creationId xmlns:p14="http://schemas.microsoft.com/office/powerpoint/2010/main" val="300453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50000"/>
                  <a:lumOff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16086857" y="321358"/>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14889272" y="489914"/>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17605345" y="2049352"/>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7148803">
            <a:off x="17369054" y="26841"/>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15781005" y="1981947"/>
            <a:ext cx="5288647"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16885589" y="803272"/>
            <a:ext cx="5288647" cy="5288647"/>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8708211" y="5742018"/>
            <a:ext cx="2059892" cy="12311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17429124" y="1703705"/>
            <a:ext cx="3905548" cy="3416320"/>
          </a:xfrm>
          <a:prstGeom prst="rect">
            <a:avLst/>
          </a:prstGeom>
          <a:noFill/>
        </p:spPr>
        <p:txBody>
          <a:bodyPr wrap="square" rtlCol="0">
            <a:spAutoFit/>
          </a:bodyPr>
          <a:lstStyle/>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36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3" name="Kotak Teks 12">
            <a:extLst>
              <a:ext uri="{FF2B5EF4-FFF2-40B4-BE49-F238E27FC236}">
                <a16:creationId xmlns:a16="http://schemas.microsoft.com/office/drawing/2014/main" id="{E01E1DCE-9641-4D80-9BAE-F096BC444F05}"/>
              </a:ext>
            </a:extLst>
          </p:cNvPr>
          <p:cNvSpPr txBox="1"/>
          <p:nvPr/>
        </p:nvSpPr>
        <p:spPr>
          <a:xfrm>
            <a:off x="-1376169" y="228858"/>
            <a:ext cx="15067856" cy="1046440"/>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Each color in this visual range has a different wavelength. Red has the longest wavelength </a:t>
            </a:r>
          </a:p>
          <a:p>
            <a:pPr algn="ctr"/>
            <a:r>
              <a:rPr lang="en-US" sz="2400" dirty="0">
                <a:solidFill>
                  <a:schemeClr val="bg1"/>
                </a:solidFill>
                <a:latin typeface="Times New Roman" panose="02020603050405020304" pitchFamily="18" charset="0"/>
                <a:cs typeface="Times New Roman" panose="02020603050405020304" pitchFamily="18" charset="0"/>
              </a:rPr>
              <a:t>(700 nm) and violet has the shortest wavelength (400 nm</a:t>
            </a:r>
            <a:r>
              <a:rPr lang="en-US" sz="1400" dirty="0"/>
              <a:t>)</a:t>
            </a:r>
          </a:p>
          <a:p>
            <a:pPr algn="ctr"/>
            <a:endParaRPr lang="en-US" sz="1400" dirty="0"/>
          </a:p>
        </p:txBody>
      </p:sp>
      <p:graphicFrame>
        <p:nvGraphicFramePr>
          <p:cNvPr id="2" name="Tabel 1">
            <a:extLst>
              <a:ext uri="{FF2B5EF4-FFF2-40B4-BE49-F238E27FC236}">
                <a16:creationId xmlns:a16="http://schemas.microsoft.com/office/drawing/2014/main" id="{A97705CE-05FF-4C8E-B9C5-6D432784D240}"/>
              </a:ext>
            </a:extLst>
          </p:cNvPr>
          <p:cNvGraphicFramePr>
            <a:graphicFrameLocks noGrp="1"/>
          </p:cNvGraphicFramePr>
          <p:nvPr>
            <p:extLst>
              <p:ext uri="{D42A27DB-BD31-4B8C-83A1-F6EECF244321}">
                <p14:modId xmlns:p14="http://schemas.microsoft.com/office/powerpoint/2010/main" val="3725765087"/>
              </p:ext>
            </p:extLst>
          </p:nvPr>
        </p:nvGraphicFramePr>
        <p:xfrm>
          <a:off x="2032000" y="1162948"/>
          <a:ext cx="8127999" cy="298233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0700625"/>
                    </a:ext>
                  </a:extLst>
                </a:gridCol>
                <a:gridCol w="2709333">
                  <a:extLst>
                    <a:ext uri="{9D8B030D-6E8A-4147-A177-3AD203B41FA5}">
                      <a16:colId xmlns:a16="http://schemas.microsoft.com/office/drawing/2014/main" val="3872234104"/>
                    </a:ext>
                  </a:extLst>
                </a:gridCol>
                <a:gridCol w="2709333">
                  <a:extLst>
                    <a:ext uri="{9D8B030D-6E8A-4147-A177-3AD203B41FA5}">
                      <a16:colId xmlns:a16="http://schemas.microsoft.com/office/drawing/2014/main" val="3395142499"/>
                    </a:ext>
                  </a:extLst>
                </a:gridCol>
              </a:tblGrid>
              <a:tr h="386452">
                <a:tc>
                  <a:txBody>
                    <a:bodyPr/>
                    <a:lstStyle/>
                    <a:p>
                      <a:pPr algn="ctr"/>
                      <a:r>
                        <a:rPr lang="en-US" dirty="0"/>
                        <a:t>COLOR</a:t>
                      </a:r>
                    </a:p>
                  </a:txBody>
                  <a:tcPr/>
                </a:tc>
                <a:tc>
                  <a:txBody>
                    <a:bodyPr/>
                    <a:lstStyle/>
                    <a:p>
                      <a:pPr algn="ctr"/>
                      <a:r>
                        <a:rPr lang="en-US" dirty="0"/>
                        <a:t>WAVELENGTH (nm)</a:t>
                      </a:r>
                    </a:p>
                  </a:txBody>
                  <a:tcPr/>
                </a:tc>
                <a:tc>
                  <a:txBody>
                    <a:bodyPr/>
                    <a:lstStyle/>
                    <a:p>
                      <a:pPr algn="ctr"/>
                      <a:r>
                        <a:rPr lang="en-US" dirty="0"/>
                        <a:t>Frequencies (THz)</a:t>
                      </a:r>
                    </a:p>
                  </a:txBody>
                  <a:tcPr/>
                </a:tc>
                <a:extLst>
                  <a:ext uri="{0D108BD9-81ED-4DB2-BD59-A6C34878D82A}">
                    <a16:rowId xmlns:a16="http://schemas.microsoft.com/office/drawing/2014/main" val="4050742755"/>
                  </a:ext>
                </a:extLst>
              </a:tr>
              <a:tr h="370840">
                <a:tc>
                  <a:txBody>
                    <a:bodyPr/>
                    <a:lstStyle/>
                    <a:p>
                      <a:pPr algn="ctr"/>
                      <a:r>
                        <a:rPr lang="en-US" dirty="0"/>
                        <a:t>RED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620-780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460-482</a:t>
                      </a:r>
                    </a:p>
                  </a:txBody>
                  <a:tcPr/>
                </a:tc>
                <a:extLst>
                  <a:ext uri="{0D108BD9-81ED-4DB2-BD59-A6C34878D82A}">
                    <a16:rowId xmlns:a16="http://schemas.microsoft.com/office/drawing/2014/main" val="65108338"/>
                  </a:ext>
                </a:extLst>
              </a:tr>
              <a:tr h="370840">
                <a:tc>
                  <a:txBody>
                    <a:bodyPr/>
                    <a:lstStyle/>
                    <a:p>
                      <a:pPr algn="ctr"/>
                      <a:r>
                        <a:rPr lang="en-US" dirty="0"/>
                        <a:t>ORANGE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590-620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482-503</a:t>
                      </a:r>
                    </a:p>
                  </a:txBody>
                  <a:tcPr/>
                </a:tc>
                <a:extLst>
                  <a:ext uri="{0D108BD9-81ED-4DB2-BD59-A6C34878D82A}">
                    <a16:rowId xmlns:a16="http://schemas.microsoft.com/office/drawing/2014/main" val="1266867439"/>
                  </a:ext>
                </a:extLst>
              </a:tr>
              <a:tr h="370840">
                <a:tc>
                  <a:txBody>
                    <a:bodyPr/>
                    <a:lstStyle/>
                    <a:p>
                      <a:pPr algn="ctr"/>
                      <a:r>
                        <a:rPr lang="en-US" dirty="0"/>
                        <a:t>YELLOW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570-590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503-520</a:t>
                      </a:r>
                    </a:p>
                  </a:txBody>
                  <a:tcPr/>
                </a:tc>
                <a:extLst>
                  <a:ext uri="{0D108BD9-81ED-4DB2-BD59-A6C34878D82A}">
                    <a16:rowId xmlns:a16="http://schemas.microsoft.com/office/drawing/2014/main" val="3875693210"/>
                  </a:ext>
                </a:extLst>
              </a:tr>
              <a:tr h="370840">
                <a:tc>
                  <a:txBody>
                    <a:bodyPr/>
                    <a:lstStyle/>
                    <a:p>
                      <a:pPr algn="ctr"/>
                      <a:r>
                        <a:rPr lang="en-US" dirty="0"/>
                        <a:t>GREEN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490-570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520-610</a:t>
                      </a:r>
                    </a:p>
                  </a:txBody>
                  <a:tcPr/>
                </a:tc>
                <a:extLst>
                  <a:ext uri="{0D108BD9-81ED-4DB2-BD59-A6C34878D82A}">
                    <a16:rowId xmlns:a16="http://schemas.microsoft.com/office/drawing/2014/main" val="1818098188"/>
                  </a:ext>
                </a:extLst>
              </a:tr>
              <a:tr h="370840">
                <a:tc>
                  <a:txBody>
                    <a:bodyPr/>
                    <a:lstStyle/>
                    <a:p>
                      <a:pPr algn="ctr"/>
                      <a:r>
                        <a:rPr lang="en-US" dirty="0"/>
                        <a:t>BLUE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440-490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610-659</a:t>
                      </a:r>
                    </a:p>
                  </a:txBody>
                  <a:tcPr/>
                </a:tc>
                <a:extLst>
                  <a:ext uri="{0D108BD9-81ED-4DB2-BD59-A6C34878D82A}">
                    <a16:rowId xmlns:a16="http://schemas.microsoft.com/office/drawing/2014/main" val="3365243132"/>
                  </a:ext>
                </a:extLst>
              </a:tr>
              <a:tr h="370840">
                <a:tc>
                  <a:txBody>
                    <a:bodyPr/>
                    <a:lstStyle/>
                    <a:p>
                      <a:pPr algn="ctr"/>
                      <a:r>
                        <a:rPr lang="en-US" dirty="0"/>
                        <a:t>INDIGO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420-440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659-769</a:t>
                      </a:r>
                    </a:p>
                  </a:txBody>
                  <a:tcPr/>
                </a:tc>
                <a:extLst>
                  <a:ext uri="{0D108BD9-81ED-4DB2-BD59-A6C34878D82A}">
                    <a16:rowId xmlns:a16="http://schemas.microsoft.com/office/drawing/2014/main" val="3059000415"/>
                  </a:ext>
                </a:extLst>
              </a:tr>
              <a:tr h="370840">
                <a:tc>
                  <a:txBody>
                    <a:bodyPr/>
                    <a:lstStyle/>
                    <a:p>
                      <a:pPr algn="ctr"/>
                      <a:r>
                        <a:rPr lang="en-US" dirty="0"/>
                        <a:t>VIOLET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390-420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688-789</a:t>
                      </a:r>
                      <a:endParaRPr lang="en-US" dirty="0"/>
                    </a:p>
                  </a:txBody>
                  <a:tcPr/>
                </a:tc>
                <a:extLst>
                  <a:ext uri="{0D108BD9-81ED-4DB2-BD59-A6C34878D82A}">
                    <a16:rowId xmlns:a16="http://schemas.microsoft.com/office/drawing/2014/main" val="767416064"/>
                  </a:ext>
                </a:extLst>
              </a:tr>
            </a:tbl>
          </a:graphicData>
        </a:graphic>
      </p:graphicFrame>
      <p:pic>
        <p:nvPicPr>
          <p:cNvPr id="14" name="Gambar 13">
            <a:extLst>
              <a:ext uri="{FF2B5EF4-FFF2-40B4-BE49-F238E27FC236}">
                <a16:creationId xmlns:a16="http://schemas.microsoft.com/office/drawing/2014/main" id="{42EE9129-A344-4B6A-8A22-F6A48B3C9426}"/>
              </a:ext>
            </a:extLst>
          </p:cNvPr>
          <p:cNvPicPr>
            <a:picLocks noChangeAspect="1"/>
          </p:cNvPicPr>
          <p:nvPr/>
        </p:nvPicPr>
        <p:blipFill rotWithShape="1">
          <a:blip r:embed="rId2">
            <a:extLst>
              <a:ext uri="{28A0092B-C50C-407E-A947-70E740481C1C}">
                <a14:useLocalDpi xmlns:a14="http://schemas.microsoft.com/office/drawing/2010/main" val="0"/>
              </a:ext>
            </a:extLst>
          </a:blip>
          <a:srcRect l="-63" t="8371" r="63" b="27395"/>
          <a:stretch/>
        </p:blipFill>
        <p:spPr>
          <a:xfrm>
            <a:off x="-11723755" y="1275298"/>
            <a:ext cx="11520482" cy="4388214"/>
          </a:xfrm>
          <a:prstGeom prst="rect">
            <a:avLst/>
          </a:prstGeom>
        </p:spPr>
      </p:pic>
    </p:spTree>
    <p:extLst>
      <p:ext uri="{BB962C8B-B14F-4D97-AF65-F5344CB8AC3E}">
        <p14:creationId xmlns:p14="http://schemas.microsoft.com/office/powerpoint/2010/main" val="2512868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4432327" y="51448"/>
            <a:ext cx="5212135"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3182029" y="194087"/>
            <a:ext cx="5212136" cy="5288647"/>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4997244" y="1292971"/>
            <a:ext cx="5288647" cy="521213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5490467" y="494883"/>
            <a:ext cx="5288647" cy="5212136"/>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3784632" y="1301156"/>
            <a:ext cx="5288647" cy="5212135"/>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4270300" y="568484"/>
            <a:ext cx="5212135" cy="5288647"/>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6417347" y="5510533"/>
            <a:ext cx="2030091" cy="12311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6195784" y="5663512"/>
            <a:ext cx="1618510" cy="138499"/>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3" name="Kotak Teks 12">
            <a:extLst>
              <a:ext uri="{FF2B5EF4-FFF2-40B4-BE49-F238E27FC236}">
                <a16:creationId xmlns:a16="http://schemas.microsoft.com/office/drawing/2014/main" id="{E01E1DCE-9641-4D80-9BAE-F096BC444F05}"/>
              </a:ext>
            </a:extLst>
          </p:cNvPr>
          <p:cNvSpPr txBox="1"/>
          <p:nvPr/>
        </p:nvSpPr>
        <p:spPr>
          <a:xfrm>
            <a:off x="-1717328" y="-3415682"/>
            <a:ext cx="15067856" cy="1046440"/>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Each color in this visual range has a different wavelength. Red has the longest wavelength </a:t>
            </a:r>
          </a:p>
          <a:p>
            <a:pPr algn="ctr"/>
            <a:r>
              <a:rPr lang="en-US" sz="2400" dirty="0">
                <a:solidFill>
                  <a:schemeClr val="bg1"/>
                </a:solidFill>
                <a:latin typeface="Times New Roman" panose="02020603050405020304" pitchFamily="18" charset="0"/>
                <a:cs typeface="Times New Roman" panose="02020603050405020304" pitchFamily="18" charset="0"/>
              </a:rPr>
              <a:t>(700 nm) and violet has the shortest wavelength (400 nm</a:t>
            </a:r>
            <a:r>
              <a:rPr lang="en-US" sz="1400" dirty="0"/>
              <a:t>)</a:t>
            </a:r>
          </a:p>
          <a:p>
            <a:pPr algn="ctr"/>
            <a:endParaRPr lang="en-US" sz="1400" dirty="0"/>
          </a:p>
        </p:txBody>
      </p:sp>
      <p:graphicFrame>
        <p:nvGraphicFramePr>
          <p:cNvPr id="2" name="Tabel 1">
            <a:extLst>
              <a:ext uri="{FF2B5EF4-FFF2-40B4-BE49-F238E27FC236}">
                <a16:creationId xmlns:a16="http://schemas.microsoft.com/office/drawing/2014/main" id="{A97705CE-05FF-4C8E-B9C5-6D432784D240}"/>
              </a:ext>
            </a:extLst>
          </p:cNvPr>
          <p:cNvGraphicFramePr>
            <a:graphicFrameLocks noGrp="1"/>
          </p:cNvGraphicFramePr>
          <p:nvPr>
            <p:extLst>
              <p:ext uri="{D42A27DB-BD31-4B8C-83A1-F6EECF244321}">
                <p14:modId xmlns:p14="http://schemas.microsoft.com/office/powerpoint/2010/main" val="655159777"/>
              </p:ext>
            </p:extLst>
          </p:nvPr>
        </p:nvGraphicFramePr>
        <p:xfrm>
          <a:off x="2093759" y="8478148"/>
          <a:ext cx="8127999" cy="298233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0700625"/>
                    </a:ext>
                  </a:extLst>
                </a:gridCol>
                <a:gridCol w="2675467">
                  <a:extLst>
                    <a:ext uri="{9D8B030D-6E8A-4147-A177-3AD203B41FA5}">
                      <a16:colId xmlns:a16="http://schemas.microsoft.com/office/drawing/2014/main" val="3872234104"/>
                    </a:ext>
                  </a:extLst>
                </a:gridCol>
                <a:gridCol w="2743199">
                  <a:extLst>
                    <a:ext uri="{9D8B030D-6E8A-4147-A177-3AD203B41FA5}">
                      <a16:colId xmlns:a16="http://schemas.microsoft.com/office/drawing/2014/main" val="3395142499"/>
                    </a:ext>
                  </a:extLst>
                </a:gridCol>
              </a:tblGrid>
              <a:tr h="386452">
                <a:tc>
                  <a:txBody>
                    <a:bodyPr/>
                    <a:lstStyle/>
                    <a:p>
                      <a:pPr algn="ctr"/>
                      <a:r>
                        <a:rPr lang="en-US" dirty="0"/>
                        <a:t>COLOR</a:t>
                      </a:r>
                    </a:p>
                  </a:txBody>
                  <a:tcPr/>
                </a:tc>
                <a:tc>
                  <a:txBody>
                    <a:bodyPr/>
                    <a:lstStyle/>
                    <a:p>
                      <a:pPr algn="ctr"/>
                      <a:r>
                        <a:rPr lang="en-US" dirty="0"/>
                        <a:t>WAVELENGTH (nm)</a:t>
                      </a:r>
                    </a:p>
                  </a:txBody>
                  <a:tcPr/>
                </a:tc>
                <a:tc>
                  <a:txBody>
                    <a:bodyPr/>
                    <a:lstStyle/>
                    <a:p>
                      <a:pPr algn="ctr"/>
                      <a:r>
                        <a:rPr lang="en-US" dirty="0"/>
                        <a:t>Frequencies (THz)</a:t>
                      </a:r>
                    </a:p>
                  </a:txBody>
                  <a:tcPr/>
                </a:tc>
                <a:extLst>
                  <a:ext uri="{0D108BD9-81ED-4DB2-BD59-A6C34878D82A}">
                    <a16:rowId xmlns:a16="http://schemas.microsoft.com/office/drawing/2014/main" val="4050742755"/>
                  </a:ext>
                </a:extLst>
              </a:tr>
              <a:tr h="370840">
                <a:tc>
                  <a:txBody>
                    <a:bodyPr/>
                    <a:lstStyle/>
                    <a:p>
                      <a:pPr algn="ctr"/>
                      <a:r>
                        <a:rPr lang="en-US" dirty="0"/>
                        <a:t>RED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620-780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460-482</a:t>
                      </a:r>
                    </a:p>
                  </a:txBody>
                  <a:tcPr/>
                </a:tc>
                <a:extLst>
                  <a:ext uri="{0D108BD9-81ED-4DB2-BD59-A6C34878D82A}">
                    <a16:rowId xmlns:a16="http://schemas.microsoft.com/office/drawing/2014/main" val="65108338"/>
                  </a:ext>
                </a:extLst>
              </a:tr>
              <a:tr h="370840">
                <a:tc>
                  <a:txBody>
                    <a:bodyPr/>
                    <a:lstStyle/>
                    <a:p>
                      <a:pPr algn="ctr"/>
                      <a:r>
                        <a:rPr lang="en-US" dirty="0"/>
                        <a:t>ORANGE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590-620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482-503</a:t>
                      </a:r>
                    </a:p>
                  </a:txBody>
                  <a:tcPr/>
                </a:tc>
                <a:extLst>
                  <a:ext uri="{0D108BD9-81ED-4DB2-BD59-A6C34878D82A}">
                    <a16:rowId xmlns:a16="http://schemas.microsoft.com/office/drawing/2014/main" val="1266867439"/>
                  </a:ext>
                </a:extLst>
              </a:tr>
              <a:tr h="370840">
                <a:tc>
                  <a:txBody>
                    <a:bodyPr/>
                    <a:lstStyle/>
                    <a:p>
                      <a:pPr algn="ctr"/>
                      <a:r>
                        <a:rPr lang="en-US" dirty="0"/>
                        <a:t>YELLOW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570-590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503-520</a:t>
                      </a:r>
                    </a:p>
                  </a:txBody>
                  <a:tcPr/>
                </a:tc>
                <a:extLst>
                  <a:ext uri="{0D108BD9-81ED-4DB2-BD59-A6C34878D82A}">
                    <a16:rowId xmlns:a16="http://schemas.microsoft.com/office/drawing/2014/main" val="3875693210"/>
                  </a:ext>
                </a:extLst>
              </a:tr>
              <a:tr h="370840">
                <a:tc>
                  <a:txBody>
                    <a:bodyPr/>
                    <a:lstStyle/>
                    <a:p>
                      <a:pPr algn="ctr"/>
                      <a:r>
                        <a:rPr lang="en-US" dirty="0"/>
                        <a:t>GREEN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490-570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520-610</a:t>
                      </a:r>
                    </a:p>
                  </a:txBody>
                  <a:tcPr/>
                </a:tc>
                <a:extLst>
                  <a:ext uri="{0D108BD9-81ED-4DB2-BD59-A6C34878D82A}">
                    <a16:rowId xmlns:a16="http://schemas.microsoft.com/office/drawing/2014/main" val="1818098188"/>
                  </a:ext>
                </a:extLst>
              </a:tr>
              <a:tr h="370840">
                <a:tc>
                  <a:txBody>
                    <a:bodyPr/>
                    <a:lstStyle/>
                    <a:p>
                      <a:pPr algn="ctr"/>
                      <a:r>
                        <a:rPr lang="en-US" dirty="0"/>
                        <a:t>BLUE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440-490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610-659</a:t>
                      </a:r>
                    </a:p>
                  </a:txBody>
                  <a:tcPr/>
                </a:tc>
                <a:extLst>
                  <a:ext uri="{0D108BD9-81ED-4DB2-BD59-A6C34878D82A}">
                    <a16:rowId xmlns:a16="http://schemas.microsoft.com/office/drawing/2014/main" val="3365243132"/>
                  </a:ext>
                </a:extLst>
              </a:tr>
              <a:tr h="370840">
                <a:tc>
                  <a:txBody>
                    <a:bodyPr/>
                    <a:lstStyle/>
                    <a:p>
                      <a:pPr algn="ctr"/>
                      <a:r>
                        <a:rPr lang="en-US" dirty="0"/>
                        <a:t>INDIGO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420-440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659-769</a:t>
                      </a:r>
                    </a:p>
                  </a:txBody>
                  <a:tcPr/>
                </a:tc>
                <a:extLst>
                  <a:ext uri="{0D108BD9-81ED-4DB2-BD59-A6C34878D82A}">
                    <a16:rowId xmlns:a16="http://schemas.microsoft.com/office/drawing/2014/main" val="3059000415"/>
                  </a:ext>
                </a:extLst>
              </a:tr>
              <a:tr h="370840">
                <a:tc>
                  <a:txBody>
                    <a:bodyPr/>
                    <a:lstStyle/>
                    <a:p>
                      <a:pPr algn="ctr"/>
                      <a:r>
                        <a:rPr lang="en-US" dirty="0"/>
                        <a:t>VIOLET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390-420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688-789</a:t>
                      </a:r>
                      <a:endParaRPr lang="en-US" dirty="0"/>
                    </a:p>
                  </a:txBody>
                  <a:tcPr/>
                </a:tc>
                <a:extLst>
                  <a:ext uri="{0D108BD9-81ED-4DB2-BD59-A6C34878D82A}">
                    <a16:rowId xmlns:a16="http://schemas.microsoft.com/office/drawing/2014/main" val="767416064"/>
                  </a:ext>
                </a:extLst>
              </a:tr>
            </a:tbl>
          </a:graphicData>
        </a:graphic>
      </p:graphicFrame>
      <p:pic>
        <p:nvPicPr>
          <p:cNvPr id="14" name="Gambar 13">
            <a:extLst>
              <a:ext uri="{FF2B5EF4-FFF2-40B4-BE49-F238E27FC236}">
                <a16:creationId xmlns:a16="http://schemas.microsoft.com/office/drawing/2014/main" id="{42EE9129-A344-4B6A-8A22-F6A48B3C9426}"/>
              </a:ext>
            </a:extLst>
          </p:cNvPr>
          <p:cNvPicPr>
            <a:picLocks noChangeAspect="1"/>
          </p:cNvPicPr>
          <p:nvPr/>
        </p:nvPicPr>
        <p:blipFill rotWithShape="1">
          <a:blip r:embed="rId2">
            <a:extLst>
              <a:ext uri="{28A0092B-C50C-407E-A947-70E740481C1C}">
                <a14:useLocalDpi xmlns:a14="http://schemas.microsoft.com/office/drawing/2010/main" val="0"/>
              </a:ext>
            </a:extLst>
          </a:blip>
          <a:srcRect l="-63" t="8371" r="63" b="27395"/>
          <a:stretch/>
        </p:blipFill>
        <p:spPr>
          <a:xfrm>
            <a:off x="-11723755" y="1275298"/>
            <a:ext cx="11520482" cy="4388214"/>
          </a:xfrm>
          <a:prstGeom prst="rect">
            <a:avLst/>
          </a:prstGeom>
        </p:spPr>
      </p:pic>
      <p:sp>
        <p:nvSpPr>
          <p:cNvPr id="16" name="Kotak Teks 15">
            <a:extLst>
              <a:ext uri="{FF2B5EF4-FFF2-40B4-BE49-F238E27FC236}">
                <a16:creationId xmlns:a16="http://schemas.microsoft.com/office/drawing/2014/main" id="{8AB0CC71-DF75-43A1-B81B-E7524D7ED024}"/>
              </a:ext>
            </a:extLst>
          </p:cNvPr>
          <p:cNvSpPr txBox="1"/>
          <p:nvPr/>
        </p:nvSpPr>
        <p:spPr>
          <a:xfrm>
            <a:off x="4554865" y="2704975"/>
            <a:ext cx="4643004" cy="1015663"/>
          </a:xfrm>
          <a:prstGeom prst="rect">
            <a:avLst/>
          </a:prstGeom>
          <a:noFill/>
        </p:spPr>
        <p:txBody>
          <a:bodyPr wrap="square" rtlCol="0">
            <a:spAutoFit/>
          </a:bodyPr>
          <a:lstStyle/>
          <a:p>
            <a:pPr algn="ctr"/>
            <a:r>
              <a:rPr lang="en-US" sz="6000" dirty="0">
                <a:gradFill>
                  <a:gsLst>
                    <a:gs pos="0">
                      <a:srgbClr val="F52B95">
                        <a:alpha val="80000"/>
                        <a:lumMod val="20000"/>
                        <a:lumOff val="80000"/>
                      </a:srgbClr>
                    </a:gs>
                    <a:gs pos="100000">
                      <a:srgbClr val="FFFF00">
                        <a:alpha val="80000"/>
                        <a:lumMod val="20000"/>
                        <a:lumOff val="80000"/>
                      </a:srgbClr>
                    </a:gs>
                  </a:gsLst>
                  <a:lin ang="2700000" scaled="1"/>
                </a:gradFill>
                <a:latin typeface="Castellar" panose="020A0402060406010301" pitchFamily="18" charset="0"/>
              </a:rPr>
              <a:t>FOUNDER</a:t>
            </a:r>
          </a:p>
        </p:txBody>
      </p:sp>
    </p:spTree>
    <p:extLst>
      <p:ext uri="{BB962C8B-B14F-4D97-AF65-F5344CB8AC3E}">
        <p14:creationId xmlns:p14="http://schemas.microsoft.com/office/powerpoint/2010/main" val="90037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0"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8517785" y="69380"/>
            <a:ext cx="5494669" cy="5826902"/>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025710" y="-482370"/>
            <a:ext cx="5494670" cy="5826902"/>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8901207" y="1888749"/>
            <a:ext cx="5826902" cy="549467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9003326" y="-248952"/>
            <a:ext cx="5826902" cy="549467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157525" y="1402886"/>
            <a:ext cx="5826902" cy="5494669"/>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7834490" y="360450"/>
            <a:ext cx="5494669" cy="5826902"/>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097922" y="5805478"/>
            <a:ext cx="2140136" cy="13564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9864348" y="5974027"/>
            <a:ext cx="1706244" cy="152595"/>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134480" y="2714383"/>
            <a:ext cx="4894687" cy="1119033"/>
          </a:xfrm>
          <a:prstGeom prst="rect">
            <a:avLst/>
          </a:prstGeom>
          <a:noFill/>
        </p:spPr>
        <p:txBody>
          <a:bodyPr wrap="square" rtlCol="0">
            <a:spAutoFit/>
          </a:bodyPr>
          <a:lstStyle/>
          <a:p>
            <a:pPr algn="ctr"/>
            <a:r>
              <a:rPr lang="en-US" sz="6000" dirty="0">
                <a:gradFill>
                  <a:gsLst>
                    <a:gs pos="0">
                      <a:srgbClr val="F52B95">
                        <a:alpha val="80000"/>
                        <a:lumMod val="20000"/>
                        <a:lumOff val="80000"/>
                      </a:srgbClr>
                    </a:gs>
                    <a:gs pos="100000">
                      <a:srgbClr val="FFFF00">
                        <a:alpha val="80000"/>
                        <a:lumMod val="20000"/>
                        <a:lumOff val="80000"/>
                      </a:srgbClr>
                    </a:gs>
                  </a:gsLst>
                  <a:lin ang="2700000" scaled="1"/>
                </a:gradFill>
                <a:latin typeface="Castellar" panose="020A0402060406010301" pitchFamily="18" charset="0"/>
              </a:rPr>
              <a:t>FOUNDER</a:t>
            </a:r>
          </a:p>
        </p:txBody>
      </p:sp>
      <p:pic>
        <p:nvPicPr>
          <p:cNvPr id="17" name="Gambar 16" descr="Sebuah gambar berisi pria, mengenakan, orang, foto&#10;&#10;Deskripsi dihasilkan secara otomatis">
            <a:extLst>
              <a:ext uri="{FF2B5EF4-FFF2-40B4-BE49-F238E27FC236}">
                <a16:creationId xmlns:a16="http://schemas.microsoft.com/office/drawing/2014/main" id="{1EAA7CEA-58A7-41F2-9E81-74F6C4872B2F}"/>
              </a:ext>
            </a:extLst>
          </p:cNvPr>
          <p:cNvPicPr>
            <a:picLocks noChangeAspect="1"/>
          </p:cNvPicPr>
          <p:nvPr/>
        </p:nvPicPr>
        <p:blipFill rotWithShape="1">
          <a:blip r:embed="rId2">
            <a:extLst>
              <a:ext uri="{28A0092B-C50C-407E-A947-70E740481C1C}">
                <a14:useLocalDpi xmlns:a14="http://schemas.microsoft.com/office/drawing/2010/main" val="0"/>
              </a:ext>
            </a:extLst>
          </a:blip>
          <a:srcRect l="18750" r="18750"/>
          <a:stretch/>
        </p:blipFill>
        <p:spPr>
          <a:xfrm>
            <a:off x="7772400" y="360448"/>
            <a:ext cx="5556759" cy="5826901"/>
          </a:xfrm>
          <a:prstGeom prst="flowChartConnector">
            <a:avLst/>
          </a:prstGeom>
        </p:spPr>
      </p:pic>
      <p:sp>
        <p:nvSpPr>
          <p:cNvPr id="18" name="Kotak Teks 17">
            <a:extLst>
              <a:ext uri="{FF2B5EF4-FFF2-40B4-BE49-F238E27FC236}">
                <a16:creationId xmlns:a16="http://schemas.microsoft.com/office/drawing/2014/main" id="{40E7F5DF-2F91-4382-80DD-598752722CAB}"/>
              </a:ext>
            </a:extLst>
          </p:cNvPr>
          <p:cNvSpPr txBox="1"/>
          <p:nvPr/>
        </p:nvSpPr>
        <p:spPr>
          <a:xfrm>
            <a:off x="246541" y="153299"/>
            <a:ext cx="2039459" cy="1446550"/>
          </a:xfrm>
          <a:prstGeom prst="rect">
            <a:avLst/>
          </a:prstGeom>
          <a:noFill/>
        </p:spPr>
        <p:txBody>
          <a:bodyPr wrap="square" rtlCol="0">
            <a:spAutoFit/>
          </a:bodyPr>
          <a:lstStyle/>
          <a:p>
            <a:r>
              <a:rPr lang="en-US" sz="4400" b="1" dirty="0">
                <a:solidFill>
                  <a:schemeClr val="accent4">
                    <a:lumMod val="20000"/>
                    <a:lumOff val="80000"/>
                  </a:schemeClr>
                </a:solidFill>
              </a:rPr>
              <a:t>ROGER</a:t>
            </a:r>
          </a:p>
          <a:p>
            <a:r>
              <a:rPr lang="en-US" sz="4400" dirty="0">
                <a:solidFill>
                  <a:schemeClr val="accent4">
                    <a:lumMod val="20000"/>
                    <a:lumOff val="80000"/>
                  </a:schemeClr>
                </a:solidFill>
              </a:rPr>
              <a:t>BACON</a:t>
            </a:r>
          </a:p>
        </p:txBody>
      </p:sp>
      <p:sp>
        <p:nvSpPr>
          <p:cNvPr id="19" name="Kotak Teks 18">
            <a:extLst>
              <a:ext uri="{FF2B5EF4-FFF2-40B4-BE49-F238E27FC236}">
                <a16:creationId xmlns:a16="http://schemas.microsoft.com/office/drawing/2014/main" id="{59A36BC0-4A16-4A63-B705-50E0900D94FC}"/>
              </a:ext>
            </a:extLst>
          </p:cNvPr>
          <p:cNvSpPr txBox="1"/>
          <p:nvPr/>
        </p:nvSpPr>
        <p:spPr>
          <a:xfrm>
            <a:off x="2107597" y="358967"/>
            <a:ext cx="4132582" cy="1200329"/>
          </a:xfrm>
          <a:prstGeom prst="rect">
            <a:avLst/>
          </a:prstGeom>
          <a:noFill/>
        </p:spPr>
        <p:txBody>
          <a:bodyPr wrap="square" rtlCol="0">
            <a:spAutoFit/>
          </a:bodyPr>
          <a:lstStyle/>
          <a:p>
            <a:r>
              <a:rPr lang="en-US" sz="4400" b="1"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en-US" sz="4800" b="1" dirty="0">
                <a:solidFill>
                  <a:schemeClr val="accent4">
                    <a:lumMod val="20000"/>
                    <a:lumOff val="80000"/>
                  </a:schemeClr>
                </a:solidFill>
                <a:latin typeface="Times New Roman" panose="02020603050405020304" pitchFamily="18" charset="0"/>
                <a:cs typeface="Times New Roman" panose="02020603050405020304" pitchFamily="18" charset="0"/>
              </a:rPr>
              <a:t>1214 – 1292)</a:t>
            </a:r>
            <a:endParaRPr lang="en-US" sz="2800" b="1"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sz="2400" b="1" dirty="0"/>
          </a:p>
        </p:txBody>
      </p:sp>
      <p:sp>
        <p:nvSpPr>
          <p:cNvPr id="20" name="Kotak Teks 19">
            <a:extLst>
              <a:ext uri="{FF2B5EF4-FFF2-40B4-BE49-F238E27FC236}">
                <a16:creationId xmlns:a16="http://schemas.microsoft.com/office/drawing/2014/main" id="{C4DB24F1-22CF-4E2D-B5F3-013645E0C8C3}"/>
              </a:ext>
            </a:extLst>
          </p:cNvPr>
          <p:cNvSpPr txBox="1"/>
          <p:nvPr/>
        </p:nvSpPr>
        <p:spPr>
          <a:xfrm>
            <a:off x="142225" y="1736642"/>
            <a:ext cx="584333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English Philosopher</a:t>
            </a:r>
          </a:p>
          <a:p>
            <a:pPr marL="285750" indent="-285750">
              <a:buFont typeface="Arial" panose="020B0604020202020204" pitchFamily="34" charset="0"/>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Franciscan Friar</a:t>
            </a:r>
          </a:p>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who placed considerable emphasis on the study of nature through empiricism. </a:t>
            </a:r>
          </a:p>
          <a:p>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21" name="Kotak Teks 20">
            <a:extLst>
              <a:ext uri="{FF2B5EF4-FFF2-40B4-BE49-F238E27FC236}">
                <a16:creationId xmlns:a16="http://schemas.microsoft.com/office/drawing/2014/main" id="{93263067-32FF-45AE-978C-C36B2F6EC32B}"/>
              </a:ext>
            </a:extLst>
          </p:cNvPr>
          <p:cNvSpPr txBox="1"/>
          <p:nvPr/>
        </p:nvSpPr>
        <p:spPr>
          <a:xfrm>
            <a:off x="142225" y="3833416"/>
            <a:ext cx="5452446" cy="400110"/>
          </a:xfrm>
          <a:prstGeom prst="rect">
            <a:avLst/>
          </a:prstGeom>
          <a:noFill/>
        </p:spPr>
        <p:txBody>
          <a:bodyPr wrap="square" rtlCol="0">
            <a:spAutoFit/>
          </a:bodyPr>
          <a:lstStyle/>
          <a:p>
            <a:r>
              <a:rPr lang="en-US" sz="2000" b="1" dirty="0">
                <a:solidFill>
                  <a:schemeClr val="accent4">
                    <a:lumMod val="20000"/>
                    <a:lumOff val="80000"/>
                  </a:schemeClr>
                </a:solidFill>
                <a:latin typeface="Times New Roman" panose="02020603050405020304" pitchFamily="18" charset="0"/>
                <a:cs typeface="Times New Roman" panose="02020603050405020304" pitchFamily="18" charset="0"/>
              </a:rPr>
              <a:t>In the 13th century, Roger Bacon theorized that</a:t>
            </a:r>
          </a:p>
        </p:txBody>
      </p:sp>
      <p:pic>
        <p:nvPicPr>
          <p:cNvPr id="25" name="Gambar 24">
            <a:extLst>
              <a:ext uri="{FF2B5EF4-FFF2-40B4-BE49-F238E27FC236}">
                <a16:creationId xmlns:a16="http://schemas.microsoft.com/office/drawing/2014/main" id="{A3E41B14-1F91-4B02-A066-82A245810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63" y="4720071"/>
            <a:ext cx="1833134" cy="945172"/>
          </a:xfrm>
          <a:prstGeom prst="rect">
            <a:avLst/>
          </a:prstGeom>
        </p:spPr>
      </p:pic>
      <p:pic>
        <p:nvPicPr>
          <p:cNvPr id="27" name="Gambar 26">
            <a:extLst>
              <a:ext uri="{FF2B5EF4-FFF2-40B4-BE49-F238E27FC236}">
                <a16:creationId xmlns:a16="http://schemas.microsoft.com/office/drawing/2014/main" id="{894AB647-16FB-45CD-B932-77FB811D9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6292" y="4526451"/>
            <a:ext cx="2857500" cy="1771650"/>
          </a:xfrm>
          <a:prstGeom prst="rect">
            <a:avLst/>
          </a:prstGeom>
        </p:spPr>
      </p:pic>
      <p:sp>
        <p:nvSpPr>
          <p:cNvPr id="28" name="Kotak Teks 27">
            <a:extLst>
              <a:ext uri="{FF2B5EF4-FFF2-40B4-BE49-F238E27FC236}">
                <a16:creationId xmlns:a16="http://schemas.microsoft.com/office/drawing/2014/main" id="{5049164D-FAF0-4B90-8E38-8F219257CAC0}"/>
              </a:ext>
            </a:extLst>
          </p:cNvPr>
          <p:cNvSpPr txBox="1"/>
          <p:nvPr/>
        </p:nvSpPr>
        <p:spPr>
          <a:xfrm>
            <a:off x="254622" y="7336546"/>
            <a:ext cx="2463800" cy="1200329"/>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SIR ISSAC</a:t>
            </a:r>
          </a:p>
          <a:p>
            <a:r>
              <a:rPr lang="en-US" sz="3600" b="1" dirty="0">
                <a:solidFill>
                  <a:schemeClr val="accent4">
                    <a:lumMod val="20000"/>
                    <a:lumOff val="80000"/>
                  </a:schemeClr>
                </a:solidFill>
                <a:latin typeface="Times New Roman" panose="02020603050405020304" pitchFamily="18" charset="0"/>
                <a:cs typeface="Times New Roman" panose="02020603050405020304" pitchFamily="18" charset="0"/>
              </a:rPr>
              <a:t>NEWTON</a:t>
            </a:r>
          </a:p>
        </p:txBody>
      </p:sp>
      <p:sp>
        <p:nvSpPr>
          <p:cNvPr id="29" name="Kotak Teks 28">
            <a:extLst>
              <a:ext uri="{FF2B5EF4-FFF2-40B4-BE49-F238E27FC236}">
                <a16:creationId xmlns:a16="http://schemas.microsoft.com/office/drawing/2014/main" id="{98D262F5-F75D-477E-B1D2-381D2C5BA55E}"/>
              </a:ext>
            </a:extLst>
          </p:cNvPr>
          <p:cNvSpPr txBox="1"/>
          <p:nvPr/>
        </p:nvSpPr>
        <p:spPr>
          <a:xfrm>
            <a:off x="2458238" y="7591386"/>
            <a:ext cx="5892800" cy="523220"/>
          </a:xfrm>
          <a:prstGeom prst="rect">
            <a:avLst/>
          </a:prstGeom>
          <a:noFill/>
        </p:spPr>
        <p:txBody>
          <a:bodyPr wrap="square" rtlCol="0">
            <a:spAutoFit/>
          </a:bodyPr>
          <a:lstStyle/>
          <a:p>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(4 January 1643-4 January 1643) </a:t>
            </a:r>
          </a:p>
        </p:txBody>
      </p:sp>
      <p:pic>
        <p:nvPicPr>
          <p:cNvPr id="30" name="Grafik 29" descr="Atom">
            <a:extLst>
              <a:ext uri="{FF2B5EF4-FFF2-40B4-BE49-F238E27FC236}">
                <a16:creationId xmlns:a16="http://schemas.microsoft.com/office/drawing/2014/main" id="{8F37629A-5E29-40F0-AF2D-B5FA4710F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96336" y="8691073"/>
            <a:ext cx="1140286" cy="1140286"/>
          </a:xfrm>
          <a:prstGeom prst="rect">
            <a:avLst/>
          </a:prstGeom>
        </p:spPr>
      </p:pic>
      <p:pic>
        <p:nvPicPr>
          <p:cNvPr id="31" name="Grafik 30" descr="Pencil">
            <a:extLst>
              <a:ext uri="{FF2B5EF4-FFF2-40B4-BE49-F238E27FC236}">
                <a16:creationId xmlns:a16="http://schemas.microsoft.com/office/drawing/2014/main" id="{F96C1C5F-BD70-4356-9CCD-318F146943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51680" y="8611516"/>
            <a:ext cx="972581" cy="972581"/>
          </a:xfrm>
          <a:prstGeom prst="rect">
            <a:avLst/>
          </a:prstGeom>
        </p:spPr>
      </p:pic>
      <p:pic>
        <p:nvPicPr>
          <p:cNvPr id="32" name="Gambar 31" descr="Sebuah gambar berisi teks, tanda&#10;&#10;Deskripsi dihasilkan secara otomatis">
            <a:extLst>
              <a:ext uri="{FF2B5EF4-FFF2-40B4-BE49-F238E27FC236}">
                <a16:creationId xmlns:a16="http://schemas.microsoft.com/office/drawing/2014/main" id="{6C5DADCF-301D-42B0-A244-FCCC7EFE75FD}"/>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46234" y="8753106"/>
            <a:ext cx="972581" cy="972581"/>
          </a:xfrm>
          <a:prstGeom prst="rect">
            <a:avLst/>
          </a:prstGeom>
        </p:spPr>
      </p:pic>
      <p:pic>
        <p:nvPicPr>
          <p:cNvPr id="33" name="Grafik 32" descr="Planet">
            <a:extLst>
              <a:ext uri="{FF2B5EF4-FFF2-40B4-BE49-F238E27FC236}">
                <a16:creationId xmlns:a16="http://schemas.microsoft.com/office/drawing/2014/main" id="{150556B2-6A51-4BCB-9E9C-C4CFF5B701A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79341" y="8611091"/>
            <a:ext cx="1171625" cy="1171625"/>
          </a:xfrm>
          <a:prstGeom prst="rect">
            <a:avLst/>
          </a:prstGeom>
        </p:spPr>
      </p:pic>
      <p:sp>
        <p:nvSpPr>
          <p:cNvPr id="34" name="Kotak Teks 33">
            <a:extLst>
              <a:ext uri="{FF2B5EF4-FFF2-40B4-BE49-F238E27FC236}">
                <a16:creationId xmlns:a16="http://schemas.microsoft.com/office/drawing/2014/main" id="{60FEA79A-D42C-466B-98F9-DC263B7B011E}"/>
              </a:ext>
            </a:extLst>
          </p:cNvPr>
          <p:cNvSpPr txBox="1"/>
          <p:nvPr/>
        </p:nvSpPr>
        <p:spPr>
          <a:xfrm>
            <a:off x="133339" y="10105090"/>
            <a:ext cx="6926539" cy="1200329"/>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the 17th century, Isaac Newton discovered that</a:t>
            </a:r>
          </a:p>
        </p:txBody>
      </p:sp>
      <p:pic>
        <p:nvPicPr>
          <p:cNvPr id="35" name="Gambar 34">
            <a:extLst>
              <a:ext uri="{FF2B5EF4-FFF2-40B4-BE49-F238E27FC236}">
                <a16:creationId xmlns:a16="http://schemas.microsoft.com/office/drawing/2014/main" id="{363E9C51-75B2-49F9-85C1-1E9521CC1BF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1687" y="11497593"/>
            <a:ext cx="3120328" cy="1528324"/>
          </a:xfrm>
          <a:prstGeom prst="rect">
            <a:avLst/>
          </a:prstGeom>
        </p:spPr>
      </p:pic>
      <p:pic>
        <p:nvPicPr>
          <p:cNvPr id="36" name="Gambar 35" descr="Sebuah gambar berisi teks&#10;&#10;Deskripsi dihasilkan secara otomatis">
            <a:extLst>
              <a:ext uri="{FF2B5EF4-FFF2-40B4-BE49-F238E27FC236}">
                <a16:creationId xmlns:a16="http://schemas.microsoft.com/office/drawing/2014/main" id="{9488BFB0-CD85-4CC8-91F3-A7D91AF7BB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78937" y="11081282"/>
            <a:ext cx="1885077" cy="2604833"/>
          </a:xfrm>
          <a:prstGeom prst="rect">
            <a:avLst/>
          </a:prstGeom>
        </p:spPr>
      </p:pic>
    </p:spTree>
    <p:extLst>
      <p:ext uri="{BB962C8B-B14F-4D97-AF65-F5344CB8AC3E}">
        <p14:creationId xmlns:p14="http://schemas.microsoft.com/office/powerpoint/2010/main" val="2236656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rsegi Panjang 3">
            <a:extLst>
              <a:ext uri="{FF2B5EF4-FFF2-40B4-BE49-F238E27FC236}">
                <a16:creationId xmlns:a16="http://schemas.microsoft.com/office/drawing/2014/main" id="{F5A593A2-6D2E-4653-93B0-4AA81BAB6A42}"/>
              </a:ext>
            </a:extLst>
          </p:cNvPr>
          <p:cNvSpPr/>
          <p:nvPr/>
        </p:nvSpPr>
        <p:spPr>
          <a:xfrm>
            <a:off x="-41922" y="0"/>
            <a:ext cx="12192000" cy="6858000"/>
          </a:xfrm>
          <a:prstGeom prst="rect">
            <a:avLst/>
          </a:prstGeom>
          <a:gradFill flip="none" rotWithShape="1">
            <a:gsLst>
              <a:gs pos="0">
                <a:srgbClr val="A0308B">
                  <a:lumMod val="85000"/>
                  <a:lumOff val="15000"/>
                </a:srgbClr>
              </a:gs>
              <a:gs pos="100000">
                <a:srgbClr val="002060">
                  <a:lumMod val="10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Bagan alur: Konektor 4">
            <a:extLst>
              <a:ext uri="{FF2B5EF4-FFF2-40B4-BE49-F238E27FC236}">
                <a16:creationId xmlns:a16="http://schemas.microsoft.com/office/drawing/2014/main" id="{6CAF1A08-0705-454C-9339-97E2BCBAAAC3}"/>
              </a:ext>
            </a:extLst>
          </p:cNvPr>
          <p:cNvSpPr/>
          <p:nvPr/>
        </p:nvSpPr>
        <p:spPr>
          <a:xfrm>
            <a:off x="8517785" y="69380"/>
            <a:ext cx="5494669" cy="5826902"/>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gan alur: Konektor 6">
            <a:extLst>
              <a:ext uri="{FF2B5EF4-FFF2-40B4-BE49-F238E27FC236}">
                <a16:creationId xmlns:a16="http://schemas.microsoft.com/office/drawing/2014/main" id="{F7920658-EB11-4D34-8760-CF0D0D92F825}"/>
              </a:ext>
            </a:extLst>
          </p:cNvPr>
          <p:cNvSpPr/>
          <p:nvPr/>
        </p:nvSpPr>
        <p:spPr>
          <a:xfrm rot="13183126">
            <a:off x="7025710" y="-482370"/>
            <a:ext cx="5494670" cy="5826902"/>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gan alur: Konektor 7">
            <a:extLst>
              <a:ext uri="{FF2B5EF4-FFF2-40B4-BE49-F238E27FC236}">
                <a16:creationId xmlns:a16="http://schemas.microsoft.com/office/drawing/2014/main" id="{69B43CE1-1C02-4939-8353-35CEBDC8639C}"/>
              </a:ext>
            </a:extLst>
          </p:cNvPr>
          <p:cNvSpPr/>
          <p:nvPr/>
        </p:nvSpPr>
        <p:spPr>
          <a:xfrm rot="7148803">
            <a:off x="8901207" y="1888749"/>
            <a:ext cx="5826902" cy="549467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gan alur: Konektor 8">
            <a:extLst>
              <a:ext uri="{FF2B5EF4-FFF2-40B4-BE49-F238E27FC236}">
                <a16:creationId xmlns:a16="http://schemas.microsoft.com/office/drawing/2014/main" id="{A2063039-69BE-490A-841A-CDEEA542F981}"/>
              </a:ext>
            </a:extLst>
          </p:cNvPr>
          <p:cNvSpPr/>
          <p:nvPr/>
        </p:nvSpPr>
        <p:spPr>
          <a:xfrm rot="13778340">
            <a:off x="9003326" y="-248952"/>
            <a:ext cx="5826902" cy="5494670"/>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gan alur: Konektor 9">
            <a:extLst>
              <a:ext uri="{FF2B5EF4-FFF2-40B4-BE49-F238E27FC236}">
                <a16:creationId xmlns:a16="http://schemas.microsoft.com/office/drawing/2014/main" id="{9C1E746F-9899-4729-85A9-F4115EBB53B2}"/>
              </a:ext>
            </a:extLst>
          </p:cNvPr>
          <p:cNvSpPr/>
          <p:nvPr/>
        </p:nvSpPr>
        <p:spPr>
          <a:xfrm rot="17318760">
            <a:off x="7157525" y="1402886"/>
            <a:ext cx="5826902" cy="5494669"/>
          </a:xfrm>
          <a:prstGeom prst="flowChartConnector">
            <a:avLst/>
          </a:prstGeom>
          <a:gradFill flip="none" rotWithShape="1">
            <a:gsLst>
              <a:gs pos="0">
                <a:srgbClr val="F52B95">
                  <a:alpha val="50000"/>
                </a:srgbClr>
              </a:gs>
              <a:gs pos="100000">
                <a:srgbClr val="00B0F0">
                  <a:alpha val="5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gan alur: Konektor 5">
            <a:extLst>
              <a:ext uri="{FF2B5EF4-FFF2-40B4-BE49-F238E27FC236}">
                <a16:creationId xmlns:a16="http://schemas.microsoft.com/office/drawing/2014/main" id="{AF318171-077C-4D57-ACE8-44FC9C31FCBB}"/>
              </a:ext>
            </a:extLst>
          </p:cNvPr>
          <p:cNvSpPr/>
          <p:nvPr/>
        </p:nvSpPr>
        <p:spPr>
          <a:xfrm>
            <a:off x="7834490" y="360450"/>
            <a:ext cx="5494669" cy="5826902"/>
          </a:xfrm>
          <a:prstGeom prst="flowChartConnector">
            <a:avLst/>
          </a:prstGeom>
          <a:gradFill flip="none" rotWithShape="1">
            <a:gsLst>
              <a:gs pos="0">
                <a:srgbClr val="F52B95">
                  <a:alpha val="80000"/>
                </a:srgbClr>
              </a:gs>
              <a:gs pos="100000">
                <a:srgbClr val="FFFF00">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Kotak Teks 10">
            <a:extLst>
              <a:ext uri="{FF2B5EF4-FFF2-40B4-BE49-F238E27FC236}">
                <a16:creationId xmlns:a16="http://schemas.microsoft.com/office/drawing/2014/main" id="{DEC39ABC-471D-4CF7-B036-AD9DE69E4191}"/>
              </a:ext>
            </a:extLst>
          </p:cNvPr>
          <p:cNvSpPr txBox="1"/>
          <p:nvPr/>
        </p:nvSpPr>
        <p:spPr>
          <a:xfrm rot="20831527">
            <a:off x="10097922" y="5805478"/>
            <a:ext cx="2140136" cy="135641"/>
          </a:xfrm>
          <a:prstGeom prst="rect">
            <a:avLst/>
          </a:prstGeom>
          <a:noFill/>
        </p:spPr>
        <p:txBody>
          <a:bodyPr wrap="square" rtlCol="0">
            <a:spAutoFit/>
          </a:bodyPr>
          <a:lstStyle/>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VISIBLE </a:t>
            </a:r>
          </a:p>
          <a:p>
            <a:pPr algn="ctr"/>
            <a:r>
              <a:rPr lang="en-US" sz="100" dirty="0">
                <a:gradFill>
                  <a:gsLst>
                    <a:gs pos="0">
                      <a:srgbClr val="F52B95">
                        <a:lumMod val="21000"/>
                        <a:lumOff val="79000"/>
                        <a:alpha val="0"/>
                      </a:srgbClr>
                    </a:gs>
                    <a:gs pos="100000">
                      <a:srgbClr val="FFFF00">
                        <a:lumMod val="21000"/>
                        <a:lumOff val="79000"/>
                        <a:alpha val="0"/>
                      </a:srgbClr>
                    </a:gs>
                  </a:gsLst>
                  <a:lin ang="2700000" scaled="1"/>
                </a:gradFill>
                <a:latin typeface="Castellar" panose="020A0402060406010301" pitchFamily="18" charset="0"/>
              </a:rPr>
              <a:t>LIGHT</a:t>
            </a:r>
          </a:p>
        </p:txBody>
      </p:sp>
      <p:sp>
        <p:nvSpPr>
          <p:cNvPr id="3" name="Kotak Teks 2">
            <a:extLst>
              <a:ext uri="{FF2B5EF4-FFF2-40B4-BE49-F238E27FC236}">
                <a16:creationId xmlns:a16="http://schemas.microsoft.com/office/drawing/2014/main" id="{6F88F963-84FB-423B-AA80-4F79E2361E5D}"/>
              </a:ext>
            </a:extLst>
          </p:cNvPr>
          <p:cNvSpPr txBox="1"/>
          <p:nvPr/>
        </p:nvSpPr>
        <p:spPr>
          <a:xfrm>
            <a:off x="9864348" y="5974027"/>
            <a:ext cx="1706244" cy="152595"/>
          </a:xfrm>
          <a:prstGeom prst="rect">
            <a:avLst/>
          </a:prstGeom>
          <a:noFill/>
        </p:spPr>
        <p:txBody>
          <a:bodyPr wrap="square" rtlCol="0">
            <a:spAutoFit/>
          </a:bodyPr>
          <a:lstStyle/>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DEFINITION</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&amp;</a:t>
            </a:r>
          </a:p>
          <a:p>
            <a:pPr algn="ctr"/>
            <a:r>
              <a:rPr lang="en-US" sz="100" dirty="0">
                <a:gradFill>
                  <a:gsLst>
                    <a:gs pos="0">
                      <a:srgbClr val="F52B95">
                        <a:lumMod val="21000"/>
                        <a:lumOff val="79000"/>
                      </a:srgbClr>
                    </a:gs>
                    <a:gs pos="100000">
                      <a:srgbClr val="FFFF00">
                        <a:lumMod val="21000"/>
                        <a:lumOff val="79000"/>
                      </a:srgbClr>
                    </a:gs>
                  </a:gsLst>
                  <a:lin ang="2700000" scaled="1"/>
                </a:gradFill>
                <a:latin typeface="Castellar" panose="020A0402060406010301" pitchFamily="18" charset="0"/>
              </a:rPr>
              <a:t>THE SPECTRUME OF VISIBLE LIGHT</a:t>
            </a:r>
          </a:p>
        </p:txBody>
      </p:sp>
      <p:sp>
        <p:nvSpPr>
          <p:cNvPr id="16" name="Kotak Teks 15">
            <a:extLst>
              <a:ext uri="{FF2B5EF4-FFF2-40B4-BE49-F238E27FC236}">
                <a16:creationId xmlns:a16="http://schemas.microsoft.com/office/drawing/2014/main" id="{8AB0CC71-DF75-43A1-B81B-E7524D7ED024}"/>
              </a:ext>
            </a:extLst>
          </p:cNvPr>
          <p:cNvSpPr txBox="1"/>
          <p:nvPr/>
        </p:nvSpPr>
        <p:spPr>
          <a:xfrm>
            <a:off x="8134480" y="2714383"/>
            <a:ext cx="4894687" cy="1119033"/>
          </a:xfrm>
          <a:prstGeom prst="rect">
            <a:avLst/>
          </a:prstGeom>
          <a:noFill/>
        </p:spPr>
        <p:txBody>
          <a:bodyPr wrap="square" rtlCol="0">
            <a:spAutoFit/>
          </a:bodyPr>
          <a:lstStyle/>
          <a:p>
            <a:pPr algn="ctr"/>
            <a:r>
              <a:rPr lang="en-US" sz="6000" dirty="0">
                <a:gradFill>
                  <a:gsLst>
                    <a:gs pos="0">
                      <a:srgbClr val="F52B95">
                        <a:alpha val="80000"/>
                        <a:lumMod val="20000"/>
                        <a:lumOff val="80000"/>
                      </a:srgbClr>
                    </a:gs>
                    <a:gs pos="100000">
                      <a:srgbClr val="FFFF00">
                        <a:alpha val="80000"/>
                        <a:lumMod val="20000"/>
                        <a:lumOff val="80000"/>
                      </a:srgbClr>
                    </a:gs>
                  </a:gsLst>
                  <a:lin ang="2700000" scaled="1"/>
                </a:gradFill>
                <a:latin typeface="Castellar" panose="020A0402060406010301" pitchFamily="18" charset="0"/>
              </a:rPr>
              <a:t>FOUNDER</a:t>
            </a:r>
          </a:p>
        </p:txBody>
      </p:sp>
      <p:sp>
        <p:nvSpPr>
          <p:cNvPr id="18" name="Kotak Teks 17">
            <a:extLst>
              <a:ext uri="{FF2B5EF4-FFF2-40B4-BE49-F238E27FC236}">
                <a16:creationId xmlns:a16="http://schemas.microsoft.com/office/drawing/2014/main" id="{40E7F5DF-2F91-4382-80DD-598752722CAB}"/>
              </a:ext>
            </a:extLst>
          </p:cNvPr>
          <p:cNvSpPr txBox="1"/>
          <p:nvPr/>
        </p:nvSpPr>
        <p:spPr>
          <a:xfrm>
            <a:off x="358938" y="-6424091"/>
            <a:ext cx="2039459" cy="1446550"/>
          </a:xfrm>
          <a:prstGeom prst="rect">
            <a:avLst/>
          </a:prstGeom>
          <a:noFill/>
        </p:spPr>
        <p:txBody>
          <a:bodyPr wrap="square" rtlCol="0">
            <a:spAutoFit/>
          </a:bodyPr>
          <a:lstStyle/>
          <a:p>
            <a:r>
              <a:rPr lang="en-US" sz="4400" b="1" dirty="0">
                <a:solidFill>
                  <a:schemeClr val="accent4">
                    <a:lumMod val="20000"/>
                    <a:lumOff val="80000"/>
                  </a:schemeClr>
                </a:solidFill>
              </a:rPr>
              <a:t>ROGER</a:t>
            </a:r>
          </a:p>
          <a:p>
            <a:r>
              <a:rPr lang="en-US" sz="4400" dirty="0">
                <a:solidFill>
                  <a:schemeClr val="accent4">
                    <a:lumMod val="20000"/>
                    <a:lumOff val="80000"/>
                  </a:schemeClr>
                </a:solidFill>
              </a:rPr>
              <a:t>BACON</a:t>
            </a:r>
          </a:p>
        </p:txBody>
      </p:sp>
      <p:sp>
        <p:nvSpPr>
          <p:cNvPr id="19" name="Kotak Teks 18">
            <a:extLst>
              <a:ext uri="{FF2B5EF4-FFF2-40B4-BE49-F238E27FC236}">
                <a16:creationId xmlns:a16="http://schemas.microsoft.com/office/drawing/2014/main" id="{59A36BC0-4A16-4A63-B705-50E0900D94FC}"/>
              </a:ext>
            </a:extLst>
          </p:cNvPr>
          <p:cNvSpPr txBox="1"/>
          <p:nvPr/>
        </p:nvSpPr>
        <p:spPr>
          <a:xfrm>
            <a:off x="2219994" y="-6218423"/>
            <a:ext cx="4132582" cy="1200329"/>
          </a:xfrm>
          <a:prstGeom prst="rect">
            <a:avLst/>
          </a:prstGeom>
          <a:noFill/>
        </p:spPr>
        <p:txBody>
          <a:bodyPr wrap="square" rtlCol="0">
            <a:spAutoFit/>
          </a:bodyPr>
          <a:lstStyle/>
          <a:p>
            <a:r>
              <a:rPr lang="en-US" sz="4400" b="1"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en-US" sz="4800" b="1" dirty="0">
                <a:solidFill>
                  <a:schemeClr val="accent4">
                    <a:lumMod val="20000"/>
                    <a:lumOff val="80000"/>
                  </a:schemeClr>
                </a:solidFill>
                <a:latin typeface="Times New Roman" panose="02020603050405020304" pitchFamily="18" charset="0"/>
                <a:cs typeface="Times New Roman" panose="02020603050405020304" pitchFamily="18" charset="0"/>
              </a:rPr>
              <a:t>1214 – 1292)</a:t>
            </a:r>
            <a:endParaRPr lang="en-US" sz="2800" b="1"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sz="2400" b="1" dirty="0"/>
          </a:p>
        </p:txBody>
      </p:sp>
      <p:sp>
        <p:nvSpPr>
          <p:cNvPr id="20" name="Kotak Teks 19">
            <a:extLst>
              <a:ext uri="{FF2B5EF4-FFF2-40B4-BE49-F238E27FC236}">
                <a16:creationId xmlns:a16="http://schemas.microsoft.com/office/drawing/2014/main" id="{C4DB24F1-22CF-4E2D-B5F3-013645E0C8C3}"/>
              </a:ext>
            </a:extLst>
          </p:cNvPr>
          <p:cNvSpPr txBox="1"/>
          <p:nvPr/>
        </p:nvSpPr>
        <p:spPr>
          <a:xfrm>
            <a:off x="254622" y="-4840748"/>
            <a:ext cx="584333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English Philosopher</a:t>
            </a:r>
          </a:p>
          <a:p>
            <a:pPr marL="285750" indent="-285750">
              <a:buFont typeface="Arial" panose="020B0604020202020204" pitchFamily="34" charset="0"/>
              <a:buChar char="•"/>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Franciscan Friar</a:t>
            </a:r>
          </a:p>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who placed considerable emphasis on the study of nature through empiricism. </a:t>
            </a:r>
          </a:p>
          <a:p>
            <a:endParaRPr lang="en-US" sz="24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21" name="Kotak Teks 20">
            <a:extLst>
              <a:ext uri="{FF2B5EF4-FFF2-40B4-BE49-F238E27FC236}">
                <a16:creationId xmlns:a16="http://schemas.microsoft.com/office/drawing/2014/main" id="{93263067-32FF-45AE-978C-C36B2F6EC32B}"/>
              </a:ext>
            </a:extLst>
          </p:cNvPr>
          <p:cNvSpPr txBox="1"/>
          <p:nvPr/>
        </p:nvSpPr>
        <p:spPr>
          <a:xfrm>
            <a:off x="254622" y="-2743974"/>
            <a:ext cx="5452446" cy="400110"/>
          </a:xfrm>
          <a:prstGeom prst="rect">
            <a:avLst/>
          </a:prstGeom>
          <a:noFill/>
        </p:spPr>
        <p:txBody>
          <a:bodyPr wrap="square" rtlCol="0">
            <a:spAutoFit/>
          </a:bodyPr>
          <a:lstStyle/>
          <a:p>
            <a:r>
              <a:rPr lang="en-US" sz="2000" b="1" dirty="0">
                <a:solidFill>
                  <a:schemeClr val="accent4">
                    <a:lumMod val="20000"/>
                    <a:lumOff val="80000"/>
                  </a:schemeClr>
                </a:solidFill>
                <a:latin typeface="Times New Roman" panose="02020603050405020304" pitchFamily="18" charset="0"/>
                <a:cs typeface="Times New Roman" panose="02020603050405020304" pitchFamily="18" charset="0"/>
              </a:rPr>
              <a:t>In the 13th century, Roger Bacon theorized that</a:t>
            </a:r>
          </a:p>
        </p:txBody>
      </p:sp>
      <p:pic>
        <p:nvPicPr>
          <p:cNvPr id="25" name="Gambar 24">
            <a:extLst>
              <a:ext uri="{FF2B5EF4-FFF2-40B4-BE49-F238E27FC236}">
                <a16:creationId xmlns:a16="http://schemas.microsoft.com/office/drawing/2014/main" id="{A3E41B14-1F91-4B02-A066-82A245810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60" y="-1857319"/>
            <a:ext cx="1833134" cy="945172"/>
          </a:xfrm>
          <a:prstGeom prst="rect">
            <a:avLst/>
          </a:prstGeom>
        </p:spPr>
      </p:pic>
      <p:pic>
        <p:nvPicPr>
          <p:cNvPr id="27" name="Gambar 26">
            <a:extLst>
              <a:ext uri="{FF2B5EF4-FFF2-40B4-BE49-F238E27FC236}">
                <a16:creationId xmlns:a16="http://schemas.microsoft.com/office/drawing/2014/main" id="{894AB647-16FB-45CD-B932-77FB811D9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689" y="-2050939"/>
            <a:ext cx="2857500" cy="1771650"/>
          </a:xfrm>
          <a:prstGeom prst="rect">
            <a:avLst/>
          </a:prstGeom>
        </p:spPr>
      </p:pic>
      <p:pic>
        <p:nvPicPr>
          <p:cNvPr id="12" name="Gambar 11">
            <a:extLst>
              <a:ext uri="{FF2B5EF4-FFF2-40B4-BE49-F238E27FC236}">
                <a16:creationId xmlns:a16="http://schemas.microsoft.com/office/drawing/2014/main" id="{76289995-2BE6-4AAB-918C-CFD283830805}"/>
              </a:ext>
            </a:extLst>
          </p:cNvPr>
          <p:cNvPicPr>
            <a:picLocks noChangeAspect="1"/>
          </p:cNvPicPr>
          <p:nvPr/>
        </p:nvPicPr>
        <p:blipFill rotWithShape="1">
          <a:blip r:embed="rId4">
            <a:extLst>
              <a:ext uri="{28A0092B-C50C-407E-A947-70E740481C1C}">
                <a14:useLocalDpi xmlns:a14="http://schemas.microsoft.com/office/drawing/2010/main" val="0"/>
              </a:ext>
            </a:extLst>
          </a:blip>
          <a:srcRect l="-807" t="-59" r="807" b="27211"/>
          <a:stretch/>
        </p:blipFill>
        <p:spPr>
          <a:xfrm>
            <a:off x="7834489" y="358967"/>
            <a:ext cx="5494669" cy="5828385"/>
          </a:xfrm>
          <a:prstGeom prst="flowChartConnector">
            <a:avLst/>
          </a:prstGeom>
        </p:spPr>
      </p:pic>
      <p:sp>
        <p:nvSpPr>
          <p:cNvPr id="13" name="Kotak Teks 12">
            <a:extLst>
              <a:ext uri="{FF2B5EF4-FFF2-40B4-BE49-F238E27FC236}">
                <a16:creationId xmlns:a16="http://schemas.microsoft.com/office/drawing/2014/main" id="{22D5F138-3151-4A09-B45F-54717325947D}"/>
              </a:ext>
            </a:extLst>
          </p:cNvPr>
          <p:cNvSpPr txBox="1"/>
          <p:nvPr/>
        </p:nvSpPr>
        <p:spPr>
          <a:xfrm>
            <a:off x="254622" y="154198"/>
            <a:ext cx="2463800" cy="1200329"/>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SIR ISSAC</a:t>
            </a:r>
          </a:p>
          <a:p>
            <a:r>
              <a:rPr lang="en-US" sz="3600" b="1" dirty="0">
                <a:solidFill>
                  <a:schemeClr val="accent4">
                    <a:lumMod val="20000"/>
                    <a:lumOff val="80000"/>
                  </a:schemeClr>
                </a:solidFill>
                <a:latin typeface="Times New Roman" panose="02020603050405020304" pitchFamily="18" charset="0"/>
                <a:cs typeface="Times New Roman" panose="02020603050405020304" pitchFamily="18" charset="0"/>
              </a:rPr>
              <a:t>NEWTON</a:t>
            </a:r>
          </a:p>
        </p:txBody>
      </p:sp>
      <p:sp>
        <p:nvSpPr>
          <p:cNvPr id="14" name="Kotak Teks 13">
            <a:extLst>
              <a:ext uri="{FF2B5EF4-FFF2-40B4-BE49-F238E27FC236}">
                <a16:creationId xmlns:a16="http://schemas.microsoft.com/office/drawing/2014/main" id="{E8D6D50B-5DA3-4FF5-B862-1C9BC97226FF}"/>
              </a:ext>
            </a:extLst>
          </p:cNvPr>
          <p:cNvSpPr txBox="1"/>
          <p:nvPr/>
        </p:nvSpPr>
        <p:spPr>
          <a:xfrm>
            <a:off x="2458238" y="409038"/>
            <a:ext cx="5892800" cy="523220"/>
          </a:xfrm>
          <a:prstGeom prst="rect">
            <a:avLst/>
          </a:prstGeom>
          <a:noFill/>
        </p:spPr>
        <p:txBody>
          <a:bodyPr wrap="square" rtlCol="0">
            <a:spAutoFit/>
          </a:bodyPr>
          <a:lstStyle/>
          <a:p>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(4 January 1643-4 January 1643) </a:t>
            </a:r>
          </a:p>
        </p:txBody>
      </p:sp>
      <p:pic>
        <p:nvPicPr>
          <p:cNvPr id="22" name="Grafik 21" descr="Atom">
            <a:extLst>
              <a:ext uri="{FF2B5EF4-FFF2-40B4-BE49-F238E27FC236}">
                <a16:creationId xmlns:a16="http://schemas.microsoft.com/office/drawing/2014/main" id="{5ECBF6B0-F30D-4018-BAF1-50E6B94101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96336" y="1508725"/>
            <a:ext cx="1140286" cy="1140286"/>
          </a:xfrm>
          <a:prstGeom prst="rect">
            <a:avLst/>
          </a:prstGeom>
        </p:spPr>
      </p:pic>
      <p:pic>
        <p:nvPicPr>
          <p:cNvPr id="28" name="Grafik 27" descr="Pencil">
            <a:extLst>
              <a:ext uri="{FF2B5EF4-FFF2-40B4-BE49-F238E27FC236}">
                <a16:creationId xmlns:a16="http://schemas.microsoft.com/office/drawing/2014/main" id="{3E38DA6C-1C39-4F46-B533-DD7C1320BC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51680" y="1429168"/>
            <a:ext cx="972581" cy="972581"/>
          </a:xfrm>
          <a:prstGeom prst="rect">
            <a:avLst/>
          </a:prstGeom>
        </p:spPr>
      </p:pic>
      <p:pic>
        <p:nvPicPr>
          <p:cNvPr id="30" name="Gambar 29" descr="Sebuah gambar berisi teks, tanda&#10;&#10;Deskripsi dihasilkan secara otomatis">
            <a:extLst>
              <a:ext uri="{FF2B5EF4-FFF2-40B4-BE49-F238E27FC236}">
                <a16:creationId xmlns:a16="http://schemas.microsoft.com/office/drawing/2014/main" id="{F6955DE5-1DE4-48FE-AFDA-96D5D253D1C6}"/>
              </a:ext>
            </a:extLst>
          </p:cNvPr>
          <p:cNvPicPr>
            <a:picLocks noChangeAspect="1"/>
          </p:cNvPicPr>
          <p:nvPr/>
        </p:nvPicPr>
        <p:blipFill>
          <a:blip r:embed="rId9">
            <a:biLevel thresh="25000"/>
            <a:extLst>
              <a:ext uri="{BEBA8EAE-BF5A-486C-A8C5-ECC9F3942E4B}">
                <a14:imgProps xmlns:a14="http://schemas.microsoft.com/office/drawing/2010/main">
                  <a14:imgLayer r:embed="rId10">
                    <a14:imgEffect>
                      <a14:brightnessContrast contrast="-100000"/>
                    </a14:imgEffect>
                  </a14:imgLayer>
                </a14:imgProps>
              </a:ext>
              <a:ext uri="{28A0092B-C50C-407E-A947-70E740481C1C}">
                <a14:useLocalDpi xmlns:a14="http://schemas.microsoft.com/office/drawing/2010/main" val="0"/>
              </a:ext>
            </a:extLst>
          </a:blip>
          <a:stretch>
            <a:fillRect/>
          </a:stretch>
        </p:blipFill>
        <p:spPr>
          <a:xfrm>
            <a:off x="446234" y="1570758"/>
            <a:ext cx="972581" cy="972581"/>
          </a:xfrm>
          <a:prstGeom prst="rect">
            <a:avLst/>
          </a:prstGeom>
        </p:spPr>
      </p:pic>
      <p:pic>
        <p:nvPicPr>
          <p:cNvPr id="32" name="Grafik 31" descr="Planet">
            <a:extLst>
              <a:ext uri="{FF2B5EF4-FFF2-40B4-BE49-F238E27FC236}">
                <a16:creationId xmlns:a16="http://schemas.microsoft.com/office/drawing/2014/main" id="{81D6A4AB-51E0-421E-AFD9-3FD3B96B99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79341" y="1428743"/>
            <a:ext cx="1171625" cy="1171625"/>
          </a:xfrm>
          <a:prstGeom prst="rect">
            <a:avLst/>
          </a:prstGeom>
        </p:spPr>
      </p:pic>
      <p:sp>
        <p:nvSpPr>
          <p:cNvPr id="33" name="Kotak Teks 32">
            <a:extLst>
              <a:ext uri="{FF2B5EF4-FFF2-40B4-BE49-F238E27FC236}">
                <a16:creationId xmlns:a16="http://schemas.microsoft.com/office/drawing/2014/main" id="{0D7592C4-50D6-4817-B83C-7A118F4218CE}"/>
              </a:ext>
            </a:extLst>
          </p:cNvPr>
          <p:cNvSpPr txBox="1"/>
          <p:nvPr/>
        </p:nvSpPr>
        <p:spPr>
          <a:xfrm>
            <a:off x="133339" y="2922742"/>
            <a:ext cx="6926539" cy="1200329"/>
          </a:xfrm>
          <a:prstGeom prst="rect">
            <a:avLst/>
          </a:prstGeom>
          <a:noFill/>
        </p:spPr>
        <p:txBody>
          <a:bodyPr wrap="square" rtlCol="0">
            <a:spAutoFit/>
          </a:bodyPr>
          <a:lstStyle/>
          <a:p>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the 17th century, Isaac Newton discovered that</a:t>
            </a:r>
          </a:p>
        </p:txBody>
      </p:sp>
      <p:pic>
        <p:nvPicPr>
          <p:cNvPr id="36" name="Gambar 35">
            <a:extLst>
              <a:ext uri="{FF2B5EF4-FFF2-40B4-BE49-F238E27FC236}">
                <a16:creationId xmlns:a16="http://schemas.microsoft.com/office/drawing/2014/main" id="{13A5D2C3-739A-4ACB-BAAE-E6F713CA80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1687" y="4315245"/>
            <a:ext cx="3120328" cy="1528324"/>
          </a:xfrm>
          <a:prstGeom prst="rect">
            <a:avLst/>
          </a:prstGeom>
        </p:spPr>
      </p:pic>
      <p:pic>
        <p:nvPicPr>
          <p:cNvPr id="38" name="Gambar 37" descr="Sebuah gambar berisi teks&#10;&#10;Deskripsi dihasilkan secara otomatis">
            <a:extLst>
              <a:ext uri="{FF2B5EF4-FFF2-40B4-BE49-F238E27FC236}">
                <a16:creationId xmlns:a16="http://schemas.microsoft.com/office/drawing/2014/main" id="{68D4789E-541E-4C8A-A36A-1415B12D176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78937" y="3898934"/>
            <a:ext cx="1885077" cy="2604833"/>
          </a:xfrm>
          <a:prstGeom prst="rect">
            <a:avLst/>
          </a:prstGeom>
        </p:spPr>
      </p:pic>
    </p:spTree>
    <p:extLst>
      <p:ext uri="{BB962C8B-B14F-4D97-AF65-F5344CB8AC3E}">
        <p14:creationId xmlns:p14="http://schemas.microsoft.com/office/powerpoint/2010/main" val="1900291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1345</Words>
  <Application>Microsoft Office PowerPoint</Application>
  <PresentationFormat>Widescreen</PresentationFormat>
  <Paragraphs>302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Tema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Garnis Rahayu</dc:creator>
  <cp:lastModifiedBy>Garnis Rahayu</cp:lastModifiedBy>
  <cp:revision>32</cp:revision>
  <dcterms:created xsi:type="dcterms:W3CDTF">2019-01-12T23:06:11Z</dcterms:created>
  <dcterms:modified xsi:type="dcterms:W3CDTF">2019-01-13T08:16:35Z</dcterms:modified>
</cp:coreProperties>
</file>