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653" r:id="rId2"/>
  </p:sldMasterIdLst>
  <p:notesMasterIdLst>
    <p:notesMasterId r:id="rId96"/>
  </p:notesMasterIdLst>
  <p:handoutMasterIdLst>
    <p:handoutMasterId r:id="rId97"/>
  </p:handoutMasterIdLst>
  <p:sldIdLst>
    <p:sldId id="271" r:id="rId3"/>
    <p:sldId id="350" r:id="rId4"/>
    <p:sldId id="449" r:id="rId5"/>
    <p:sldId id="294" r:id="rId6"/>
    <p:sldId id="351" r:id="rId7"/>
    <p:sldId id="352" r:id="rId8"/>
    <p:sldId id="438" r:id="rId9"/>
    <p:sldId id="439" r:id="rId10"/>
    <p:sldId id="440" r:id="rId11"/>
    <p:sldId id="441" r:id="rId12"/>
    <p:sldId id="442" r:id="rId13"/>
    <p:sldId id="443" r:id="rId14"/>
    <p:sldId id="435" r:id="rId15"/>
    <p:sldId id="436" r:id="rId16"/>
    <p:sldId id="437" r:id="rId17"/>
    <p:sldId id="333" r:id="rId18"/>
    <p:sldId id="353" r:id="rId19"/>
    <p:sldId id="354" r:id="rId20"/>
    <p:sldId id="336" r:id="rId21"/>
    <p:sldId id="355" r:id="rId22"/>
    <p:sldId id="356" r:id="rId23"/>
    <p:sldId id="357" r:id="rId24"/>
    <p:sldId id="358" r:id="rId25"/>
    <p:sldId id="359" r:id="rId26"/>
    <p:sldId id="360" r:id="rId27"/>
    <p:sldId id="337" r:id="rId28"/>
    <p:sldId id="361" r:id="rId29"/>
    <p:sldId id="362" r:id="rId30"/>
    <p:sldId id="363" r:id="rId31"/>
    <p:sldId id="364" r:id="rId32"/>
    <p:sldId id="365" r:id="rId33"/>
    <p:sldId id="338" r:id="rId34"/>
    <p:sldId id="367" r:id="rId35"/>
    <p:sldId id="368" r:id="rId36"/>
    <p:sldId id="448" r:id="rId37"/>
    <p:sldId id="369" r:id="rId38"/>
    <p:sldId id="444" r:id="rId39"/>
    <p:sldId id="445" r:id="rId40"/>
    <p:sldId id="446" r:id="rId41"/>
    <p:sldId id="447" r:id="rId42"/>
    <p:sldId id="370" r:id="rId43"/>
    <p:sldId id="371" r:id="rId44"/>
    <p:sldId id="414" r:id="rId45"/>
    <p:sldId id="415" r:id="rId46"/>
    <p:sldId id="416" r:id="rId47"/>
    <p:sldId id="417" r:id="rId48"/>
    <p:sldId id="418" r:id="rId49"/>
    <p:sldId id="419" r:id="rId50"/>
    <p:sldId id="420" r:id="rId51"/>
    <p:sldId id="421" r:id="rId52"/>
    <p:sldId id="422" r:id="rId53"/>
    <p:sldId id="423" r:id="rId54"/>
    <p:sldId id="424" r:id="rId55"/>
    <p:sldId id="453" r:id="rId56"/>
    <p:sldId id="334" r:id="rId57"/>
    <p:sldId id="375" r:id="rId58"/>
    <p:sldId id="376" r:id="rId59"/>
    <p:sldId id="335" r:id="rId60"/>
    <p:sldId id="455" r:id="rId61"/>
    <p:sldId id="454" r:id="rId62"/>
    <p:sldId id="450" r:id="rId63"/>
    <p:sldId id="377" r:id="rId64"/>
    <p:sldId id="452" r:id="rId65"/>
    <p:sldId id="378" r:id="rId66"/>
    <p:sldId id="379" r:id="rId67"/>
    <p:sldId id="347" r:id="rId68"/>
    <p:sldId id="451" r:id="rId69"/>
    <p:sldId id="348" r:id="rId70"/>
    <p:sldId id="429" r:id="rId71"/>
    <p:sldId id="380" r:id="rId72"/>
    <p:sldId id="430" r:id="rId73"/>
    <p:sldId id="381" r:id="rId74"/>
    <p:sldId id="382" r:id="rId75"/>
    <p:sldId id="383" r:id="rId76"/>
    <p:sldId id="344" r:id="rId77"/>
    <p:sldId id="384" r:id="rId78"/>
    <p:sldId id="431" r:id="rId79"/>
    <p:sldId id="385" r:id="rId80"/>
    <p:sldId id="432" r:id="rId81"/>
    <p:sldId id="386" r:id="rId82"/>
    <p:sldId id="387" r:id="rId83"/>
    <p:sldId id="345" r:id="rId84"/>
    <p:sldId id="388" r:id="rId85"/>
    <p:sldId id="461" r:id="rId86"/>
    <p:sldId id="390" r:id="rId87"/>
    <p:sldId id="413" r:id="rId88"/>
    <p:sldId id="456" r:id="rId89"/>
    <p:sldId id="457" r:id="rId90"/>
    <p:sldId id="458" r:id="rId91"/>
    <p:sldId id="459" r:id="rId92"/>
    <p:sldId id="460" r:id="rId93"/>
    <p:sldId id="411" r:id="rId94"/>
    <p:sldId id="433" r:id="rId9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0000FF"/>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52" autoAdjust="0"/>
    <p:restoredTop sz="72909" autoAdjust="0"/>
  </p:normalViewPr>
  <p:slideViewPr>
    <p:cSldViewPr>
      <p:cViewPr varScale="1">
        <p:scale>
          <a:sx n="63" d="100"/>
          <a:sy n="63" d="100"/>
        </p:scale>
        <p:origin x="1008" y="48"/>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notesViewPr>
    <p:cSldViewPr>
      <p:cViewPr varScale="1">
        <p:scale>
          <a:sx n="56" d="100"/>
          <a:sy n="56" d="100"/>
        </p:scale>
        <p:origin x="-123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presProps" Target="presProps.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E3CB0EFF-8379-4733-B5C7-33C0BBD036B5}"/>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宋体" pitchFamily="2" charset="-122"/>
              </a:defRPr>
            </a:lvl1pPr>
          </a:lstStyle>
          <a:p>
            <a:pPr>
              <a:defRPr/>
            </a:pPr>
            <a:endParaRPr lang="zh-CN" altLang="en-US"/>
          </a:p>
        </p:txBody>
      </p:sp>
      <p:sp>
        <p:nvSpPr>
          <p:cNvPr id="105475" name="Rectangle 3">
            <a:extLst>
              <a:ext uri="{FF2B5EF4-FFF2-40B4-BE49-F238E27FC236}">
                <a16:creationId xmlns:a16="http://schemas.microsoft.com/office/drawing/2014/main" id="{8EBFA18A-ED75-4349-B57F-BB12E149AF00}"/>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宋体" pitchFamily="2" charset="-122"/>
              </a:defRPr>
            </a:lvl1pPr>
          </a:lstStyle>
          <a:p>
            <a:pPr>
              <a:defRPr/>
            </a:pPr>
            <a:endParaRPr lang="en-US" altLang="zh-CN"/>
          </a:p>
        </p:txBody>
      </p:sp>
      <p:sp>
        <p:nvSpPr>
          <p:cNvPr id="105476" name="Rectangle 4">
            <a:extLst>
              <a:ext uri="{FF2B5EF4-FFF2-40B4-BE49-F238E27FC236}">
                <a16:creationId xmlns:a16="http://schemas.microsoft.com/office/drawing/2014/main" id="{9E49FAF0-6AF0-4AD6-91B2-63D17CB890BB}"/>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宋体" pitchFamily="2" charset="-122"/>
              </a:defRPr>
            </a:lvl1pPr>
          </a:lstStyle>
          <a:p>
            <a:pPr>
              <a:defRPr/>
            </a:pPr>
            <a:endParaRPr lang="en-US" altLang="zh-CN"/>
          </a:p>
        </p:txBody>
      </p:sp>
      <p:sp>
        <p:nvSpPr>
          <p:cNvPr id="105477" name="Rectangle 5">
            <a:extLst>
              <a:ext uri="{FF2B5EF4-FFF2-40B4-BE49-F238E27FC236}">
                <a16:creationId xmlns:a16="http://schemas.microsoft.com/office/drawing/2014/main" id="{88460087-5F8B-465A-8846-337AA6BB6548}"/>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1B3B9B8-52B7-4741-A8ED-18F84265EA73}"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AE25DDFB-C062-4747-82A5-DBABA302A56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宋体" pitchFamily="2" charset="-122"/>
              </a:defRPr>
            </a:lvl1pPr>
          </a:lstStyle>
          <a:p>
            <a:pPr>
              <a:defRPr/>
            </a:pPr>
            <a:endParaRPr lang="zh-CN" altLang="en-US"/>
          </a:p>
        </p:txBody>
      </p:sp>
      <p:sp>
        <p:nvSpPr>
          <p:cNvPr id="107523" name="Rectangle 3">
            <a:extLst>
              <a:ext uri="{FF2B5EF4-FFF2-40B4-BE49-F238E27FC236}">
                <a16:creationId xmlns:a16="http://schemas.microsoft.com/office/drawing/2014/main" id="{7C0A38DE-FFB5-4BF9-8EF1-FB2996F92EAD}"/>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宋体" pitchFamily="2" charset="-122"/>
              </a:defRPr>
            </a:lvl1pPr>
          </a:lstStyle>
          <a:p>
            <a:pPr>
              <a:defRPr/>
            </a:pPr>
            <a:endParaRPr lang="en-US" altLang="zh-CN"/>
          </a:p>
        </p:txBody>
      </p:sp>
      <p:sp>
        <p:nvSpPr>
          <p:cNvPr id="97284" name="Rectangle 4">
            <a:extLst>
              <a:ext uri="{FF2B5EF4-FFF2-40B4-BE49-F238E27FC236}">
                <a16:creationId xmlns:a16="http://schemas.microsoft.com/office/drawing/2014/main" id="{A70D59C3-972A-49D3-BE7A-9024006FE5C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5" name="Rectangle 5">
            <a:extLst>
              <a:ext uri="{FF2B5EF4-FFF2-40B4-BE49-F238E27FC236}">
                <a16:creationId xmlns:a16="http://schemas.microsoft.com/office/drawing/2014/main" id="{4B996DDB-DAA8-47F5-9335-2B5B1BFE4D5F}"/>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7526" name="Rectangle 6">
            <a:extLst>
              <a:ext uri="{FF2B5EF4-FFF2-40B4-BE49-F238E27FC236}">
                <a16:creationId xmlns:a16="http://schemas.microsoft.com/office/drawing/2014/main" id="{CE7DAFED-9B31-4E13-97A6-40FC85FA58DF}"/>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宋体" pitchFamily="2" charset="-122"/>
              </a:defRPr>
            </a:lvl1pPr>
          </a:lstStyle>
          <a:p>
            <a:pPr>
              <a:defRPr/>
            </a:pPr>
            <a:endParaRPr lang="en-US" altLang="zh-CN"/>
          </a:p>
        </p:txBody>
      </p:sp>
      <p:sp>
        <p:nvSpPr>
          <p:cNvPr id="107527" name="Rectangle 7">
            <a:extLst>
              <a:ext uri="{FF2B5EF4-FFF2-40B4-BE49-F238E27FC236}">
                <a16:creationId xmlns:a16="http://schemas.microsoft.com/office/drawing/2014/main" id="{E260908E-18D6-4908-9B21-0FF9BB81B862}"/>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B700451-9BB5-419E-B556-980ADDEBDC30}"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baike.baidu.com/item/%E6%93%8D%E4%BD%9C%E7%B3%BB%E7%BB%9F" TargetMode="External"/><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baike.baidu.com/item/%E6%93%8D%E4%BD%9C%E7%B3%BB%E7%BB%9F" TargetMode="External"/><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baike.baidu.com/item/%E6%93%8D%E4%BD%9C%E7%B3%BB%E7%BB%9F" TargetMode="External"/><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baike.baidu.com/item/%E6%93%8D%E4%BD%9C%E7%B3%BB%E7%BB%9F" TargetMode="External"/><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baike.baidu.com/item/%E6%93%8D%E4%BD%9C%E7%B3%BB%E7%BB%9F" TargetMode="External"/><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a:extLst>
              <a:ext uri="{FF2B5EF4-FFF2-40B4-BE49-F238E27FC236}">
                <a16:creationId xmlns:a16="http://schemas.microsoft.com/office/drawing/2014/main" id="{775DC088-EB8F-455E-8A2B-E0883468DE3A}"/>
              </a:ext>
            </a:extLst>
          </p:cNvPr>
          <p:cNvSpPr>
            <a:spLocks noGrp="1" noRot="1" noChangeAspect="1" noTextEdit="1"/>
          </p:cNvSpPr>
          <p:nvPr>
            <p:ph type="sldImg"/>
          </p:nvPr>
        </p:nvSpPr>
        <p:spPr>
          <a:ln/>
        </p:spPr>
      </p:sp>
      <p:sp>
        <p:nvSpPr>
          <p:cNvPr id="98307" name="备注占位符 2">
            <a:extLst>
              <a:ext uri="{FF2B5EF4-FFF2-40B4-BE49-F238E27FC236}">
                <a16:creationId xmlns:a16="http://schemas.microsoft.com/office/drawing/2014/main" id="{DF139106-038F-4F00-820C-D38338DC4B9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指针指向的为栈顶元素，不表示栈顶指针</a:t>
            </a:r>
          </a:p>
        </p:txBody>
      </p:sp>
      <p:sp>
        <p:nvSpPr>
          <p:cNvPr id="98308" name="灯片编号占位符 3">
            <a:extLst>
              <a:ext uri="{FF2B5EF4-FFF2-40B4-BE49-F238E27FC236}">
                <a16:creationId xmlns:a16="http://schemas.microsoft.com/office/drawing/2014/main" id="{EAA19340-D62C-4C06-9A1D-6AE1D6089E5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1687E83E-4450-439F-AEDA-21C254E49AE6}" type="slidenum">
              <a:rPr lang="zh-CN" altLang="en-US" sz="1200"/>
              <a:pPr eaLnBrk="1" hangingPunct="1"/>
              <a:t>7</a:t>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链式栈的指针，在链表的头部？还是尾部？ </a:t>
            </a:r>
            <a:r>
              <a:rPr lang="en-US" altLang="zh-CN" dirty="0"/>
              <a:t>Top</a:t>
            </a:r>
            <a:r>
              <a:rPr lang="zh-CN" altLang="en-US" dirty="0"/>
              <a:t>指针，一直指向最后一个元素， 也就是表尾部。</a:t>
            </a:r>
            <a:endParaRPr lang="en-US" altLang="zh-CN" dirty="0"/>
          </a:p>
          <a:p>
            <a:r>
              <a:rPr lang="zh-CN" altLang="en-US" dirty="0"/>
              <a:t>方向相反的。</a:t>
            </a:r>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25</a:t>
            </a:fld>
            <a:endParaRPr lang="en-US" altLang="zh-CN"/>
          </a:p>
        </p:txBody>
      </p:sp>
    </p:spTree>
    <p:extLst>
      <p:ext uri="{BB962C8B-B14F-4D97-AF65-F5344CB8AC3E}">
        <p14:creationId xmlns:p14="http://schemas.microsoft.com/office/powerpoint/2010/main" val="3452304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逆序的。最后</a:t>
            </a:r>
            <a:r>
              <a:rPr lang="en-US" altLang="zh-CN" dirty="0"/>
              <a:t>top</a:t>
            </a:r>
            <a:r>
              <a:rPr lang="zh-CN" altLang="en-US" dirty="0"/>
              <a:t>指针指向的</a:t>
            </a:r>
            <a:r>
              <a:rPr lang="en-US" altLang="zh-CN" dirty="0"/>
              <a:t>an-1</a:t>
            </a:r>
            <a:r>
              <a:rPr lang="zh-CN" altLang="en-US" dirty="0"/>
              <a:t>，然后</a:t>
            </a:r>
            <a:r>
              <a:rPr lang="en-US" altLang="zh-CN" dirty="0"/>
              <a:t>an-2</a:t>
            </a:r>
            <a:r>
              <a:rPr lang="zh-CN" altLang="en-US" dirty="0"/>
              <a:t>，这样每次取</a:t>
            </a:r>
            <a:r>
              <a:rPr lang="en-US" altLang="zh-CN" dirty="0"/>
              <a:t>next</a:t>
            </a:r>
            <a:r>
              <a:rPr lang="zh-CN" altLang="en-US" dirty="0"/>
              <a:t>，可以实现</a:t>
            </a:r>
            <a:r>
              <a:rPr lang="en-US" altLang="zh-CN" dirty="0"/>
              <a:t>an-1</a:t>
            </a:r>
            <a:r>
              <a:rPr lang="zh-CN" altLang="en-US" dirty="0"/>
              <a:t>到</a:t>
            </a:r>
            <a:r>
              <a:rPr lang="en-US" altLang="zh-CN" dirty="0"/>
              <a:t>a0</a:t>
            </a:r>
            <a:r>
              <a:rPr lang="zh-CN" altLang="en-US" dirty="0"/>
              <a:t>的逆序。</a:t>
            </a:r>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27</a:t>
            </a:fld>
            <a:endParaRPr lang="en-US" altLang="zh-CN"/>
          </a:p>
        </p:txBody>
      </p:sp>
    </p:spTree>
    <p:extLst>
      <p:ext uri="{BB962C8B-B14F-4D97-AF65-F5344CB8AC3E}">
        <p14:creationId xmlns:p14="http://schemas.microsoft.com/office/powerpoint/2010/main" val="2588051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p>
          <a:p>
            <a:endParaRPr lang="en-US" altLang="zh-CN" dirty="0"/>
          </a:p>
          <a:p>
            <a:r>
              <a:rPr lang="en-US" altLang="zh-CN" dirty="0"/>
              <a:t>    B{</a:t>
            </a:r>
          </a:p>
          <a:p>
            <a:r>
              <a:rPr lang="en-US" altLang="zh-CN" dirty="0"/>
              <a:t>          }</a:t>
            </a:r>
          </a:p>
          <a:p>
            <a:endParaRPr lang="en-US" altLang="zh-CN" dirty="0"/>
          </a:p>
          <a:p>
            <a:r>
              <a:rPr lang="en-US" altLang="zh-CN" dirty="0"/>
              <a:t>}</a:t>
            </a:r>
          </a:p>
          <a:p>
            <a:endParaRPr lang="zh-CN" altLang="en-US" dirty="0"/>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31</a:t>
            </a:fld>
            <a:endParaRPr lang="en-US" altLang="zh-CN"/>
          </a:p>
        </p:txBody>
      </p:sp>
    </p:spTree>
    <p:extLst>
      <p:ext uri="{BB962C8B-B14F-4D97-AF65-F5344CB8AC3E}">
        <p14:creationId xmlns:p14="http://schemas.microsoft.com/office/powerpoint/2010/main" val="3298890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Main</a:t>
            </a:r>
            <a:r>
              <a:rPr lang="zh-CN" altLang="en-US" dirty="0"/>
              <a:t>（）</a:t>
            </a:r>
            <a:endParaRPr lang="en-US" altLang="zh-CN" dirty="0"/>
          </a:p>
          <a:p>
            <a:r>
              <a:rPr lang="en-US" altLang="zh-CN" dirty="0"/>
              <a:t>{</a:t>
            </a:r>
          </a:p>
          <a:p>
            <a:r>
              <a:rPr lang="en-US" altLang="zh-CN" dirty="0"/>
              <a:t>   </a:t>
            </a:r>
            <a:r>
              <a:rPr lang="zh-CN" altLang="en-US" dirty="0"/>
              <a:t>。。。</a:t>
            </a:r>
            <a:endParaRPr lang="en-US" altLang="zh-CN" dirty="0"/>
          </a:p>
          <a:p>
            <a:r>
              <a:rPr lang="en-US" altLang="zh-CN" dirty="0"/>
              <a:t>   </a:t>
            </a:r>
            <a:r>
              <a:rPr lang="en-US" altLang="zh-CN" dirty="0" err="1"/>
              <a:t>funcA</a:t>
            </a:r>
            <a:r>
              <a:rPr lang="zh-CN" altLang="en-US" dirty="0"/>
              <a:t>（）；</a:t>
            </a:r>
            <a:endParaRPr lang="en-US" altLang="zh-CN" dirty="0"/>
          </a:p>
          <a:p>
            <a:r>
              <a:rPr lang="en-US" altLang="zh-CN" dirty="0"/>
              <a:t>  </a:t>
            </a:r>
            <a:r>
              <a:rPr lang="zh-CN" altLang="en-US" dirty="0"/>
              <a:t>。。。</a:t>
            </a:r>
            <a:endParaRPr lang="en-US" altLang="zh-CN" dirty="0"/>
          </a:p>
          <a:p>
            <a:r>
              <a:rPr lang="en-US" altLang="zh-CN" dirty="0"/>
              <a:t>}</a:t>
            </a:r>
          </a:p>
          <a:p>
            <a:r>
              <a:rPr lang="en-US" altLang="zh-CN" dirty="0" err="1"/>
              <a:t>funcA</a:t>
            </a:r>
            <a:r>
              <a:rPr lang="zh-CN" altLang="en-US" dirty="0"/>
              <a:t>（）</a:t>
            </a:r>
            <a:r>
              <a:rPr lang="en-US" altLang="zh-CN" dirty="0"/>
              <a:t>{</a:t>
            </a:r>
          </a:p>
          <a:p>
            <a:r>
              <a:rPr lang="en-US" altLang="zh-CN" dirty="0"/>
              <a:t>   </a:t>
            </a:r>
            <a:r>
              <a:rPr lang="zh-CN" altLang="en-US" dirty="0"/>
              <a:t>。。。。</a:t>
            </a:r>
            <a:r>
              <a:rPr lang="en-US" altLang="zh-CN" dirty="0"/>
              <a:t>   </a:t>
            </a:r>
          </a:p>
          <a:p>
            <a:r>
              <a:rPr lang="en-US" altLang="zh-CN" dirty="0"/>
              <a:t>  </a:t>
            </a:r>
            <a:r>
              <a:rPr lang="en-US" altLang="zh-CN" dirty="0" err="1"/>
              <a:t>funcB</a:t>
            </a:r>
            <a:r>
              <a:rPr lang="zh-CN" altLang="en-US" dirty="0"/>
              <a:t>（）；</a:t>
            </a:r>
            <a:endParaRPr lang="en-US" altLang="zh-CN" dirty="0"/>
          </a:p>
          <a:p>
            <a:r>
              <a:rPr lang="en-US" altLang="zh-CN" dirty="0"/>
              <a:t>  </a:t>
            </a:r>
            <a:r>
              <a:rPr lang="zh-CN" altLang="en-US" dirty="0"/>
              <a:t>。。。。</a:t>
            </a:r>
            <a:endParaRPr lang="en-US" altLang="zh-CN" dirty="0"/>
          </a:p>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32</a:t>
            </a:fld>
            <a:endParaRPr lang="en-US" altLang="zh-CN"/>
          </a:p>
        </p:txBody>
      </p:sp>
    </p:spTree>
    <p:extLst>
      <p:ext uri="{BB962C8B-B14F-4D97-AF65-F5344CB8AC3E}">
        <p14:creationId xmlns:p14="http://schemas.microsoft.com/office/powerpoint/2010/main" val="1433284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r>
              <a:rPr lang="en-US" altLang="zh-CN" dirty="0"/>
              <a:t>A</a:t>
            </a:r>
            <a:r>
              <a:rPr lang="zh-CN" altLang="en-US" dirty="0"/>
              <a:t>*（</a:t>
            </a:r>
            <a:r>
              <a:rPr lang="en-US" altLang="zh-CN" dirty="0"/>
              <a:t>B+C</a:t>
            </a:r>
            <a:r>
              <a:rPr lang="zh-CN" altLang="en-US" dirty="0"/>
              <a:t>））</a:t>
            </a:r>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33</a:t>
            </a:fld>
            <a:endParaRPr lang="en-US" altLang="zh-CN"/>
          </a:p>
        </p:txBody>
      </p:sp>
    </p:spTree>
    <p:extLst>
      <p:ext uri="{BB962C8B-B14F-4D97-AF65-F5344CB8AC3E}">
        <p14:creationId xmlns:p14="http://schemas.microsoft.com/office/powerpoint/2010/main" val="3617394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（（（））），先进来的，后匹配。</a:t>
            </a:r>
            <a:endParaRPr lang="en-US" altLang="zh-CN" dirty="0"/>
          </a:p>
          <a:p>
            <a:r>
              <a:rPr lang="zh-CN" altLang="en-US" dirty="0"/>
              <a:t>第一个左括号，暂时不能判断，是否有匹配的右括号，需要暂存。</a:t>
            </a:r>
            <a:endParaRPr lang="en-US" altLang="zh-CN" dirty="0"/>
          </a:p>
          <a:p>
            <a:r>
              <a:rPr lang="zh-CN" altLang="en-US" dirty="0"/>
              <a:t>第二个左括号，还是暂存，直到遇到右括号，观察是否匹配</a:t>
            </a:r>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34</a:t>
            </a:fld>
            <a:endParaRPr lang="en-US" altLang="zh-CN"/>
          </a:p>
        </p:txBody>
      </p:sp>
    </p:spTree>
    <p:extLst>
      <p:ext uri="{BB962C8B-B14F-4D97-AF65-F5344CB8AC3E}">
        <p14:creationId xmlns:p14="http://schemas.microsoft.com/office/powerpoint/2010/main" val="1862206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后进来的括号，先匹配。</a:t>
            </a:r>
            <a:endParaRPr lang="en-US" altLang="zh-CN" dirty="0"/>
          </a:p>
          <a:p>
            <a:r>
              <a:rPr lang="zh-CN" altLang="en-US" dirty="0"/>
              <a:t>（（（））），先进来的，后匹配。</a:t>
            </a:r>
            <a:endParaRPr lang="en-US" altLang="zh-CN" dirty="0"/>
          </a:p>
          <a:p>
            <a:r>
              <a:rPr lang="zh-CN" altLang="en-US" dirty="0"/>
              <a:t>第一个左括号，暂时不能判断，是否有匹配的右括号，需要暂存。</a:t>
            </a:r>
            <a:endParaRPr lang="en-US" altLang="zh-CN" dirty="0"/>
          </a:p>
          <a:p>
            <a:r>
              <a:rPr lang="zh-CN" altLang="en-US" dirty="0"/>
              <a:t>第二个左括号，还是暂存，直到遇到右括号，观察是否匹配？</a:t>
            </a:r>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35</a:t>
            </a:fld>
            <a:endParaRPr lang="en-US" altLang="zh-CN"/>
          </a:p>
        </p:txBody>
      </p:sp>
    </p:spTree>
    <p:extLst>
      <p:ext uri="{BB962C8B-B14F-4D97-AF65-F5344CB8AC3E}">
        <p14:creationId xmlns:p14="http://schemas.microsoft.com/office/powerpoint/2010/main" val="15002312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输入缓冲区就是所谓的栈。保留正在输入的内容，当出现</a:t>
            </a:r>
            <a:r>
              <a:rPr lang="en-US" altLang="zh-CN" dirty="0"/>
              <a:t>#</a:t>
            </a:r>
            <a:r>
              <a:rPr lang="zh-CN" altLang="en-US" dirty="0"/>
              <a:t>，就删除当前栈顶元素，遇到</a:t>
            </a:r>
            <a:r>
              <a:rPr lang="en-US" altLang="zh-CN" dirty="0"/>
              <a:t>@</a:t>
            </a:r>
            <a:r>
              <a:rPr lang="zh-CN" altLang="en-US" dirty="0"/>
              <a:t>就清空缓冲区。</a:t>
            </a:r>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38</a:t>
            </a:fld>
            <a:endParaRPr lang="en-US" altLang="zh-CN"/>
          </a:p>
        </p:txBody>
      </p:sp>
    </p:spTree>
    <p:extLst>
      <p:ext uri="{BB962C8B-B14F-4D97-AF65-F5344CB8AC3E}">
        <p14:creationId xmlns:p14="http://schemas.microsoft.com/office/powerpoint/2010/main" val="2225391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删除操作 ，是不是删除，最近输入的元素？是不是后进先出</a:t>
            </a:r>
            <a:r>
              <a:rPr lang="en-US" altLang="zh-CN" dirty="0"/>
              <a:t>? </a:t>
            </a:r>
            <a:r>
              <a:rPr lang="zh-CN" altLang="en-US" dirty="0"/>
              <a:t>是不是可以用栈来实现？</a:t>
            </a:r>
            <a:endParaRPr lang="en-US" altLang="zh-CN" dirty="0"/>
          </a:p>
          <a:p>
            <a:r>
              <a:rPr lang="en-US" altLang="zh-CN" dirty="0"/>
              <a:t># </a:t>
            </a:r>
            <a:r>
              <a:rPr lang="zh-CN" altLang="en-US" dirty="0"/>
              <a:t>就是</a:t>
            </a:r>
            <a:r>
              <a:rPr lang="en-US" altLang="zh-CN" dirty="0"/>
              <a:t>pop</a:t>
            </a:r>
            <a:r>
              <a:rPr lang="zh-CN" altLang="en-US" dirty="0"/>
              <a:t>，操作。</a:t>
            </a:r>
            <a:endParaRPr lang="en-US" altLang="zh-CN" dirty="0"/>
          </a:p>
          <a:p>
            <a:r>
              <a:rPr lang="en-US" altLang="zh-CN" dirty="0"/>
              <a:t>@</a:t>
            </a:r>
            <a:r>
              <a:rPr lang="zh-CN" altLang="en-US" dirty="0"/>
              <a:t>也是删除 ，删除一行。</a:t>
            </a:r>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39</a:t>
            </a:fld>
            <a:endParaRPr lang="en-US" altLang="zh-CN"/>
          </a:p>
        </p:txBody>
      </p:sp>
    </p:spTree>
    <p:extLst>
      <p:ext uri="{BB962C8B-B14F-4D97-AF65-F5344CB8AC3E}">
        <p14:creationId xmlns:p14="http://schemas.microsoft.com/office/powerpoint/2010/main" val="4232341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Times New Roman" pitchFamily="18" charset="0"/>
                <a:ea typeface="宋体" pitchFamily="2" charset="-122"/>
                <a:cs typeface="+mn-cs"/>
              </a:rPr>
              <a:t>EOF</a:t>
            </a:r>
            <a:r>
              <a:rPr lang="zh-CN" altLang="en-US" sz="1200" b="0" i="0" u="none" strike="noStrike" kern="1200" dirty="0">
                <a:solidFill>
                  <a:schemeClr val="tx1"/>
                </a:solidFill>
                <a:effectLst/>
                <a:latin typeface="Times New Roman" pitchFamily="18" charset="0"/>
                <a:ea typeface="宋体" pitchFamily="2" charset="-122"/>
                <a:cs typeface="+mn-cs"/>
              </a:rPr>
              <a:t>为</a:t>
            </a:r>
            <a:r>
              <a:rPr lang="en-US" altLang="zh-CN" sz="1200" b="0" i="0" u="none" strike="noStrike" kern="1200" dirty="0">
                <a:solidFill>
                  <a:schemeClr val="tx1"/>
                </a:solidFill>
                <a:effectLst/>
                <a:latin typeface="Times New Roman" pitchFamily="18" charset="0"/>
                <a:ea typeface="宋体" pitchFamily="2" charset="-122"/>
                <a:cs typeface="+mn-cs"/>
              </a:rPr>
              <a:t>End Of File</a:t>
            </a:r>
            <a:r>
              <a:rPr lang="zh-CN" altLang="en-US" sz="1200" b="0" i="0" u="none" strike="noStrike" kern="1200" dirty="0">
                <a:solidFill>
                  <a:schemeClr val="tx1"/>
                </a:solidFill>
                <a:effectLst/>
                <a:latin typeface="Times New Roman" pitchFamily="18" charset="0"/>
                <a:ea typeface="宋体" pitchFamily="2" charset="-122"/>
                <a:cs typeface="+mn-cs"/>
              </a:rPr>
              <a:t>的简写，这是一个宏定义，代表文件结束符，其值为</a:t>
            </a:r>
            <a:r>
              <a:rPr lang="en-US" altLang="zh-CN" sz="1200" b="0" i="0" u="none" strike="noStrike" kern="1200" dirty="0">
                <a:solidFill>
                  <a:schemeClr val="tx1"/>
                </a:solidFill>
                <a:effectLst/>
                <a:latin typeface="Times New Roman" pitchFamily="18" charset="0"/>
                <a:ea typeface="宋体" pitchFamily="2" charset="-122"/>
                <a:cs typeface="+mn-cs"/>
              </a:rPr>
              <a:t>-1</a:t>
            </a:r>
            <a:r>
              <a:rPr lang="zh-CN" altLang="en-US" sz="1200" b="0" i="0" u="none" strike="noStrike" kern="1200" dirty="0">
                <a:solidFill>
                  <a:schemeClr val="tx1"/>
                </a:solidFill>
                <a:effectLst/>
                <a:latin typeface="Times New Roman" pitchFamily="18" charset="0"/>
                <a:ea typeface="宋体" pitchFamily="2" charset="-122"/>
                <a:cs typeface="+mn-cs"/>
              </a:rPr>
              <a:t>。</a:t>
            </a:r>
            <a:br>
              <a:rPr lang="zh-CN" altLang="en-US" dirty="0"/>
            </a:br>
            <a:endParaRPr lang="zh-CN" altLang="en-US" dirty="0"/>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40</a:t>
            </a:fld>
            <a:endParaRPr lang="en-US" altLang="zh-CN"/>
          </a:p>
        </p:txBody>
      </p:sp>
    </p:spTree>
    <p:extLst>
      <p:ext uri="{BB962C8B-B14F-4D97-AF65-F5344CB8AC3E}">
        <p14:creationId xmlns:p14="http://schemas.microsoft.com/office/powerpoint/2010/main" val="2900766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a:extLst>
              <a:ext uri="{FF2B5EF4-FFF2-40B4-BE49-F238E27FC236}">
                <a16:creationId xmlns:a16="http://schemas.microsoft.com/office/drawing/2014/main" id="{69F00C25-C575-432B-86FE-87B8479F7231}"/>
              </a:ext>
            </a:extLst>
          </p:cNvPr>
          <p:cNvSpPr>
            <a:spLocks noGrp="1" noRot="1" noChangeAspect="1" noTextEdit="1"/>
          </p:cNvSpPr>
          <p:nvPr>
            <p:ph type="sldImg"/>
          </p:nvPr>
        </p:nvSpPr>
        <p:spPr>
          <a:ln/>
        </p:spPr>
      </p:sp>
      <p:sp>
        <p:nvSpPr>
          <p:cNvPr id="99331" name="备注占位符 2">
            <a:extLst>
              <a:ext uri="{FF2B5EF4-FFF2-40B4-BE49-F238E27FC236}">
                <a16:creationId xmlns:a16="http://schemas.microsoft.com/office/drawing/2014/main" id="{B42DC265-29AE-41CD-9A9E-BCD960D24CE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9332" name="灯片编号占位符 3">
            <a:extLst>
              <a:ext uri="{FF2B5EF4-FFF2-40B4-BE49-F238E27FC236}">
                <a16:creationId xmlns:a16="http://schemas.microsoft.com/office/drawing/2014/main" id="{DF259EB7-B281-4EB3-B594-408AEEF7A6D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55278134-F440-4716-872D-E075C7049E46}" type="slidenum">
              <a:rPr lang="zh-CN" altLang="en-US" sz="1200"/>
              <a:pPr eaLnBrk="1" hangingPunct="1"/>
              <a:t>13</a:t>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1234-</a:t>
            </a:r>
            <a:r>
              <a:rPr lang="zh-CN" altLang="en-US" dirty="0"/>
              <a:t>*</a:t>
            </a:r>
            <a:r>
              <a:rPr lang="en-US" altLang="zh-CN" dirty="0"/>
              <a:t>+5+</a:t>
            </a:r>
          </a:p>
          <a:p>
            <a:r>
              <a:rPr lang="zh-CN" altLang="en-US" dirty="0"/>
              <a:t>栈内的情况。</a:t>
            </a:r>
            <a:r>
              <a:rPr lang="en-US" altLang="zh-CN" dirty="0"/>
              <a:t>34-</a:t>
            </a:r>
            <a:r>
              <a:rPr lang="zh-CN" altLang="en-US" dirty="0"/>
              <a:t>，就是需要出栈，入栈</a:t>
            </a:r>
            <a:r>
              <a:rPr lang="en-US" altLang="zh-CN" dirty="0"/>
              <a:t>-1.</a:t>
            </a:r>
          </a:p>
          <a:p>
            <a:endParaRPr lang="en-US" altLang="zh-CN" dirty="0"/>
          </a:p>
          <a:p>
            <a:endParaRPr lang="en-US" altLang="zh-CN" dirty="0"/>
          </a:p>
          <a:p>
            <a:r>
              <a:rPr lang="en-US" altLang="zh-CN" dirty="0"/>
              <a:t>234-</a:t>
            </a:r>
            <a:r>
              <a:rPr lang="zh-CN" altLang="en-US"/>
              <a:t>*</a:t>
            </a:r>
            <a:endParaRPr lang="zh-CN" altLang="en-US" dirty="0"/>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44</a:t>
            </a:fld>
            <a:endParaRPr lang="en-US" altLang="zh-CN"/>
          </a:p>
        </p:txBody>
      </p:sp>
    </p:spTree>
    <p:extLst>
      <p:ext uri="{BB962C8B-B14F-4D97-AF65-F5344CB8AC3E}">
        <p14:creationId xmlns:p14="http://schemas.microsoft.com/office/powerpoint/2010/main" val="11317601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如果优先级高，那么入栈，因为也许还会遇到优先级更好的运算符，所以需要入栈。</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但是如果遇到了比栈顶元素，优先级低的元素，那么不要考虑了，这时需要把目前栈内，优先级高的运算符弹出来，先进行预算。</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目标优先级高的元素，先弹出来，那么</a:t>
            </a:r>
          </a:p>
          <a:p>
            <a:endParaRPr lang="zh-CN" altLang="en-US" dirty="0"/>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45</a:t>
            </a:fld>
            <a:endParaRPr lang="en-US" altLang="zh-CN"/>
          </a:p>
        </p:txBody>
      </p:sp>
    </p:spTree>
    <p:extLst>
      <p:ext uri="{BB962C8B-B14F-4D97-AF65-F5344CB8AC3E}">
        <p14:creationId xmlns:p14="http://schemas.microsoft.com/office/powerpoint/2010/main" val="763957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a:t>
            </a:r>
            <a:r>
              <a:rPr lang="zh-CN" altLang="en-US" dirty="0"/>
              <a:t>） ，优先级最高。因为遇到了），所以弹出来</a:t>
            </a:r>
            <a:r>
              <a:rPr lang="en-US" altLang="zh-CN" dirty="0"/>
              <a:t>-</a:t>
            </a:r>
            <a:r>
              <a:rPr lang="zh-CN" altLang="en-US" dirty="0"/>
              <a:t>。</a:t>
            </a:r>
            <a:endParaRPr lang="en-US" altLang="zh-CN" dirty="0"/>
          </a:p>
          <a:p>
            <a:r>
              <a:rPr lang="en-US" altLang="zh-CN" dirty="0"/>
              <a:t>  </a:t>
            </a:r>
            <a:r>
              <a:rPr lang="zh-CN" altLang="en-US" dirty="0"/>
              <a:t>*， 遇到了</a:t>
            </a:r>
            <a:r>
              <a:rPr lang="en-US" altLang="zh-CN" dirty="0"/>
              <a:t>+, </a:t>
            </a:r>
            <a:r>
              <a:rPr lang="zh-CN" altLang="en-US" dirty="0"/>
              <a:t>弹出了*。</a:t>
            </a:r>
            <a:endParaRPr lang="en-US" altLang="zh-CN" dirty="0"/>
          </a:p>
          <a:p>
            <a:r>
              <a:rPr lang="zh-CN" altLang="en-US" dirty="0"/>
              <a:t>然后再次</a:t>
            </a:r>
            <a:r>
              <a:rPr lang="en-US" altLang="zh-CN" dirty="0"/>
              <a:t>+</a:t>
            </a:r>
            <a:r>
              <a:rPr lang="zh-CN" altLang="en-US" dirty="0"/>
              <a:t>。</a:t>
            </a:r>
            <a:endParaRPr lang="en-US" altLang="zh-CN" dirty="0"/>
          </a:p>
          <a:p>
            <a:endParaRPr lang="en-US" altLang="zh-CN" dirty="0"/>
          </a:p>
          <a:p>
            <a:r>
              <a:rPr lang="zh-CN" altLang="en-US" dirty="0"/>
              <a:t>目标优先级高的元素，先弹出来，那么</a:t>
            </a:r>
            <a:endParaRPr lang="en-US" altLang="zh-CN" dirty="0"/>
          </a:p>
          <a:p>
            <a:r>
              <a:rPr lang="zh-CN" altLang="en-US" dirty="0"/>
              <a:t>最后一个</a:t>
            </a:r>
            <a:r>
              <a:rPr lang="en-US" altLang="zh-CN" dirty="0"/>
              <a:t>+</a:t>
            </a:r>
            <a:r>
              <a:rPr lang="zh-CN" altLang="en-US" dirty="0"/>
              <a:t>，观察*的优先级高，弹出，里面第一个</a:t>
            </a:r>
            <a:r>
              <a:rPr lang="en-US" altLang="zh-CN" dirty="0"/>
              <a:t>+</a:t>
            </a:r>
            <a:r>
              <a:rPr lang="zh-CN" altLang="en-US" dirty="0"/>
              <a:t>的优先级也比</a:t>
            </a:r>
            <a:r>
              <a:rPr lang="en-US" altLang="zh-CN" dirty="0" err="1"/>
              <a:t>i</a:t>
            </a:r>
            <a:r>
              <a:rPr lang="en-US" altLang="zh-CN" dirty="0"/>
              <a:t>=9</a:t>
            </a:r>
            <a:r>
              <a:rPr lang="zh-CN" altLang="en-US" dirty="0"/>
              <a:t>对应的</a:t>
            </a:r>
            <a:r>
              <a:rPr lang="en-US" altLang="zh-CN" dirty="0"/>
              <a:t>+</a:t>
            </a:r>
            <a:r>
              <a:rPr lang="zh-CN" altLang="en-US" dirty="0"/>
              <a:t>优先级高，所以一直出栈，</a:t>
            </a:r>
            <a:endParaRPr lang="en-US" altLang="zh-CN" dirty="0"/>
          </a:p>
          <a:p>
            <a:r>
              <a:rPr lang="zh-CN" altLang="en-US" dirty="0"/>
              <a:t>最后把</a:t>
            </a:r>
            <a:r>
              <a:rPr lang="en-US" altLang="zh-CN" dirty="0"/>
              <a:t>+</a:t>
            </a:r>
            <a:r>
              <a:rPr lang="zh-CN" altLang="en-US" dirty="0"/>
              <a:t>进栈，</a:t>
            </a:r>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46</a:t>
            </a:fld>
            <a:endParaRPr lang="en-US" altLang="zh-CN"/>
          </a:p>
        </p:txBody>
      </p:sp>
    </p:spTree>
    <p:extLst>
      <p:ext uri="{BB962C8B-B14F-4D97-AF65-F5344CB8AC3E}">
        <p14:creationId xmlns:p14="http://schemas.microsoft.com/office/powerpoint/2010/main" val="17601586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为什么需要用栈来进行后缀表达式的计算</a:t>
            </a:r>
            <a:r>
              <a:rPr lang="en-US" altLang="zh-CN" dirty="0"/>
              <a:t>?</a:t>
            </a:r>
          </a:p>
          <a:p>
            <a:endParaRPr lang="en-US" altLang="zh-CN" dirty="0"/>
          </a:p>
          <a:p>
            <a:r>
              <a:rPr lang="zh-CN" altLang="en-US" dirty="0"/>
              <a:t>当操作数出现的时候，却不能立即求值，必须先存操作数，再等待操作符。</a:t>
            </a:r>
            <a:endParaRPr lang="en-US" altLang="zh-CN" dirty="0"/>
          </a:p>
          <a:p>
            <a:r>
              <a:rPr lang="zh-CN" altLang="en-US" dirty="0"/>
              <a:t>对于等待的多个操作数，参加运算的次序，后出现的操作数先运算，满足后进先出原则，所以采用栈的形式，保存操作数。</a:t>
            </a:r>
            <a:endParaRPr lang="en-US" altLang="zh-CN" dirty="0"/>
          </a:p>
          <a:p>
            <a:r>
              <a:rPr lang="zh-CN" altLang="en-US" dirty="0"/>
              <a:t>后缀表达式的求值，必须设置一个栈，用于存放操作数。</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47</a:t>
            </a:fld>
            <a:endParaRPr lang="en-US" altLang="zh-CN"/>
          </a:p>
        </p:txBody>
      </p:sp>
    </p:spTree>
    <p:extLst>
      <p:ext uri="{BB962C8B-B14F-4D97-AF65-F5344CB8AC3E}">
        <p14:creationId xmlns:p14="http://schemas.microsoft.com/office/powerpoint/2010/main" val="7904908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求值过程中遇到运算符时，只要取得前两个操作数就可以立即进行运算。</a:t>
            </a:r>
            <a:endParaRPr lang="en-US" altLang="zh-CN" dirty="0"/>
          </a:p>
          <a:p>
            <a:r>
              <a:rPr lang="zh-CN" altLang="en-US" dirty="0"/>
              <a:t>但是当出现操作数时，必须先保存等待运算符。对于等待中的多个操作数，参加运算的次序是，后出现的操作数先运算。所以必须设置一个栈。</a:t>
            </a:r>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48</a:t>
            </a:fld>
            <a:endParaRPr lang="en-US" altLang="zh-CN"/>
          </a:p>
        </p:txBody>
      </p:sp>
    </p:spTree>
    <p:extLst>
      <p:ext uri="{BB962C8B-B14F-4D97-AF65-F5344CB8AC3E}">
        <p14:creationId xmlns:p14="http://schemas.microsoft.com/office/powerpoint/2010/main" val="8247415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a:t>
            </a:r>
            <a:r>
              <a:rPr lang="en-US" altLang="zh-CN" dirty="0"/>
              <a:t>N</a:t>
            </a:r>
            <a:r>
              <a:rPr lang="zh-CN" altLang="en-US" dirty="0"/>
              <a:t>个交叉口，每次回退，都回退到最后一次遇到的交叉口，并变换方向，只要没有路可以走了，需要原路返回。</a:t>
            </a:r>
            <a:endParaRPr lang="en-US" altLang="zh-CN" dirty="0"/>
          </a:p>
          <a:p>
            <a:r>
              <a:rPr lang="zh-CN" altLang="en-US" dirty="0"/>
              <a:t>后被访问的交叉口，先被访问。所以满足栈的特性。</a:t>
            </a:r>
            <a:endParaRPr lang="en-US" altLang="zh-CN" dirty="0"/>
          </a:p>
          <a:p>
            <a:r>
              <a:rPr lang="zh-CN" altLang="en-US" dirty="0"/>
              <a:t>暂存？是不是需要用到栈？ 程序调用，是不是需要暂存，是不是也需要用到栈？</a:t>
            </a:r>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51</a:t>
            </a:fld>
            <a:endParaRPr lang="en-US" altLang="zh-CN"/>
          </a:p>
        </p:txBody>
      </p:sp>
    </p:spTree>
    <p:extLst>
      <p:ext uri="{BB962C8B-B14F-4D97-AF65-F5344CB8AC3E}">
        <p14:creationId xmlns:p14="http://schemas.microsoft.com/office/powerpoint/2010/main" val="38367611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排队都是从队的尾部开始排。从队伍的头，开始办理。</a:t>
            </a:r>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56</a:t>
            </a:fld>
            <a:endParaRPr lang="en-US" altLang="zh-CN"/>
          </a:p>
        </p:txBody>
      </p:sp>
    </p:spTree>
    <p:extLst>
      <p:ext uri="{BB962C8B-B14F-4D97-AF65-F5344CB8AC3E}">
        <p14:creationId xmlns:p14="http://schemas.microsoft.com/office/powerpoint/2010/main" val="33785038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队列接口和实现队列接口类的继承关系</a:t>
            </a:r>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59</a:t>
            </a:fld>
            <a:endParaRPr lang="en-US" altLang="zh-CN"/>
          </a:p>
        </p:txBody>
      </p:sp>
    </p:spTree>
    <p:extLst>
      <p:ext uri="{BB962C8B-B14F-4D97-AF65-F5344CB8AC3E}">
        <p14:creationId xmlns:p14="http://schemas.microsoft.com/office/powerpoint/2010/main" val="40619035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出队操作执行顺序表的表头删除，时间复杂度为</a:t>
            </a:r>
            <a:r>
              <a:rPr lang="en-US" altLang="zh-CN" dirty="0"/>
              <a:t>O(n), </a:t>
            </a:r>
            <a:r>
              <a:rPr lang="zh-CN" altLang="en-US" dirty="0"/>
              <a:t>效率较低，希望出队时间复杂度也为</a:t>
            </a:r>
            <a:r>
              <a:rPr lang="en-US" altLang="zh-CN" dirty="0"/>
              <a:t>o(1)</a:t>
            </a:r>
            <a:endParaRPr lang="zh-CN" altLang="en-US" dirty="0"/>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60</a:t>
            </a:fld>
            <a:endParaRPr lang="en-US" altLang="zh-CN"/>
          </a:p>
        </p:txBody>
      </p:sp>
    </p:spTree>
    <p:extLst>
      <p:ext uri="{BB962C8B-B14F-4D97-AF65-F5344CB8AC3E}">
        <p14:creationId xmlns:p14="http://schemas.microsoft.com/office/powerpoint/2010/main" val="27642362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61</a:t>
            </a:fld>
            <a:endParaRPr lang="en-US" altLang="zh-CN"/>
          </a:p>
        </p:txBody>
      </p:sp>
    </p:spTree>
    <p:extLst>
      <p:ext uri="{BB962C8B-B14F-4D97-AF65-F5344CB8AC3E}">
        <p14:creationId xmlns:p14="http://schemas.microsoft.com/office/powerpoint/2010/main" val="1450299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15</a:t>
            </a:fld>
            <a:endParaRPr lang="en-US" altLang="zh-CN"/>
          </a:p>
        </p:txBody>
      </p:sp>
    </p:spTree>
    <p:extLst>
      <p:ext uri="{BB962C8B-B14F-4D97-AF65-F5344CB8AC3E}">
        <p14:creationId xmlns:p14="http://schemas.microsoft.com/office/powerpoint/2010/main" val="25696004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B-&gt; 10</a:t>
            </a:r>
            <a:r>
              <a:rPr lang="zh-CN" altLang="en-US" dirty="0"/>
              <a:t>入队。</a:t>
            </a:r>
            <a:endParaRPr lang="en-US" altLang="zh-CN" dirty="0"/>
          </a:p>
          <a:p>
            <a:r>
              <a:rPr lang="en-US" altLang="zh-CN" dirty="0"/>
              <a:t>C-&gt; 20</a:t>
            </a:r>
            <a:r>
              <a:rPr lang="zh-CN" altLang="en-US" dirty="0"/>
              <a:t>，</a:t>
            </a:r>
            <a:r>
              <a:rPr lang="en-US" altLang="zh-CN" dirty="0"/>
              <a:t>30</a:t>
            </a:r>
            <a:r>
              <a:rPr lang="zh-CN" altLang="en-US" dirty="0"/>
              <a:t>入队，然后</a:t>
            </a:r>
            <a:r>
              <a:rPr lang="en-US" altLang="zh-CN" dirty="0"/>
              <a:t>10</a:t>
            </a:r>
            <a:r>
              <a:rPr lang="zh-CN" altLang="en-US" dirty="0"/>
              <a:t>，</a:t>
            </a:r>
            <a:r>
              <a:rPr lang="en-US" altLang="zh-CN" dirty="0"/>
              <a:t>20</a:t>
            </a:r>
            <a:r>
              <a:rPr lang="zh-CN" altLang="en-US" dirty="0"/>
              <a:t>出队。</a:t>
            </a:r>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62</a:t>
            </a:fld>
            <a:endParaRPr lang="en-US" altLang="zh-CN"/>
          </a:p>
        </p:txBody>
      </p:sp>
    </p:spTree>
    <p:extLst>
      <p:ext uri="{BB962C8B-B14F-4D97-AF65-F5344CB8AC3E}">
        <p14:creationId xmlns:p14="http://schemas.microsoft.com/office/powerpoint/2010/main" val="38181713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顺序队列中，如果</a:t>
            </a:r>
            <a:r>
              <a:rPr lang="en-US" altLang="zh-CN" dirty="0"/>
              <a:t>front == rear</a:t>
            </a:r>
            <a:r>
              <a:rPr lang="zh-CN" altLang="en-US" dirty="0"/>
              <a:t>，有两种可能，队列中有一个元素，或者队列为。空。</a:t>
            </a:r>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66</a:t>
            </a:fld>
            <a:endParaRPr lang="en-US" altLang="zh-CN"/>
          </a:p>
        </p:txBody>
      </p:sp>
    </p:spTree>
    <p:extLst>
      <p:ext uri="{BB962C8B-B14F-4D97-AF65-F5344CB8AC3E}">
        <p14:creationId xmlns:p14="http://schemas.microsoft.com/office/powerpoint/2010/main" val="22320423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如果不预留位置，增加元素</a:t>
            </a:r>
            <a:r>
              <a:rPr lang="en-US" altLang="zh-CN" dirty="0"/>
              <a:t>70</a:t>
            </a:r>
            <a:r>
              <a:rPr lang="zh-CN" altLang="en-US" dirty="0"/>
              <a:t>，</a:t>
            </a:r>
            <a:r>
              <a:rPr lang="en-US" altLang="zh-CN" dirty="0"/>
              <a:t>rear+1</a:t>
            </a:r>
            <a:r>
              <a:rPr lang="zh-CN" altLang="en-US" dirty="0"/>
              <a:t>，</a:t>
            </a:r>
            <a:r>
              <a:rPr lang="en-US" altLang="zh-CN" dirty="0"/>
              <a:t>rear ==front</a:t>
            </a:r>
            <a:r>
              <a:rPr lang="zh-CN" altLang="en-US" dirty="0"/>
              <a:t>？ 队列空？还是队列满？是不是不好判断？</a:t>
            </a:r>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67</a:t>
            </a:fld>
            <a:endParaRPr lang="en-US" altLang="zh-CN"/>
          </a:p>
        </p:txBody>
      </p:sp>
    </p:spTree>
    <p:extLst>
      <p:ext uri="{BB962C8B-B14F-4D97-AF65-F5344CB8AC3E}">
        <p14:creationId xmlns:p14="http://schemas.microsoft.com/office/powerpoint/2010/main" val="40735988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i</a:t>
            </a:r>
            <a:r>
              <a:rPr lang="zh-CN" altLang="en-US" dirty="0"/>
              <a:t>初始指向</a:t>
            </a:r>
            <a:r>
              <a:rPr lang="en-US" altLang="zh-CN" dirty="0"/>
              <a:t>front</a:t>
            </a:r>
            <a:r>
              <a:rPr lang="zh-CN" altLang="en-US" dirty="0"/>
              <a:t>指针，只要</a:t>
            </a:r>
            <a:r>
              <a:rPr lang="en-US" altLang="zh-CN" dirty="0" err="1"/>
              <a:t>i</a:t>
            </a:r>
            <a:r>
              <a:rPr lang="zh-CN" altLang="en-US" dirty="0"/>
              <a:t>没有遇到</a:t>
            </a:r>
            <a:r>
              <a:rPr lang="en-US" altLang="zh-CN" dirty="0"/>
              <a:t>rear</a:t>
            </a:r>
            <a:r>
              <a:rPr lang="zh-CN" altLang="en-US" dirty="0"/>
              <a:t>，就把</a:t>
            </a:r>
            <a:r>
              <a:rPr lang="en-US" altLang="zh-CN" dirty="0" err="1"/>
              <a:t>i</a:t>
            </a:r>
            <a:r>
              <a:rPr lang="zh-CN" altLang="en-US" dirty="0"/>
              <a:t>位置的元素，复制给</a:t>
            </a:r>
            <a:r>
              <a:rPr lang="en-US" altLang="zh-CN" dirty="0"/>
              <a:t>j</a:t>
            </a:r>
            <a:r>
              <a:rPr lang="zh-CN" altLang="en-US" dirty="0"/>
              <a:t>下标的元素。</a:t>
            </a:r>
            <a:r>
              <a:rPr lang="en-US" altLang="zh-CN" dirty="0" err="1"/>
              <a:t>i</a:t>
            </a:r>
            <a:r>
              <a:rPr lang="zh-CN" altLang="en-US" dirty="0"/>
              <a:t>一直</a:t>
            </a:r>
            <a:r>
              <a:rPr lang="en-US" altLang="zh-CN" dirty="0"/>
              <a:t>+1</a:t>
            </a:r>
            <a:r>
              <a:rPr lang="zh-CN" altLang="en-US" dirty="0"/>
              <a:t>，类似</a:t>
            </a:r>
            <a:r>
              <a:rPr lang="en-US" altLang="zh-CN" dirty="0"/>
              <a:t>front</a:t>
            </a:r>
            <a:r>
              <a:rPr lang="zh-CN" altLang="en-US" dirty="0"/>
              <a:t>，需要</a:t>
            </a:r>
            <a:r>
              <a:rPr lang="en-US" altLang="zh-CN" dirty="0"/>
              <a:t>%</a:t>
            </a:r>
            <a:r>
              <a:rPr lang="zh-CN" altLang="en-US" dirty="0"/>
              <a:t>。</a:t>
            </a:r>
            <a:endParaRPr lang="en-US" altLang="zh-CN" dirty="0"/>
          </a:p>
          <a:p>
            <a:r>
              <a:rPr lang="en-US" altLang="zh-CN" dirty="0"/>
              <a:t>J++</a:t>
            </a:r>
            <a:r>
              <a:rPr lang="zh-CN" altLang="en-US" dirty="0"/>
              <a:t>表示一直</a:t>
            </a:r>
            <a:r>
              <a:rPr lang="en-US" altLang="zh-CN" dirty="0"/>
              <a:t>value</a:t>
            </a:r>
            <a:r>
              <a:rPr lang="zh-CN" altLang="en-US" dirty="0"/>
              <a:t>赋值。表示目前有多少元素已经加入到</a:t>
            </a:r>
            <a:r>
              <a:rPr lang="en-US" altLang="zh-CN" dirty="0"/>
              <a:t>value</a:t>
            </a:r>
            <a:r>
              <a:rPr lang="zh-CN" altLang="en-US" dirty="0"/>
              <a:t>数组中了。</a:t>
            </a:r>
            <a:endParaRPr lang="en-US" altLang="zh-CN" dirty="0"/>
          </a:p>
          <a:p>
            <a:r>
              <a:rPr lang="en-US" altLang="zh-CN" dirty="0" err="1"/>
              <a:t>This.rear</a:t>
            </a:r>
            <a:endParaRPr lang="en-US" altLang="zh-CN" dirty="0"/>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70</a:t>
            </a:fld>
            <a:endParaRPr lang="en-US" altLang="zh-CN"/>
          </a:p>
        </p:txBody>
      </p:sp>
    </p:spTree>
    <p:extLst>
      <p:ext uri="{BB962C8B-B14F-4D97-AF65-F5344CB8AC3E}">
        <p14:creationId xmlns:p14="http://schemas.microsoft.com/office/powerpoint/2010/main" val="37698817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改变的仅仅是下标，有没有因为插入，删除，元素，出现了元素位置的变化？</a:t>
            </a:r>
            <a:endParaRPr lang="en-US" altLang="zh-CN" dirty="0"/>
          </a:p>
          <a:p>
            <a:r>
              <a:rPr lang="zh-CN" altLang="en-US" dirty="0"/>
              <a:t>不需要移动元素。</a:t>
            </a:r>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73</a:t>
            </a:fld>
            <a:endParaRPr lang="en-US" altLang="zh-CN"/>
          </a:p>
        </p:txBody>
      </p:sp>
    </p:spTree>
    <p:extLst>
      <p:ext uri="{BB962C8B-B14F-4D97-AF65-F5344CB8AC3E}">
        <p14:creationId xmlns:p14="http://schemas.microsoft.com/office/powerpoint/2010/main" val="31167529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需要带头节点的单链表吗</a:t>
            </a:r>
            <a:r>
              <a:rPr lang="en-US" altLang="zh-CN" dirty="0"/>
              <a:t>? </a:t>
            </a:r>
            <a:r>
              <a:rPr lang="zh-CN" altLang="en-US" dirty="0"/>
              <a:t>为什么不需要</a:t>
            </a:r>
            <a:r>
              <a:rPr lang="en-US" altLang="zh-CN" dirty="0"/>
              <a:t>?</a:t>
            </a:r>
          </a:p>
          <a:p>
            <a:r>
              <a:rPr lang="zh-CN" altLang="en-US" dirty="0"/>
              <a:t>因为插入删除是中间位置，还是头位置，代码有区别，需要区分，所以引入了头结点。</a:t>
            </a:r>
            <a:endParaRPr lang="en-US" altLang="zh-CN" dirty="0"/>
          </a:p>
          <a:p>
            <a:r>
              <a:rPr lang="zh-CN" altLang="en-US" dirty="0"/>
              <a:t>这样在链表的头插入元素，</a:t>
            </a:r>
            <a:r>
              <a:rPr lang="en-US" altLang="zh-CN" dirty="0"/>
              <a:t>head-next = q; </a:t>
            </a:r>
          </a:p>
          <a:p>
            <a:r>
              <a:rPr lang="en-US" altLang="zh-CN" dirty="0"/>
              <a:t>                                        temp = head-&gt;next;</a:t>
            </a:r>
          </a:p>
          <a:p>
            <a:r>
              <a:rPr lang="en-US" altLang="zh-CN" dirty="0"/>
              <a:t>                                        q-&gt;next = temp;</a:t>
            </a:r>
          </a:p>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74</a:t>
            </a:fld>
            <a:endParaRPr lang="en-US" altLang="zh-CN"/>
          </a:p>
        </p:txBody>
      </p:sp>
    </p:spTree>
    <p:extLst>
      <p:ext uri="{BB962C8B-B14F-4D97-AF65-F5344CB8AC3E}">
        <p14:creationId xmlns:p14="http://schemas.microsoft.com/office/powerpoint/2010/main" val="19572164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77</a:t>
            </a:fld>
            <a:endParaRPr lang="en-US" altLang="zh-CN"/>
          </a:p>
        </p:txBody>
      </p:sp>
    </p:spTree>
    <p:extLst>
      <p:ext uri="{BB962C8B-B14F-4D97-AF65-F5344CB8AC3E}">
        <p14:creationId xmlns:p14="http://schemas.microsoft.com/office/powerpoint/2010/main" val="16228310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表示空表插入和非空表插入，不一样。空表插入要求</a:t>
            </a:r>
            <a:r>
              <a:rPr lang="en-US" altLang="zh-CN" dirty="0"/>
              <a:t>front</a:t>
            </a:r>
            <a:r>
              <a:rPr lang="zh-CN" altLang="en-US" dirty="0"/>
              <a:t>和</a:t>
            </a:r>
            <a:r>
              <a:rPr lang="en-US" altLang="zh-CN" dirty="0"/>
              <a:t>rear</a:t>
            </a:r>
            <a:r>
              <a:rPr lang="zh-CN" altLang="en-US" dirty="0"/>
              <a:t>都指向</a:t>
            </a:r>
            <a:r>
              <a:rPr lang="en-US" altLang="zh-CN" dirty="0"/>
              <a:t>q</a:t>
            </a:r>
            <a:r>
              <a:rPr lang="zh-CN" altLang="en-US" dirty="0"/>
              <a:t>。</a:t>
            </a:r>
            <a:endParaRPr lang="en-US" altLang="zh-CN" dirty="0"/>
          </a:p>
          <a:p>
            <a:r>
              <a:rPr lang="zh-CN" altLang="en-US" dirty="0"/>
              <a:t>非空表插入，表示</a:t>
            </a:r>
            <a:r>
              <a:rPr lang="en-US" altLang="zh-CN" dirty="0"/>
              <a:t>rear-&gt;next</a:t>
            </a:r>
            <a:r>
              <a:rPr lang="zh-CN" altLang="en-US" dirty="0"/>
              <a:t> </a:t>
            </a:r>
            <a:r>
              <a:rPr lang="en-US" altLang="zh-CN" dirty="0"/>
              <a:t>=</a:t>
            </a:r>
            <a:r>
              <a:rPr lang="zh-CN" altLang="en-US" dirty="0"/>
              <a:t> </a:t>
            </a:r>
            <a:r>
              <a:rPr lang="en-US" altLang="zh-CN" dirty="0"/>
              <a:t>q.</a:t>
            </a:r>
            <a:r>
              <a:rPr lang="zh-CN" altLang="en-US" dirty="0"/>
              <a:t> </a:t>
            </a:r>
            <a:r>
              <a:rPr lang="en-US" altLang="zh-CN" dirty="0"/>
              <a:t>front</a:t>
            </a:r>
            <a:r>
              <a:rPr lang="zh-CN" altLang="en-US" dirty="0"/>
              <a:t> 不变。</a:t>
            </a:r>
            <a:r>
              <a:rPr lang="en-US" altLang="zh-CN" dirty="0"/>
              <a:t>Rear =q</a:t>
            </a:r>
            <a:r>
              <a:rPr lang="zh-CN" altLang="en-US" dirty="0"/>
              <a:t>；</a:t>
            </a:r>
            <a:endParaRPr lang="en-US" altLang="zh-CN" dirty="0"/>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78</a:t>
            </a:fld>
            <a:endParaRPr lang="en-US" altLang="zh-CN"/>
          </a:p>
        </p:txBody>
      </p:sp>
    </p:spTree>
    <p:extLst>
      <p:ext uri="{BB962C8B-B14F-4D97-AF65-F5344CB8AC3E}">
        <p14:creationId xmlns:p14="http://schemas.microsoft.com/office/powerpoint/2010/main" val="41135500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This.front</a:t>
            </a:r>
            <a:r>
              <a:rPr lang="en-US" altLang="zh-CN" dirty="0"/>
              <a:t>==null</a:t>
            </a:r>
            <a:r>
              <a:rPr lang="zh-CN" altLang="en-US" dirty="0"/>
              <a:t>，表示队列中原来只有一个数据元素 ，而我们删除了这个数据元素，需要将</a:t>
            </a:r>
            <a:r>
              <a:rPr lang="en-US" altLang="zh-CN" dirty="0"/>
              <a:t>front</a:t>
            </a:r>
            <a:r>
              <a:rPr lang="zh-CN" altLang="en-US" dirty="0"/>
              <a:t>，</a:t>
            </a:r>
            <a:r>
              <a:rPr lang="en-US" altLang="zh-CN" dirty="0"/>
              <a:t>rear</a:t>
            </a:r>
            <a:r>
              <a:rPr lang="zh-CN" altLang="en-US"/>
              <a:t>都设为空。</a:t>
            </a:r>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80</a:t>
            </a:fld>
            <a:endParaRPr lang="en-US" altLang="zh-CN"/>
          </a:p>
        </p:txBody>
      </p:sp>
    </p:spTree>
    <p:extLst>
      <p:ext uri="{BB962C8B-B14F-4D97-AF65-F5344CB8AC3E}">
        <p14:creationId xmlns:p14="http://schemas.microsoft.com/office/powerpoint/2010/main" val="5143385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直接在这里，建立两个队列，其中一个是等待进入素数环的队列 ，</a:t>
            </a:r>
            <a:endParaRPr lang="en-US" altLang="zh-CN" dirty="0"/>
          </a:p>
          <a:p>
            <a:r>
              <a:rPr lang="zh-CN" altLang="en-US" dirty="0"/>
              <a:t>另一个是已经进入素数环的队列。</a:t>
            </a:r>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82</a:t>
            </a:fld>
            <a:endParaRPr lang="en-US" altLang="zh-CN"/>
          </a:p>
        </p:txBody>
      </p:sp>
    </p:spTree>
    <p:extLst>
      <p:ext uri="{BB962C8B-B14F-4D97-AF65-F5344CB8AC3E}">
        <p14:creationId xmlns:p14="http://schemas.microsoft.com/office/powerpoint/2010/main" val="3920652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t>出栈序列个数为</a:t>
            </a:r>
            <a:endParaRPr lang="zh-CN" altLang="en-US" dirty="0"/>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16</a:t>
            </a:fld>
            <a:endParaRPr lang="en-US" altLang="zh-CN"/>
          </a:p>
        </p:txBody>
      </p:sp>
    </p:spTree>
    <p:extLst>
      <p:ext uri="{BB962C8B-B14F-4D97-AF65-F5344CB8AC3E}">
        <p14:creationId xmlns:p14="http://schemas.microsoft.com/office/powerpoint/2010/main" val="33856848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84</a:t>
            </a:fld>
            <a:endParaRPr lang="en-US" altLang="zh-CN"/>
          </a:p>
        </p:txBody>
      </p:sp>
    </p:spTree>
    <p:extLst>
      <p:ext uri="{BB962C8B-B14F-4D97-AF65-F5344CB8AC3E}">
        <p14:creationId xmlns:p14="http://schemas.microsoft.com/office/powerpoint/2010/main" val="12780930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有些系统中的排队等待问题，仅按照“先来先服务”原则不能满足实际的需求，还需要将任务的重要（或紧急）程度作为排队的依据。</a:t>
            </a:r>
            <a:endParaRPr lang="en-US" altLang="zh-CN" dirty="0"/>
          </a:p>
          <a:p>
            <a:endParaRPr lang="en-US" altLang="zh-CN" dirty="0"/>
          </a:p>
          <a:p>
            <a:r>
              <a:rPr lang="zh-CN" altLang="en-US" sz="1200" b="0" i="0" u="none" strike="noStrike" kern="1200" dirty="0">
                <a:solidFill>
                  <a:schemeClr val="tx1"/>
                </a:solidFill>
                <a:effectLst/>
                <a:latin typeface="Times New Roman" pitchFamily="18" charset="0"/>
                <a:ea typeface="宋体" pitchFamily="2" charset="-122"/>
                <a:cs typeface="+mn-cs"/>
              </a:rPr>
              <a:t>进程（</a:t>
            </a:r>
            <a:r>
              <a:rPr lang="en-US" altLang="zh-CN" sz="1200" b="0" i="0" u="none" strike="noStrike" kern="1200" dirty="0">
                <a:solidFill>
                  <a:schemeClr val="tx1"/>
                </a:solidFill>
                <a:effectLst/>
                <a:latin typeface="Times New Roman" pitchFamily="18" charset="0"/>
                <a:ea typeface="宋体" pitchFamily="2" charset="-122"/>
                <a:cs typeface="+mn-cs"/>
              </a:rPr>
              <a:t>Process</a:t>
            </a:r>
            <a:r>
              <a:rPr lang="zh-CN" altLang="en-US" sz="1200" b="0" i="0" u="none" strike="noStrike" kern="1200" dirty="0">
                <a:solidFill>
                  <a:schemeClr val="tx1"/>
                </a:solidFill>
                <a:effectLst/>
                <a:latin typeface="Times New Roman" pitchFamily="18" charset="0"/>
                <a:ea typeface="宋体" pitchFamily="2" charset="-122"/>
                <a:cs typeface="+mn-cs"/>
              </a:rPr>
              <a:t>）是计算机中的程序关于某数据集合上的一次运行活动，是系统进行资源分配和调度的基本单位，是</a:t>
            </a:r>
            <a:r>
              <a:rPr lang="zh-CN" altLang="en-US" sz="1200" b="0" i="0" u="none" strike="noStrike" kern="1200" dirty="0">
                <a:solidFill>
                  <a:schemeClr val="tx1"/>
                </a:solidFill>
                <a:effectLst/>
                <a:latin typeface="Times New Roman" pitchFamily="18" charset="0"/>
                <a:ea typeface="宋体" pitchFamily="2" charset="-122"/>
                <a:cs typeface="+mn-cs"/>
                <a:hlinkClick r:id="rId3"/>
              </a:rPr>
              <a:t>操作系统</a:t>
            </a:r>
            <a:r>
              <a:rPr lang="zh-CN" altLang="en-US" sz="1200" b="0" i="0" u="none" strike="noStrike" kern="1200" dirty="0">
                <a:solidFill>
                  <a:schemeClr val="tx1"/>
                </a:solidFill>
                <a:effectLst/>
                <a:latin typeface="Times New Roman" pitchFamily="18" charset="0"/>
                <a:ea typeface="宋体" pitchFamily="2" charset="-122"/>
                <a:cs typeface="+mn-cs"/>
              </a:rPr>
              <a:t>结构的基础</a:t>
            </a:r>
            <a:endParaRPr lang="en-US" altLang="zh-CN" sz="1200" b="0" i="0" u="none" strike="noStrike" kern="1200" dirty="0">
              <a:solidFill>
                <a:schemeClr val="tx1"/>
              </a:solidFill>
              <a:effectLst/>
              <a:latin typeface="Times New Roman" pitchFamily="18" charset="0"/>
              <a:ea typeface="宋体" pitchFamily="2" charset="-122"/>
              <a:cs typeface="+mn-cs"/>
            </a:endParaRPr>
          </a:p>
          <a:p>
            <a:r>
              <a:rPr lang="zh-CN" altLang="en-US" sz="1200" b="0" i="0" u="none" strike="noStrike" kern="1200" dirty="0">
                <a:solidFill>
                  <a:schemeClr val="tx1"/>
                </a:solidFill>
                <a:effectLst/>
                <a:latin typeface="Times New Roman" pitchFamily="18" charset="0"/>
                <a:ea typeface="宋体" pitchFamily="2" charset="-122"/>
                <a:cs typeface="+mn-cs"/>
              </a:rPr>
              <a:t>进程是正在运行的程序的实例。</a:t>
            </a:r>
            <a:endParaRPr lang="en-US" altLang="zh-CN" dirty="0"/>
          </a:p>
          <a:p>
            <a:r>
              <a:rPr lang="zh-CN" altLang="en-US" dirty="0"/>
              <a:t>例如，操作系统中的进程调度管理，每个进程有一个优先级表示进程的紧急程度，优先级高的进程先执行，同级别的进程按照先进先出原则排队等待。因此操作系统需要优先队列来管理和调度进程。</a:t>
            </a:r>
            <a:endParaRPr lang="en-US" altLang="zh-CN" dirty="0"/>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87</a:t>
            </a:fld>
            <a:endParaRPr lang="en-US" altLang="zh-CN"/>
          </a:p>
        </p:txBody>
      </p:sp>
    </p:spTree>
    <p:extLst>
      <p:ext uri="{BB962C8B-B14F-4D97-AF65-F5344CB8AC3E}">
        <p14:creationId xmlns:p14="http://schemas.microsoft.com/office/powerpoint/2010/main" val="2709593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有些系统中的排队等待问题，仅按照“先来先服务”原则不能满足实际的需求，还需要将任务的重要（或紧急）程度作为排队的依据。</a:t>
            </a:r>
            <a:endParaRPr lang="en-US" altLang="zh-CN" dirty="0"/>
          </a:p>
          <a:p>
            <a:endParaRPr lang="en-US" altLang="zh-CN" dirty="0"/>
          </a:p>
          <a:p>
            <a:r>
              <a:rPr lang="zh-CN" altLang="en-US" sz="1200" b="0" i="0" u="none" strike="noStrike" kern="1200" dirty="0">
                <a:solidFill>
                  <a:schemeClr val="tx1"/>
                </a:solidFill>
                <a:effectLst/>
                <a:latin typeface="Times New Roman" pitchFamily="18" charset="0"/>
                <a:ea typeface="宋体" pitchFamily="2" charset="-122"/>
                <a:cs typeface="+mn-cs"/>
              </a:rPr>
              <a:t>进程（</a:t>
            </a:r>
            <a:r>
              <a:rPr lang="en-US" altLang="zh-CN" sz="1200" b="0" i="0" u="none" strike="noStrike" kern="1200" dirty="0">
                <a:solidFill>
                  <a:schemeClr val="tx1"/>
                </a:solidFill>
                <a:effectLst/>
                <a:latin typeface="Times New Roman" pitchFamily="18" charset="0"/>
                <a:ea typeface="宋体" pitchFamily="2" charset="-122"/>
                <a:cs typeface="+mn-cs"/>
              </a:rPr>
              <a:t>Process</a:t>
            </a:r>
            <a:r>
              <a:rPr lang="zh-CN" altLang="en-US" sz="1200" b="0" i="0" u="none" strike="noStrike" kern="1200" dirty="0">
                <a:solidFill>
                  <a:schemeClr val="tx1"/>
                </a:solidFill>
                <a:effectLst/>
                <a:latin typeface="Times New Roman" pitchFamily="18" charset="0"/>
                <a:ea typeface="宋体" pitchFamily="2" charset="-122"/>
                <a:cs typeface="+mn-cs"/>
              </a:rPr>
              <a:t>）是计算机中的程序关于某数据集合上的一次运行活动，是系统进行资源分配和调度的基本单位，是</a:t>
            </a:r>
            <a:r>
              <a:rPr lang="zh-CN" altLang="en-US" sz="1200" b="0" i="0" u="none" strike="noStrike" kern="1200" dirty="0">
                <a:solidFill>
                  <a:schemeClr val="tx1"/>
                </a:solidFill>
                <a:effectLst/>
                <a:latin typeface="Times New Roman" pitchFamily="18" charset="0"/>
                <a:ea typeface="宋体" pitchFamily="2" charset="-122"/>
                <a:cs typeface="+mn-cs"/>
                <a:hlinkClick r:id="rId3"/>
              </a:rPr>
              <a:t>操作系统</a:t>
            </a:r>
            <a:r>
              <a:rPr lang="zh-CN" altLang="en-US" sz="1200" b="0" i="0" u="none" strike="noStrike" kern="1200" dirty="0">
                <a:solidFill>
                  <a:schemeClr val="tx1"/>
                </a:solidFill>
                <a:effectLst/>
                <a:latin typeface="Times New Roman" pitchFamily="18" charset="0"/>
                <a:ea typeface="宋体" pitchFamily="2" charset="-122"/>
                <a:cs typeface="+mn-cs"/>
              </a:rPr>
              <a:t>结构的基础</a:t>
            </a:r>
            <a:endParaRPr lang="en-US" altLang="zh-CN" sz="1200" b="0" i="0" u="none" strike="noStrike" kern="1200" dirty="0">
              <a:solidFill>
                <a:schemeClr val="tx1"/>
              </a:solidFill>
              <a:effectLst/>
              <a:latin typeface="Times New Roman" pitchFamily="18" charset="0"/>
              <a:ea typeface="宋体" pitchFamily="2" charset="-122"/>
              <a:cs typeface="+mn-cs"/>
            </a:endParaRPr>
          </a:p>
          <a:p>
            <a:r>
              <a:rPr lang="zh-CN" altLang="en-US" sz="1200" b="0" i="0" u="none" strike="noStrike" kern="1200" dirty="0">
                <a:solidFill>
                  <a:schemeClr val="tx1"/>
                </a:solidFill>
                <a:effectLst/>
                <a:latin typeface="Times New Roman" pitchFamily="18" charset="0"/>
                <a:ea typeface="宋体" pitchFamily="2" charset="-122"/>
                <a:cs typeface="+mn-cs"/>
              </a:rPr>
              <a:t>进程是正在运行的程序的实例。</a:t>
            </a:r>
            <a:endParaRPr lang="en-US" altLang="zh-CN" dirty="0"/>
          </a:p>
          <a:p>
            <a:r>
              <a:rPr lang="zh-CN" altLang="en-US" dirty="0"/>
              <a:t>例如，操作系统中的进程调度管理，每个进程有一个优先级表示进程的紧急程度，优先级高的进程先执行，同级别的进程按照先进先出原则排队等待。因此操作系统需要优先队列来管理和调度进程。</a:t>
            </a:r>
            <a:endParaRPr lang="en-US" altLang="zh-CN" dirty="0"/>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88</a:t>
            </a:fld>
            <a:endParaRPr lang="en-US" altLang="zh-CN"/>
          </a:p>
        </p:txBody>
      </p:sp>
    </p:spTree>
    <p:extLst>
      <p:ext uri="{BB962C8B-B14F-4D97-AF65-F5344CB8AC3E}">
        <p14:creationId xmlns:p14="http://schemas.microsoft.com/office/powerpoint/2010/main" val="35845865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有些系统中的排队等待问题，仅按照“先来先服务”原则不能满足实际的需求，还需要将任务的重要（或紧急）程度作为排队的依据。</a:t>
            </a:r>
            <a:endParaRPr lang="en-US" altLang="zh-CN" dirty="0"/>
          </a:p>
          <a:p>
            <a:endParaRPr lang="en-US" altLang="zh-CN" dirty="0"/>
          </a:p>
          <a:p>
            <a:r>
              <a:rPr lang="zh-CN" altLang="en-US" sz="1200" b="0" i="0" u="none" strike="noStrike" kern="1200" dirty="0">
                <a:solidFill>
                  <a:schemeClr val="tx1"/>
                </a:solidFill>
                <a:effectLst/>
                <a:latin typeface="Times New Roman" pitchFamily="18" charset="0"/>
                <a:ea typeface="宋体" pitchFamily="2" charset="-122"/>
                <a:cs typeface="+mn-cs"/>
              </a:rPr>
              <a:t>进程（</a:t>
            </a:r>
            <a:r>
              <a:rPr lang="en-US" altLang="zh-CN" sz="1200" b="0" i="0" u="none" strike="noStrike" kern="1200" dirty="0">
                <a:solidFill>
                  <a:schemeClr val="tx1"/>
                </a:solidFill>
                <a:effectLst/>
                <a:latin typeface="Times New Roman" pitchFamily="18" charset="0"/>
                <a:ea typeface="宋体" pitchFamily="2" charset="-122"/>
                <a:cs typeface="+mn-cs"/>
              </a:rPr>
              <a:t>Process</a:t>
            </a:r>
            <a:r>
              <a:rPr lang="zh-CN" altLang="en-US" sz="1200" b="0" i="0" u="none" strike="noStrike" kern="1200" dirty="0">
                <a:solidFill>
                  <a:schemeClr val="tx1"/>
                </a:solidFill>
                <a:effectLst/>
                <a:latin typeface="Times New Roman" pitchFamily="18" charset="0"/>
                <a:ea typeface="宋体" pitchFamily="2" charset="-122"/>
                <a:cs typeface="+mn-cs"/>
              </a:rPr>
              <a:t>）是计算机中的程序关于某数据集合上的一次运行活动，是系统进行资源分配和调度的基本单位，是</a:t>
            </a:r>
            <a:r>
              <a:rPr lang="zh-CN" altLang="en-US" sz="1200" b="0" i="0" u="none" strike="noStrike" kern="1200" dirty="0">
                <a:solidFill>
                  <a:schemeClr val="tx1"/>
                </a:solidFill>
                <a:effectLst/>
                <a:latin typeface="Times New Roman" pitchFamily="18" charset="0"/>
                <a:ea typeface="宋体" pitchFamily="2" charset="-122"/>
                <a:cs typeface="+mn-cs"/>
                <a:hlinkClick r:id="rId3"/>
              </a:rPr>
              <a:t>操作系统</a:t>
            </a:r>
            <a:r>
              <a:rPr lang="zh-CN" altLang="en-US" sz="1200" b="0" i="0" u="none" strike="noStrike" kern="1200" dirty="0">
                <a:solidFill>
                  <a:schemeClr val="tx1"/>
                </a:solidFill>
                <a:effectLst/>
                <a:latin typeface="Times New Roman" pitchFamily="18" charset="0"/>
                <a:ea typeface="宋体" pitchFamily="2" charset="-122"/>
                <a:cs typeface="+mn-cs"/>
              </a:rPr>
              <a:t>结构的基础</a:t>
            </a:r>
            <a:endParaRPr lang="en-US" altLang="zh-CN" sz="1200" b="0" i="0" u="none" strike="noStrike" kern="1200" dirty="0">
              <a:solidFill>
                <a:schemeClr val="tx1"/>
              </a:solidFill>
              <a:effectLst/>
              <a:latin typeface="Times New Roman" pitchFamily="18" charset="0"/>
              <a:ea typeface="宋体" pitchFamily="2" charset="-122"/>
              <a:cs typeface="+mn-cs"/>
            </a:endParaRPr>
          </a:p>
          <a:p>
            <a:r>
              <a:rPr lang="zh-CN" altLang="en-US" sz="1200" b="0" i="0" u="none" strike="noStrike" kern="1200" dirty="0">
                <a:solidFill>
                  <a:schemeClr val="tx1"/>
                </a:solidFill>
                <a:effectLst/>
                <a:latin typeface="Times New Roman" pitchFamily="18" charset="0"/>
                <a:ea typeface="宋体" pitchFamily="2" charset="-122"/>
                <a:cs typeface="+mn-cs"/>
              </a:rPr>
              <a:t>进程是正在运行的程序的实例。</a:t>
            </a:r>
            <a:endParaRPr lang="en-US" altLang="zh-CN" dirty="0"/>
          </a:p>
          <a:p>
            <a:r>
              <a:rPr lang="zh-CN" altLang="en-US" dirty="0"/>
              <a:t>例如，操作系统中的进程调度管理，每个进程有一个优先级表示进程的紧急程度，优先级高的进程先执行，同级别的进程按照先进先出原则排队等待。因此操作系统需要优先队列来管理和调度进程。</a:t>
            </a:r>
            <a:endParaRPr lang="en-US" altLang="zh-CN" dirty="0"/>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89</a:t>
            </a:fld>
            <a:endParaRPr lang="en-US" altLang="zh-CN"/>
          </a:p>
        </p:txBody>
      </p:sp>
    </p:spTree>
    <p:extLst>
      <p:ext uri="{BB962C8B-B14F-4D97-AF65-F5344CB8AC3E}">
        <p14:creationId xmlns:p14="http://schemas.microsoft.com/office/powerpoint/2010/main" val="38853011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有些系统中的排队等待问题，仅按照“先来先服务”原则不能满足实际的需求，还需要将任务的重要（或紧急）程度作为排队的依据。</a:t>
            </a:r>
            <a:endParaRPr lang="en-US" altLang="zh-CN" dirty="0"/>
          </a:p>
          <a:p>
            <a:endParaRPr lang="en-US" altLang="zh-CN" dirty="0"/>
          </a:p>
          <a:p>
            <a:r>
              <a:rPr lang="zh-CN" altLang="en-US" sz="1200" b="0" i="0" u="none" strike="noStrike" kern="1200" dirty="0">
                <a:solidFill>
                  <a:schemeClr val="tx1"/>
                </a:solidFill>
                <a:effectLst/>
                <a:latin typeface="Times New Roman" pitchFamily="18" charset="0"/>
                <a:ea typeface="宋体" pitchFamily="2" charset="-122"/>
                <a:cs typeface="+mn-cs"/>
              </a:rPr>
              <a:t>进程（</a:t>
            </a:r>
            <a:r>
              <a:rPr lang="en-US" altLang="zh-CN" sz="1200" b="0" i="0" u="none" strike="noStrike" kern="1200" dirty="0">
                <a:solidFill>
                  <a:schemeClr val="tx1"/>
                </a:solidFill>
                <a:effectLst/>
                <a:latin typeface="Times New Roman" pitchFamily="18" charset="0"/>
                <a:ea typeface="宋体" pitchFamily="2" charset="-122"/>
                <a:cs typeface="+mn-cs"/>
              </a:rPr>
              <a:t>Process</a:t>
            </a:r>
            <a:r>
              <a:rPr lang="zh-CN" altLang="en-US" sz="1200" b="0" i="0" u="none" strike="noStrike" kern="1200" dirty="0">
                <a:solidFill>
                  <a:schemeClr val="tx1"/>
                </a:solidFill>
                <a:effectLst/>
                <a:latin typeface="Times New Roman" pitchFamily="18" charset="0"/>
                <a:ea typeface="宋体" pitchFamily="2" charset="-122"/>
                <a:cs typeface="+mn-cs"/>
              </a:rPr>
              <a:t>）是计算机中的程序关于某数据集合上的一次运行活动，是系统进行资源分配和调度的基本单位，是</a:t>
            </a:r>
            <a:r>
              <a:rPr lang="zh-CN" altLang="en-US" sz="1200" b="0" i="0" u="none" strike="noStrike" kern="1200" dirty="0">
                <a:solidFill>
                  <a:schemeClr val="tx1"/>
                </a:solidFill>
                <a:effectLst/>
                <a:latin typeface="Times New Roman" pitchFamily="18" charset="0"/>
                <a:ea typeface="宋体" pitchFamily="2" charset="-122"/>
                <a:cs typeface="+mn-cs"/>
                <a:hlinkClick r:id="rId3"/>
              </a:rPr>
              <a:t>操作系统</a:t>
            </a:r>
            <a:r>
              <a:rPr lang="zh-CN" altLang="en-US" sz="1200" b="0" i="0" u="none" strike="noStrike" kern="1200" dirty="0">
                <a:solidFill>
                  <a:schemeClr val="tx1"/>
                </a:solidFill>
                <a:effectLst/>
                <a:latin typeface="Times New Roman" pitchFamily="18" charset="0"/>
                <a:ea typeface="宋体" pitchFamily="2" charset="-122"/>
                <a:cs typeface="+mn-cs"/>
              </a:rPr>
              <a:t>结构的基础</a:t>
            </a:r>
            <a:endParaRPr lang="en-US" altLang="zh-CN" sz="1200" b="0" i="0" u="none" strike="noStrike" kern="1200" dirty="0">
              <a:solidFill>
                <a:schemeClr val="tx1"/>
              </a:solidFill>
              <a:effectLst/>
              <a:latin typeface="Times New Roman" pitchFamily="18" charset="0"/>
              <a:ea typeface="宋体" pitchFamily="2" charset="-122"/>
              <a:cs typeface="+mn-cs"/>
            </a:endParaRPr>
          </a:p>
          <a:p>
            <a:r>
              <a:rPr lang="zh-CN" altLang="en-US" sz="1200" b="0" i="0" u="none" strike="noStrike" kern="1200" dirty="0">
                <a:solidFill>
                  <a:schemeClr val="tx1"/>
                </a:solidFill>
                <a:effectLst/>
                <a:latin typeface="Times New Roman" pitchFamily="18" charset="0"/>
                <a:ea typeface="宋体" pitchFamily="2" charset="-122"/>
                <a:cs typeface="+mn-cs"/>
              </a:rPr>
              <a:t>进程是正在运行的程序的实例。</a:t>
            </a:r>
            <a:endParaRPr lang="en-US" altLang="zh-CN" dirty="0"/>
          </a:p>
          <a:p>
            <a:r>
              <a:rPr lang="zh-CN" altLang="en-US" dirty="0"/>
              <a:t>例如，操作系统中的进程调度管理，每个进程有一个优先级表示进程的紧急程度，优先级高的进程先执行，同级别的进程按照先进先出原则排队等待。因此操作系统需要优先队列来管理和调度进程。</a:t>
            </a:r>
            <a:endParaRPr lang="en-US" altLang="zh-CN" dirty="0"/>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90</a:t>
            </a:fld>
            <a:endParaRPr lang="en-US" altLang="zh-CN"/>
          </a:p>
        </p:txBody>
      </p:sp>
    </p:spTree>
    <p:extLst>
      <p:ext uri="{BB962C8B-B14F-4D97-AF65-F5344CB8AC3E}">
        <p14:creationId xmlns:p14="http://schemas.microsoft.com/office/powerpoint/2010/main" val="33324466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有些系统中的排队等待问题，仅按照“先来先服务”原则不能满足实际的需求，还需要将任务的重要（或紧急）程度作为排队的依据。</a:t>
            </a:r>
            <a:endParaRPr lang="en-US" altLang="zh-CN" dirty="0"/>
          </a:p>
          <a:p>
            <a:endParaRPr lang="en-US" altLang="zh-CN" dirty="0"/>
          </a:p>
          <a:p>
            <a:r>
              <a:rPr lang="zh-CN" altLang="en-US" sz="1200" b="0" i="0" u="none" strike="noStrike" kern="1200" dirty="0">
                <a:solidFill>
                  <a:schemeClr val="tx1"/>
                </a:solidFill>
                <a:effectLst/>
                <a:latin typeface="Times New Roman" pitchFamily="18" charset="0"/>
                <a:ea typeface="宋体" pitchFamily="2" charset="-122"/>
                <a:cs typeface="+mn-cs"/>
              </a:rPr>
              <a:t>进程（</a:t>
            </a:r>
            <a:r>
              <a:rPr lang="en-US" altLang="zh-CN" sz="1200" b="0" i="0" u="none" strike="noStrike" kern="1200" dirty="0">
                <a:solidFill>
                  <a:schemeClr val="tx1"/>
                </a:solidFill>
                <a:effectLst/>
                <a:latin typeface="Times New Roman" pitchFamily="18" charset="0"/>
                <a:ea typeface="宋体" pitchFamily="2" charset="-122"/>
                <a:cs typeface="+mn-cs"/>
              </a:rPr>
              <a:t>Process</a:t>
            </a:r>
            <a:r>
              <a:rPr lang="zh-CN" altLang="en-US" sz="1200" b="0" i="0" u="none" strike="noStrike" kern="1200" dirty="0">
                <a:solidFill>
                  <a:schemeClr val="tx1"/>
                </a:solidFill>
                <a:effectLst/>
                <a:latin typeface="Times New Roman" pitchFamily="18" charset="0"/>
                <a:ea typeface="宋体" pitchFamily="2" charset="-122"/>
                <a:cs typeface="+mn-cs"/>
              </a:rPr>
              <a:t>）是计算机中的程序关于某数据集合上的一次运行活动，是系统进行资源分配和调度的基本单位，是</a:t>
            </a:r>
            <a:r>
              <a:rPr lang="zh-CN" altLang="en-US" sz="1200" b="0" i="0" u="none" strike="noStrike" kern="1200" dirty="0">
                <a:solidFill>
                  <a:schemeClr val="tx1"/>
                </a:solidFill>
                <a:effectLst/>
                <a:latin typeface="Times New Roman" pitchFamily="18" charset="0"/>
                <a:ea typeface="宋体" pitchFamily="2" charset="-122"/>
                <a:cs typeface="+mn-cs"/>
                <a:hlinkClick r:id="rId3"/>
              </a:rPr>
              <a:t>操作系统</a:t>
            </a:r>
            <a:r>
              <a:rPr lang="zh-CN" altLang="en-US" sz="1200" b="0" i="0" u="none" strike="noStrike" kern="1200" dirty="0">
                <a:solidFill>
                  <a:schemeClr val="tx1"/>
                </a:solidFill>
                <a:effectLst/>
                <a:latin typeface="Times New Roman" pitchFamily="18" charset="0"/>
                <a:ea typeface="宋体" pitchFamily="2" charset="-122"/>
                <a:cs typeface="+mn-cs"/>
              </a:rPr>
              <a:t>结构的基础</a:t>
            </a:r>
            <a:endParaRPr lang="en-US" altLang="zh-CN" sz="1200" b="0" i="0" u="none" strike="noStrike" kern="1200" dirty="0">
              <a:solidFill>
                <a:schemeClr val="tx1"/>
              </a:solidFill>
              <a:effectLst/>
              <a:latin typeface="Times New Roman" pitchFamily="18" charset="0"/>
              <a:ea typeface="宋体" pitchFamily="2" charset="-122"/>
              <a:cs typeface="+mn-cs"/>
            </a:endParaRPr>
          </a:p>
          <a:p>
            <a:r>
              <a:rPr lang="zh-CN" altLang="en-US" sz="1200" b="0" i="0" u="none" strike="noStrike" kern="1200" dirty="0">
                <a:solidFill>
                  <a:schemeClr val="tx1"/>
                </a:solidFill>
                <a:effectLst/>
                <a:latin typeface="Times New Roman" pitchFamily="18" charset="0"/>
                <a:ea typeface="宋体" pitchFamily="2" charset="-122"/>
                <a:cs typeface="+mn-cs"/>
              </a:rPr>
              <a:t>进程是正在运行的程序的实例。</a:t>
            </a:r>
            <a:endParaRPr lang="en-US" altLang="zh-CN" dirty="0"/>
          </a:p>
          <a:p>
            <a:r>
              <a:rPr lang="zh-CN" altLang="en-US" dirty="0"/>
              <a:t>例如，操作系统中的进程调度管理，每个进程有一个优先级表示进程的紧急程度，优先级高的进程先执行，同级别的进程按照先进先出原则排队等待。因此操作系统需要优先队列来管理和调度进程。</a:t>
            </a:r>
            <a:endParaRPr lang="en-US" altLang="zh-CN" dirty="0"/>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91</a:t>
            </a:fld>
            <a:endParaRPr lang="en-US" altLang="zh-CN"/>
          </a:p>
        </p:txBody>
      </p:sp>
    </p:spTree>
    <p:extLst>
      <p:ext uri="{BB962C8B-B14F-4D97-AF65-F5344CB8AC3E}">
        <p14:creationId xmlns:p14="http://schemas.microsoft.com/office/powerpoint/2010/main" val="2226526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Top</a:t>
            </a:r>
            <a:r>
              <a:rPr lang="zh-CN" altLang="en-US" dirty="0"/>
              <a:t>指向当前栈顶元素的位置。</a:t>
            </a:r>
            <a:endParaRPr lang="en-US" altLang="zh-CN" dirty="0"/>
          </a:p>
          <a:p>
            <a:r>
              <a:rPr lang="zh-CN" altLang="en-US" dirty="0"/>
              <a:t>当栈为空，</a:t>
            </a:r>
            <a:r>
              <a:rPr lang="en-US" altLang="zh-CN" dirty="0"/>
              <a:t>top</a:t>
            </a:r>
            <a:r>
              <a:rPr lang="zh-CN" altLang="en-US" dirty="0"/>
              <a:t>指向</a:t>
            </a:r>
            <a:r>
              <a:rPr lang="en-US" altLang="zh-CN" dirty="0"/>
              <a:t>-1.</a:t>
            </a:r>
            <a:endParaRPr lang="zh-CN" altLang="en-US" dirty="0"/>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19</a:t>
            </a:fld>
            <a:endParaRPr lang="en-US" altLang="zh-CN"/>
          </a:p>
        </p:txBody>
      </p:sp>
    </p:spTree>
    <p:extLst>
      <p:ext uri="{BB962C8B-B14F-4D97-AF65-F5344CB8AC3E}">
        <p14:creationId xmlns:p14="http://schemas.microsoft.com/office/powerpoint/2010/main" val="549016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20</a:t>
            </a:fld>
            <a:endParaRPr lang="en-US" altLang="zh-CN"/>
          </a:p>
        </p:txBody>
      </p:sp>
    </p:spTree>
    <p:extLst>
      <p:ext uri="{BB962C8B-B14F-4D97-AF65-F5344CB8AC3E}">
        <p14:creationId xmlns:p14="http://schemas.microsoft.com/office/powerpoint/2010/main" val="4224028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出栈操作分为两步，首先把当前</a:t>
            </a:r>
            <a:r>
              <a:rPr lang="en-US" altLang="zh-CN" dirty="0"/>
              <a:t>top</a:t>
            </a:r>
            <a:r>
              <a:rPr lang="zh-CN" altLang="en-US" dirty="0"/>
              <a:t>所指向的栈顶元素取出来，然后</a:t>
            </a:r>
            <a:r>
              <a:rPr lang="en-US" altLang="zh-CN" dirty="0"/>
              <a:t>top-1</a:t>
            </a:r>
            <a:r>
              <a:rPr lang="zh-CN" altLang="en-US" dirty="0"/>
              <a:t>，表示东西已经去除了，水位下降了。</a:t>
            </a:r>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21</a:t>
            </a:fld>
            <a:endParaRPr lang="en-US" altLang="zh-CN"/>
          </a:p>
        </p:txBody>
      </p:sp>
    </p:spTree>
    <p:extLst>
      <p:ext uri="{BB962C8B-B14F-4D97-AF65-F5344CB8AC3E}">
        <p14:creationId xmlns:p14="http://schemas.microsoft.com/office/powerpoint/2010/main" val="33949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线性表的顺序存储，插入数据的效率是</a:t>
            </a:r>
            <a:r>
              <a:rPr lang="en-US" altLang="zh-CN" dirty="0"/>
              <a:t>o(n</a:t>
            </a:r>
            <a:r>
              <a:rPr lang="zh-CN" altLang="en-US" dirty="0"/>
              <a:t>）</a:t>
            </a:r>
            <a:r>
              <a:rPr lang="en-US" altLang="zh-CN" dirty="0"/>
              <a:t>, </a:t>
            </a:r>
            <a:r>
              <a:rPr lang="zh-CN" altLang="en-US" dirty="0"/>
              <a:t>如果插入的位置为最后，那么不需要移动元素。</a:t>
            </a:r>
            <a:endParaRPr lang="en-US" altLang="zh-CN" dirty="0"/>
          </a:p>
          <a:p>
            <a:r>
              <a:rPr lang="zh-CN" altLang="en-US" dirty="0"/>
              <a:t>单链表的插入，如果是当前位置插入</a:t>
            </a:r>
            <a:r>
              <a:rPr lang="en-US" altLang="zh-CN" dirty="0"/>
              <a:t>O(1),</a:t>
            </a:r>
            <a:r>
              <a:rPr lang="zh-CN" altLang="en-US" dirty="0"/>
              <a:t>如果指定位置插入</a:t>
            </a:r>
            <a:r>
              <a:rPr lang="en-US" altLang="zh-CN" dirty="0"/>
              <a:t>O</a:t>
            </a:r>
            <a:r>
              <a:rPr lang="zh-CN" altLang="en-US" dirty="0"/>
              <a:t>（</a:t>
            </a:r>
            <a:r>
              <a:rPr lang="en-US" altLang="zh-CN" dirty="0"/>
              <a:t>n</a:t>
            </a:r>
            <a:r>
              <a:rPr lang="zh-CN" altLang="en-US" dirty="0"/>
              <a:t>），但是都没有元素的移动。</a:t>
            </a:r>
            <a:endParaRPr lang="en-US" altLang="zh-CN" dirty="0"/>
          </a:p>
          <a:p>
            <a:endParaRPr lang="en-US" altLang="zh-CN" dirty="0"/>
          </a:p>
          <a:p>
            <a:r>
              <a:rPr lang="zh-CN" altLang="en-US" dirty="0"/>
              <a:t>栈的插入位置</a:t>
            </a:r>
            <a:r>
              <a:rPr lang="en-US" altLang="zh-CN" dirty="0"/>
              <a:t>push</a:t>
            </a:r>
            <a:r>
              <a:rPr lang="zh-CN" altLang="en-US" dirty="0"/>
              <a:t>，是不是就是顺序表的最后位置插入，所以复杂度为</a:t>
            </a:r>
            <a:r>
              <a:rPr lang="en-US" altLang="zh-CN" dirty="0"/>
              <a:t>O(1</a:t>
            </a:r>
            <a:r>
              <a:rPr lang="zh-CN" altLang="en-US" dirty="0"/>
              <a:t>）。</a:t>
            </a:r>
            <a:endParaRPr lang="en-US" altLang="zh-CN" dirty="0"/>
          </a:p>
          <a:p>
            <a:endParaRPr lang="en-US" altLang="zh-CN" dirty="0"/>
          </a:p>
          <a:p>
            <a:r>
              <a:rPr lang="en-US" altLang="zh-CN" dirty="0"/>
              <a:t>Pop</a:t>
            </a:r>
            <a:r>
              <a:rPr lang="zh-CN" altLang="en-US" dirty="0"/>
              <a:t>，删除，就是顺序表在最后的位置进行删除，不需要移动元素，所以也是</a:t>
            </a:r>
            <a:r>
              <a:rPr lang="en-US" altLang="zh-CN" dirty="0"/>
              <a:t>O(1). </a:t>
            </a:r>
          </a:p>
          <a:p>
            <a:r>
              <a:rPr lang="zh-CN" altLang="en-US" dirty="0"/>
              <a:t>顺序栈，改进了顺序表插入，删除需要</a:t>
            </a:r>
            <a:r>
              <a:rPr lang="en-US" altLang="zh-CN" dirty="0"/>
              <a:t>O</a:t>
            </a:r>
            <a:r>
              <a:rPr lang="zh-CN" altLang="en-US" dirty="0"/>
              <a:t>（</a:t>
            </a:r>
            <a:r>
              <a:rPr lang="en-US" altLang="zh-CN" dirty="0"/>
              <a:t>n</a:t>
            </a:r>
            <a:r>
              <a:rPr lang="zh-CN" altLang="en-US" dirty="0"/>
              <a:t>）时间复杂度。</a:t>
            </a:r>
            <a:endParaRPr lang="en-US" altLang="zh-CN" dirty="0"/>
          </a:p>
          <a:p>
            <a:endParaRPr lang="en-US" altLang="zh-CN" dirty="0"/>
          </a:p>
          <a:p>
            <a:r>
              <a:rPr lang="en-US" altLang="zh-CN" dirty="0"/>
              <a:t>Get</a:t>
            </a:r>
            <a:r>
              <a:rPr lang="zh-CN" altLang="en-US" dirty="0"/>
              <a:t>，</a:t>
            </a:r>
            <a:r>
              <a:rPr lang="en-US" altLang="zh-CN" dirty="0"/>
              <a:t>set</a:t>
            </a:r>
            <a:r>
              <a:rPr lang="zh-CN" altLang="en-US" dirty="0"/>
              <a:t>方法不变。都是</a:t>
            </a:r>
            <a:r>
              <a:rPr lang="en-US" altLang="zh-CN" dirty="0"/>
              <a:t>O</a:t>
            </a:r>
            <a:r>
              <a:rPr lang="zh-CN" altLang="en-US" dirty="0"/>
              <a:t>（</a:t>
            </a:r>
            <a:r>
              <a:rPr lang="en-US" altLang="zh-CN" dirty="0"/>
              <a:t>1</a:t>
            </a:r>
            <a:r>
              <a:rPr lang="zh-CN" altLang="en-US" dirty="0"/>
              <a:t>）</a:t>
            </a:r>
            <a:r>
              <a:rPr lang="en-US" altLang="zh-CN" dirty="0"/>
              <a:t>.</a:t>
            </a:r>
          </a:p>
          <a:p>
            <a:endParaRPr lang="en-US" altLang="zh-CN" dirty="0"/>
          </a:p>
          <a:p>
            <a:r>
              <a:rPr lang="zh-CN" altLang="en-US" dirty="0"/>
              <a:t>栈是对顺序表的改进。</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23</a:t>
            </a:fld>
            <a:endParaRPr lang="en-US" altLang="zh-CN"/>
          </a:p>
        </p:txBody>
      </p:sp>
    </p:spTree>
    <p:extLst>
      <p:ext uri="{BB962C8B-B14F-4D97-AF65-F5344CB8AC3E}">
        <p14:creationId xmlns:p14="http://schemas.microsoft.com/office/powerpoint/2010/main" val="2576571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700451-9BB5-419E-B556-980ADDEBDC30}" type="slidenum">
              <a:rPr lang="zh-CN" altLang="en-US" smtClean="0"/>
              <a:pPr/>
              <a:t>24</a:t>
            </a:fld>
            <a:endParaRPr lang="en-US" altLang="zh-CN"/>
          </a:p>
        </p:txBody>
      </p:sp>
    </p:spTree>
    <p:extLst>
      <p:ext uri="{BB962C8B-B14F-4D97-AF65-F5344CB8AC3E}">
        <p14:creationId xmlns:p14="http://schemas.microsoft.com/office/powerpoint/2010/main" val="718461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a:extLst>
              <a:ext uri="{FF2B5EF4-FFF2-40B4-BE49-F238E27FC236}">
                <a16:creationId xmlns:a16="http://schemas.microsoft.com/office/drawing/2014/main" id="{B8C48A06-31C2-4FAD-AD34-FF207B3387E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6CA39DA8-B03B-4D3B-8BEB-DC78E41446C2}"/>
              </a:ext>
            </a:extLst>
          </p:cNvPr>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6" name="Rectangle 7">
            <a:extLst>
              <a:ext uri="{FF2B5EF4-FFF2-40B4-BE49-F238E27FC236}">
                <a16:creationId xmlns:a16="http://schemas.microsoft.com/office/drawing/2014/main" id="{46947ACE-2104-4649-BE2D-8EDBDAA632A4}"/>
              </a:ext>
            </a:extLst>
          </p:cNvPr>
          <p:cNvSpPr>
            <a:spLocks noGrp="1" noChangeArrowheads="1"/>
          </p:cNvSpPr>
          <p:nvPr>
            <p:ph type="sldNum" sz="quarter" idx="12"/>
          </p:nvPr>
        </p:nvSpPr>
        <p:spPr>
          <a:ln/>
        </p:spPr>
        <p:txBody>
          <a:bodyPr/>
          <a:lstStyle>
            <a:lvl1pPr>
              <a:defRPr/>
            </a:lvl1pPr>
          </a:lstStyle>
          <a:p>
            <a:fld id="{D17D3AAD-AD46-4E8A-AC59-7793270984C4}" type="slidenum">
              <a:rPr lang="zh-CN" altLang="en-US"/>
              <a:pPr/>
              <a:t>‹#›</a:t>
            </a:fld>
            <a:endParaRPr lang="en-US" altLang="zh-CN"/>
          </a:p>
        </p:txBody>
      </p:sp>
    </p:spTree>
    <p:extLst>
      <p:ext uri="{BB962C8B-B14F-4D97-AF65-F5344CB8AC3E}">
        <p14:creationId xmlns:p14="http://schemas.microsoft.com/office/powerpoint/2010/main" val="4219135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6B0C7D0A-23E9-4974-801D-2181994FC5D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CF263B1C-A03F-49CB-ABBD-E2A32062F567}"/>
              </a:ext>
            </a:extLst>
          </p:cNvPr>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6" name="Rectangle 7">
            <a:extLst>
              <a:ext uri="{FF2B5EF4-FFF2-40B4-BE49-F238E27FC236}">
                <a16:creationId xmlns:a16="http://schemas.microsoft.com/office/drawing/2014/main" id="{44E024E8-EB4A-444C-AD29-8F88B4FABA14}"/>
              </a:ext>
            </a:extLst>
          </p:cNvPr>
          <p:cNvSpPr>
            <a:spLocks noGrp="1" noChangeArrowheads="1"/>
          </p:cNvSpPr>
          <p:nvPr>
            <p:ph type="sldNum" sz="quarter" idx="12"/>
          </p:nvPr>
        </p:nvSpPr>
        <p:spPr>
          <a:ln/>
        </p:spPr>
        <p:txBody>
          <a:bodyPr/>
          <a:lstStyle>
            <a:lvl1pPr>
              <a:defRPr/>
            </a:lvl1pPr>
          </a:lstStyle>
          <a:p>
            <a:fld id="{0344FC36-6E22-4EE0-BE54-594338C63170}" type="slidenum">
              <a:rPr lang="zh-CN" altLang="en-US"/>
              <a:pPr/>
              <a:t>‹#›</a:t>
            </a:fld>
            <a:endParaRPr lang="en-US" altLang="zh-CN"/>
          </a:p>
        </p:txBody>
      </p:sp>
    </p:spTree>
    <p:extLst>
      <p:ext uri="{BB962C8B-B14F-4D97-AF65-F5344CB8AC3E}">
        <p14:creationId xmlns:p14="http://schemas.microsoft.com/office/powerpoint/2010/main" val="3315590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7950" y="152400"/>
            <a:ext cx="1924050" cy="5334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152400"/>
            <a:ext cx="5619750" cy="5334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E6F95E4E-C4E1-47D6-B990-49455962E3E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1F6B12DF-2FD4-409C-9C8C-0DC4E427336D}"/>
              </a:ext>
            </a:extLst>
          </p:cNvPr>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6" name="Rectangle 7">
            <a:extLst>
              <a:ext uri="{FF2B5EF4-FFF2-40B4-BE49-F238E27FC236}">
                <a16:creationId xmlns:a16="http://schemas.microsoft.com/office/drawing/2014/main" id="{980059A1-6C9A-4399-936F-2AD172252AC2}"/>
              </a:ext>
            </a:extLst>
          </p:cNvPr>
          <p:cNvSpPr>
            <a:spLocks noGrp="1" noChangeArrowheads="1"/>
          </p:cNvSpPr>
          <p:nvPr>
            <p:ph type="sldNum" sz="quarter" idx="12"/>
          </p:nvPr>
        </p:nvSpPr>
        <p:spPr>
          <a:ln/>
        </p:spPr>
        <p:txBody>
          <a:bodyPr/>
          <a:lstStyle>
            <a:lvl1pPr>
              <a:defRPr/>
            </a:lvl1pPr>
          </a:lstStyle>
          <a:p>
            <a:fld id="{AF71A8B1-10FA-49AF-9202-43CDD0F1DB16}" type="slidenum">
              <a:rPr lang="zh-CN" altLang="en-US"/>
              <a:pPr/>
              <a:t>‹#›</a:t>
            </a:fld>
            <a:endParaRPr lang="en-US" altLang="zh-CN"/>
          </a:p>
        </p:txBody>
      </p:sp>
    </p:spTree>
    <p:extLst>
      <p:ext uri="{BB962C8B-B14F-4D97-AF65-F5344CB8AC3E}">
        <p14:creationId xmlns:p14="http://schemas.microsoft.com/office/powerpoint/2010/main" val="926023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11">
            <a:extLst>
              <a:ext uri="{FF2B5EF4-FFF2-40B4-BE49-F238E27FC236}">
                <a16:creationId xmlns:a16="http://schemas.microsoft.com/office/drawing/2014/main" id="{5D6E2C95-15F9-4868-AA64-16DE7037AFD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EE09C5B9-3424-4E5C-8085-EACB8F2E1B46}"/>
              </a:ext>
            </a:extLst>
          </p:cNvPr>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6" name="Rectangle 13">
            <a:extLst>
              <a:ext uri="{FF2B5EF4-FFF2-40B4-BE49-F238E27FC236}">
                <a16:creationId xmlns:a16="http://schemas.microsoft.com/office/drawing/2014/main" id="{A5BC9577-383F-42A1-A0BA-37F603C17C4E}"/>
              </a:ext>
            </a:extLst>
          </p:cNvPr>
          <p:cNvSpPr>
            <a:spLocks noGrp="1" noChangeArrowheads="1"/>
          </p:cNvSpPr>
          <p:nvPr>
            <p:ph type="sldNum" sz="quarter" idx="12"/>
          </p:nvPr>
        </p:nvSpPr>
        <p:spPr>
          <a:ln/>
        </p:spPr>
        <p:txBody>
          <a:bodyPr/>
          <a:lstStyle>
            <a:lvl1pPr>
              <a:defRPr/>
            </a:lvl1pPr>
          </a:lstStyle>
          <a:p>
            <a:fld id="{BAB34A44-3DB5-4EE4-9189-9F7FDF0E5F67}" type="slidenum">
              <a:rPr lang="zh-CN" altLang="en-US"/>
              <a:pPr/>
              <a:t>‹#›</a:t>
            </a:fld>
            <a:endParaRPr lang="en-US" altLang="zh-CN"/>
          </a:p>
        </p:txBody>
      </p:sp>
    </p:spTree>
    <p:extLst>
      <p:ext uri="{BB962C8B-B14F-4D97-AF65-F5344CB8AC3E}">
        <p14:creationId xmlns:p14="http://schemas.microsoft.com/office/powerpoint/2010/main" val="13029222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5054D568-6332-406F-8550-918E047790B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AD6C3DD2-4E5C-4BDD-B7BC-107DAEC07AF2}"/>
              </a:ext>
            </a:extLst>
          </p:cNvPr>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6" name="Rectangle 13">
            <a:extLst>
              <a:ext uri="{FF2B5EF4-FFF2-40B4-BE49-F238E27FC236}">
                <a16:creationId xmlns:a16="http://schemas.microsoft.com/office/drawing/2014/main" id="{86BA98CB-4466-406C-8CA9-AB5464B1CB75}"/>
              </a:ext>
            </a:extLst>
          </p:cNvPr>
          <p:cNvSpPr>
            <a:spLocks noGrp="1" noChangeArrowheads="1"/>
          </p:cNvSpPr>
          <p:nvPr>
            <p:ph type="sldNum" sz="quarter" idx="12"/>
          </p:nvPr>
        </p:nvSpPr>
        <p:spPr>
          <a:ln/>
        </p:spPr>
        <p:txBody>
          <a:bodyPr/>
          <a:lstStyle>
            <a:lvl1pPr>
              <a:defRPr/>
            </a:lvl1pPr>
          </a:lstStyle>
          <a:p>
            <a:fld id="{6F7EDBC0-6DEE-4BD2-A354-B0E2D215F1D6}" type="slidenum">
              <a:rPr lang="zh-CN" altLang="en-US"/>
              <a:pPr/>
              <a:t>‹#›</a:t>
            </a:fld>
            <a:endParaRPr lang="en-US" altLang="zh-CN"/>
          </a:p>
        </p:txBody>
      </p:sp>
    </p:spTree>
    <p:extLst>
      <p:ext uri="{BB962C8B-B14F-4D97-AF65-F5344CB8AC3E}">
        <p14:creationId xmlns:p14="http://schemas.microsoft.com/office/powerpoint/2010/main" val="4227453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E2831426-26B0-47E4-9499-147A59C51AB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58039692-D093-44D2-987B-6A8F45DA3836}"/>
              </a:ext>
            </a:extLst>
          </p:cNvPr>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6" name="Rectangle 13">
            <a:extLst>
              <a:ext uri="{FF2B5EF4-FFF2-40B4-BE49-F238E27FC236}">
                <a16:creationId xmlns:a16="http://schemas.microsoft.com/office/drawing/2014/main" id="{8601C5CA-C325-4A75-8DE8-53110E6BD62E}"/>
              </a:ext>
            </a:extLst>
          </p:cNvPr>
          <p:cNvSpPr>
            <a:spLocks noGrp="1" noChangeArrowheads="1"/>
          </p:cNvSpPr>
          <p:nvPr>
            <p:ph type="sldNum" sz="quarter" idx="12"/>
          </p:nvPr>
        </p:nvSpPr>
        <p:spPr>
          <a:ln/>
        </p:spPr>
        <p:txBody>
          <a:bodyPr/>
          <a:lstStyle>
            <a:lvl1pPr>
              <a:defRPr/>
            </a:lvl1pPr>
          </a:lstStyle>
          <a:p>
            <a:fld id="{5C421562-4133-43FF-89AC-A3FB574DF332}" type="slidenum">
              <a:rPr lang="zh-CN" altLang="en-US"/>
              <a:pPr/>
              <a:t>‹#›</a:t>
            </a:fld>
            <a:endParaRPr lang="en-US" altLang="zh-CN"/>
          </a:p>
        </p:txBody>
      </p:sp>
    </p:spTree>
    <p:extLst>
      <p:ext uri="{BB962C8B-B14F-4D97-AF65-F5344CB8AC3E}">
        <p14:creationId xmlns:p14="http://schemas.microsoft.com/office/powerpoint/2010/main" val="4180873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2F30571B-E151-4860-8FA6-181917907B5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E9FC7D59-072F-47AF-8152-42E810791A40}"/>
              </a:ext>
            </a:extLst>
          </p:cNvPr>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7" name="Rectangle 13">
            <a:extLst>
              <a:ext uri="{FF2B5EF4-FFF2-40B4-BE49-F238E27FC236}">
                <a16:creationId xmlns:a16="http://schemas.microsoft.com/office/drawing/2014/main" id="{4F46B0AB-7615-407B-A1E3-4D1294CAD685}"/>
              </a:ext>
            </a:extLst>
          </p:cNvPr>
          <p:cNvSpPr>
            <a:spLocks noGrp="1" noChangeArrowheads="1"/>
          </p:cNvSpPr>
          <p:nvPr>
            <p:ph type="sldNum" sz="quarter" idx="12"/>
          </p:nvPr>
        </p:nvSpPr>
        <p:spPr>
          <a:ln/>
        </p:spPr>
        <p:txBody>
          <a:bodyPr/>
          <a:lstStyle>
            <a:lvl1pPr>
              <a:defRPr/>
            </a:lvl1pPr>
          </a:lstStyle>
          <a:p>
            <a:fld id="{CE6EBF7E-B5A5-4093-BF17-845B76767FEE}" type="slidenum">
              <a:rPr lang="zh-CN" altLang="en-US"/>
              <a:pPr/>
              <a:t>‹#›</a:t>
            </a:fld>
            <a:endParaRPr lang="en-US" altLang="zh-CN"/>
          </a:p>
        </p:txBody>
      </p:sp>
    </p:spTree>
    <p:extLst>
      <p:ext uri="{BB962C8B-B14F-4D97-AF65-F5344CB8AC3E}">
        <p14:creationId xmlns:p14="http://schemas.microsoft.com/office/powerpoint/2010/main" val="3057044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36685F57-8417-44D8-85B1-AA50E7D8AE5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a:extLst>
              <a:ext uri="{FF2B5EF4-FFF2-40B4-BE49-F238E27FC236}">
                <a16:creationId xmlns:a16="http://schemas.microsoft.com/office/drawing/2014/main" id="{8B61A6F5-1B7D-4FF4-8B5A-D2E52CA05436}"/>
              </a:ext>
            </a:extLst>
          </p:cNvPr>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9" name="Rectangle 13">
            <a:extLst>
              <a:ext uri="{FF2B5EF4-FFF2-40B4-BE49-F238E27FC236}">
                <a16:creationId xmlns:a16="http://schemas.microsoft.com/office/drawing/2014/main" id="{F545F6CD-4643-4027-B2C8-806EBB54C444}"/>
              </a:ext>
            </a:extLst>
          </p:cNvPr>
          <p:cNvSpPr>
            <a:spLocks noGrp="1" noChangeArrowheads="1"/>
          </p:cNvSpPr>
          <p:nvPr>
            <p:ph type="sldNum" sz="quarter" idx="12"/>
          </p:nvPr>
        </p:nvSpPr>
        <p:spPr>
          <a:ln/>
        </p:spPr>
        <p:txBody>
          <a:bodyPr/>
          <a:lstStyle>
            <a:lvl1pPr>
              <a:defRPr/>
            </a:lvl1pPr>
          </a:lstStyle>
          <a:p>
            <a:fld id="{74BABEC1-41FD-404E-A9AB-87A3E25699A3}" type="slidenum">
              <a:rPr lang="zh-CN" altLang="en-US"/>
              <a:pPr/>
              <a:t>‹#›</a:t>
            </a:fld>
            <a:endParaRPr lang="en-US" altLang="zh-CN"/>
          </a:p>
        </p:txBody>
      </p:sp>
    </p:spTree>
    <p:extLst>
      <p:ext uri="{BB962C8B-B14F-4D97-AF65-F5344CB8AC3E}">
        <p14:creationId xmlns:p14="http://schemas.microsoft.com/office/powerpoint/2010/main" val="1258243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C22BCB45-DA33-4432-B8D5-15F586B662E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a:extLst>
              <a:ext uri="{FF2B5EF4-FFF2-40B4-BE49-F238E27FC236}">
                <a16:creationId xmlns:a16="http://schemas.microsoft.com/office/drawing/2014/main" id="{7EB8400C-835A-4D3A-9B6A-A4EEF0A824B1}"/>
              </a:ext>
            </a:extLst>
          </p:cNvPr>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5" name="Rectangle 13">
            <a:extLst>
              <a:ext uri="{FF2B5EF4-FFF2-40B4-BE49-F238E27FC236}">
                <a16:creationId xmlns:a16="http://schemas.microsoft.com/office/drawing/2014/main" id="{0BC0337B-6014-44BD-83BA-C174CC974B3D}"/>
              </a:ext>
            </a:extLst>
          </p:cNvPr>
          <p:cNvSpPr>
            <a:spLocks noGrp="1" noChangeArrowheads="1"/>
          </p:cNvSpPr>
          <p:nvPr>
            <p:ph type="sldNum" sz="quarter" idx="12"/>
          </p:nvPr>
        </p:nvSpPr>
        <p:spPr>
          <a:ln/>
        </p:spPr>
        <p:txBody>
          <a:bodyPr/>
          <a:lstStyle>
            <a:lvl1pPr>
              <a:defRPr/>
            </a:lvl1pPr>
          </a:lstStyle>
          <a:p>
            <a:fld id="{ADE2325E-3C28-4AC8-A873-1D0E27139ABE}" type="slidenum">
              <a:rPr lang="zh-CN" altLang="en-US"/>
              <a:pPr/>
              <a:t>‹#›</a:t>
            </a:fld>
            <a:endParaRPr lang="en-US" altLang="zh-CN"/>
          </a:p>
        </p:txBody>
      </p:sp>
    </p:spTree>
    <p:extLst>
      <p:ext uri="{BB962C8B-B14F-4D97-AF65-F5344CB8AC3E}">
        <p14:creationId xmlns:p14="http://schemas.microsoft.com/office/powerpoint/2010/main" val="309948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4BFF1D60-FDA0-4457-9174-F3E3279CFC2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a:extLst>
              <a:ext uri="{FF2B5EF4-FFF2-40B4-BE49-F238E27FC236}">
                <a16:creationId xmlns:a16="http://schemas.microsoft.com/office/drawing/2014/main" id="{040BA566-E42F-4AE8-810A-367BDC38B920}"/>
              </a:ext>
            </a:extLst>
          </p:cNvPr>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4" name="Rectangle 13">
            <a:extLst>
              <a:ext uri="{FF2B5EF4-FFF2-40B4-BE49-F238E27FC236}">
                <a16:creationId xmlns:a16="http://schemas.microsoft.com/office/drawing/2014/main" id="{DB49C818-B2E8-47D3-8357-C710EA5557EF}"/>
              </a:ext>
            </a:extLst>
          </p:cNvPr>
          <p:cNvSpPr>
            <a:spLocks noGrp="1" noChangeArrowheads="1"/>
          </p:cNvSpPr>
          <p:nvPr>
            <p:ph type="sldNum" sz="quarter" idx="12"/>
          </p:nvPr>
        </p:nvSpPr>
        <p:spPr>
          <a:ln/>
        </p:spPr>
        <p:txBody>
          <a:bodyPr/>
          <a:lstStyle>
            <a:lvl1pPr>
              <a:defRPr/>
            </a:lvl1pPr>
          </a:lstStyle>
          <a:p>
            <a:fld id="{123C78EA-C57A-4ED2-92B1-E26CCF28F11A}" type="slidenum">
              <a:rPr lang="zh-CN" altLang="en-US"/>
              <a:pPr/>
              <a:t>‹#›</a:t>
            </a:fld>
            <a:endParaRPr lang="en-US" altLang="zh-CN"/>
          </a:p>
        </p:txBody>
      </p:sp>
    </p:spTree>
    <p:extLst>
      <p:ext uri="{BB962C8B-B14F-4D97-AF65-F5344CB8AC3E}">
        <p14:creationId xmlns:p14="http://schemas.microsoft.com/office/powerpoint/2010/main" val="30290763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BF843DD5-A619-4D40-9DFD-3DCD0282078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A5D0BC92-D49D-4FA4-BFCC-E96E8A7EA026}"/>
              </a:ext>
            </a:extLst>
          </p:cNvPr>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7" name="Rectangle 13">
            <a:extLst>
              <a:ext uri="{FF2B5EF4-FFF2-40B4-BE49-F238E27FC236}">
                <a16:creationId xmlns:a16="http://schemas.microsoft.com/office/drawing/2014/main" id="{9F903569-9371-459C-8B65-BBE7F6F3AFE0}"/>
              </a:ext>
            </a:extLst>
          </p:cNvPr>
          <p:cNvSpPr>
            <a:spLocks noGrp="1" noChangeArrowheads="1"/>
          </p:cNvSpPr>
          <p:nvPr>
            <p:ph type="sldNum" sz="quarter" idx="12"/>
          </p:nvPr>
        </p:nvSpPr>
        <p:spPr>
          <a:ln/>
        </p:spPr>
        <p:txBody>
          <a:bodyPr/>
          <a:lstStyle>
            <a:lvl1pPr>
              <a:defRPr/>
            </a:lvl1pPr>
          </a:lstStyle>
          <a:p>
            <a:fld id="{711CA016-E7B0-49E2-ABDE-2500A1BCB7B9}" type="slidenum">
              <a:rPr lang="zh-CN" altLang="en-US"/>
              <a:pPr/>
              <a:t>‹#›</a:t>
            </a:fld>
            <a:endParaRPr lang="en-US" altLang="zh-CN"/>
          </a:p>
        </p:txBody>
      </p:sp>
    </p:spTree>
    <p:extLst>
      <p:ext uri="{BB962C8B-B14F-4D97-AF65-F5344CB8AC3E}">
        <p14:creationId xmlns:p14="http://schemas.microsoft.com/office/powerpoint/2010/main" val="116762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DE5B4B5B-663A-458F-BE0B-EB9C8BA2D58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0AC233C9-0DCA-441A-8462-6A1846376A9B}"/>
              </a:ext>
            </a:extLst>
          </p:cNvPr>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6" name="Rectangle 7">
            <a:extLst>
              <a:ext uri="{FF2B5EF4-FFF2-40B4-BE49-F238E27FC236}">
                <a16:creationId xmlns:a16="http://schemas.microsoft.com/office/drawing/2014/main" id="{CDA302B5-BC02-40E9-8F3A-7E2900BFF196}"/>
              </a:ext>
            </a:extLst>
          </p:cNvPr>
          <p:cNvSpPr>
            <a:spLocks noGrp="1" noChangeArrowheads="1"/>
          </p:cNvSpPr>
          <p:nvPr>
            <p:ph type="sldNum" sz="quarter" idx="12"/>
          </p:nvPr>
        </p:nvSpPr>
        <p:spPr>
          <a:ln/>
        </p:spPr>
        <p:txBody>
          <a:bodyPr/>
          <a:lstStyle>
            <a:lvl1pPr>
              <a:defRPr/>
            </a:lvl1pPr>
          </a:lstStyle>
          <a:p>
            <a:fld id="{821B39D1-4505-4181-8D9D-48026613E947}" type="slidenum">
              <a:rPr lang="zh-CN" altLang="en-US"/>
              <a:pPr/>
              <a:t>‹#›</a:t>
            </a:fld>
            <a:endParaRPr lang="en-US" altLang="zh-CN"/>
          </a:p>
        </p:txBody>
      </p:sp>
    </p:spTree>
    <p:extLst>
      <p:ext uri="{BB962C8B-B14F-4D97-AF65-F5344CB8AC3E}">
        <p14:creationId xmlns:p14="http://schemas.microsoft.com/office/powerpoint/2010/main" val="41559235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7827A0F8-F25B-434D-B599-B50E8842D9B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D0FC8CA7-98B8-4F0D-BDDE-A6633D7E4550}"/>
              </a:ext>
            </a:extLst>
          </p:cNvPr>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7" name="Rectangle 13">
            <a:extLst>
              <a:ext uri="{FF2B5EF4-FFF2-40B4-BE49-F238E27FC236}">
                <a16:creationId xmlns:a16="http://schemas.microsoft.com/office/drawing/2014/main" id="{EDA8ABFC-A04A-4A9A-A41B-3858FEF60CBC}"/>
              </a:ext>
            </a:extLst>
          </p:cNvPr>
          <p:cNvSpPr>
            <a:spLocks noGrp="1" noChangeArrowheads="1"/>
          </p:cNvSpPr>
          <p:nvPr>
            <p:ph type="sldNum" sz="quarter" idx="12"/>
          </p:nvPr>
        </p:nvSpPr>
        <p:spPr>
          <a:ln/>
        </p:spPr>
        <p:txBody>
          <a:bodyPr/>
          <a:lstStyle>
            <a:lvl1pPr>
              <a:defRPr/>
            </a:lvl1pPr>
          </a:lstStyle>
          <a:p>
            <a:fld id="{0366CC26-781E-4DAD-9847-7885098162E4}" type="slidenum">
              <a:rPr lang="zh-CN" altLang="en-US"/>
              <a:pPr/>
              <a:t>‹#›</a:t>
            </a:fld>
            <a:endParaRPr lang="en-US" altLang="zh-CN"/>
          </a:p>
        </p:txBody>
      </p:sp>
    </p:spTree>
    <p:extLst>
      <p:ext uri="{BB962C8B-B14F-4D97-AF65-F5344CB8AC3E}">
        <p14:creationId xmlns:p14="http://schemas.microsoft.com/office/powerpoint/2010/main" val="3627738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4FC863EF-2702-4123-8CC2-FFD4BF891AA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A7059557-A8CC-45E4-8AD2-031CB723B2E9}"/>
              </a:ext>
            </a:extLst>
          </p:cNvPr>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6" name="Rectangle 13">
            <a:extLst>
              <a:ext uri="{FF2B5EF4-FFF2-40B4-BE49-F238E27FC236}">
                <a16:creationId xmlns:a16="http://schemas.microsoft.com/office/drawing/2014/main" id="{523D9E16-9897-487B-8E44-4153C9A4273D}"/>
              </a:ext>
            </a:extLst>
          </p:cNvPr>
          <p:cNvSpPr>
            <a:spLocks noGrp="1" noChangeArrowheads="1"/>
          </p:cNvSpPr>
          <p:nvPr>
            <p:ph type="sldNum" sz="quarter" idx="12"/>
          </p:nvPr>
        </p:nvSpPr>
        <p:spPr>
          <a:ln/>
        </p:spPr>
        <p:txBody>
          <a:bodyPr/>
          <a:lstStyle>
            <a:lvl1pPr>
              <a:defRPr/>
            </a:lvl1pPr>
          </a:lstStyle>
          <a:p>
            <a:fld id="{B614DB16-FFAE-4874-99D0-B234FCA2A4E7}" type="slidenum">
              <a:rPr lang="zh-CN" altLang="en-US"/>
              <a:pPr/>
              <a:t>‹#›</a:t>
            </a:fld>
            <a:endParaRPr lang="en-US" altLang="zh-CN"/>
          </a:p>
        </p:txBody>
      </p:sp>
    </p:spTree>
    <p:extLst>
      <p:ext uri="{BB962C8B-B14F-4D97-AF65-F5344CB8AC3E}">
        <p14:creationId xmlns:p14="http://schemas.microsoft.com/office/powerpoint/2010/main" val="25869245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836613"/>
            <a:ext cx="1951038" cy="5295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836613"/>
            <a:ext cx="5700712" cy="5295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D8A74113-A5AF-4242-9E42-B8937FE68B1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16E830F4-36E3-4591-850F-FDEEFDC08085}"/>
              </a:ext>
            </a:extLst>
          </p:cNvPr>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6" name="Rectangle 13">
            <a:extLst>
              <a:ext uri="{FF2B5EF4-FFF2-40B4-BE49-F238E27FC236}">
                <a16:creationId xmlns:a16="http://schemas.microsoft.com/office/drawing/2014/main" id="{548EAE6B-B255-4191-8A01-36A9B7EF5B4F}"/>
              </a:ext>
            </a:extLst>
          </p:cNvPr>
          <p:cNvSpPr>
            <a:spLocks noGrp="1" noChangeArrowheads="1"/>
          </p:cNvSpPr>
          <p:nvPr>
            <p:ph type="sldNum" sz="quarter" idx="12"/>
          </p:nvPr>
        </p:nvSpPr>
        <p:spPr>
          <a:ln/>
        </p:spPr>
        <p:txBody>
          <a:bodyPr/>
          <a:lstStyle>
            <a:lvl1pPr>
              <a:defRPr/>
            </a:lvl1pPr>
          </a:lstStyle>
          <a:p>
            <a:fld id="{261EFCB0-A87F-4CCF-9DBC-A013D8660B41}" type="slidenum">
              <a:rPr lang="zh-CN" altLang="en-US"/>
              <a:pPr/>
              <a:t>‹#›</a:t>
            </a:fld>
            <a:endParaRPr lang="en-US" altLang="zh-CN"/>
          </a:p>
        </p:txBody>
      </p:sp>
    </p:spTree>
    <p:extLst>
      <p:ext uri="{BB962C8B-B14F-4D97-AF65-F5344CB8AC3E}">
        <p14:creationId xmlns:p14="http://schemas.microsoft.com/office/powerpoint/2010/main" val="1947071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6142C547-C402-4257-B753-489006ED709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01759040-7903-4D08-B076-C2C5D62AA481}"/>
              </a:ext>
            </a:extLst>
          </p:cNvPr>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6" name="Rectangle 7">
            <a:extLst>
              <a:ext uri="{FF2B5EF4-FFF2-40B4-BE49-F238E27FC236}">
                <a16:creationId xmlns:a16="http://schemas.microsoft.com/office/drawing/2014/main" id="{F0AF93C1-FD24-476A-B503-3D657D139AB2}"/>
              </a:ext>
            </a:extLst>
          </p:cNvPr>
          <p:cNvSpPr>
            <a:spLocks noGrp="1" noChangeArrowheads="1"/>
          </p:cNvSpPr>
          <p:nvPr>
            <p:ph type="sldNum" sz="quarter" idx="12"/>
          </p:nvPr>
        </p:nvSpPr>
        <p:spPr>
          <a:ln/>
        </p:spPr>
        <p:txBody>
          <a:bodyPr/>
          <a:lstStyle>
            <a:lvl1pPr>
              <a:defRPr/>
            </a:lvl1pPr>
          </a:lstStyle>
          <a:p>
            <a:fld id="{ABD6343F-50CE-4896-AF8A-95803E9117D3}" type="slidenum">
              <a:rPr lang="zh-CN" altLang="en-US"/>
              <a:pPr/>
              <a:t>‹#›</a:t>
            </a:fld>
            <a:endParaRPr lang="en-US" altLang="zh-CN"/>
          </a:p>
        </p:txBody>
      </p:sp>
    </p:spTree>
    <p:extLst>
      <p:ext uri="{BB962C8B-B14F-4D97-AF65-F5344CB8AC3E}">
        <p14:creationId xmlns:p14="http://schemas.microsoft.com/office/powerpoint/2010/main" val="4085426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01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023FA365-4CE8-4EFC-A000-4AEB206415F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98CDD5B-6425-4BA3-8B08-75C0A15B6133}"/>
              </a:ext>
            </a:extLst>
          </p:cNvPr>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7" name="Rectangle 7">
            <a:extLst>
              <a:ext uri="{FF2B5EF4-FFF2-40B4-BE49-F238E27FC236}">
                <a16:creationId xmlns:a16="http://schemas.microsoft.com/office/drawing/2014/main" id="{9851BC52-831A-40C2-A020-0BAE7FC0E018}"/>
              </a:ext>
            </a:extLst>
          </p:cNvPr>
          <p:cNvSpPr>
            <a:spLocks noGrp="1" noChangeArrowheads="1"/>
          </p:cNvSpPr>
          <p:nvPr>
            <p:ph type="sldNum" sz="quarter" idx="12"/>
          </p:nvPr>
        </p:nvSpPr>
        <p:spPr>
          <a:ln/>
        </p:spPr>
        <p:txBody>
          <a:bodyPr/>
          <a:lstStyle>
            <a:lvl1pPr>
              <a:defRPr/>
            </a:lvl1pPr>
          </a:lstStyle>
          <a:p>
            <a:fld id="{AD5CD97D-D817-433F-BFA7-842EAED607EB}" type="slidenum">
              <a:rPr lang="zh-CN" altLang="en-US"/>
              <a:pPr/>
              <a:t>‹#›</a:t>
            </a:fld>
            <a:endParaRPr lang="en-US" altLang="zh-CN"/>
          </a:p>
        </p:txBody>
      </p:sp>
    </p:spTree>
    <p:extLst>
      <p:ext uri="{BB962C8B-B14F-4D97-AF65-F5344CB8AC3E}">
        <p14:creationId xmlns:p14="http://schemas.microsoft.com/office/powerpoint/2010/main" val="14964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FBA13C93-3BA9-4A39-A4E8-8E2535828EB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2B181AF5-F78C-4470-B518-8ECCAAA6F232}"/>
              </a:ext>
            </a:extLst>
          </p:cNvPr>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9" name="Rectangle 7">
            <a:extLst>
              <a:ext uri="{FF2B5EF4-FFF2-40B4-BE49-F238E27FC236}">
                <a16:creationId xmlns:a16="http://schemas.microsoft.com/office/drawing/2014/main" id="{E01397C6-05CE-41F1-BE95-F77271F96B34}"/>
              </a:ext>
            </a:extLst>
          </p:cNvPr>
          <p:cNvSpPr>
            <a:spLocks noGrp="1" noChangeArrowheads="1"/>
          </p:cNvSpPr>
          <p:nvPr>
            <p:ph type="sldNum" sz="quarter" idx="12"/>
          </p:nvPr>
        </p:nvSpPr>
        <p:spPr>
          <a:ln/>
        </p:spPr>
        <p:txBody>
          <a:bodyPr/>
          <a:lstStyle>
            <a:lvl1pPr>
              <a:defRPr/>
            </a:lvl1pPr>
          </a:lstStyle>
          <a:p>
            <a:fld id="{4530A29D-C0D3-495A-B0C8-9A94C2D93611}" type="slidenum">
              <a:rPr lang="zh-CN" altLang="en-US"/>
              <a:pPr/>
              <a:t>‹#›</a:t>
            </a:fld>
            <a:endParaRPr lang="en-US" altLang="zh-CN"/>
          </a:p>
        </p:txBody>
      </p:sp>
    </p:spTree>
    <p:extLst>
      <p:ext uri="{BB962C8B-B14F-4D97-AF65-F5344CB8AC3E}">
        <p14:creationId xmlns:p14="http://schemas.microsoft.com/office/powerpoint/2010/main" val="2385962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02CF9010-C41A-42BD-8B30-38007BB86D8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1D551762-743A-403E-B09C-DCC7987766A6}"/>
              </a:ext>
            </a:extLst>
          </p:cNvPr>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5" name="Rectangle 7">
            <a:extLst>
              <a:ext uri="{FF2B5EF4-FFF2-40B4-BE49-F238E27FC236}">
                <a16:creationId xmlns:a16="http://schemas.microsoft.com/office/drawing/2014/main" id="{1CBBCE5A-CA45-478C-A3FD-217320025DEB}"/>
              </a:ext>
            </a:extLst>
          </p:cNvPr>
          <p:cNvSpPr>
            <a:spLocks noGrp="1" noChangeArrowheads="1"/>
          </p:cNvSpPr>
          <p:nvPr>
            <p:ph type="sldNum" sz="quarter" idx="12"/>
          </p:nvPr>
        </p:nvSpPr>
        <p:spPr>
          <a:ln/>
        </p:spPr>
        <p:txBody>
          <a:bodyPr/>
          <a:lstStyle>
            <a:lvl1pPr>
              <a:defRPr/>
            </a:lvl1pPr>
          </a:lstStyle>
          <a:p>
            <a:fld id="{82F20227-00F6-47E1-9CB6-218AB1AC8215}" type="slidenum">
              <a:rPr lang="zh-CN" altLang="en-US"/>
              <a:pPr/>
              <a:t>‹#›</a:t>
            </a:fld>
            <a:endParaRPr lang="en-US" altLang="zh-CN"/>
          </a:p>
        </p:txBody>
      </p:sp>
    </p:spTree>
    <p:extLst>
      <p:ext uri="{BB962C8B-B14F-4D97-AF65-F5344CB8AC3E}">
        <p14:creationId xmlns:p14="http://schemas.microsoft.com/office/powerpoint/2010/main" val="2159494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BBDF182E-B643-423C-BA70-FE31E3B6863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a:extLst>
              <a:ext uri="{FF2B5EF4-FFF2-40B4-BE49-F238E27FC236}">
                <a16:creationId xmlns:a16="http://schemas.microsoft.com/office/drawing/2014/main" id="{0DA932E1-231A-4EB1-9C73-6F52F9D585CF}"/>
              </a:ext>
            </a:extLst>
          </p:cNvPr>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4" name="Rectangle 7">
            <a:extLst>
              <a:ext uri="{FF2B5EF4-FFF2-40B4-BE49-F238E27FC236}">
                <a16:creationId xmlns:a16="http://schemas.microsoft.com/office/drawing/2014/main" id="{52BD2516-55C1-4641-9394-B40785FDFF0B}"/>
              </a:ext>
            </a:extLst>
          </p:cNvPr>
          <p:cNvSpPr>
            <a:spLocks noGrp="1" noChangeArrowheads="1"/>
          </p:cNvSpPr>
          <p:nvPr>
            <p:ph type="sldNum" sz="quarter" idx="12"/>
          </p:nvPr>
        </p:nvSpPr>
        <p:spPr>
          <a:ln/>
        </p:spPr>
        <p:txBody>
          <a:bodyPr/>
          <a:lstStyle>
            <a:lvl1pPr>
              <a:defRPr/>
            </a:lvl1pPr>
          </a:lstStyle>
          <a:p>
            <a:fld id="{9CC360BA-165F-489E-A8BD-147036EDCEC6}" type="slidenum">
              <a:rPr lang="zh-CN" altLang="en-US"/>
              <a:pPr/>
              <a:t>‹#›</a:t>
            </a:fld>
            <a:endParaRPr lang="en-US" altLang="zh-CN"/>
          </a:p>
        </p:txBody>
      </p:sp>
    </p:spTree>
    <p:extLst>
      <p:ext uri="{BB962C8B-B14F-4D97-AF65-F5344CB8AC3E}">
        <p14:creationId xmlns:p14="http://schemas.microsoft.com/office/powerpoint/2010/main" val="403733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413F8324-AD98-4F7C-BE7A-EAC2048B33E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5FE018D-81E5-4598-933C-2EC22CBC7757}"/>
              </a:ext>
            </a:extLst>
          </p:cNvPr>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7" name="Rectangle 7">
            <a:extLst>
              <a:ext uri="{FF2B5EF4-FFF2-40B4-BE49-F238E27FC236}">
                <a16:creationId xmlns:a16="http://schemas.microsoft.com/office/drawing/2014/main" id="{7F0ABC5F-0A9F-4EDF-B237-8EB274E4BAE9}"/>
              </a:ext>
            </a:extLst>
          </p:cNvPr>
          <p:cNvSpPr>
            <a:spLocks noGrp="1" noChangeArrowheads="1"/>
          </p:cNvSpPr>
          <p:nvPr>
            <p:ph type="sldNum" sz="quarter" idx="12"/>
          </p:nvPr>
        </p:nvSpPr>
        <p:spPr>
          <a:ln/>
        </p:spPr>
        <p:txBody>
          <a:bodyPr/>
          <a:lstStyle>
            <a:lvl1pPr>
              <a:defRPr/>
            </a:lvl1pPr>
          </a:lstStyle>
          <a:p>
            <a:fld id="{510F7AC3-CB51-48FD-A6D6-CBF2F4BCD069}" type="slidenum">
              <a:rPr lang="zh-CN" altLang="en-US"/>
              <a:pPr/>
              <a:t>‹#›</a:t>
            </a:fld>
            <a:endParaRPr lang="en-US" altLang="zh-CN"/>
          </a:p>
        </p:txBody>
      </p:sp>
    </p:spTree>
    <p:extLst>
      <p:ext uri="{BB962C8B-B14F-4D97-AF65-F5344CB8AC3E}">
        <p14:creationId xmlns:p14="http://schemas.microsoft.com/office/powerpoint/2010/main" val="828726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C32D0202-4302-40B1-A556-9A85E8A08E1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7FC951D-A158-4003-A2F9-83984C06E93D}"/>
              </a:ext>
            </a:extLst>
          </p:cNvPr>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7" name="Rectangle 7">
            <a:extLst>
              <a:ext uri="{FF2B5EF4-FFF2-40B4-BE49-F238E27FC236}">
                <a16:creationId xmlns:a16="http://schemas.microsoft.com/office/drawing/2014/main" id="{2FC181C2-2846-41C8-A39B-654FAC46AB45}"/>
              </a:ext>
            </a:extLst>
          </p:cNvPr>
          <p:cNvSpPr>
            <a:spLocks noGrp="1" noChangeArrowheads="1"/>
          </p:cNvSpPr>
          <p:nvPr>
            <p:ph type="sldNum" sz="quarter" idx="12"/>
          </p:nvPr>
        </p:nvSpPr>
        <p:spPr>
          <a:ln/>
        </p:spPr>
        <p:txBody>
          <a:bodyPr/>
          <a:lstStyle>
            <a:lvl1pPr>
              <a:defRPr/>
            </a:lvl1pPr>
          </a:lstStyle>
          <a:p>
            <a:fld id="{DE2CCB3E-74EA-448F-92A6-BA91A5114947}" type="slidenum">
              <a:rPr lang="zh-CN" altLang="en-US"/>
              <a:pPr/>
              <a:t>‹#›</a:t>
            </a:fld>
            <a:endParaRPr lang="en-US" altLang="zh-CN"/>
          </a:p>
        </p:txBody>
      </p:sp>
    </p:spTree>
    <p:extLst>
      <p:ext uri="{BB962C8B-B14F-4D97-AF65-F5344CB8AC3E}">
        <p14:creationId xmlns:p14="http://schemas.microsoft.com/office/powerpoint/2010/main" val="653449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Freeform 2">
            <a:extLst>
              <a:ext uri="{FF2B5EF4-FFF2-40B4-BE49-F238E27FC236}">
                <a16:creationId xmlns:a16="http://schemas.microsoft.com/office/drawing/2014/main" id="{05B07443-B488-47CD-BA1E-FF61E8F3A7F1}"/>
              </a:ext>
            </a:extLst>
          </p:cNvPr>
          <p:cNvSpPr>
            <a:spLocks/>
          </p:cNvSpPr>
          <p:nvPr/>
        </p:nvSpPr>
        <p:spPr bwMode="auto">
          <a:xfrm rot="-3172564">
            <a:off x="7777957" y="-15081"/>
            <a:ext cx="1162050" cy="2084387"/>
          </a:xfrm>
          <a:custGeom>
            <a:avLst/>
            <a:gdLst>
              <a:gd name="T0" fmla="*/ 2147483647 w 2903"/>
              <a:gd name="T1" fmla="*/ 2147483647 h 3686"/>
              <a:gd name="T2" fmla="*/ 2147483647 w 2903"/>
              <a:gd name="T3" fmla="*/ 2147483647 h 3686"/>
              <a:gd name="T4" fmla="*/ 2147483647 w 2903"/>
              <a:gd name="T5" fmla="*/ 0 h 3686"/>
              <a:gd name="T6" fmla="*/ 2147483647 w 2903"/>
              <a:gd name="T7" fmla="*/ 2147483647 h 3686"/>
              <a:gd name="T8" fmla="*/ 2147483647 w 2903"/>
              <a:gd name="T9" fmla="*/ 2147483647 h 3686"/>
              <a:gd name="T10" fmla="*/ 0 w 2903"/>
              <a:gd name="T11" fmla="*/ 2147483647 h 3686"/>
              <a:gd name="T12" fmla="*/ 2147483647 w 2903"/>
              <a:gd name="T13" fmla="*/ 2147483647 h 3686"/>
              <a:gd name="T14" fmla="*/ 2147483647 w 2903"/>
              <a:gd name="T15" fmla="*/ 2147483647 h 3686"/>
              <a:gd name="T16" fmla="*/ 2147483647 w 2903"/>
              <a:gd name="T17" fmla="*/ 2147483647 h 3686"/>
              <a:gd name="T18" fmla="*/ 2147483647 w 2903"/>
              <a:gd name="T19" fmla="*/ 2147483647 h 3686"/>
              <a:gd name="T20" fmla="*/ 2147483647 w 2903"/>
              <a:gd name="T21" fmla="*/ 2147483647 h 36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03" h="3686">
                <a:moveTo>
                  <a:pt x="2903" y="433"/>
                </a:moveTo>
                <a:lnTo>
                  <a:pt x="2565" y="80"/>
                </a:lnTo>
                <a:lnTo>
                  <a:pt x="2241" y="0"/>
                </a:lnTo>
                <a:lnTo>
                  <a:pt x="110" y="2811"/>
                </a:lnTo>
                <a:lnTo>
                  <a:pt x="110" y="3228"/>
                </a:lnTo>
                <a:lnTo>
                  <a:pt x="0" y="3631"/>
                </a:lnTo>
                <a:lnTo>
                  <a:pt x="72" y="3686"/>
                </a:lnTo>
                <a:lnTo>
                  <a:pt x="441" y="3355"/>
                </a:lnTo>
                <a:lnTo>
                  <a:pt x="740" y="3228"/>
                </a:lnTo>
                <a:lnTo>
                  <a:pt x="2903" y="4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 name="Rectangle 3">
            <a:extLst>
              <a:ext uri="{FF2B5EF4-FFF2-40B4-BE49-F238E27FC236}">
                <a16:creationId xmlns:a16="http://schemas.microsoft.com/office/drawing/2014/main" id="{CF8BA198-3071-43D4-A33B-DA36FEDFE6CE}"/>
              </a:ext>
            </a:extLst>
          </p:cNvPr>
          <p:cNvSpPr>
            <a:spLocks noGrp="1" noChangeArrowheads="1"/>
          </p:cNvSpPr>
          <p:nvPr>
            <p:ph type="title"/>
          </p:nvPr>
        </p:nvSpPr>
        <p:spPr bwMode="auto">
          <a:xfrm>
            <a:off x="685800" y="152400"/>
            <a:ext cx="68707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Rectangle 4">
            <a:extLst>
              <a:ext uri="{FF2B5EF4-FFF2-40B4-BE49-F238E27FC236}">
                <a16:creationId xmlns:a16="http://schemas.microsoft.com/office/drawing/2014/main" id="{04451F44-7661-4976-9A80-D0912F8050CE}"/>
              </a:ext>
            </a:extLst>
          </p:cNvPr>
          <p:cNvSpPr>
            <a:spLocks noGrp="1" noChangeArrowheads="1"/>
          </p:cNvSpPr>
          <p:nvPr>
            <p:ph type="body" idx="1"/>
          </p:nvPr>
        </p:nvSpPr>
        <p:spPr bwMode="auto">
          <a:xfrm>
            <a:off x="685800" y="1828800"/>
            <a:ext cx="7696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9989" name="Rectangle 5">
            <a:extLst>
              <a:ext uri="{FF2B5EF4-FFF2-40B4-BE49-F238E27FC236}">
                <a16:creationId xmlns:a16="http://schemas.microsoft.com/office/drawing/2014/main" id="{293D31A4-EE20-4624-879C-C41C012A37A3}"/>
              </a:ext>
            </a:extLst>
          </p:cNvPr>
          <p:cNvSpPr>
            <a:spLocks noGrp="1" noChangeArrowheads="1"/>
          </p:cNvSpPr>
          <p:nvPr>
            <p:ph type="dt" sz="half" idx="2"/>
          </p:nvPr>
        </p:nvSpPr>
        <p:spPr bwMode="auto">
          <a:xfrm>
            <a:off x="13716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atin typeface="+mn-lt"/>
                <a:ea typeface="宋体" pitchFamily="2" charset="-122"/>
              </a:defRPr>
            </a:lvl1pPr>
          </a:lstStyle>
          <a:p>
            <a:pPr>
              <a:defRPr/>
            </a:pPr>
            <a:endParaRPr lang="en-US" altLang="zh-CN"/>
          </a:p>
        </p:txBody>
      </p:sp>
      <p:sp>
        <p:nvSpPr>
          <p:cNvPr id="169990" name="Rectangle 6">
            <a:extLst>
              <a:ext uri="{FF2B5EF4-FFF2-40B4-BE49-F238E27FC236}">
                <a16:creationId xmlns:a16="http://schemas.microsoft.com/office/drawing/2014/main" id="{67F013E4-D47C-4B6A-A2A0-F93058D0D47C}"/>
              </a:ext>
            </a:extLst>
          </p:cNvPr>
          <p:cNvSpPr>
            <a:spLocks noGrp="1" noChangeArrowheads="1"/>
          </p:cNvSpPr>
          <p:nvPr>
            <p:ph type="ftr" sz="quarter" idx="3"/>
          </p:nvPr>
        </p:nvSpPr>
        <p:spPr bwMode="auto">
          <a:xfrm>
            <a:off x="5724525" y="6524625"/>
            <a:ext cx="3384550" cy="323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200">
                <a:latin typeface="Times New Roman" pitchFamily="18" charset="0"/>
                <a:ea typeface="宋体" pitchFamily="2" charset="-122"/>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169991" name="Rectangle 7">
            <a:extLst>
              <a:ext uri="{FF2B5EF4-FFF2-40B4-BE49-F238E27FC236}">
                <a16:creationId xmlns:a16="http://schemas.microsoft.com/office/drawing/2014/main" id="{4105E41E-BCB9-4A14-A030-F413A199F17D}"/>
              </a:ext>
            </a:extLst>
          </p:cNvPr>
          <p:cNvSpPr>
            <a:spLocks noGrp="1" noChangeArrowheads="1"/>
          </p:cNvSpPr>
          <p:nvPr>
            <p:ph type="sldNum" sz="quarter" idx="4"/>
          </p:nvPr>
        </p:nvSpPr>
        <p:spPr bwMode="auto">
          <a:xfrm>
            <a:off x="6732588" y="6237288"/>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atin typeface="Comic Sans MS" panose="030F0702030302020204" pitchFamily="66" charset="0"/>
              </a:defRPr>
            </a:lvl1pPr>
          </a:lstStyle>
          <a:p>
            <a:fld id="{11C3634C-1A40-4189-9F49-1464C963630E}" type="slidenum">
              <a:rPr lang="zh-CN" altLang="en-US"/>
              <a:pPr/>
              <a:t>‹#›</a:t>
            </a:fld>
            <a:endParaRPr lang="en-US" altLang="zh-CN"/>
          </a:p>
        </p:txBody>
      </p:sp>
      <p:sp>
        <p:nvSpPr>
          <p:cNvPr id="1032" name="Freeform 8">
            <a:extLst>
              <a:ext uri="{FF2B5EF4-FFF2-40B4-BE49-F238E27FC236}">
                <a16:creationId xmlns:a16="http://schemas.microsoft.com/office/drawing/2014/main" id="{0262CD5B-E397-4BF5-B094-D6A0AF8BB83B}"/>
              </a:ext>
            </a:extLst>
          </p:cNvPr>
          <p:cNvSpPr>
            <a:spLocks/>
          </p:cNvSpPr>
          <p:nvPr/>
        </p:nvSpPr>
        <p:spPr bwMode="auto">
          <a:xfrm rot="-3172564">
            <a:off x="7865269" y="24607"/>
            <a:ext cx="1165225" cy="2097087"/>
          </a:xfrm>
          <a:custGeom>
            <a:avLst/>
            <a:gdLst>
              <a:gd name="T0" fmla="*/ 2147483647 w 2911"/>
              <a:gd name="T1" fmla="*/ 0 h 3703"/>
              <a:gd name="T2" fmla="*/ 2147483647 w 2911"/>
              <a:gd name="T3" fmla="*/ 2147483647 h 3703"/>
              <a:gd name="T4" fmla="*/ 2147483647 w 2911"/>
              <a:gd name="T5" fmla="*/ 2147483647 h 3703"/>
              <a:gd name="T6" fmla="*/ 0 w 2911"/>
              <a:gd name="T7" fmla="*/ 2147483647 h 3703"/>
              <a:gd name="T8" fmla="*/ 2147483647 w 2911"/>
              <a:gd name="T9" fmla="*/ 2147483647 h 3703"/>
              <a:gd name="T10" fmla="*/ 2147483647 w 2911"/>
              <a:gd name="T11" fmla="*/ 2147483647 h 3703"/>
              <a:gd name="T12" fmla="*/ 2147483647 w 2911"/>
              <a:gd name="T13" fmla="*/ 2147483647 h 3703"/>
              <a:gd name="T14" fmla="*/ 2147483647 w 2911"/>
              <a:gd name="T15" fmla="*/ 2147483647 h 3703"/>
              <a:gd name="T16" fmla="*/ 2147483647 w 2911"/>
              <a:gd name="T17" fmla="*/ 2147483647 h 3703"/>
              <a:gd name="T18" fmla="*/ 2147483647 w 2911"/>
              <a:gd name="T19" fmla="*/ 0 h 3703"/>
              <a:gd name="T20" fmla="*/ 2147483647 w 2911"/>
              <a:gd name="T21" fmla="*/ 0 h 37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11" h="3703">
                <a:moveTo>
                  <a:pt x="2293" y="0"/>
                </a:moveTo>
                <a:lnTo>
                  <a:pt x="130" y="2835"/>
                </a:lnTo>
                <a:lnTo>
                  <a:pt x="131" y="3201"/>
                </a:lnTo>
                <a:lnTo>
                  <a:pt x="0" y="3633"/>
                </a:lnTo>
                <a:lnTo>
                  <a:pt x="50" y="3703"/>
                </a:lnTo>
                <a:lnTo>
                  <a:pt x="422" y="3352"/>
                </a:lnTo>
                <a:lnTo>
                  <a:pt x="763" y="3220"/>
                </a:lnTo>
                <a:lnTo>
                  <a:pt x="2911" y="428"/>
                </a:lnTo>
                <a:lnTo>
                  <a:pt x="2589" y="96"/>
                </a:lnTo>
                <a:lnTo>
                  <a:pt x="2293"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3" name="Freeform 9">
            <a:extLst>
              <a:ext uri="{FF2B5EF4-FFF2-40B4-BE49-F238E27FC236}">
                <a16:creationId xmlns:a16="http://schemas.microsoft.com/office/drawing/2014/main" id="{82FA4CE5-8C22-4F6C-B89D-DA890FB92B4F}"/>
              </a:ext>
            </a:extLst>
          </p:cNvPr>
          <p:cNvSpPr>
            <a:spLocks/>
          </p:cNvSpPr>
          <p:nvPr/>
        </p:nvSpPr>
        <p:spPr bwMode="auto">
          <a:xfrm rot="-3172564">
            <a:off x="7831138" y="192088"/>
            <a:ext cx="1025525" cy="1571625"/>
          </a:xfrm>
          <a:custGeom>
            <a:avLst/>
            <a:gdLst>
              <a:gd name="T0" fmla="*/ 0 w 2561"/>
              <a:gd name="T1" fmla="*/ 2147483647 h 2777"/>
              <a:gd name="T2" fmla="*/ 2147483647 w 2561"/>
              <a:gd name="T3" fmla="*/ 2147483647 h 2777"/>
              <a:gd name="T4" fmla="*/ 2147483647 w 2561"/>
              <a:gd name="T5" fmla="*/ 2147483647 h 2777"/>
              <a:gd name="T6" fmla="*/ 2147483647 w 2561"/>
              <a:gd name="T7" fmla="*/ 2147483647 h 2777"/>
              <a:gd name="T8" fmla="*/ 2147483647 w 2561"/>
              <a:gd name="T9" fmla="*/ 2147483647 h 2777"/>
              <a:gd name="T10" fmla="*/ 2147483647 w 2561"/>
              <a:gd name="T11" fmla="*/ 0 h 2777"/>
              <a:gd name="T12" fmla="*/ 0 w 2561"/>
              <a:gd name="T13" fmla="*/ 2147483647 h 2777"/>
              <a:gd name="T14" fmla="*/ 0 w 2561"/>
              <a:gd name="T15" fmla="*/ 2147483647 h 277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61" h="2777">
                <a:moveTo>
                  <a:pt x="0" y="2485"/>
                </a:moveTo>
                <a:lnTo>
                  <a:pt x="432" y="2553"/>
                </a:lnTo>
                <a:lnTo>
                  <a:pt x="736" y="2777"/>
                </a:lnTo>
                <a:lnTo>
                  <a:pt x="2561" y="399"/>
                </a:lnTo>
                <a:lnTo>
                  <a:pt x="2118" y="82"/>
                </a:lnTo>
                <a:lnTo>
                  <a:pt x="1898" y="0"/>
                </a:lnTo>
                <a:lnTo>
                  <a:pt x="0" y="248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34" name="Group 10">
            <a:extLst>
              <a:ext uri="{FF2B5EF4-FFF2-40B4-BE49-F238E27FC236}">
                <a16:creationId xmlns:a16="http://schemas.microsoft.com/office/drawing/2014/main" id="{54883ACE-93E4-4FC7-93B8-5CE4B8254AAA}"/>
              </a:ext>
            </a:extLst>
          </p:cNvPr>
          <p:cNvGrpSpPr>
            <a:grpSpLocks/>
          </p:cNvGrpSpPr>
          <p:nvPr/>
        </p:nvGrpSpPr>
        <p:grpSpPr bwMode="auto">
          <a:xfrm>
            <a:off x="7938" y="5540375"/>
            <a:ext cx="1784350" cy="1246188"/>
            <a:chOff x="5" y="3490"/>
            <a:chExt cx="1124" cy="785"/>
          </a:xfrm>
        </p:grpSpPr>
        <p:sp>
          <p:nvSpPr>
            <p:cNvPr id="1051" name="Freeform 11">
              <a:extLst>
                <a:ext uri="{FF2B5EF4-FFF2-40B4-BE49-F238E27FC236}">
                  <a16:creationId xmlns:a16="http://schemas.microsoft.com/office/drawing/2014/main" id="{3016D23D-3214-4B5F-B239-BB5005294B23}"/>
                </a:ext>
              </a:extLst>
            </p:cNvPr>
            <p:cNvSpPr>
              <a:spLocks/>
            </p:cNvSpPr>
            <p:nvPr userDrawn="1"/>
          </p:nvSpPr>
          <p:spPr bwMode="auto">
            <a:xfrm>
              <a:off x="24" y="3505"/>
              <a:ext cx="1089" cy="649"/>
            </a:xfrm>
            <a:custGeom>
              <a:avLst/>
              <a:gdLst>
                <a:gd name="T0" fmla="*/ 1 w 2177"/>
                <a:gd name="T1" fmla="*/ 1 h 1298"/>
                <a:gd name="T2" fmla="*/ 1 w 2177"/>
                <a:gd name="T3" fmla="*/ 1 h 1298"/>
                <a:gd name="T4" fmla="*/ 1 w 2177"/>
                <a:gd name="T5" fmla="*/ 1 h 1298"/>
                <a:gd name="T6" fmla="*/ 1 w 2177"/>
                <a:gd name="T7" fmla="*/ 1 h 1298"/>
                <a:gd name="T8" fmla="*/ 1 w 2177"/>
                <a:gd name="T9" fmla="*/ 1 h 1298"/>
                <a:gd name="T10" fmla="*/ 1 w 2177"/>
                <a:gd name="T11" fmla="*/ 1 h 1298"/>
                <a:gd name="T12" fmla="*/ 1 w 2177"/>
                <a:gd name="T13" fmla="*/ 1 h 1298"/>
                <a:gd name="T14" fmla="*/ 1 w 2177"/>
                <a:gd name="T15" fmla="*/ 1 h 1298"/>
                <a:gd name="T16" fmla="*/ 1 w 2177"/>
                <a:gd name="T17" fmla="*/ 0 h 1298"/>
                <a:gd name="T18" fmla="*/ 1 w 2177"/>
                <a:gd name="T19" fmla="*/ 1 h 1298"/>
                <a:gd name="T20" fmla="*/ 1 w 2177"/>
                <a:gd name="T21" fmla="*/ 1 h 1298"/>
                <a:gd name="T22" fmla="*/ 1 w 2177"/>
                <a:gd name="T23" fmla="*/ 1 h 1298"/>
                <a:gd name="T24" fmla="*/ 1 w 2177"/>
                <a:gd name="T25" fmla="*/ 1 h 1298"/>
                <a:gd name="T26" fmla="*/ 1 w 2177"/>
                <a:gd name="T27" fmla="*/ 1 h 1298"/>
                <a:gd name="T28" fmla="*/ 1 w 2177"/>
                <a:gd name="T29" fmla="*/ 1 h 1298"/>
                <a:gd name="T30" fmla="*/ 1 w 2177"/>
                <a:gd name="T31" fmla="*/ 1 h 1298"/>
                <a:gd name="T32" fmla="*/ 1 w 2177"/>
                <a:gd name="T33" fmla="*/ 1 h 1298"/>
                <a:gd name="T34" fmla="*/ 0 w 2177"/>
                <a:gd name="T35" fmla="*/ 1 h 1298"/>
                <a:gd name="T36" fmla="*/ 1 w 2177"/>
                <a:gd name="T37" fmla="*/ 1 h 1298"/>
                <a:gd name="T38" fmla="*/ 1 w 2177"/>
                <a:gd name="T39" fmla="*/ 1 h 1298"/>
                <a:gd name="T40" fmla="*/ 1 w 2177"/>
                <a:gd name="T41" fmla="*/ 1 h 1298"/>
                <a:gd name="T42" fmla="*/ 1 w 2177"/>
                <a:gd name="T43" fmla="*/ 1 h 1298"/>
                <a:gd name="T44" fmla="*/ 1 w 2177"/>
                <a:gd name="T45" fmla="*/ 1 h 1298"/>
                <a:gd name="T46" fmla="*/ 1 w 2177"/>
                <a:gd name="T47" fmla="*/ 1 h 129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77" h="1298">
                  <a:moveTo>
                    <a:pt x="1587" y="1260"/>
                  </a:moveTo>
                  <a:lnTo>
                    <a:pt x="1420" y="1106"/>
                  </a:lnTo>
                  <a:lnTo>
                    <a:pt x="1331" y="477"/>
                  </a:lnTo>
                  <a:lnTo>
                    <a:pt x="2139" y="330"/>
                  </a:lnTo>
                  <a:lnTo>
                    <a:pt x="2177" y="203"/>
                  </a:lnTo>
                  <a:lnTo>
                    <a:pt x="2099" y="100"/>
                  </a:lnTo>
                  <a:lnTo>
                    <a:pt x="1276" y="211"/>
                  </a:lnTo>
                  <a:lnTo>
                    <a:pt x="1219" y="32"/>
                  </a:lnTo>
                  <a:lnTo>
                    <a:pt x="1085" y="0"/>
                  </a:lnTo>
                  <a:lnTo>
                    <a:pt x="958" y="28"/>
                  </a:lnTo>
                  <a:lnTo>
                    <a:pt x="888" y="106"/>
                  </a:lnTo>
                  <a:lnTo>
                    <a:pt x="937" y="285"/>
                  </a:lnTo>
                  <a:lnTo>
                    <a:pt x="660" y="441"/>
                  </a:lnTo>
                  <a:lnTo>
                    <a:pt x="983" y="473"/>
                  </a:lnTo>
                  <a:lnTo>
                    <a:pt x="1112" y="889"/>
                  </a:lnTo>
                  <a:lnTo>
                    <a:pt x="141" y="469"/>
                  </a:lnTo>
                  <a:lnTo>
                    <a:pt x="46" y="509"/>
                  </a:lnTo>
                  <a:lnTo>
                    <a:pt x="0" y="636"/>
                  </a:lnTo>
                  <a:lnTo>
                    <a:pt x="55" y="779"/>
                  </a:lnTo>
                  <a:lnTo>
                    <a:pt x="1139" y="1288"/>
                  </a:lnTo>
                  <a:lnTo>
                    <a:pt x="1378" y="1256"/>
                  </a:lnTo>
                  <a:lnTo>
                    <a:pt x="1570" y="1298"/>
                  </a:lnTo>
                  <a:lnTo>
                    <a:pt x="1587" y="1260"/>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 name="Freeform 12">
              <a:extLst>
                <a:ext uri="{FF2B5EF4-FFF2-40B4-BE49-F238E27FC236}">
                  <a16:creationId xmlns:a16="http://schemas.microsoft.com/office/drawing/2014/main" id="{97DAA24A-BDED-473F-B5C9-67997546EC46}"/>
                </a:ext>
              </a:extLst>
            </p:cNvPr>
            <p:cNvSpPr>
              <a:spLocks/>
            </p:cNvSpPr>
            <p:nvPr userDrawn="1"/>
          </p:nvSpPr>
          <p:spPr bwMode="auto">
            <a:xfrm>
              <a:off x="1022" y="3582"/>
              <a:ext cx="71" cy="129"/>
            </a:xfrm>
            <a:custGeom>
              <a:avLst/>
              <a:gdLst>
                <a:gd name="T0" fmla="*/ 0 w 143"/>
                <a:gd name="T1" fmla="*/ 1 h 258"/>
                <a:gd name="T2" fmla="*/ 0 w 143"/>
                <a:gd name="T3" fmla="*/ 0 h 258"/>
                <a:gd name="T4" fmla="*/ 0 w 143"/>
                <a:gd name="T5" fmla="*/ 1 h 258"/>
                <a:gd name="T6" fmla="*/ 0 w 143"/>
                <a:gd name="T7" fmla="*/ 1 h 258"/>
                <a:gd name="T8" fmla="*/ 0 w 143"/>
                <a:gd name="T9" fmla="*/ 1 h 258"/>
                <a:gd name="T10" fmla="*/ 0 w 143"/>
                <a:gd name="T11" fmla="*/ 1 h 2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3" h="258">
                  <a:moveTo>
                    <a:pt x="0" y="7"/>
                  </a:moveTo>
                  <a:lnTo>
                    <a:pt x="120" y="0"/>
                  </a:lnTo>
                  <a:lnTo>
                    <a:pt x="143" y="233"/>
                  </a:lnTo>
                  <a:lnTo>
                    <a:pt x="8" y="258"/>
                  </a:lnTo>
                  <a:lnTo>
                    <a:pt x="0" y="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 name="Freeform 13">
              <a:extLst>
                <a:ext uri="{FF2B5EF4-FFF2-40B4-BE49-F238E27FC236}">
                  <a16:creationId xmlns:a16="http://schemas.microsoft.com/office/drawing/2014/main" id="{A9AE82C5-94F7-4D1F-947E-F208031B5C7B}"/>
                </a:ext>
              </a:extLst>
            </p:cNvPr>
            <p:cNvSpPr>
              <a:spLocks/>
            </p:cNvSpPr>
            <p:nvPr userDrawn="1"/>
          </p:nvSpPr>
          <p:spPr bwMode="auto">
            <a:xfrm>
              <a:off x="20" y="3774"/>
              <a:ext cx="792" cy="410"/>
            </a:xfrm>
            <a:custGeom>
              <a:avLst/>
              <a:gdLst>
                <a:gd name="T0" fmla="*/ 0 w 1586"/>
                <a:gd name="T1" fmla="*/ 0 h 821"/>
                <a:gd name="T2" fmla="*/ 0 w 1586"/>
                <a:gd name="T3" fmla="*/ 0 h 821"/>
                <a:gd name="T4" fmla="*/ 0 w 1586"/>
                <a:gd name="T5" fmla="*/ 0 h 821"/>
                <a:gd name="T6" fmla="*/ 0 w 1586"/>
                <a:gd name="T7" fmla="*/ 0 h 821"/>
                <a:gd name="T8" fmla="*/ 0 w 1586"/>
                <a:gd name="T9" fmla="*/ 0 h 821"/>
                <a:gd name="T10" fmla="*/ 0 w 1586"/>
                <a:gd name="T11" fmla="*/ 0 h 821"/>
                <a:gd name="T12" fmla="*/ 0 w 1586"/>
                <a:gd name="T13" fmla="*/ 0 h 821"/>
                <a:gd name="T14" fmla="*/ 0 w 1586"/>
                <a:gd name="T15" fmla="*/ 0 h 821"/>
                <a:gd name="T16" fmla="*/ 0 w 1586"/>
                <a:gd name="T17" fmla="*/ 0 h 821"/>
                <a:gd name="T18" fmla="*/ 0 w 1586"/>
                <a:gd name="T19" fmla="*/ 0 h 821"/>
                <a:gd name="T20" fmla="*/ 0 w 1586"/>
                <a:gd name="T21" fmla="*/ 0 h 821"/>
                <a:gd name="T22" fmla="*/ 0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 name="Freeform 14">
              <a:extLst>
                <a:ext uri="{FF2B5EF4-FFF2-40B4-BE49-F238E27FC236}">
                  <a16:creationId xmlns:a16="http://schemas.microsoft.com/office/drawing/2014/main" id="{6B01E135-9404-488F-8646-7013AD270AAC}"/>
                </a:ext>
              </a:extLst>
            </p:cNvPr>
            <p:cNvSpPr>
              <a:spLocks/>
            </p:cNvSpPr>
            <p:nvPr userDrawn="1"/>
          </p:nvSpPr>
          <p:spPr bwMode="auto">
            <a:xfrm>
              <a:off x="129" y="3808"/>
              <a:ext cx="525" cy="374"/>
            </a:xfrm>
            <a:custGeom>
              <a:avLst/>
              <a:gdLst>
                <a:gd name="T0" fmla="*/ 0 w 1049"/>
                <a:gd name="T1" fmla="*/ 1 h 747"/>
                <a:gd name="T2" fmla="*/ 1 w 1049"/>
                <a:gd name="T3" fmla="*/ 1 h 747"/>
                <a:gd name="T4" fmla="*/ 1 w 1049"/>
                <a:gd name="T5" fmla="*/ 1 h 747"/>
                <a:gd name="T6" fmla="*/ 1 w 1049"/>
                <a:gd name="T7" fmla="*/ 1 h 747"/>
                <a:gd name="T8" fmla="*/ 1 w 1049"/>
                <a:gd name="T9" fmla="*/ 0 h 747"/>
                <a:gd name="T10" fmla="*/ 0 w 1049"/>
                <a:gd name="T11" fmla="*/ 1 h 747"/>
                <a:gd name="T12" fmla="*/ 0 w 1049"/>
                <a:gd name="T13" fmla="*/ 1 h 747"/>
                <a:gd name="T14" fmla="*/ 0 w 1049"/>
                <a:gd name="T15" fmla="*/ 1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 name="Freeform 15">
              <a:extLst>
                <a:ext uri="{FF2B5EF4-FFF2-40B4-BE49-F238E27FC236}">
                  <a16:creationId xmlns:a16="http://schemas.microsoft.com/office/drawing/2014/main" id="{8CCFF52A-9966-4955-A9C7-55507776C716}"/>
                </a:ext>
              </a:extLst>
            </p:cNvPr>
            <p:cNvSpPr>
              <a:spLocks/>
            </p:cNvSpPr>
            <p:nvPr userDrawn="1"/>
          </p:nvSpPr>
          <p:spPr bwMode="auto">
            <a:xfrm>
              <a:off x="485" y="3532"/>
              <a:ext cx="135" cy="121"/>
            </a:xfrm>
            <a:custGeom>
              <a:avLst/>
              <a:gdLst>
                <a:gd name="T0" fmla="*/ 0 w 272"/>
                <a:gd name="T1" fmla="*/ 1 h 241"/>
                <a:gd name="T2" fmla="*/ 0 w 272"/>
                <a:gd name="T3" fmla="*/ 0 h 241"/>
                <a:gd name="T4" fmla="*/ 0 w 272"/>
                <a:gd name="T5" fmla="*/ 1 h 241"/>
                <a:gd name="T6" fmla="*/ 0 w 272"/>
                <a:gd name="T7" fmla="*/ 1 h 241"/>
                <a:gd name="T8" fmla="*/ 0 w 272"/>
                <a:gd name="T9" fmla="*/ 1 h 241"/>
                <a:gd name="T10" fmla="*/ 0 w 272"/>
                <a:gd name="T11" fmla="*/ 1 h 241"/>
                <a:gd name="T12" fmla="*/ 0 w 272"/>
                <a:gd name="T13" fmla="*/ 1 h 241"/>
                <a:gd name="T14" fmla="*/ 0 w 272"/>
                <a:gd name="T15" fmla="*/ 1 h 2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241">
                  <a:moveTo>
                    <a:pt x="0" y="28"/>
                  </a:moveTo>
                  <a:lnTo>
                    <a:pt x="160" y="0"/>
                  </a:lnTo>
                  <a:lnTo>
                    <a:pt x="251" y="36"/>
                  </a:lnTo>
                  <a:lnTo>
                    <a:pt x="272" y="139"/>
                  </a:lnTo>
                  <a:lnTo>
                    <a:pt x="164" y="146"/>
                  </a:lnTo>
                  <a:lnTo>
                    <a:pt x="32" y="241"/>
                  </a:lnTo>
                  <a:lnTo>
                    <a:pt x="0" y="2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 name="Freeform 16">
              <a:extLst>
                <a:ext uri="{FF2B5EF4-FFF2-40B4-BE49-F238E27FC236}">
                  <a16:creationId xmlns:a16="http://schemas.microsoft.com/office/drawing/2014/main" id="{D3A80085-8C71-4295-BEF0-1ACA1D68901E}"/>
                </a:ext>
              </a:extLst>
            </p:cNvPr>
            <p:cNvSpPr>
              <a:spLocks/>
            </p:cNvSpPr>
            <p:nvPr userDrawn="1"/>
          </p:nvSpPr>
          <p:spPr bwMode="auto">
            <a:xfrm>
              <a:off x="641" y="4163"/>
              <a:ext cx="76" cy="112"/>
            </a:xfrm>
            <a:custGeom>
              <a:avLst/>
              <a:gdLst>
                <a:gd name="T0" fmla="*/ 1 w 152"/>
                <a:gd name="T1" fmla="*/ 1 h 224"/>
                <a:gd name="T2" fmla="*/ 1 w 152"/>
                <a:gd name="T3" fmla="*/ 1 h 224"/>
                <a:gd name="T4" fmla="*/ 0 w 152"/>
                <a:gd name="T5" fmla="*/ 1 h 224"/>
                <a:gd name="T6" fmla="*/ 1 w 152"/>
                <a:gd name="T7" fmla="*/ 0 h 224"/>
                <a:gd name="T8" fmla="*/ 1 w 152"/>
                <a:gd name="T9" fmla="*/ 1 h 224"/>
                <a:gd name="T10" fmla="*/ 1 w 152"/>
                <a:gd name="T11" fmla="*/ 1 h 2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2" h="224">
                  <a:moveTo>
                    <a:pt x="152" y="4"/>
                  </a:moveTo>
                  <a:lnTo>
                    <a:pt x="152" y="224"/>
                  </a:lnTo>
                  <a:lnTo>
                    <a:pt x="0" y="8"/>
                  </a:lnTo>
                  <a:lnTo>
                    <a:pt x="72" y="0"/>
                  </a:lnTo>
                  <a:lnTo>
                    <a:pt x="152" y="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 name="Freeform 17">
              <a:extLst>
                <a:ext uri="{FF2B5EF4-FFF2-40B4-BE49-F238E27FC236}">
                  <a16:creationId xmlns:a16="http://schemas.microsoft.com/office/drawing/2014/main" id="{566BA4AD-1119-47E9-B9DD-1F3E7115DF9F}"/>
                </a:ext>
              </a:extLst>
            </p:cNvPr>
            <p:cNvSpPr>
              <a:spLocks/>
            </p:cNvSpPr>
            <p:nvPr userDrawn="1"/>
          </p:nvSpPr>
          <p:spPr bwMode="auto">
            <a:xfrm>
              <a:off x="504" y="3607"/>
              <a:ext cx="193" cy="383"/>
            </a:xfrm>
            <a:custGeom>
              <a:avLst/>
              <a:gdLst>
                <a:gd name="T0" fmla="*/ 0 w 386"/>
                <a:gd name="T1" fmla="*/ 1 h 764"/>
                <a:gd name="T2" fmla="*/ 1 w 386"/>
                <a:gd name="T3" fmla="*/ 0 h 764"/>
                <a:gd name="T4" fmla="*/ 1 w 386"/>
                <a:gd name="T5" fmla="*/ 1 h 764"/>
                <a:gd name="T6" fmla="*/ 1 w 386"/>
                <a:gd name="T7" fmla="*/ 1 h 764"/>
                <a:gd name="T8" fmla="*/ 1 w 386"/>
                <a:gd name="T9" fmla="*/ 1 h 764"/>
                <a:gd name="T10" fmla="*/ 1 w 386"/>
                <a:gd name="T11" fmla="*/ 1 h 764"/>
                <a:gd name="T12" fmla="*/ 0 w 386"/>
                <a:gd name="T13" fmla="*/ 1 h 764"/>
                <a:gd name="T14" fmla="*/ 0 w 386"/>
                <a:gd name="T15" fmla="*/ 1 h 7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64">
                  <a:moveTo>
                    <a:pt x="0" y="80"/>
                  </a:moveTo>
                  <a:lnTo>
                    <a:pt x="87" y="0"/>
                  </a:lnTo>
                  <a:lnTo>
                    <a:pt x="232" y="6"/>
                  </a:lnTo>
                  <a:lnTo>
                    <a:pt x="386" y="764"/>
                  </a:lnTo>
                  <a:lnTo>
                    <a:pt x="279" y="720"/>
                  </a:lnTo>
                  <a:lnTo>
                    <a:pt x="152" y="677"/>
                  </a:lnTo>
                  <a:lnTo>
                    <a:pt x="0" y="8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 name="Freeform 18">
              <a:extLst>
                <a:ext uri="{FF2B5EF4-FFF2-40B4-BE49-F238E27FC236}">
                  <a16:creationId xmlns:a16="http://schemas.microsoft.com/office/drawing/2014/main" id="{A4FB6F56-6BBA-440F-B53C-EC4B5BD575E8}"/>
                </a:ext>
              </a:extLst>
            </p:cNvPr>
            <p:cNvSpPr>
              <a:spLocks/>
            </p:cNvSpPr>
            <p:nvPr userDrawn="1"/>
          </p:nvSpPr>
          <p:spPr bwMode="auto">
            <a:xfrm>
              <a:off x="668" y="3590"/>
              <a:ext cx="364" cy="174"/>
            </a:xfrm>
            <a:custGeom>
              <a:avLst/>
              <a:gdLst>
                <a:gd name="T0" fmla="*/ 1 w 728"/>
                <a:gd name="T1" fmla="*/ 0 h 348"/>
                <a:gd name="T2" fmla="*/ 0 w 728"/>
                <a:gd name="T3" fmla="*/ 1 h 348"/>
                <a:gd name="T4" fmla="*/ 1 w 728"/>
                <a:gd name="T5" fmla="*/ 1 h 348"/>
                <a:gd name="T6" fmla="*/ 1 w 728"/>
                <a:gd name="T7" fmla="*/ 1 h 348"/>
                <a:gd name="T8" fmla="*/ 1 w 728"/>
                <a:gd name="T9" fmla="*/ 1 h 348"/>
                <a:gd name="T10" fmla="*/ 1 w 728"/>
                <a:gd name="T11" fmla="*/ 0 h 348"/>
                <a:gd name="T12" fmla="*/ 1 w 728"/>
                <a:gd name="T13" fmla="*/ 0 h 3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8" h="348">
                  <a:moveTo>
                    <a:pt x="692" y="0"/>
                  </a:moveTo>
                  <a:lnTo>
                    <a:pt x="0" y="106"/>
                  </a:lnTo>
                  <a:lnTo>
                    <a:pt x="28" y="348"/>
                  </a:lnTo>
                  <a:lnTo>
                    <a:pt x="715" y="237"/>
                  </a:lnTo>
                  <a:lnTo>
                    <a:pt x="728" y="43"/>
                  </a:lnTo>
                  <a:lnTo>
                    <a:pt x="692"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 name="Freeform 19">
              <a:extLst>
                <a:ext uri="{FF2B5EF4-FFF2-40B4-BE49-F238E27FC236}">
                  <a16:creationId xmlns:a16="http://schemas.microsoft.com/office/drawing/2014/main" id="{6EF3D1E2-5B80-4495-9749-20F4178ACEE1}"/>
                </a:ext>
              </a:extLst>
            </p:cNvPr>
            <p:cNvSpPr>
              <a:spLocks/>
            </p:cNvSpPr>
            <p:nvPr userDrawn="1"/>
          </p:nvSpPr>
          <p:spPr bwMode="auto">
            <a:xfrm>
              <a:off x="347" y="3693"/>
              <a:ext cx="156" cy="67"/>
            </a:xfrm>
            <a:custGeom>
              <a:avLst/>
              <a:gdLst>
                <a:gd name="T0" fmla="*/ 1 w 312"/>
                <a:gd name="T1" fmla="*/ 0 h 135"/>
                <a:gd name="T2" fmla="*/ 0 w 312"/>
                <a:gd name="T3" fmla="*/ 0 h 135"/>
                <a:gd name="T4" fmla="*/ 1 w 312"/>
                <a:gd name="T5" fmla="*/ 0 h 135"/>
                <a:gd name="T6" fmla="*/ 1 w 312"/>
                <a:gd name="T7" fmla="*/ 0 h 135"/>
                <a:gd name="T8" fmla="*/ 1 w 312"/>
                <a:gd name="T9" fmla="*/ 0 h 1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2" h="135">
                  <a:moveTo>
                    <a:pt x="272" y="0"/>
                  </a:moveTo>
                  <a:lnTo>
                    <a:pt x="0" y="78"/>
                  </a:lnTo>
                  <a:lnTo>
                    <a:pt x="312" y="135"/>
                  </a:lnTo>
                  <a:lnTo>
                    <a:pt x="27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60" name="Group 20">
              <a:extLst>
                <a:ext uri="{FF2B5EF4-FFF2-40B4-BE49-F238E27FC236}">
                  <a16:creationId xmlns:a16="http://schemas.microsoft.com/office/drawing/2014/main" id="{1BE152A9-F1E8-4E19-B43E-AA46B59925E8}"/>
                </a:ext>
              </a:extLst>
            </p:cNvPr>
            <p:cNvGrpSpPr>
              <a:grpSpLocks/>
            </p:cNvGrpSpPr>
            <p:nvPr userDrawn="1"/>
          </p:nvGrpSpPr>
          <p:grpSpPr bwMode="auto">
            <a:xfrm>
              <a:off x="5" y="3490"/>
              <a:ext cx="1124" cy="780"/>
              <a:chOff x="5" y="3490"/>
              <a:chExt cx="1124" cy="780"/>
            </a:xfrm>
          </p:grpSpPr>
          <p:grpSp>
            <p:nvGrpSpPr>
              <p:cNvPr id="1061" name="Group 21">
                <a:extLst>
                  <a:ext uri="{FF2B5EF4-FFF2-40B4-BE49-F238E27FC236}">
                    <a16:creationId xmlns:a16="http://schemas.microsoft.com/office/drawing/2014/main" id="{E0A14406-3393-412F-B3F4-C1CE4BA031BC}"/>
                  </a:ext>
                </a:extLst>
              </p:cNvPr>
              <p:cNvGrpSpPr>
                <a:grpSpLocks/>
              </p:cNvGrpSpPr>
              <p:nvPr userDrawn="1"/>
            </p:nvGrpSpPr>
            <p:grpSpPr bwMode="auto">
              <a:xfrm>
                <a:off x="499" y="3562"/>
                <a:ext cx="548" cy="708"/>
                <a:chOff x="499" y="3562"/>
                <a:chExt cx="548" cy="708"/>
              </a:xfrm>
            </p:grpSpPr>
            <p:sp>
              <p:nvSpPr>
                <p:cNvPr id="1074" name="Freeform 22">
                  <a:extLst>
                    <a:ext uri="{FF2B5EF4-FFF2-40B4-BE49-F238E27FC236}">
                      <a16:creationId xmlns:a16="http://schemas.microsoft.com/office/drawing/2014/main" id="{949354D7-770C-40FA-9988-1A2ADA115061}"/>
                    </a:ext>
                  </a:extLst>
                </p:cNvPr>
                <p:cNvSpPr>
                  <a:spLocks/>
                </p:cNvSpPr>
                <p:nvPr userDrawn="1"/>
              </p:nvSpPr>
              <p:spPr bwMode="auto">
                <a:xfrm>
                  <a:off x="499" y="3587"/>
                  <a:ext cx="157" cy="87"/>
                </a:xfrm>
                <a:custGeom>
                  <a:avLst/>
                  <a:gdLst>
                    <a:gd name="T0" fmla="*/ 0 w 313"/>
                    <a:gd name="T1" fmla="*/ 0 h 175"/>
                    <a:gd name="T2" fmla="*/ 1 w 313"/>
                    <a:gd name="T3" fmla="*/ 0 h 175"/>
                    <a:gd name="T4" fmla="*/ 1 w 313"/>
                    <a:gd name="T5" fmla="*/ 0 h 175"/>
                    <a:gd name="T6" fmla="*/ 1 w 313"/>
                    <a:gd name="T7" fmla="*/ 0 h 175"/>
                    <a:gd name="T8" fmla="*/ 1 w 313"/>
                    <a:gd name="T9" fmla="*/ 0 h 175"/>
                    <a:gd name="T10" fmla="*/ 1 w 313"/>
                    <a:gd name="T11" fmla="*/ 0 h 175"/>
                    <a:gd name="T12" fmla="*/ 1 w 313"/>
                    <a:gd name="T13" fmla="*/ 0 h 175"/>
                    <a:gd name="T14" fmla="*/ 1 w 313"/>
                    <a:gd name="T15" fmla="*/ 0 h 175"/>
                    <a:gd name="T16" fmla="*/ 0 w 313"/>
                    <a:gd name="T17" fmla="*/ 0 h 175"/>
                    <a:gd name="T18" fmla="*/ 0 w 313"/>
                    <a:gd name="T19" fmla="*/ 0 h 1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3" h="175">
                      <a:moveTo>
                        <a:pt x="0" y="107"/>
                      </a:moveTo>
                      <a:lnTo>
                        <a:pt x="114" y="10"/>
                      </a:lnTo>
                      <a:lnTo>
                        <a:pt x="213" y="0"/>
                      </a:lnTo>
                      <a:lnTo>
                        <a:pt x="292" y="27"/>
                      </a:lnTo>
                      <a:lnTo>
                        <a:pt x="313" y="91"/>
                      </a:lnTo>
                      <a:lnTo>
                        <a:pt x="167" y="67"/>
                      </a:lnTo>
                      <a:lnTo>
                        <a:pt x="74" y="101"/>
                      </a:lnTo>
                      <a:lnTo>
                        <a:pt x="13" y="175"/>
                      </a:lnTo>
                      <a:lnTo>
                        <a:pt x="0" y="10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5" name="Freeform 23">
                  <a:extLst>
                    <a:ext uri="{FF2B5EF4-FFF2-40B4-BE49-F238E27FC236}">
                      <a16:creationId xmlns:a16="http://schemas.microsoft.com/office/drawing/2014/main" id="{2C11B112-AE5F-487B-B62E-DE7A4176C938}"/>
                    </a:ext>
                  </a:extLst>
                </p:cNvPr>
                <p:cNvSpPr>
                  <a:spLocks/>
                </p:cNvSpPr>
                <p:nvPr userDrawn="1"/>
              </p:nvSpPr>
              <p:spPr bwMode="auto">
                <a:xfrm>
                  <a:off x="636" y="4137"/>
                  <a:ext cx="115" cy="133"/>
                </a:xfrm>
                <a:custGeom>
                  <a:avLst/>
                  <a:gdLst>
                    <a:gd name="T0" fmla="*/ 0 w 230"/>
                    <a:gd name="T1" fmla="*/ 1 h 266"/>
                    <a:gd name="T2" fmla="*/ 1 w 230"/>
                    <a:gd name="T3" fmla="*/ 1 h 266"/>
                    <a:gd name="T4" fmla="*/ 1 w 230"/>
                    <a:gd name="T5" fmla="*/ 1 h 266"/>
                    <a:gd name="T6" fmla="*/ 1 w 230"/>
                    <a:gd name="T7" fmla="*/ 1 h 266"/>
                    <a:gd name="T8" fmla="*/ 1 w 230"/>
                    <a:gd name="T9" fmla="*/ 0 h 266"/>
                    <a:gd name="T10" fmla="*/ 1 w 230"/>
                    <a:gd name="T11" fmla="*/ 1 h 266"/>
                    <a:gd name="T12" fmla="*/ 1 w 230"/>
                    <a:gd name="T13" fmla="*/ 1 h 266"/>
                    <a:gd name="T14" fmla="*/ 0 w 230"/>
                    <a:gd name="T15" fmla="*/ 1 h 266"/>
                    <a:gd name="T16" fmla="*/ 0 w 230"/>
                    <a:gd name="T17" fmla="*/ 1 h 2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0" h="266">
                      <a:moveTo>
                        <a:pt x="0" y="40"/>
                      </a:moveTo>
                      <a:lnTo>
                        <a:pt x="160" y="266"/>
                      </a:lnTo>
                      <a:lnTo>
                        <a:pt x="230" y="251"/>
                      </a:lnTo>
                      <a:lnTo>
                        <a:pt x="223" y="17"/>
                      </a:lnTo>
                      <a:lnTo>
                        <a:pt x="166" y="0"/>
                      </a:lnTo>
                      <a:lnTo>
                        <a:pt x="179" y="197"/>
                      </a:lnTo>
                      <a:lnTo>
                        <a:pt x="71" y="4"/>
                      </a:lnTo>
                      <a:lnTo>
                        <a:pt x="0" y="4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6" name="Freeform 24">
                  <a:extLst>
                    <a:ext uri="{FF2B5EF4-FFF2-40B4-BE49-F238E27FC236}">
                      <a16:creationId xmlns:a16="http://schemas.microsoft.com/office/drawing/2014/main" id="{8A1E7CB7-B659-4412-AEE0-EF759B7747A8}"/>
                    </a:ext>
                  </a:extLst>
                </p:cNvPr>
                <p:cNvSpPr>
                  <a:spLocks/>
                </p:cNvSpPr>
                <p:nvPr userDrawn="1"/>
              </p:nvSpPr>
              <p:spPr bwMode="auto">
                <a:xfrm>
                  <a:off x="1004" y="3562"/>
                  <a:ext cx="43" cy="117"/>
                </a:xfrm>
                <a:custGeom>
                  <a:avLst/>
                  <a:gdLst>
                    <a:gd name="T0" fmla="*/ 0 w 87"/>
                    <a:gd name="T1" fmla="*/ 1 h 234"/>
                    <a:gd name="T2" fmla="*/ 0 w 87"/>
                    <a:gd name="T3" fmla="*/ 1 h 234"/>
                    <a:gd name="T4" fmla="*/ 0 w 87"/>
                    <a:gd name="T5" fmla="*/ 1 h 234"/>
                    <a:gd name="T6" fmla="*/ 0 w 87"/>
                    <a:gd name="T7" fmla="*/ 1 h 234"/>
                    <a:gd name="T8" fmla="*/ 0 w 87"/>
                    <a:gd name="T9" fmla="*/ 1 h 234"/>
                    <a:gd name="T10" fmla="*/ 0 w 87"/>
                    <a:gd name="T11" fmla="*/ 1 h 234"/>
                    <a:gd name="T12" fmla="*/ 0 w 87"/>
                    <a:gd name="T13" fmla="*/ 0 h 234"/>
                    <a:gd name="T14" fmla="*/ 0 w 87"/>
                    <a:gd name="T15" fmla="*/ 1 h 234"/>
                    <a:gd name="T16" fmla="*/ 0 w 87"/>
                    <a:gd name="T17" fmla="*/ 1 h 2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7" h="234">
                      <a:moveTo>
                        <a:pt x="0" y="19"/>
                      </a:moveTo>
                      <a:lnTo>
                        <a:pt x="36" y="93"/>
                      </a:lnTo>
                      <a:lnTo>
                        <a:pt x="44" y="154"/>
                      </a:lnTo>
                      <a:lnTo>
                        <a:pt x="27" y="234"/>
                      </a:lnTo>
                      <a:lnTo>
                        <a:pt x="80" y="220"/>
                      </a:lnTo>
                      <a:lnTo>
                        <a:pt x="87" y="116"/>
                      </a:lnTo>
                      <a:lnTo>
                        <a:pt x="46" y="0"/>
                      </a:lnTo>
                      <a:lnTo>
                        <a:pt x="0" y="1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62" name="Freeform 25">
                <a:extLst>
                  <a:ext uri="{FF2B5EF4-FFF2-40B4-BE49-F238E27FC236}">
                    <a16:creationId xmlns:a16="http://schemas.microsoft.com/office/drawing/2014/main" id="{A282E34E-3EA4-4290-982E-A2FDD17FA038}"/>
                  </a:ext>
                </a:extLst>
              </p:cNvPr>
              <p:cNvSpPr>
                <a:spLocks/>
              </p:cNvSpPr>
              <p:nvPr userDrawn="1"/>
            </p:nvSpPr>
            <p:spPr bwMode="auto">
              <a:xfrm>
                <a:off x="76" y="3732"/>
                <a:ext cx="595" cy="250"/>
              </a:xfrm>
              <a:custGeom>
                <a:avLst/>
                <a:gdLst>
                  <a:gd name="T0" fmla="*/ 1 w 1190"/>
                  <a:gd name="T1" fmla="*/ 0 h 500"/>
                  <a:gd name="T2" fmla="*/ 1 w 1190"/>
                  <a:gd name="T3" fmla="*/ 1 h 500"/>
                  <a:gd name="T4" fmla="*/ 1 w 1190"/>
                  <a:gd name="T5" fmla="*/ 1 h 500"/>
                  <a:gd name="T6" fmla="*/ 0 w 1190"/>
                  <a:gd name="T7" fmla="*/ 1 h 500"/>
                  <a:gd name="T8" fmla="*/ 1 w 1190"/>
                  <a:gd name="T9" fmla="*/ 0 h 500"/>
                  <a:gd name="T10" fmla="*/ 1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 name="Freeform 26">
                <a:extLst>
                  <a:ext uri="{FF2B5EF4-FFF2-40B4-BE49-F238E27FC236}">
                    <a16:creationId xmlns:a16="http://schemas.microsoft.com/office/drawing/2014/main" id="{57F494F1-3A4C-40FB-8693-72542C784F86}"/>
                  </a:ext>
                </a:extLst>
              </p:cNvPr>
              <p:cNvSpPr>
                <a:spLocks/>
              </p:cNvSpPr>
              <p:nvPr userDrawn="1"/>
            </p:nvSpPr>
            <p:spPr bwMode="auto">
              <a:xfrm>
                <a:off x="260" y="3886"/>
                <a:ext cx="244" cy="148"/>
              </a:xfrm>
              <a:custGeom>
                <a:avLst/>
                <a:gdLst>
                  <a:gd name="T0" fmla="*/ 0 w 489"/>
                  <a:gd name="T1" fmla="*/ 1 h 296"/>
                  <a:gd name="T2" fmla="*/ 0 w 489"/>
                  <a:gd name="T3" fmla="*/ 1 h 296"/>
                  <a:gd name="T4" fmla="*/ 0 w 489"/>
                  <a:gd name="T5" fmla="*/ 1 h 296"/>
                  <a:gd name="T6" fmla="*/ 0 w 489"/>
                  <a:gd name="T7" fmla="*/ 1 h 296"/>
                  <a:gd name="T8" fmla="*/ 0 w 489"/>
                  <a:gd name="T9" fmla="*/ 1 h 296"/>
                  <a:gd name="T10" fmla="*/ 0 w 489"/>
                  <a:gd name="T11" fmla="*/ 1 h 296"/>
                  <a:gd name="T12" fmla="*/ 0 w 489"/>
                  <a:gd name="T13" fmla="*/ 1 h 296"/>
                  <a:gd name="T14" fmla="*/ 0 w 489"/>
                  <a:gd name="T15" fmla="*/ 1 h 296"/>
                  <a:gd name="T16" fmla="*/ 0 w 489"/>
                  <a:gd name="T17" fmla="*/ 1 h 296"/>
                  <a:gd name="T18" fmla="*/ 0 w 489"/>
                  <a:gd name="T19" fmla="*/ 1 h 296"/>
                  <a:gd name="T20" fmla="*/ 0 w 489"/>
                  <a:gd name="T21" fmla="*/ 1 h 296"/>
                  <a:gd name="T22" fmla="*/ 0 w 489"/>
                  <a:gd name="T23" fmla="*/ 1 h 296"/>
                  <a:gd name="T24" fmla="*/ 0 w 489"/>
                  <a:gd name="T25" fmla="*/ 1 h 296"/>
                  <a:gd name="T26" fmla="*/ 0 w 489"/>
                  <a:gd name="T27" fmla="*/ 0 h 296"/>
                  <a:gd name="T28" fmla="*/ 0 w 489"/>
                  <a:gd name="T29" fmla="*/ 1 h 296"/>
                  <a:gd name="T30" fmla="*/ 0 w 489"/>
                  <a:gd name="T31" fmla="*/ 1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4" name="Freeform 27">
                <a:extLst>
                  <a:ext uri="{FF2B5EF4-FFF2-40B4-BE49-F238E27FC236}">
                    <a16:creationId xmlns:a16="http://schemas.microsoft.com/office/drawing/2014/main" id="{1EA2651D-A9E6-4785-857E-3CCA203A3C47}"/>
                  </a:ext>
                </a:extLst>
              </p:cNvPr>
              <p:cNvSpPr>
                <a:spLocks/>
              </p:cNvSpPr>
              <p:nvPr userDrawn="1"/>
            </p:nvSpPr>
            <p:spPr bwMode="auto">
              <a:xfrm>
                <a:off x="565" y="3680"/>
                <a:ext cx="107" cy="238"/>
              </a:xfrm>
              <a:custGeom>
                <a:avLst/>
                <a:gdLst>
                  <a:gd name="T0" fmla="*/ 1 w 213"/>
                  <a:gd name="T1" fmla="*/ 0 h 478"/>
                  <a:gd name="T2" fmla="*/ 1 w 213"/>
                  <a:gd name="T3" fmla="*/ 0 h 478"/>
                  <a:gd name="T4" fmla="*/ 1 w 213"/>
                  <a:gd name="T5" fmla="*/ 0 h 478"/>
                  <a:gd name="T6" fmla="*/ 1 w 213"/>
                  <a:gd name="T7" fmla="*/ 0 h 478"/>
                  <a:gd name="T8" fmla="*/ 1 w 213"/>
                  <a:gd name="T9" fmla="*/ 0 h 478"/>
                  <a:gd name="T10" fmla="*/ 1 w 213"/>
                  <a:gd name="T11" fmla="*/ 0 h 478"/>
                  <a:gd name="T12" fmla="*/ 1 w 213"/>
                  <a:gd name="T13" fmla="*/ 0 h 478"/>
                  <a:gd name="T14" fmla="*/ 0 w 213"/>
                  <a:gd name="T15" fmla="*/ 0 h 478"/>
                  <a:gd name="T16" fmla="*/ 1 w 213"/>
                  <a:gd name="T17" fmla="*/ 0 h 478"/>
                  <a:gd name="T18" fmla="*/ 1 w 213"/>
                  <a:gd name="T19" fmla="*/ 0 h 4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3" h="478">
                    <a:moveTo>
                      <a:pt x="24" y="0"/>
                    </a:moveTo>
                    <a:lnTo>
                      <a:pt x="91" y="25"/>
                    </a:lnTo>
                    <a:lnTo>
                      <a:pt x="80" y="192"/>
                    </a:lnTo>
                    <a:lnTo>
                      <a:pt x="106" y="327"/>
                    </a:lnTo>
                    <a:lnTo>
                      <a:pt x="213" y="451"/>
                    </a:lnTo>
                    <a:lnTo>
                      <a:pt x="97" y="478"/>
                    </a:lnTo>
                    <a:lnTo>
                      <a:pt x="30" y="344"/>
                    </a:lnTo>
                    <a:lnTo>
                      <a:pt x="0" y="57"/>
                    </a:lnTo>
                    <a:lnTo>
                      <a:pt x="2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65" name="Group 28">
                <a:extLst>
                  <a:ext uri="{FF2B5EF4-FFF2-40B4-BE49-F238E27FC236}">
                    <a16:creationId xmlns:a16="http://schemas.microsoft.com/office/drawing/2014/main" id="{8AD187E1-0E55-421E-BA2C-00C4EDE7165D}"/>
                  </a:ext>
                </a:extLst>
              </p:cNvPr>
              <p:cNvGrpSpPr>
                <a:grpSpLocks/>
              </p:cNvGrpSpPr>
              <p:nvPr userDrawn="1"/>
            </p:nvGrpSpPr>
            <p:grpSpPr bwMode="auto">
              <a:xfrm>
                <a:off x="5" y="3490"/>
                <a:ext cx="1124" cy="678"/>
                <a:chOff x="5" y="3490"/>
                <a:chExt cx="1124" cy="678"/>
              </a:xfrm>
            </p:grpSpPr>
            <p:sp>
              <p:nvSpPr>
                <p:cNvPr id="1066" name="Freeform 29">
                  <a:extLst>
                    <a:ext uri="{FF2B5EF4-FFF2-40B4-BE49-F238E27FC236}">
                      <a16:creationId xmlns:a16="http://schemas.microsoft.com/office/drawing/2014/main" id="{949141E8-55D3-4352-900A-2DBEC9C20A39}"/>
                    </a:ext>
                  </a:extLst>
                </p:cNvPr>
                <p:cNvSpPr>
                  <a:spLocks/>
                </p:cNvSpPr>
                <p:nvPr userDrawn="1"/>
              </p:nvSpPr>
              <p:spPr bwMode="auto">
                <a:xfrm>
                  <a:off x="669" y="4048"/>
                  <a:ext cx="75" cy="87"/>
                </a:xfrm>
                <a:custGeom>
                  <a:avLst/>
                  <a:gdLst>
                    <a:gd name="T0" fmla="*/ 1 w 150"/>
                    <a:gd name="T1" fmla="*/ 0 h 173"/>
                    <a:gd name="T2" fmla="*/ 1 w 150"/>
                    <a:gd name="T3" fmla="*/ 1 h 173"/>
                    <a:gd name="T4" fmla="*/ 0 w 150"/>
                    <a:gd name="T5" fmla="*/ 1 h 173"/>
                    <a:gd name="T6" fmla="*/ 1 w 150"/>
                    <a:gd name="T7" fmla="*/ 1 h 173"/>
                    <a:gd name="T8" fmla="*/ 1 w 150"/>
                    <a:gd name="T9" fmla="*/ 1 h 173"/>
                    <a:gd name="T10" fmla="*/ 1 w 150"/>
                    <a:gd name="T11" fmla="*/ 1 h 173"/>
                    <a:gd name="T12" fmla="*/ 1 w 150"/>
                    <a:gd name="T13" fmla="*/ 0 h 173"/>
                    <a:gd name="T14" fmla="*/ 1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7" name="Freeform 30">
                  <a:extLst>
                    <a:ext uri="{FF2B5EF4-FFF2-40B4-BE49-F238E27FC236}">
                      <a16:creationId xmlns:a16="http://schemas.microsoft.com/office/drawing/2014/main" id="{1C44BC2D-0699-41A6-8005-5714E27291FC}"/>
                    </a:ext>
                  </a:extLst>
                </p:cNvPr>
                <p:cNvSpPr>
                  <a:spLocks/>
                </p:cNvSpPr>
                <p:nvPr userDrawn="1"/>
              </p:nvSpPr>
              <p:spPr bwMode="auto">
                <a:xfrm>
                  <a:off x="5" y="3728"/>
                  <a:ext cx="842" cy="440"/>
                </a:xfrm>
                <a:custGeom>
                  <a:avLst/>
                  <a:gdLst>
                    <a:gd name="T0" fmla="*/ 1 w 1684"/>
                    <a:gd name="T1" fmla="*/ 0 h 880"/>
                    <a:gd name="T2" fmla="*/ 1 w 1684"/>
                    <a:gd name="T3" fmla="*/ 1 h 880"/>
                    <a:gd name="T4" fmla="*/ 0 w 1684"/>
                    <a:gd name="T5" fmla="*/ 1 h 880"/>
                    <a:gd name="T6" fmla="*/ 1 w 1684"/>
                    <a:gd name="T7" fmla="*/ 1 h 880"/>
                    <a:gd name="T8" fmla="*/ 1 w 1684"/>
                    <a:gd name="T9" fmla="*/ 1 h 880"/>
                    <a:gd name="T10" fmla="*/ 1 w 1684"/>
                    <a:gd name="T11" fmla="*/ 1 h 880"/>
                    <a:gd name="T12" fmla="*/ 1 w 1684"/>
                    <a:gd name="T13" fmla="*/ 1 h 880"/>
                    <a:gd name="T14" fmla="*/ 1 w 1684"/>
                    <a:gd name="T15" fmla="*/ 1 h 880"/>
                    <a:gd name="T16" fmla="*/ 1 w 1684"/>
                    <a:gd name="T17" fmla="*/ 1 h 880"/>
                    <a:gd name="T18" fmla="*/ 1 w 1684"/>
                    <a:gd name="T19" fmla="*/ 1 h 880"/>
                    <a:gd name="T20" fmla="*/ 1 w 1684"/>
                    <a:gd name="T21" fmla="*/ 1 h 880"/>
                    <a:gd name="T22" fmla="*/ 1 w 1684"/>
                    <a:gd name="T23" fmla="*/ 1 h 880"/>
                    <a:gd name="T24" fmla="*/ 1 w 1684"/>
                    <a:gd name="T25" fmla="*/ 1 h 880"/>
                    <a:gd name="T26" fmla="*/ 1 w 1684"/>
                    <a:gd name="T27" fmla="*/ 1 h 880"/>
                    <a:gd name="T28" fmla="*/ 1 w 1684"/>
                    <a:gd name="T29" fmla="*/ 1 h 880"/>
                    <a:gd name="T30" fmla="*/ 1 w 1684"/>
                    <a:gd name="T31" fmla="*/ 1 h 880"/>
                    <a:gd name="T32" fmla="*/ 1 w 1684"/>
                    <a:gd name="T33" fmla="*/ 1 h 880"/>
                    <a:gd name="T34" fmla="*/ 1 w 1684"/>
                    <a:gd name="T35" fmla="*/ 1 h 880"/>
                    <a:gd name="T36" fmla="*/ 1 w 1684"/>
                    <a:gd name="T37" fmla="*/ 1 h 880"/>
                    <a:gd name="T38" fmla="*/ 1 w 1684"/>
                    <a:gd name="T39" fmla="*/ 1 h 880"/>
                    <a:gd name="T40" fmla="*/ 1 w 1684"/>
                    <a:gd name="T41" fmla="*/ 1 h 880"/>
                    <a:gd name="T42" fmla="*/ 1 w 1684"/>
                    <a:gd name="T43" fmla="*/ 1 h 880"/>
                    <a:gd name="T44" fmla="*/ 1 w 1684"/>
                    <a:gd name="T45" fmla="*/ 1 h 880"/>
                    <a:gd name="T46" fmla="*/ 1 w 1684"/>
                    <a:gd name="T47" fmla="*/ 0 h 880"/>
                    <a:gd name="T48" fmla="*/ 1 w 1684"/>
                    <a:gd name="T49" fmla="*/ 0 h 880"/>
                    <a:gd name="T50" fmla="*/ 1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 name="Freeform 31">
                  <a:extLst>
                    <a:ext uri="{FF2B5EF4-FFF2-40B4-BE49-F238E27FC236}">
                      <a16:creationId xmlns:a16="http://schemas.microsoft.com/office/drawing/2014/main" id="{95B9B2D6-0DA7-4FE8-A9F6-EE9D67C11A8D}"/>
                    </a:ext>
                  </a:extLst>
                </p:cNvPr>
                <p:cNvSpPr>
                  <a:spLocks/>
                </p:cNvSpPr>
                <p:nvPr userDrawn="1"/>
              </p:nvSpPr>
              <p:spPr bwMode="auto">
                <a:xfrm>
                  <a:off x="106" y="3770"/>
                  <a:ext cx="80" cy="167"/>
                </a:xfrm>
                <a:custGeom>
                  <a:avLst/>
                  <a:gdLst>
                    <a:gd name="T0" fmla="*/ 1 w 160"/>
                    <a:gd name="T1" fmla="*/ 0 h 335"/>
                    <a:gd name="T2" fmla="*/ 1 w 160"/>
                    <a:gd name="T3" fmla="*/ 0 h 335"/>
                    <a:gd name="T4" fmla="*/ 0 w 160"/>
                    <a:gd name="T5" fmla="*/ 0 h 335"/>
                    <a:gd name="T6" fmla="*/ 1 w 160"/>
                    <a:gd name="T7" fmla="*/ 0 h 335"/>
                    <a:gd name="T8" fmla="*/ 1 w 160"/>
                    <a:gd name="T9" fmla="*/ 0 h 335"/>
                    <a:gd name="T10" fmla="*/ 1 w 160"/>
                    <a:gd name="T11" fmla="*/ 0 h 335"/>
                    <a:gd name="T12" fmla="*/ 1 w 160"/>
                    <a:gd name="T13" fmla="*/ 0 h 335"/>
                    <a:gd name="T14" fmla="*/ 1 w 160"/>
                    <a:gd name="T15" fmla="*/ 0 h 335"/>
                    <a:gd name="T16" fmla="*/ 1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 name="Freeform 32">
                  <a:extLst>
                    <a:ext uri="{FF2B5EF4-FFF2-40B4-BE49-F238E27FC236}">
                      <a16:creationId xmlns:a16="http://schemas.microsoft.com/office/drawing/2014/main" id="{D51511F7-4507-432B-91AC-D3F112489A35}"/>
                    </a:ext>
                  </a:extLst>
                </p:cNvPr>
                <p:cNvSpPr>
                  <a:spLocks/>
                </p:cNvSpPr>
                <p:nvPr userDrawn="1"/>
              </p:nvSpPr>
              <p:spPr bwMode="auto">
                <a:xfrm>
                  <a:off x="449" y="3490"/>
                  <a:ext cx="322" cy="594"/>
                </a:xfrm>
                <a:custGeom>
                  <a:avLst/>
                  <a:gdLst>
                    <a:gd name="T0" fmla="*/ 1 w 642"/>
                    <a:gd name="T1" fmla="*/ 1 h 1188"/>
                    <a:gd name="T2" fmla="*/ 0 w 642"/>
                    <a:gd name="T3" fmla="*/ 1 h 1188"/>
                    <a:gd name="T4" fmla="*/ 1 w 642"/>
                    <a:gd name="T5" fmla="*/ 1 h 1188"/>
                    <a:gd name="T6" fmla="*/ 1 w 642"/>
                    <a:gd name="T7" fmla="*/ 0 h 1188"/>
                    <a:gd name="T8" fmla="*/ 1 w 642"/>
                    <a:gd name="T9" fmla="*/ 1 h 1188"/>
                    <a:gd name="T10" fmla="*/ 1 w 642"/>
                    <a:gd name="T11" fmla="*/ 1 h 1188"/>
                    <a:gd name="T12" fmla="*/ 1 w 642"/>
                    <a:gd name="T13" fmla="*/ 1 h 1188"/>
                    <a:gd name="T14" fmla="*/ 1 w 642"/>
                    <a:gd name="T15" fmla="*/ 1 h 1188"/>
                    <a:gd name="T16" fmla="*/ 1 w 642"/>
                    <a:gd name="T17" fmla="*/ 1 h 1188"/>
                    <a:gd name="T18" fmla="*/ 1 w 642"/>
                    <a:gd name="T19" fmla="*/ 1 h 1188"/>
                    <a:gd name="T20" fmla="*/ 1 w 642"/>
                    <a:gd name="T21" fmla="*/ 1 h 1188"/>
                    <a:gd name="T22" fmla="*/ 1 w 642"/>
                    <a:gd name="T23" fmla="*/ 1 h 1188"/>
                    <a:gd name="T24" fmla="*/ 1 w 642"/>
                    <a:gd name="T25" fmla="*/ 1 h 1188"/>
                    <a:gd name="T26" fmla="*/ 1 w 642"/>
                    <a:gd name="T27" fmla="*/ 1 h 11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42" h="1188">
                      <a:moveTo>
                        <a:pt x="218" y="896"/>
                      </a:moveTo>
                      <a:lnTo>
                        <a:pt x="0" y="124"/>
                      </a:lnTo>
                      <a:lnTo>
                        <a:pt x="81" y="38"/>
                      </a:lnTo>
                      <a:lnTo>
                        <a:pt x="258" y="0"/>
                      </a:lnTo>
                      <a:lnTo>
                        <a:pt x="399" y="57"/>
                      </a:lnTo>
                      <a:lnTo>
                        <a:pt x="642" y="1188"/>
                      </a:lnTo>
                      <a:lnTo>
                        <a:pt x="555" y="1091"/>
                      </a:lnTo>
                      <a:lnTo>
                        <a:pt x="355" y="97"/>
                      </a:lnTo>
                      <a:lnTo>
                        <a:pt x="226" y="61"/>
                      </a:lnTo>
                      <a:lnTo>
                        <a:pt x="119" y="74"/>
                      </a:lnTo>
                      <a:lnTo>
                        <a:pt x="76" y="141"/>
                      </a:lnTo>
                      <a:lnTo>
                        <a:pt x="306" y="924"/>
                      </a:lnTo>
                      <a:lnTo>
                        <a:pt x="218" y="89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0" name="Freeform 33">
                  <a:extLst>
                    <a:ext uri="{FF2B5EF4-FFF2-40B4-BE49-F238E27FC236}">
                      <a16:creationId xmlns:a16="http://schemas.microsoft.com/office/drawing/2014/main" id="{344930C6-2DAE-4BBA-8E24-7D86C4F0A5C8}"/>
                    </a:ext>
                  </a:extLst>
                </p:cNvPr>
                <p:cNvSpPr>
                  <a:spLocks/>
                </p:cNvSpPr>
                <p:nvPr userDrawn="1"/>
              </p:nvSpPr>
              <p:spPr bwMode="auto">
                <a:xfrm>
                  <a:off x="578" y="3650"/>
                  <a:ext cx="96" cy="252"/>
                </a:xfrm>
                <a:custGeom>
                  <a:avLst/>
                  <a:gdLst>
                    <a:gd name="T0" fmla="*/ 0 w 192"/>
                    <a:gd name="T1" fmla="*/ 1 h 504"/>
                    <a:gd name="T2" fmla="*/ 1 w 192"/>
                    <a:gd name="T3" fmla="*/ 1 h 504"/>
                    <a:gd name="T4" fmla="*/ 1 w 192"/>
                    <a:gd name="T5" fmla="*/ 1 h 504"/>
                    <a:gd name="T6" fmla="*/ 1 w 192"/>
                    <a:gd name="T7" fmla="*/ 1 h 504"/>
                    <a:gd name="T8" fmla="*/ 1 w 192"/>
                    <a:gd name="T9" fmla="*/ 1 h 504"/>
                    <a:gd name="T10" fmla="*/ 1 w 192"/>
                    <a:gd name="T11" fmla="*/ 1 h 504"/>
                    <a:gd name="T12" fmla="*/ 1 w 192"/>
                    <a:gd name="T13" fmla="*/ 1 h 504"/>
                    <a:gd name="T14" fmla="*/ 1 w 192"/>
                    <a:gd name="T15" fmla="*/ 1 h 504"/>
                    <a:gd name="T16" fmla="*/ 1 w 192"/>
                    <a:gd name="T17" fmla="*/ 0 h 504"/>
                    <a:gd name="T18" fmla="*/ 0 w 192"/>
                    <a:gd name="T19" fmla="*/ 1 h 504"/>
                    <a:gd name="T20" fmla="*/ 0 w 192"/>
                    <a:gd name="T21" fmla="*/ 1 h 5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2" h="504">
                      <a:moveTo>
                        <a:pt x="0" y="27"/>
                      </a:moveTo>
                      <a:lnTo>
                        <a:pt x="76" y="194"/>
                      </a:lnTo>
                      <a:lnTo>
                        <a:pt x="113" y="318"/>
                      </a:lnTo>
                      <a:lnTo>
                        <a:pt x="116" y="504"/>
                      </a:lnTo>
                      <a:lnTo>
                        <a:pt x="192" y="504"/>
                      </a:lnTo>
                      <a:lnTo>
                        <a:pt x="187" y="360"/>
                      </a:lnTo>
                      <a:lnTo>
                        <a:pt x="162" y="208"/>
                      </a:lnTo>
                      <a:lnTo>
                        <a:pt x="99" y="59"/>
                      </a:lnTo>
                      <a:lnTo>
                        <a:pt x="63" y="0"/>
                      </a:lnTo>
                      <a:lnTo>
                        <a:pt x="0" y="2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 name="Freeform 34">
                  <a:extLst>
                    <a:ext uri="{FF2B5EF4-FFF2-40B4-BE49-F238E27FC236}">
                      <a16:creationId xmlns:a16="http://schemas.microsoft.com/office/drawing/2014/main" id="{F6B7343D-D8FE-4374-B716-1246EB55F866}"/>
                    </a:ext>
                  </a:extLst>
                </p:cNvPr>
                <p:cNvSpPr>
                  <a:spLocks/>
                </p:cNvSpPr>
                <p:nvPr userDrawn="1"/>
              </p:nvSpPr>
              <p:spPr bwMode="auto">
                <a:xfrm>
                  <a:off x="328" y="3630"/>
                  <a:ext cx="195" cy="135"/>
                </a:xfrm>
                <a:custGeom>
                  <a:avLst/>
                  <a:gdLst>
                    <a:gd name="T0" fmla="*/ 1 w 390"/>
                    <a:gd name="T1" fmla="*/ 0 h 269"/>
                    <a:gd name="T2" fmla="*/ 1 w 390"/>
                    <a:gd name="T3" fmla="*/ 1 h 269"/>
                    <a:gd name="T4" fmla="*/ 1 w 390"/>
                    <a:gd name="T5" fmla="*/ 1 h 269"/>
                    <a:gd name="T6" fmla="*/ 0 w 390"/>
                    <a:gd name="T7" fmla="*/ 1 h 269"/>
                    <a:gd name="T8" fmla="*/ 0 w 390"/>
                    <a:gd name="T9" fmla="*/ 1 h 269"/>
                    <a:gd name="T10" fmla="*/ 1 w 390"/>
                    <a:gd name="T11" fmla="*/ 1 h 269"/>
                    <a:gd name="T12" fmla="*/ 1 w 390"/>
                    <a:gd name="T13" fmla="*/ 1 h 269"/>
                    <a:gd name="T14" fmla="*/ 1 w 390"/>
                    <a:gd name="T15" fmla="*/ 1 h 269"/>
                    <a:gd name="T16" fmla="*/ 1 w 390"/>
                    <a:gd name="T17" fmla="*/ 1 h 269"/>
                    <a:gd name="T18" fmla="*/ 1 w 390"/>
                    <a:gd name="T19" fmla="*/ 1 h 269"/>
                    <a:gd name="T20" fmla="*/ 1 w 390"/>
                    <a:gd name="T21" fmla="*/ 1 h 269"/>
                    <a:gd name="T22" fmla="*/ 1 w 390"/>
                    <a:gd name="T23" fmla="*/ 0 h 269"/>
                    <a:gd name="T24" fmla="*/ 1 w 390"/>
                    <a:gd name="T25" fmla="*/ 0 h 2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0" h="269">
                      <a:moveTo>
                        <a:pt x="297" y="0"/>
                      </a:moveTo>
                      <a:lnTo>
                        <a:pt x="257" y="17"/>
                      </a:lnTo>
                      <a:lnTo>
                        <a:pt x="253" y="66"/>
                      </a:lnTo>
                      <a:lnTo>
                        <a:pt x="0" y="169"/>
                      </a:lnTo>
                      <a:lnTo>
                        <a:pt x="0" y="222"/>
                      </a:lnTo>
                      <a:lnTo>
                        <a:pt x="284" y="226"/>
                      </a:lnTo>
                      <a:lnTo>
                        <a:pt x="320" y="269"/>
                      </a:lnTo>
                      <a:lnTo>
                        <a:pt x="390" y="266"/>
                      </a:lnTo>
                      <a:lnTo>
                        <a:pt x="383" y="190"/>
                      </a:lnTo>
                      <a:lnTo>
                        <a:pt x="116" y="176"/>
                      </a:lnTo>
                      <a:lnTo>
                        <a:pt x="333" y="89"/>
                      </a:lnTo>
                      <a:lnTo>
                        <a:pt x="29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 name="Freeform 35">
                  <a:extLst>
                    <a:ext uri="{FF2B5EF4-FFF2-40B4-BE49-F238E27FC236}">
                      <a16:creationId xmlns:a16="http://schemas.microsoft.com/office/drawing/2014/main" id="{8AEC32F8-4FE1-48F8-B23D-3CA87682EFBF}"/>
                    </a:ext>
                  </a:extLst>
                </p:cNvPr>
                <p:cNvSpPr>
                  <a:spLocks/>
                </p:cNvSpPr>
                <p:nvPr userDrawn="1"/>
              </p:nvSpPr>
              <p:spPr bwMode="auto">
                <a:xfrm>
                  <a:off x="658" y="3538"/>
                  <a:ext cx="471" cy="212"/>
                </a:xfrm>
                <a:custGeom>
                  <a:avLst/>
                  <a:gdLst>
                    <a:gd name="T0" fmla="*/ 0 w 941"/>
                    <a:gd name="T1" fmla="*/ 1 h 424"/>
                    <a:gd name="T2" fmla="*/ 1 w 941"/>
                    <a:gd name="T3" fmla="*/ 0 h 424"/>
                    <a:gd name="T4" fmla="*/ 1 w 941"/>
                    <a:gd name="T5" fmla="*/ 1 h 424"/>
                    <a:gd name="T6" fmla="*/ 1 w 941"/>
                    <a:gd name="T7" fmla="*/ 1 h 424"/>
                    <a:gd name="T8" fmla="*/ 1 w 941"/>
                    <a:gd name="T9" fmla="*/ 1 h 424"/>
                    <a:gd name="T10" fmla="*/ 1 w 941"/>
                    <a:gd name="T11" fmla="*/ 1 h 424"/>
                    <a:gd name="T12" fmla="*/ 1 w 941"/>
                    <a:gd name="T13" fmla="*/ 1 h 424"/>
                    <a:gd name="T14" fmla="*/ 1 w 941"/>
                    <a:gd name="T15" fmla="*/ 1 h 424"/>
                    <a:gd name="T16" fmla="*/ 1 w 941"/>
                    <a:gd name="T17" fmla="*/ 1 h 424"/>
                    <a:gd name="T18" fmla="*/ 1 w 941"/>
                    <a:gd name="T19" fmla="*/ 1 h 424"/>
                    <a:gd name="T20" fmla="*/ 0 w 941"/>
                    <a:gd name="T21" fmla="*/ 1 h 424"/>
                    <a:gd name="T22" fmla="*/ 0 w 941"/>
                    <a:gd name="T23" fmla="*/ 1 h 424"/>
                    <a:gd name="T24" fmla="*/ 0 w 941"/>
                    <a:gd name="T25" fmla="*/ 1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41" h="424">
                      <a:moveTo>
                        <a:pt x="0" y="131"/>
                      </a:moveTo>
                      <a:lnTo>
                        <a:pt x="863" y="0"/>
                      </a:lnTo>
                      <a:lnTo>
                        <a:pt x="926" y="78"/>
                      </a:lnTo>
                      <a:lnTo>
                        <a:pt x="941" y="181"/>
                      </a:lnTo>
                      <a:lnTo>
                        <a:pt x="903" y="282"/>
                      </a:lnTo>
                      <a:lnTo>
                        <a:pt x="57" y="424"/>
                      </a:lnTo>
                      <a:lnTo>
                        <a:pt x="53" y="384"/>
                      </a:lnTo>
                      <a:lnTo>
                        <a:pt x="863" y="242"/>
                      </a:lnTo>
                      <a:lnTo>
                        <a:pt x="893" y="145"/>
                      </a:lnTo>
                      <a:lnTo>
                        <a:pt x="840" y="57"/>
                      </a:lnTo>
                      <a:lnTo>
                        <a:pt x="0" y="185"/>
                      </a:lnTo>
                      <a:lnTo>
                        <a:pt x="0" y="13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 name="Freeform 36">
                  <a:extLst>
                    <a:ext uri="{FF2B5EF4-FFF2-40B4-BE49-F238E27FC236}">
                      <a16:creationId xmlns:a16="http://schemas.microsoft.com/office/drawing/2014/main" id="{6D0C2D9D-C7A3-4582-BA8C-E0806BE5B82A}"/>
                    </a:ext>
                  </a:extLst>
                </p:cNvPr>
                <p:cNvSpPr>
                  <a:spLocks/>
                </p:cNvSpPr>
                <p:nvPr userDrawn="1"/>
              </p:nvSpPr>
              <p:spPr bwMode="auto">
                <a:xfrm>
                  <a:off x="717" y="3606"/>
                  <a:ext cx="245" cy="86"/>
                </a:xfrm>
                <a:custGeom>
                  <a:avLst/>
                  <a:gdLst>
                    <a:gd name="T0" fmla="*/ 0 w 488"/>
                    <a:gd name="T1" fmla="*/ 0 h 173"/>
                    <a:gd name="T2" fmla="*/ 1 w 488"/>
                    <a:gd name="T3" fmla="*/ 0 h 173"/>
                    <a:gd name="T4" fmla="*/ 1 w 488"/>
                    <a:gd name="T5" fmla="*/ 0 h 173"/>
                    <a:gd name="T6" fmla="*/ 1 w 488"/>
                    <a:gd name="T7" fmla="*/ 0 h 173"/>
                    <a:gd name="T8" fmla="*/ 1 w 488"/>
                    <a:gd name="T9" fmla="*/ 0 h 173"/>
                    <a:gd name="T10" fmla="*/ 1 w 488"/>
                    <a:gd name="T11" fmla="*/ 0 h 173"/>
                    <a:gd name="T12" fmla="*/ 1 w 488"/>
                    <a:gd name="T13" fmla="*/ 0 h 173"/>
                    <a:gd name="T14" fmla="*/ 1 w 488"/>
                    <a:gd name="T15" fmla="*/ 0 h 173"/>
                    <a:gd name="T16" fmla="*/ 1 w 488"/>
                    <a:gd name="T17" fmla="*/ 0 h 173"/>
                    <a:gd name="T18" fmla="*/ 1 w 488"/>
                    <a:gd name="T19" fmla="*/ 0 h 173"/>
                    <a:gd name="T20" fmla="*/ 1 w 488"/>
                    <a:gd name="T21" fmla="*/ 0 h 173"/>
                    <a:gd name="T22" fmla="*/ 1 w 488"/>
                    <a:gd name="T23" fmla="*/ 0 h 173"/>
                    <a:gd name="T24" fmla="*/ 1 w 488"/>
                    <a:gd name="T25" fmla="*/ 0 h 173"/>
                    <a:gd name="T26" fmla="*/ 1 w 488"/>
                    <a:gd name="T27" fmla="*/ 0 h 173"/>
                    <a:gd name="T28" fmla="*/ 0 w 488"/>
                    <a:gd name="T29" fmla="*/ 0 h 173"/>
                    <a:gd name="T30" fmla="*/ 0 w 488"/>
                    <a:gd name="T31" fmla="*/ 0 h 17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8" h="173">
                      <a:moveTo>
                        <a:pt x="0" y="126"/>
                      </a:moveTo>
                      <a:lnTo>
                        <a:pt x="66" y="173"/>
                      </a:lnTo>
                      <a:lnTo>
                        <a:pt x="222" y="166"/>
                      </a:lnTo>
                      <a:lnTo>
                        <a:pt x="418" y="116"/>
                      </a:lnTo>
                      <a:lnTo>
                        <a:pt x="488" y="42"/>
                      </a:lnTo>
                      <a:lnTo>
                        <a:pt x="443" y="2"/>
                      </a:lnTo>
                      <a:lnTo>
                        <a:pt x="253" y="0"/>
                      </a:lnTo>
                      <a:lnTo>
                        <a:pt x="110" y="12"/>
                      </a:lnTo>
                      <a:lnTo>
                        <a:pt x="15" y="76"/>
                      </a:lnTo>
                      <a:lnTo>
                        <a:pt x="112" y="95"/>
                      </a:lnTo>
                      <a:lnTo>
                        <a:pt x="275" y="53"/>
                      </a:lnTo>
                      <a:lnTo>
                        <a:pt x="416" y="53"/>
                      </a:lnTo>
                      <a:lnTo>
                        <a:pt x="268" y="110"/>
                      </a:lnTo>
                      <a:lnTo>
                        <a:pt x="142" y="126"/>
                      </a:lnTo>
                      <a:lnTo>
                        <a:pt x="0" y="12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grpSp>
        <p:nvGrpSpPr>
          <p:cNvPr id="1035" name="Group 37">
            <a:extLst>
              <a:ext uri="{FF2B5EF4-FFF2-40B4-BE49-F238E27FC236}">
                <a16:creationId xmlns:a16="http://schemas.microsoft.com/office/drawing/2014/main" id="{33C47FAA-325B-4D0C-A149-9E063784E847}"/>
              </a:ext>
            </a:extLst>
          </p:cNvPr>
          <p:cNvGrpSpPr>
            <a:grpSpLocks/>
          </p:cNvGrpSpPr>
          <p:nvPr/>
        </p:nvGrpSpPr>
        <p:grpSpPr bwMode="auto">
          <a:xfrm>
            <a:off x="8680450" y="2116138"/>
            <a:ext cx="385763" cy="4308475"/>
            <a:chOff x="5468" y="1333"/>
            <a:chExt cx="243" cy="2714"/>
          </a:xfrm>
        </p:grpSpPr>
        <p:sp>
          <p:nvSpPr>
            <p:cNvPr id="1049" name="Freeform 38">
              <a:extLst>
                <a:ext uri="{FF2B5EF4-FFF2-40B4-BE49-F238E27FC236}">
                  <a16:creationId xmlns:a16="http://schemas.microsoft.com/office/drawing/2014/main" id="{4A34CD87-5503-4685-A0E4-D97DFBA2C4AF}"/>
                </a:ext>
              </a:extLst>
            </p:cNvPr>
            <p:cNvSpPr>
              <a:spLocks/>
            </p:cNvSpPr>
            <p:nvPr userDrawn="1"/>
          </p:nvSpPr>
          <p:spPr bwMode="auto">
            <a:xfrm flipH="1">
              <a:off x="5468" y="2620"/>
              <a:ext cx="205" cy="1427"/>
            </a:xfrm>
            <a:custGeom>
              <a:avLst/>
              <a:gdLst>
                <a:gd name="T0" fmla="*/ 0 w 772"/>
                <a:gd name="T1" fmla="*/ 0 h 3266"/>
                <a:gd name="T2" fmla="*/ 0 w 772"/>
                <a:gd name="T3" fmla="*/ 0 h 3266"/>
                <a:gd name="T4" fmla="*/ 0 w 772"/>
                <a:gd name="T5" fmla="*/ 0 h 3266"/>
                <a:gd name="T6" fmla="*/ 0 w 772"/>
                <a:gd name="T7" fmla="*/ 0 h 3266"/>
                <a:gd name="T8" fmla="*/ 0 w 772"/>
                <a:gd name="T9" fmla="*/ 0 h 3266"/>
                <a:gd name="T10" fmla="*/ 0 w 772"/>
                <a:gd name="T11" fmla="*/ 0 h 3266"/>
                <a:gd name="T12" fmla="*/ 0 w 772"/>
                <a:gd name="T13" fmla="*/ 0 h 3266"/>
                <a:gd name="T14" fmla="*/ 0 w 772"/>
                <a:gd name="T15" fmla="*/ 0 h 3266"/>
                <a:gd name="T16" fmla="*/ 0 w 772"/>
                <a:gd name="T17" fmla="*/ 0 h 3266"/>
                <a:gd name="T18" fmla="*/ 0 w 772"/>
                <a:gd name="T19" fmla="*/ 0 h 3266"/>
                <a:gd name="T20" fmla="*/ 0 w 772"/>
                <a:gd name="T21" fmla="*/ 0 h 3266"/>
                <a:gd name="T22" fmla="*/ 0 w 772"/>
                <a:gd name="T23" fmla="*/ 0 h 3266"/>
                <a:gd name="T24" fmla="*/ 0 w 772"/>
                <a:gd name="T25" fmla="*/ 0 h 3266"/>
                <a:gd name="T26" fmla="*/ 0 w 772"/>
                <a:gd name="T27" fmla="*/ 0 h 3266"/>
                <a:gd name="T28" fmla="*/ 0 w 772"/>
                <a:gd name="T29" fmla="*/ 0 h 3266"/>
                <a:gd name="T30" fmla="*/ 0 w 772"/>
                <a:gd name="T31" fmla="*/ 0 h 3266"/>
                <a:gd name="T32" fmla="*/ 0 w 772"/>
                <a:gd name="T33" fmla="*/ 0 h 3266"/>
                <a:gd name="T34" fmla="*/ 0 w 772"/>
                <a:gd name="T35" fmla="*/ 0 h 3266"/>
                <a:gd name="T36" fmla="*/ 0 w 772"/>
                <a:gd name="T37" fmla="*/ 0 h 3266"/>
                <a:gd name="T38" fmla="*/ 0 w 772"/>
                <a:gd name="T39" fmla="*/ 0 h 3266"/>
                <a:gd name="T40" fmla="*/ 0 w 772"/>
                <a:gd name="T41" fmla="*/ 0 h 3266"/>
                <a:gd name="T42" fmla="*/ 0 w 772"/>
                <a:gd name="T43" fmla="*/ 0 h 3266"/>
                <a:gd name="T44" fmla="*/ 0 w 772"/>
                <a:gd name="T45" fmla="*/ 0 h 3266"/>
                <a:gd name="T46" fmla="*/ 0 w 772"/>
                <a:gd name="T47" fmla="*/ 0 h 3266"/>
                <a:gd name="T48" fmla="*/ 0 w 772"/>
                <a:gd name="T49" fmla="*/ 0 h 3266"/>
                <a:gd name="T50" fmla="*/ 0 w 772"/>
                <a:gd name="T51" fmla="*/ 0 h 3266"/>
                <a:gd name="T52" fmla="*/ 0 w 772"/>
                <a:gd name="T53" fmla="*/ 0 h 3266"/>
                <a:gd name="T54" fmla="*/ 0 w 772"/>
                <a:gd name="T55" fmla="*/ 0 h 3266"/>
                <a:gd name="T56" fmla="*/ 0 w 772"/>
                <a:gd name="T57" fmla="*/ 0 h 3266"/>
                <a:gd name="T58" fmla="*/ 0 w 772"/>
                <a:gd name="T59" fmla="*/ 0 h 3266"/>
                <a:gd name="T60" fmla="*/ 0 w 772"/>
                <a:gd name="T61" fmla="*/ 0 h 3266"/>
                <a:gd name="T62" fmla="*/ 0 w 772"/>
                <a:gd name="T63" fmla="*/ 0 h 3266"/>
                <a:gd name="T64" fmla="*/ 0 w 772"/>
                <a:gd name="T65" fmla="*/ 0 h 3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 name="Freeform 39">
              <a:extLst>
                <a:ext uri="{FF2B5EF4-FFF2-40B4-BE49-F238E27FC236}">
                  <a16:creationId xmlns:a16="http://schemas.microsoft.com/office/drawing/2014/main" id="{0F26334A-12DF-4A7A-BD50-9B85896260DC}"/>
                </a:ext>
              </a:extLst>
            </p:cNvPr>
            <p:cNvSpPr>
              <a:spLocks/>
            </p:cNvSpPr>
            <p:nvPr userDrawn="1"/>
          </p:nvSpPr>
          <p:spPr bwMode="auto">
            <a:xfrm flipH="1">
              <a:off x="5506" y="1333"/>
              <a:ext cx="205" cy="1633"/>
            </a:xfrm>
            <a:custGeom>
              <a:avLst/>
              <a:gdLst>
                <a:gd name="T0" fmla="*/ 0 w 772"/>
                <a:gd name="T1" fmla="*/ 1 h 3266"/>
                <a:gd name="T2" fmla="*/ 0 w 772"/>
                <a:gd name="T3" fmla="*/ 1 h 3266"/>
                <a:gd name="T4" fmla="*/ 0 w 772"/>
                <a:gd name="T5" fmla="*/ 1 h 3266"/>
                <a:gd name="T6" fmla="*/ 0 w 772"/>
                <a:gd name="T7" fmla="*/ 1 h 3266"/>
                <a:gd name="T8" fmla="*/ 0 w 772"/>
                <a:gd name="T9" fmla="*/ 1 h 3266"/>
                <a:gd name="T10" fmla="*/ 0 w 772"/>
                <a:gd name="T11" fmla="*/ 1 h 3266"/>
                <a:gd name="T12" fmla="*/ 0 w 772"/>
                <a:gd name="T13" fmla="*/ 1 h 3266"/>
                <a:gd name="T14" fmla="*/ 0 w 772"/>
                <a:gd name="T15" fmla="*/ 1 h 3266"/>
                <a:gd name="T16" fmla="*/ 0 w 772"/>
                <a:gd name="T17" fmla="*/ 1 h 3266"/>
                <a:gd name="T18" fmla="*/ 0 w 772"/>
                <a:gd name="T19" fmla="*/ 1 h 3266"/>
                <a:gd name="T20" fmla="*/ 0 w 772"/>
                <a:gd name="T21" fmla="*/ 1 h 3266"/>
                <a:gd name="T22" fmla="*/ 0 w 772"/>
                <a:gd name="T23" fmla="*/ 1 h 3266"/>
                <a:gd name="T24" fmla="*/ 0 w 772"/>
                <a:gd name="T25" fmla="*/ 1 h 3266"/>
                <a:gd name="T26" fmla="*/ 0 w 772"/>
                <a:gd name="T27" fmla="*/ 1 h 3266"/>
                <a:gd name="T28" fmla="*/ 0 w 772"/>
                <a:gd name="T29" fmla="*/ 1 h 3266"/>
                <a:gd name="T30" fmla="*/ 0 w 772"/>
                <a:gd name="T31" fmla="*/ 0 h 3266"/>
                <a:gd name="T32" fmla="*/ 0 w 772"/>
                <a:gd name="T33" fmla="*/ 1 h 3266"/>
                <a:gd name="T34" fmla="*/ 0 w 772"/>
                <a:gd name="T35" fmla="*/ 1 h 3266"/>
                <a:gd name="T36" fmla="*/ 0 w 772"/>
                <a:gd name="T37" fmla="*/ 1 h 3266"/>
                <a:gd name="T38" fmla="*/ 0 w 772"/>
                <a:gd name="T39" fmla="*/ 1 h 3266"/>
                <a:gd name="T40" fmla="*/ 0 w 772"/>
                <a:gd name="T41" fmla="*/ 1 h 3266"/>
                <a:gd name="T42" fmla="*/ 0 w 772"/>
                <a:gd name="T43" fmla="*/ 1 h 3266"/>
                <a:gd name="T44" fmla="*/ 0 w 772"/>
                <a:gd name="T45" fmla="*/ 1 h 3266"/>
                <a:gd name="T46" fmla="*/ 0 w 772"/>
                <a:gd name="T47" fmla="*/ 1 h 3266"/>
                <a:gd name="T48" fmla="*/ 0 w 772"/>
                <a:gd name="T49" fmla="*/ 1 h 3266"/>
                <a:gd name="T50" fmla="*/ 0 w 772"/>
                <a:gd name="T51" fmla="*/ 1 h 3266"/>
                <a:gd name="T52" fmla="*/ 0 w 772"/>
                <a:gd name="T53" fmla="*/ 1 h 3266"/>
                <a:gd name="T54" fmla="*/ 0 w 772"/>
                <a:gd name="T55" fmla="*/ 1 h 3266"/>
                <a:gd name="T56" fmla="*/ 0 w 772"/>
                <a:gd name="T57" fmla="*/ 1 h 3266"/>
                <a:gd name="T58" fmla="*/ 0 w 772"/>
                <a:gd name="T59" fmla="*/ 1 h 3266"/>
                <a:gd name="T60" fmla="*/ 0 w 772"/>
                <a:gd name="T61" fmla="*/ 1 h 3266"/>
                <a:gd name="T62" fmla="*/ 0 w 772"/>
                <a:gd name="T63" fmla="*/ 1 h 3266"/>
                <a:gd name="T64" fmla="*/ 0 w 772"/>
                <a:gd name="T65" fmla="*/ 1 h 3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36" name="Group 40">
            <a:extLst>
              <a:ext uri="{FF2B5EF4-FFF2-40B4-BE49-F238E27FC236}">
                <a16:creationId xmlns:a16="http://schemas.microsoft.com/office/drawing/2014/main" id="{86C9329C-C07D-4B0A-8A75-8EEA2563FBD5}"/>
              </a:ext>
            </a:extLst>
          </p:cNvPr>
          <p:cNvGrpSpPr>
            <a:grpSpLocks/>
          </p:cNvGrpSpPr>
          <p:nvPr/>
        </p:nvGrpSpPr>
        <p:grpSpPr bwMode="auto">
          <a:xfrm>
            <a:off x="7318375" y="90488"/>
            <a:ext cx="2133600" cy="1911350"/>
            <a:chOff x="4610" y="57"/>
            <a:chExt cx="1344" cy="1204"/>
          </a:xfrm>
        </p:grpSpPr>
        <p:grpSp>
          <p:nvGrpSpPr>
            <p:cNvPr id="1037" name="Group 41">
              <a:extLst>
                <a:ext uri="{FF2B5EF4-FFF2-40B4-BE49-F238E27FC236}">
                  <a16:creationId xmlns:a16="http://schemas.microsoft.com/office/drawing/2014/main" id="{C5E56FB6-257A-4025-8831-26424F88235E}"/>
                </a:ext>
              </a:extLst>
            </p:cNvPr>
            <p:cNvGrpSpPr>
              <a:grpSpLocks/>
            </p:cNvGrpSpPr>
            <p:nvPr userDrawn="1"/>
          </p:nvGrpSpPr>
          <p:grpSpPr bwMode="auto">
            <a:xfrm>
              <a:off x="4610" y="57"/>
              <a:ext cx="1344" cy="1204"/>
              <a:chOff x="4610" y="57"/>
              <a:chExt cx="1344" cy="1204"/>
            </a:xfrm>
          </p:grpSpPr>
          <p:sp>
            <p:nvSpPr>
              <p:cNvPr id="1039" name="Freeform 42">
                <a:extLst>
                  <a:ext uri="{FF2B5EF4-FFF2-40B4-BE49-F238E27FC236}">
                    <a16:creationId xmlns:a16="http://schemas.microsoft.com/office/drawing/2014/main" id="{96C8B9A8-D401-41C0-89CF-0D8A992C7718}"/>
                  </a:ext>
                </a:extLst>
              </p:cNvPr>
              <p:cNvSpPr>
                <a:spLocks/>
              </p:cNvSpPr>
              <p:nvPr userDrawn="1"/>
            </p:nvSpPr>
            <p:spPr bwMode="auto">
              <a:xfrm rot="-3172564">
                <a:off x="5430" y="1086"/>
                <a:ext cx="62" cy="288"/>
              </a:xfrm>
              <a:custGeom>
                <a:avLst/>
                <a:gdLst>
                  <a:gd name="T0" fmla="*/ 0 w 245"/>
                  <a:gd name="T1" fmla="*/ 0 h 806"/>
                  <a:gd name="T2" fmla="*/ 0 w 245"/>
                  <a:gd name="T3" fmla="*/ 0 h 806"/>
                  <a:gd name="T4" fmla="*/ 0 w 245"/>
                  <a:gd name="T5" fmla="*/ 0 h 806"/>
                  <a:gd name="T6" fmla="*/ 0 w 245"/>
                  <a:gd name="T7" fmla="*/ 0 h 806"/>
                  <a:gd name="T8" fmla="*/ 0 w 245"/>
                  <a:gd name="T9" fmla="*/ 0 h 806"/>
                  <a:gd name="T10" fmla="*/ 0 w 245"/>
                  <a:gd name="T11" fmla="*/ 0 h 806"/>
                  <a:gd name="T12" fmla="*/ 0 w 245"/>
                  <a:gd name="T13" fmla="*/ 0 h 806"/>
                  <a:gd name="T14" fmla="*/ 0 w 245"/>
                  <a:gd name="T15" fmla="*/ 0 h 80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5" h="806">
                    <a:moveTo>
                      <a:pt x="123" y="9"/>
                    </a:moveTo>
                    <a:lnTo>
                      <a:pt x="131" y="342"/>
                    </a:lnTo>
                    <a:lnTo>
                      <a:pt x="0" y="806"/>
                    </a:lnTo>
                    <a:lnTo>
                      <a:pt x="79" y="789"/>
                    </a:lnTo>
                    <a:lnTo>
                      <a:pt x="218" y="376"/>
                    </a:lnTo>
                    <a:lnTo>
                      <a:pt x="245" y="0"/>
                    </a:lnTo>
                    <a:lnTo>
                      <a:pt x="123" y="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40" name="Group 43">
                <a:extLst>
                  <a:ext uri="{FF2B5EF4-FFF2-40B4-BE49-F238E27FC236}">
                    <a16:creationId xmlns:a16="http://schemas.microsoft.com/office/drawing/2014/main" id="{F5BAC80A-29E5-4DC7-9331-2E6640E9D71A}"/>
                  </a:ext>
                </a:extLst>
              </p:cNvPr>
              <p:cNvGrpSpPr>
                <a:grpSpLocks/>
              </p:cNvGrpSpPr>
              <p:nvPr userDrawn="1"/>
            </p:nvGrpSpPr>
            <p:grpSpPr bwMode="auto">
              <a:xfrm>
                <a:off x="4610" y="57"/>
                <a:ext cx="1344" cy="985"/>
                <a:chOff x="4610" y="57"/>
                <a:chExt cx="1344" cy="985"/>
              </a:xfrm>
            </p:grpSpPr>
            <p:sp>
              <p:nvSpPr>
                <p:cNvPr id="1041" name="Freeform 44">
                  <a:extLst>
                    <a:ext uri="{FF2B5EF4-FFF2-40B4-BE49-F238E27FC236}">
                      <a16:creationId xmlns:a16="http://schemas.microsoft.com/office/drawing/2014/main" id="{55B3B79E-A880-4347-86BD-6B27075AC0B4}"/>
                    </a:ext>
                  </a:extLst>
                </p:cNvPr>
                <p:cNvSpPr>
                  <a:spLocks/>
                </p:cNvSpPr>
                <p:nvPr userDrawn="1"/>
              </p:nvSpPr>
              <p:spPr bwMode="auto">
                <a:xfrm rot="-3172564">
                  <a:off x="4966" y="71"/>
                  <a:ext cx="153" cy="125"/>
                </a:xfrm>
                <a:custGeom>
                  <a:avLst/>
                  <a:gdLst>
                    <a:gd name="T0" fmla="*/ 0 w 604"/>
                    <a:gd name="T1" fmla="*/ 0 h 349"/>
                    <a:gd name="T2" fmla="*/ 0 w 604"/>
                    <a:gd name="T3" fmla="*/ 0 h 349"/>
                    <a:gd name="T4" fmla="*/ 0 w 604"/>
                    <a:gd name="T5" fmla="*/ 0 h 349"/>
                    <a:gd name="T6" fmla="*/ 0 w 604"/>
                    <a:gd name="T7" fmla="*/ 0 h 349"/>
                    <a:gd name="T8" fmla="*/ 0 w 604"/>
                    <a:gd name="T9" fmla="*/ 0 h 349"/>
                    <a:gd name="T10" fmla="*/ 0 w 604"/>
                    <a:gd name="T11" fmla="*/ 0 h 349"/>
                    <a:gd name="T12" fmla="*/ 0 w 604"/>
                    <a:gd name="T13" fmla="*/ 0 h 349"/>
                    <a:gd name="T14" fmla="*/ 0 w 604"/>
                    <a:gd name="T15" fmla="*/ 0 h 349"/>
                    <a:gd name="T16" fmla="*/ 0 w 604"/>
                    <a:gd name="T17" fmla="*/ 0 h 3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4" h="349">
                      <a:moveTo>
                        <a:pt x="0" y="0"/>
                      </a:moveTo>
                      <a:lnTo>
                        <a:pt x="298" y="184"/>
                      </a:lnTo>
                      <a:lnTo>
                        <a:pt x="500" y="349"/>
                      </a:lnTo>
                      <a:lnTo>
                        <a:pt x="604" y="140"/>
                      </a:lnTo>
                      <a:lnTo>
                        <a:pt x="359" y="9"/>
                      </a:lnTo>
                      <a:lnTo>
                        <a:pt x="464" y="184"/>
                      </a:lnTo>
                      <a:lnTo>
                        <a:pt x="131" y="17"/>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45">
                  <a:extLst>
                    <a:ext uri="{FF2B5EF4-FFF2-40B4-BE49-F238E27FC236}">
                      <a16:creationId xmlns:a16="http://schemas.microsoft.com/office/drawing/2014/main" id="{1E41DE05-04AD-4AA5-B887-6B46A0DB28D5}"/>
                    </a:ext>
                  </a:extLst>
                </p:cNvPr>
                <p:cNvSpPr>
                  <a:spLocks/>
                </p:cNvSpPr>
                <p:nvPr userDrawn="1"/>
              </p:nvSpPr>
              <p:spPr bwMode="auto">
                <a:xfrm rot="-3172564">
                  <a:off x="5058" y="322"/>
                  <a:ext cx="269" cy="438"/>
                </a:xfrm>
                <a:custGeom>
                  <a:avLst/>
                  <a:gdLst>
                    <a:gd name="T0" fmla="*/ 0 w 1064"/>
                    <a:gd name="T1" fmla="*/ 0 h 1230"/>
                    <a:gd name="T2" fmla="*/ 0 w 1064"/>
                    <a:gd name="T3" fmla="*/ 0 h 1230"/>
                    <a:gd name="T4" fmla="*/ 0 w 1064"/>
                    <a:gd name="T5" fmla="*/ 0 h 1230"/>
                    <a:gd name="T6" fmla="*/ 0 w 1064"/>
                    <a:gd name="T7" fmla="*/ 0 h 1230"/>
                    <a:gd name="T8" fmla="*/ 0 w 1064"/>
                    <a:gd name="T9" fmla="*/ 0 h 1230"/>
                    <a:gd name="T10" fmla="*/ 0 w 1064"/>
                    <a:gd name="T11" fmla="*/ 0 h 1230"/>
                    <a:gd name="T12" fmla="*/ 0 w 1064"/>
                    <a:gd name="T13" fmla="*/ 0 h 1230"/>
                    <a:gd name="T14" fmla="*/ 0 w 1064"/>
                    <a:gd name="T15" fmla="*/ 0 h 1230"/>
                    <a:gd name="T16" fmla="*/ 0 w 1064"/>
                    <a:gd name="T17" fmla="*/ 0 h 1230"/>
                    <a:gd name="T18" fmla="*/ 0 w 1064"/>
                    <a:gd name="T19" fmla="*/ 0 h 1230"/>
                    <a:gd name="T20" fmla="*/ 0 w 1064"/>
                    <a:gd name="T21" fmla="*/ 0 h 1230"/>
                    <a:gd name="T22" fmla="*/ 0 w 1064"/>
                    <a:gd name="T23" fmla="*/ 0 h 1230"/>
                    <a:gd name="T24" fmla="*/ 0 w 1064"/>
                    <a:gd name="T25" fmla="*/ 0 h 1230"/>
                    <a:gd name="T26" fmla="*/ 0 w 1064"/>
                    <a:gd name="T27" fmla="*/ 0 h 1230"/>
                    <a:gd name="T28" fmla="*/ 0 w 1064"/>
                    <a:gd name="T29" fmla="*/ 0 h 1230"/>
                    <a:gd name="T30" fmla="*/ 0 w 1064"/>
                    <a:gd name="T31" fmla="*/ 0 h 1230"/>
                    <a:gd name="T32" fmla="*/ 0 w 1064"/>
                    <a:gd name="T33" fmla="*/ 0 h 1230"/>
                    <a:gd name="T34" fmla="*/ 0 w 1064"/>
                    <a:gd name="T35" fmla="*/ 0 h 1230"/>
                    <a:gd name="T36" fmla="*/ 0 w 1064"/>
                    <a:gd name="T37" fmla="*/ 0 h 1230"/>
                    <a:gd name="T38" fmla="*/ 0 w 1064"/>
                    <a:gd name="T39" fmla="*/ 0 h 1230"/>
                    <a:gd name="T40" fmla="*/ 0 w 1064"/>
                    <a:gd name="T41" fmla="*/ 0 h 1230"/>
                    <a:gd name="T42" fmla="*/ 0 w 1064"/>
                    <a:gd name="T43" fmla="*/ 0 h 12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064" h="1230">
                      <a:moveTo>
                        <a:pt x="741" y="129"/>
                      </a:moveTo>
                      <a:lnTo>
                        <a:pt x="485" y="352"/>
                      </a:lnTo>
                      <a:lnTo>
                        <a:pt x="163" y="762"/>
                      </a:lnTo>
                      <a:lnTo>
                        <a:pt x="0" y="1101"/>
                      </a:lnTo>
                      <a:lnTo>
                        <a:pt x="59" y="1230"/>
                      </a:lnTo>
                      <a:lnTo>
                        <a:pt x="262" y="1201"/>
                      </a:lnTo>
                      <a:lnTo>
                        <a:pt x="578" y="914"/>
                      </a:lnTo>
                      <a:lnTo>
                        <a:pt x="876" y="534"/>
                      </a:lnTo>
                      <a:lnTo>
                        <a:pt x="1034" y="270"/>
                      </a:lnTo>
                      <a:lnTo>
                        <a:pt x="1064" y="84"/>
                      </a:lnTo>
                      <a:lnTo>
                        <a:pt x="977" y="0"/>
                      </a:lnTo>
                      <a:lnTo>
                        <a:pt x="836" y="65"/>
                      </a:lnTo>
                      <a:lnTo>
                        <a:pt x="969" y="107"/>
                      </a:lnTo>
                      <a:lnTo>
                        <a:pt x="876" y="352"/>
                      </a:lnTo>
                      <a:lnTo>
                        <a:pt x="690" y="656"/>
                      </a:lnTo>
                      <a:lnTo>
                        <a:pt x="350" y="1008"/>
                      </a:lnTo>
                      <a:lnTo>
                        <a:pt x="116" y="1114"/>
                      </a:lnTo>
                      <a:lnTo>
                        <a:pt x="135" y="943"/>
                      </a:lnTo>
                      <a:lnTo>
                        <a:pt x="437" y="504"/>
                      </a:lnTo>
                      <a:lnTo>
                        <a:pt x="831" y="118"/>
                      </a:lnTo>
                      <a:lnTo>
                        <a:pt x="741" y="12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46">
                  <a:extLst>
                    <a:ext uri="{FF2B5EF4-FFF2-40B4-BE49-F238E27FC236}">
                      <a16:creationId xmlns:a16="http://schemas.microsoft.com/office/drawing/2014/main" id="{2D35AC0A-7337-469C-8897-130F7848B373}"/>
                    </a:ext>
                  </a:extLst>
                </p:cNvPr>
                <p:cNvSpPr>
                  <a:spLocks/>
                </p:cNvSpPr>
                <p:nvPr userDrawn="1"/>
              </p:nvSpPr>
              <p:spPr bwMode="auto">
                <a:xfrm rot="-3172564">
                  <a:off x="4868" y="172"/>
                  <a:ext cx="505" cy="898"/>
                </a:xfrm>
                <a:custGeom>
                  <a:avLst/>
                  <a:gdLst>
                    <a:gd name="T0" fmla="*/ 0 w 2002"/>
                    <a:gd name="T1" fmla="*/ 0 h 2521"/>
                    <a:gd name="T2" fmla="*/ 0 w 2002"/>
                    <a:gd name="T3" fmla="*/ 0 h 2521"/>
                    <a:gd name="T4" fmla="*/ 0 w 2002"/>
                    <a:gd name="T5" fmla="*/ 0 h 2521"/>
                    <a:gd name="T6" fmla="*/ 0 w 2002"/>
                    <a:gd name="T7" fmla="*/ 0 h 2521"/>
                    <a:gd name="T8" fmla="*/ 0 w 2002"/>
                    <a:gd name="T9" fmla="*/ 0 h 2521"/>
                    <a:gd name="T10" fmla="*/ 0 w 2002"/>
                    <a:gd name="T11" fmla="*/ 0 h 25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02" h="2521">
                      <a:moveTo>
                        <a:pt x="1941" y="0"/>
                      </a:moveTo>
                      <a:lnTo>
                        <a:pt x="0" y="2521"/>
                      </a:lnTo>
                      <a:lnTo>
                        <a:pt x="192" y="2450"/>
                      </a:lnTo>
                      <a:lnTo>
                        <a:pt x="2002" y="61"/>
                      </a:lnTo>
                      <a:lnTo>
                        <a:pt x="194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 name="Freeform 47">
                  <a:extLst>
                    <a:ext uri="{FF2B5EF4-FFF2-40B4-BE49-F238E27FC236}">
                      <a16:creationId xmlns:a16="http://schemas.microsoft.com/office/drawing/2014/main" id="{111F81EC-8756-4773-BF3A-7B1591214898}"/>
                    </a:ext>
                  </a:extLst>
                </p:cNvPr>
                <p:cNvSpPr>
                  <a:spLocks/>
                </p:cNvSpPr>
                <p:nvPr userDrawn="1"/>
              </p:nvSpPr>
              <p:spPr bwMode="auto">
                <a:xfrm rot="-3172564">
                  <a:off x="4903" y="-19"/>
                  <a:ext cx="758" cy="1344"/>
                </a:xfrm>
                <a:custGeom>
                  <a:avLst/>
                  <a:gdLst>
                    <a:gd name="T0" fmla="*/ 0 w 3007"/>
                    <a:gd name="T1" fmla="*/ 0 h 3771"/>
                    <a:gd name="T2" fmla="*/ 0 w 3007"/>
                    <a:gd name="T3" fmla="*/ 0 h 3771"/>
                    <a:gd name="T4" fmla="*/ 0 w 3007"/>
                    <a:gd name="T5" fmla="*/ 0 h 3771"/>
                    <a:gd name="T6" fmla="*/ 0 w 3007"/>
                    <a:gd name="T7" fmla="*/ 0 h 3771"/>
                    <a:gd name="T8" fmla="*/ 0 w 3007"/>
                    <a:gd name="T9" fmla="*/ 0 h 3771"/>
                    <a:gd name="T10" fmla="*/ 0 w 3007"/>
                    <a:gd name="T11" fmla="*/ 0 h 3771"/>
                    <a:gd name="T12" fmla="*/ 0 w 3007"/>
                    <a:gd name="T13" fmla="*/ 0 h 3771"/>
                    <a:gd name="T14" fmla="*/ 0 w 3007"/>
                    <a:gd name="T15" fmla="*/ 0 h 3771"/>
                    <a:gd name="T16" fmla="*/ 0 w 3007"/>
                    <a:gd name="T17" fmla="*/ 0 h 3771"/>
                    <a:gd name="T18" fmla="*/ 0 w 3007"/>
                    <a:gd name="T19" fmla="*/ 0 h 3771"/>
                    <a:gd name="T20" fmla="*/ 0 w 3007"/>
                    <a:gd name="T21" fmla="*/ 0 h 3771"/>
                    <a:gd name="T22" fmla="*/ 0 w 3007"/>
                    <a:gd name="T23" fmla="*/ 0 h 3771"/>
                    <a:gd name="T24" fmla="*/ 0 w 3007"/>
                    <a:gd name="T25" fmla="*/ 0 h 3771"/>
                    <a:gd name="T26" fmla="*/ 0 w 3007"/>
                    <a:gd name="T27" fmla="*/ 0 h 3771"/>
                    <a:gd name="T28" fmla="*/ 0 w 3007"/>
                    <a:gd name="T29" fmla="*/ 0 h 3771"/>
                    <a:gd name="T30" fmla="*/ 0 w 3007"/>
                    <a:gd name="T31" fmla="*/ 0 h 3771"/>
                    <a:gd name="T32" fmla="*/ 0 w 3007"/>
                    <a:gd name="T33" fmla="*/ 0 h 3771"/>
                    <a:gd name="T34" fmla="*/ 0 w 3007"/>
                    <a:gd name="T35" fmla="*/ 0 h 3771"/>
                    <a:gd name="T36" fmla="*/ 0 w 3007"/>
                    <a:gd name="T37" fmla="*/ 0 h 3771"/>
                    <a:gd name="T38" fmla="*/ 0 w 3007"/>
                    <a:gd name="T39" fmla="*/ 0 h 3771"/>
                    <a:gd name="T40" fmla="*/ 0 w 3007"/>
                    <a:gd name="T41" fmla="*/ 0 h 3771"/>
                    <a:gd name="T42" fmla="*/ 0 w 3007"/>
                    <a:gd name="T43" fmla="*/ 0 h 3771"/>
                    <a:gd name="T44" fmla="*/ 0 w 3007"/>
                    <a:gd name="T45" fmla="*/ 0 h 3771"/>
                    <a:gd name="T46" fmla="*/ 0 w 3007"/>
                    <a:gd name="T47" fmla="*/ 0 h 3771"/>
                    <a:gd name="T48" fmla="*/ 0 w 3007"/>
                    <a:gd name="T49" fmla="*/ 0 h 3771"/>
                    <a:gd name="T50" fmla="*/ 0 w 3007"/>
                    <a:gd name="T51" fmla="*/ 0 h 3771"/>
                    <a:gd name="T52" fmla="*/ 0 w 3007"/>
                    <a:gd name="T53" fmla="*/ 0 h 377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007" h="3771">
                      <a:moveTo>
                        <a:pt x="95" y="2844"/>
                      </a:moveTo>
                      <a:lnTo>
                        <a:pt x="394" y="2834"/>
                      </a:lnTo>
                      <a:lnTo>
                        <a:pt x="821" y="3009"/>
                      </a:lnTo>
                      <a:lnTo>
                        <a:pt x="681" y="2817"/>
                      </a:lnTo>
                      <a:lnTo>
                        <a:pt x="367" y="2703"/>
                      </a:lnTo>
                      <a:lnTo>
                        <a:pt x="637" y="2720"/>
                      </a:lnTo>
                      <a:lnTo>
                        <a:pt x="979" y="2870"/>
                      </a:lnTo>
                      <a:lnTo>
                        <a:pt x="2859" y="420"/>
                      </a:lnTo>
                      <a:lnTo>
                        <a:pt x="2578" y="148"/>
                      </a:lnTo>
                      <a:lnTo>
                        <a:pt x="2308" y="0"/>
                      </a:lnTo>
                      <a:lnTo>
                        <a:pt x="2692" y="78"/>
                      </a:lnTo>
                      <a:lnTo>
                        <a:pt x="3007" y="428"/>
                      </a:lnTo>
                      <a:lnTo>
                        <a:pt x="831" y="3273"/>
                      </a:lnTo>
                      <a:lnTo>
                        <a:pt x="481" y="3412"/>
                      </a:lnTo>
                      <a:lnTo>
                        <a:pt x="105" y="3771"/>
                      </a:lnTo>
                      <a:lnTo>
                        <a:pt x="0" y="3667"/>
                      </a:lnTo>
                      <a:lnTo>
                        <a:pt x="131" y="3631"/>
                      </a:lnTo>
                      <a:lnTo>
                        <a:pt x="376" y="3385"/>
                      </a:lnTo>
                      <a:lnTo>
                        <a:pt x="165" y="3273"/>
                      </a:lnTo>
                      <a:lnTo>
                        <a:pt x="165" y="3176"/>
                      </a:lnTo>
                      <a:lnTo>
                        <a:pt x="411" y="3298"/>
                      </a:lnTo>
                      <a:lnTo>
                        <a:pt x="411" y="3186"/>
                      </a:lnTo>
                      <a:lnTo>
                        <a:pt x="603" y="3220"/>
                      </a:lnTo>
                      <a:lnTo>
                        <a:pt x="428" y="3079"/>
                      </a:lnTo>
                      <a:lnTo>
                        <a:pt x="629" y="3062"/>
                      </a:lnTo>
                      <a:lnTo>
                        <a:pt x="95" y="28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 name="Freeform 48">
                  <a:extLst>
                    <a:ext uri="{FF2B5EF4-FFF2-40B4-BE49-F238E27FC236}">
                      <a16:creationId xmlns:a16="http://schemas.microsoft.com/office/drawing/2014/main" id="{CD8D4913-0D2C-44CA-98BC-13614FD6F0E7}"/>
                    </a:ext>
                  </a:extLst>
                </p:cNvPr>
                <p:cNvSpPr>
                  <a:spLocks/>
                </p:cNvSpPr>
                <p:nvPr userDrawn="1"/>
              </p:nvSpPr>
              <p:spPr bwMode="auto">
                <a:xfrm rot="-3172564">
                  <a:off x="5307" y="887"/>
                  <a:ext cx="169" cy="122"/>
                </a:xfrm>
                <a:custGeom>
                  <a:avLst/>
                  <a:gdLst>
                    <a:gd name="T0" fmla="*/ 0 w 673"/>
                    <a:gd name="T1" fmla="*/ 0 h 342"/>
                    <a:gd name="T2" fmla="*/ 0 w 673"/>
                    <a:gd name="T3" fmla="*/ 0 h 342"/>
                    <a:gd name="T4" fmla="*/ 0 w 673"/>
                    <a:gd name="T5" fmla="*/ 0 h 342"/>
                    <a:gd name="T6" fmla="*/ 0 w 673"/>
                    <a:gd name="T7" fmla="*/ 0 h 342"/>
                    <a:gd name="T8" fmla="*/ 0 w 673"/>
                    <a:gd name="T9" fmla="*/ 0 h 342"/>
                    <a:gd name="T10" fmla="*/ 0 w 673"/>
                    <a:gd name="T11" fmla="*/ 0 h 342"/>
                    <a:gd name="T12" fmla="*/ 0 w 673"/>
                    <a:gd name="T13" fmla="*/ 0 h 342"/>
                    <a:gd name="T14" fmla="*/ 0 w 673"/>
                    <a:gd name="T15" fmla="*/ 0 h 3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3" h="342">
                      <a:moveTo>
                        <a:pt x="0" y="80"/>
                      </a:moveTo>
                      <a:lnTo>
                        <a:pt x="255" y="106"/>
                      </a:lnTo>
                      <a:lnTo>
                        <a:pt x="639" y="342"/>
                      </a:lnTo>
                      <a:lnTo>
                        <a:pt x="673" y="289"/>
                      </a:lnTo>
                      <a:lnTo>
                        <a:pt x="447" y="114"/>
                      </a:lnTo>
                      <a:lnTo>
                        <a:pt x="26" y="0"/>
                      </a:lnTo>
                      <a:lnTo>
                        <a:pt x="0" y="8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 name="Freeform 49">
                  <a:extLst>
                    <a:ext uri="{FF2B5EF4-FFF2-40B4-BE49-F238E27FC236}">
                      <a16:creationId xmlns:a16="http://schemas.microsoft.com/office/drawing/2014/main" id="{76BC05BA-7AA0-4F60-B003-F1CCAE8D7D78}"/>
                    </a:ext>
                  </a:extLst>
                </p:cNvPr>
                <p:cNvSpPr>
                  <a:spLocks/>
                </p:cNvSpPr>
                <p:nvPr userDrawn="1"/>
              </p:nvSpPr>
              <p:spPr bwMode="auto">
                <a:xfrm rot="-3172564">
                  <a:off x="5253" y="796"/>
                  <a:ext cx="181" cy="144"/>
                </a:xfrm>
                <a:custGeom>
                  <a:avLst/>
                  <a:gdLst>
                    <a:gd name="T0" fmla="*/ 0 w 716"/>
                    <a:gd name="T1" fmla="*/ 0 h 403"/>
                    <a:gd name="T2" fmla="*/ 0 w 716"/>
                    <a:gd name="T3" fmla="*/ 0 h 403"/>
                    <a:gd name="T4" fmla="*/ 0 w 716"/>
                    <a:gd name="T5" fmla="*/ 0 h 403"/>
                    <a:gd name="T6" fmla="*/ 0 w 716"/>
                    <a:gd name="T7" fmla="*/ 0 h 403"/>
                    <a:gd name="T8" fmla="*/ 0 w 716"/>
                    <a:gd name="T9" fmla="*/ 0 h 403"/>
                    <a:gd name="T10" fmla="*/ 0 w 716"/>
                    <a:gd name="T11" fmla="*/ 0 h 403"/>
                    <a:gd name="T12" fmla="*/ 0 w 716"/>
                    <a:gd name="T13" fmla="*/ 0 h 403"/>
                    <a:gd name="T14" fmla="*/ 0 w 716"/>
                    <a:gd name="T15" fmla="*/ 0 h 40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6" h="403">
                      <a:moveTo>
                        <a:pt x="0" y="78"/>
                      </a:moveTo>
                      <a:lnTo>
                        <a:pt x="340" y="148"/>
                      </a:lnTo>
                      <a:lnTo>
                        <a:pt x="638" y="403"/>
                      </a:lnTo>
                      <a:lnTo>
                        <a:pt x="716" y="296"/>
                      </a:lnTo>
                      <a:lnTo>
                        <a:pt x="420" y="114"/>
                      </a:lnTo>
                      <a:lnTo>
                        <a:pt x="70" y="0"/>
                      </a:lnTo>
                      <a:lnTo>
                        <a:pt x="0" y="7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 name="Freeform 50">
                  <a:extLst>
                    <a:ext uri="{FF2B5EF4-FFF2-40B4-BE49-F238E27FC236}">
                      <a16:creationId xmlns:a16="http://schemas.microsoft.com/office/drawing/2014/main" id="{B11ABAF1-00C0-444D-AAA7-E2E0CFB74AC9}"/>
                    </a:ext>
                  </a:extLst>
                </p:cNvPr>
                <p:cNvSpPr>
                  <a:spLocks/>
                </p:cNvSpPr>
                <p:nvPr userDrawn="1"/>
              </p:nvSpPr>
              <p:spPr bwMode="auto">
                <a:xfrm rot="-3172564">
                  <a:off x="4985" y="210"/>
                  <a:ext cx="181" cy="147"/>
                </a:xfrm>
                <a:custGeom>
                  <a:avLst/>
                  <a:gdLst>
                    <a:gd name="T0" fmla="*/ 0 w 717"/>
                    <a:gd name="T1" fmla="*/ 0 h 411"/>
                    <a:gd name="T2" fmla="*/ 0 w 717"/>
                    <a:gd name="T3" fmla="*/ 0 h 411"/>
                    <a:gd name="T4" fmla="*/ 0 w 717"/>
                    <a:gd name="T5" fmla="*/ 0 h 411"/>
                    <a:gd name="T6" fmla="*/ 0 w 717"/>
                    <a:gd name="T7" fmla="*/ 0 h 411"/>
                    <a:gd name="T8" fmla="*/ 0 w 717"/>
                    <a:gd name="T9" fmla="*/ 0 h 411"/>
                    <a:gd name="T10" fmla="*/ 0 w 717"/>
                    <a:gd name="T11" fmla="*/ 0 h 411"/>
                    <a:gd name="T12" fmla="*/ 0 w 717"/>
                    <a:gd name="T13" fmla="*/ 0 h 411"/>
                    <a:gd name="T14" fmla="*/ 0 w 717"/>
                    <a:gd name="T15" fmla="*/ 0 h 4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7" h="411">
                      <a:moveTo>
                        <a:pt x="0" y="78"/>
                      </a:moveTo>
                      <a:lnTo>
                        <a:pt x="316" y="139"/>
                      </a:lnTo>
                      <a:lnTo>
                        <a:pt x="649" y="411"/>
                      </a:lnTo>
                      <a:lnTo>
                        <a:pt x="717" y="314"/>
                      </a:lnTo>
                      <a:lnTo>
                        <a:pt x="394" y="87"/>
                      </a:lnTo>
                      <a:lnTo>
                        <a:pt x="54" y="0"/>
                      </a:lnTo>
                      <a:lnTo>
                        <a:pt x="0" y="7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 name="Freeform 51">
                  <a:extLst>
                    <a:ext uri="{FF2B5EF4-FFF2-40B4-BE49-F238E27FC236}">
                      <a16:creationId xmlns:a16="http://schemas.microsoft.com/office/drawing/2014/main" id="{055EA94A-2962-469E-9636-6254171C1749}"/>
                    </a:ext>
                  </a:extLst>
                </p:cNvPr>
                <p:cNvSpPr>
                  <a:spLocks/>
                </p:cNvSpPr>
                <p:nvPr userDrawn="1"/>
              </p:nvSpPr>
              <p:spPr bwMode="auto">
                <a:xfrm rot="-3172564">
                  <a:off x="4957" y="132"/>
                  <a:ext cx="179" cy="138"/>
                </a:xfrm>
                <a:custGeom>
                  <a:avLst/>
                  <a:gdLst>
                    <a:gd name="T0" fmla="*/ 0 w 709"/>
                    <a:gd name="T1" fmla="*/ 0 h 386"/>
                    <a:gd name="T2" fmla="*/ 0 w 709"/>
                    <a:gd name="T3" fmla="*/ 0 h 386"/>
                    <a:gd name="T4" fmla="*/ 0 w 709"/>
                    <a:gd name="T5" fmla="*/ 0 h 386"/>
                    <a:gd name="T6" fmla="*/ 0 w 709"/>
                    <a:gd name="T7" fmla="*/ 0 h 386"/>
                    <a:gd name="T8" fmla="*/ 0 w 709"/>
                    <a:gd name="T9" fmla="*/ 0 h 386"/>
                    <a:gd name="T10" fmla="*/ 0 w 709"/>
                    <a:gd name="T11" fmla="*/ 0 h 386"/>
                    <a:gd name="T12" fmla="*/ 0 w 709"/>
                    <a:gd name="T13" fmla="*/ 0 h 386"/>
                    <a:gd name="T14" fmla="*/ 0 w 709"/>
                    <a:gd name="T15" fmla="*/ 0 h 38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9" h="386">
                      <a:moveTo>
                        <a:pt x="0" y="88"/>
                      </a:moveTo>
                      <a:lnTo>
                        <a:pt x="272" y="131"/>
                      </a:lnTo>
                      <a:lnTo>
                        <a:pt x="665" y="386"/>
                      </a:lnTo>
                      <a:lnTo>
                        <a:pt x="709" y="308"/>
                      </a:lnTo>
                      <a:lnTo>
                        <a:pt x="306" y="53"/>
                      </a:lnTo>
                      <a:lnTo>
                        <a:pt x="43" y="0"/>
                      </a:lnTo>
                      <a:lnTo>
                        <a:pt x="0" y="8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1038" name="Line 52">
              <a:extLst>
                <a:ext uri="{FF2B5EF4-FFF2-40B4-BE49-F238E27FC236}">
                  <a16:creationId xmlns:a16="http://schemas.microsoft.com/office/drawing/2014/main" id="{2DA96F78-D16A-48D6-A2F7-9833A48D93D9}"/>
                </a:ext>
              </a:extLst>
            </p:cNvPr>
            <p:cNvSpPr>
              <a:spLocks noChangeShapeType="1"/>
            </p:cNvSpPr>
            <p:nvPr userDrawn="1"/>
          </p:nvSpPr>
          <p:spPr bwMode="auto">
            <a:xfrm>
              <a:off x="4870" y="84"/>
              <a:ext cx="42" cy="9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ftr="0" dt="0"/>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omic Sans MS" pitchFamily="66" charset="0"/>
          <a:ea typeface="宋体" pitchFamily="2" charset="-122"/>
        </a:defRPr>
      </a:lvl2pPr>
      <a:lvl3pPr algn="ctr" rtl="0" eaLnBrk="0" fontAlgn="base" hangingPunct="0">
        <a:spcBef>
          <a:spcPct val="0"/>
        </a:spcBef>
        <a:spcAft>
          <a:spcPct val="0"/>
        </a:spcAft>
        <a:defRPr sz="4400" b="1">
          <a:solidFill>
            <a:schemeClr val="tx1"/>
          </a:solidFill>
          <a:latin typeface="Comic Sans MS" pitchFamily="66" charset="0"/>
          <a:ea typeface="宋体" pitchFamily="2" charset="-122"/>
        </a:defRPr>
      </a:lvl3pPr>
      <a:lvl4pPr algn="ctr" rtl="0" eaLnBrk="0" fontAlgn="base" hangingPunct="0">
        <a:spcBef>
          <a:spcPct val="0"/>
        </a:spcBef>
        <a:spcAft>
          <a:spcPct val="0"/>
        </a:spcAft>
        <a:defRPr sz="4400" b="1">
          <a:solidFill>
            <a:schemeClr val="tx1"/>
          </a:solidFill>
          <a:latin typeface="Comic Sans MS" pitchFamily="66" charset="0"/>
          <a:ea typeface="宋体" pitchFamily="2" charset="-122"/>
        </a:defRPr>
      </a:lvl4pPr>
      <a:lvl5pPr algn="ctr" rtl="0" eaLnBrk="0" fontAlgn="base" hangingPunct="0">
        <a:spcBef>
          <a:spcPct val="0"/>
        </a:spcBef>
        <a:spcAft>
          <a:spcPct val="0"/>
        </a:spcAft>
        <a:defRPr sz="4400" b="1">
          <a:solidFill>
            <a:schemeClr val="tx1"/>
          </a:solidFill>
          <a:latin typeface="Comic Sans MS" pitchFamily="66" charset="0"/>
          <a:ea typeface="宋体" pitchFamily="2" charset="-122"/>
        </a:defRPr>
      </a:lvl5pPr>
      <a:lvl6pPr marL="457200" algn="ctr" rtl="0" fontAlgn="base">
        <a:spcBef>
          <a:spcPct val="0"/>
        </a:spcBef>
        <a:spcAft>
          <a:spcPct val="0"/>
        </a:spcAft>
        <a:defRPr sz="4400" b="1">
          <a:solidFill>
            <a:schemeClr val="tx1"/>
          </a:solidFill>
          <a:latin typeface="Comic Sans MS" pitchFamily="66" charset="0"/>
          <a:ea typeface="宋体" pitchFamily="2" charset="-122"/>
        </a:defRPr>
      </a:lvl6pPr>
      <a:lvl7pPr marL="914400" algn="ctr" rtl="0" fontAlgn="base">
        <a:spcBef>
          <a:spcPct val="0"/>
        </a:spcBef>
        <a:spcAft>
          <a:spcPct val="0"/>
        </a:spcAft>
        <a:defRPr sz="4400" b="1">
          <a:solidFill>
            <a:schemeClr val="tx1"/>
          </a:solidFill>
          <a:latin typeface="Comic Sans MS" pitchFamily="66" charset="0"/>
          <a:ea typeface="宋体" pitchFamily="2" charset="-122"/>
        </a:defRPr>
      </a:lvl7pPr>
      <a:lvl8pPr marL="1371600" algn="ctr" rtl="0" fontAlgn="base">
        <a:spcBef>
          <a:spcPct val="0"/>
        </a:spcBef>
        <a:spcAft>
          <a:spcPct val="0"/>
        </a:spcAft>
        <a:defRPr sz="4400" b="1">
          <a:solidFill>
            <a:schemeClr val="tx1"/>
          </a:solidFill>
          <a:latin typeface="Comic Sans MS" pitchFamily="66" charset="0"/>
          <a:ea typeface="宋体" pitchFamily="2" charset="-122"/>
        </a:defRPr>
      </a:lvl8pPr>
      <a:lvl9pPr marL="1828800" algn="ctr" rtl="0" fontAlgn="base">
        <a:spcBef>
          <a:spcPct val="0"/>
        </a:spcBef>
        <a:spcAft>
          <a:spcPct val="0"/>
        </a:spcAft>
        <a:defRPr sz="4400" b="1">
          <a:solidFill>
            <a:schemeClr val="tx1"/>
          </a:solidFill>
          <a:latin typeface="Comic Sans MS" pitchFamily="66" charset="0"/>
          <a:ea typeface="宋体" pitchFamily="2" charset="-122"/>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D58D1F5D-2214-4ACB-8394-B772A8DC1A4B}"/>
              </a:ext>
            </a:extLst>
          </p:cNvPr>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a:latin typeface="Tahoma" panose="020B0604030504040204" pitchFamily="34" charset="0"/>
            </a:endParaRPr>
          </a:p>
        </p:txBody>
      </p:sp>
      <p:sp>
        <p:nvSpPr>
          <p:cNvPr id="2051" name="Rectangle 3">
            <a:extLst>
              <a:ext uri="{FF2B5EF4-FFF2-40B4-BE49-F238E27FC236}">
                <a16:creationId xmlns:a16="http://schemas.microsoft.com/office/drawing/2014/main" id="{B45AFFD5-8593-4950-B7AD-CF27635B86E4}"/>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a:latin typeface="Tahoma" panose="020B0604030504040204" pitchFamily="34" charset="0"/>
            </a:endParaRPr>
          </a:p>
        </p:txBody>
      </p:sp>
      <p:sp>
        <p:nvSpPr>
          <p:cNvPr id="2052" name="Rectangle 4">
            <a:extLst>
              <a:ext uri="{FF2B5EF4-FFF2-40B4-BE49-F238E27FC236}">
                <a16:creationId xmlns:a16="http://schemas.microsoft.com/office/drawing/2014/main" id="{04D645D1-072F-438F-BB82-7D71E0C515AA}"/>
              </a:ext>
            </a:extLst>
          </p:cNvPr>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a:latin typeface="Tahoma" panose="020B0604030504040204" pitchFamily="34" charset="0"/>
            </a:endParaRPr>
          </a:p>
        </p:txBody>
      </p:sp>
      <p:sp>
        <p:nvSpPr>
          <p:cNvPr id="2053" name="Rectangle 5">
            <a:extLst>
              <a:ext uri="{FF2B5EF4-FFF2-40B4-BE49-F238E27FC236}">
                <a16:creationId xmlns:a16="http://schemas.microsoft.com/office/drawing/2014/main" id="{1976A531-C311-46BB-90EC-FB7AF0E5E202}"/>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a:latin typeface="Tahoma" panose="020B0604030504040204" pitchFamily="34" charset="0"/>
            </a:endParaRPr>
          </a:p>
        </p:txBody>
      </p:sp>
      <p:sp>
        <p:nvSpPr>
          <p:cNvPr id="2054" name="Rectangle 6">
            <a:extLst>
              <a:ext uri="{FF2B5EF4-FFF2-40B4-BE49-F238E27FC236}">
                <a16:creationId xmlns:a16="http://schemas.microsoft.com/office/drawing/2014/main" id="{3F5D5F77-5B79-4EAD-9F29-2C63BF160A9B}"/>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a:latin typeface="Tahoma" panose="020B0604030504040204" pitchFamily="34" charset="0"/>
            </a:endParaRPr>
          </a:p>
        </p:txBody>
      </p:sp>
      <p:sp>
        <p:nvSpPr>
          <p:cNvPr id="2055" name="Rectangle 7">
            <a:extLst>
              <a:ext uri="{FF2B5EF4-FFF2-40B4-BE49-F238E27FC236}">
                <a16:creationId xmlns:a16="http://schemas.microsoft.com/office/drawing/2014/main" id="{3E98F615-4781-4518-B49A-2F8E5B487111}"/>
              </a:ext>
            </a:extLst>
          </p:cNvPr>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a:latin typeface="Tahoma" panose="020B0604030504040204" pitchFamily="34" charset="0"/>
            </a:endParaRPr>
          </a:p>
        </p:txBody>
      </p:sp>
      <p:sp>
        <p:nvSpPr>
          <p:cNvPr id="2056" name="Rectangle 8">
            <a:extLst>
              <a:ext uri="{FF2B5EF4-FFF2-40B4-BE49-F238E27FC236}">
                <a16:creationId xmlns:a16="http://schemas.microsoft.com/office/drawing/2014/main" id="{184D7107-667C-4701-BC82-1140DD5D27D4}"/>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a:latin typeface="Tahoma" panose="020B0604030504040204" pitchFamily="34" charset="0"/>
            </a:endParaRPr>
          </a:p>
        </p:txBody>
      </p:sp>
      <p:sp>
        <p:nvSpPr>
          <p:cNvPr id="2057" name="Rectangle 9">
            <a:extLst>
              <a:ext uri="{FF2B5EF4-FFF2-40B4-BE49-F238E27FC236}">
                <a16:creationId xmlns:a16="http://schemas.microsoft.com/office/drawing/2014/main" id="{E9EE081E-1845-4396-8D0A-D6138A17DD95}"/>
              </a:ext>
            </a:extLst>
          </p:cNvPr>
          <p:cNvSpPr>
            <a:spLocks noGrp="1" noChangeArrowheads="1"/>
          </p:cNvSpPr>
          <p:nvPr>
            <p:ph type="title"/>
          </p:nvPr>
        </p:nvSpPr>
        <p:spPr bwMode="auto">
          <a:xfrm>
            <a:off x="1150938" y="836613"/>
            <a:ext cx="7793037"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058" name="Rectangle 10">
            <a:extLst>
              <a:ext uri="{FF2B5EF4-FFF2-40B4-BE49-F238E27FC236}">
                <a16:creationId xmlns:a16="http://schemas.microsoft.com/office/drawing/2014/main" id="{062798BA-C024-4D23-A05C-C6A8E338A57C}"/>
              </a:ext>
            </a:extLst>
          </p:cNvPr>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5723" name="Rectangle 11">
            <a:extLst>
              <a:ext uri="{FF2B5EF4-FFF2-40B4-BE49-F238E27FC236}">
                <a16:creationId xmlns:a16="http://schemas.microsoft.com/office/drawing/2014/main" id="{3FFF96E6-F1B9-434C-AC52-38DA23A3D623}"/>
              </a:ext>
            </a:extLst>
          </p:cNvPr>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atin typeface="+mn-lt"/>
                <a:ea typeface="宋体" pitchFamily="2" charset="-122"/>
              </a:defRPr>
            </a:lvl1pPr>
          </a:lstStyle>
          <a:p>
            <a:pPr>
              <a:defRPr/>
            </a:pPr>
            <a:endParaRPr lang="en-US" altLang="zh-CN"/>
          </a:p>
        </p:txBody>
      </p:sp>
      <p:sp>
        <p:nvSpPr>
          <p:cNvPr id="115724" name="Rectangle 12">
            <a:extLst>
              <a:ext uri="{FF2B5EF4-FFF2-40B4-BE49-F238E27FC236}">
                <a16:creationId xmlns:a16="http://schemas.microsoft.com/office/drawing/2014/main" id="{C9B7BEF8-D605-4C5A-9303-28BCF17F25C0}"/>
              </a:ext>
            </a:extLst>
          </p:cNvPr>
          <p:cNvSpPr>
            <a:spLocks noGrp="1" noChangeArrowheads="1"/>
          </p:cNvSpPr>
          <p:nvPr>
            <p:ph type="ftr" sz="quarter" idx="3"/>
          </p:nvPr>
        </p:nvSpPr>
        <p:spPr bwMode="auto">
          <a:xfrm>
            <a:off x="5832475" y="6642100"/>
            <a:ext cx="3311525" cy="215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Times New Roman" pitchFamily="18" charset="0"/>
                <a:ea typeface="宋体" pitchFamily="2" charset="-122"/>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115725" name="Rectangle 13">
            <a:extLst>
              <a:ext uri="{FF2B5EF4-FFF2-40B4-BE49-F238E27FC236}">
                <a16:creationId xmlns:a16="http://schemas.microsoft.com/office/drawing/2014/main" id="{2C259DCE-C138-436C-B3FC-2F8A5CCD90B2}"/>
              </a:ext>
            </a:extLst>
          </p:cNvPr>
          <p:cNvSpPr>
            <a:spLocks noGrp="1" noChangeArrowheads="1"/>
          </p:cNvSpPr>
          <p:nvPr>
            <p:ph type="sldNum" sz="quarter" idx="4"/>
          </p:nvPr>
        </p:nvSpPr>
        <p:spPr bwMode="auto">
          <a:xfrm>
            <a:off x="7019925" y="62372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Tahoma" panose="020B0604030504040204" pitchFamily="34" charset="0"/>
              </a:defRPr>
            </a:lvl1pPr>
          </a:lstStyle>
          <a:p>
            <a:fld id="{5AC6EF1F-1780-447D-AEB1-418BA706DEEA}"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hdr="0" ft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Tahoma" pitchFamily="34" charset="0"/>
          <a:ea typeface="宋体" pitchFamily="2" charset="-122"/>
        </a:defRPr>
      </a:lvl2pPr>
      <a:lvl3pPr algn="l" rtl="0" eaLnBrk="0" fontAlgn="base" hangingPunct="0">
        <a:spcBef>
          <a:spcPct val="0"/>
        </a:spcBef>
        <a:spcAft>
          <a:spcPct val="0"/>
        </a:spcAft>
        <a:defRPr sz="4400" b="1">
          <a:solidFill>
            <a:schemeClr val="tx2"/>
          </a:solidFill>
          <a:latin typeface="Tahoma" pitchFamily="34" charset="0"/>
          <a:ea typeface="宋体" pitchFamily="2" charset="-122"/>
        </a:defRPr>
      </a:lvl3pPr>
      <a:lvl4pPr algn="l" rtl="0" eaLnBrk="0" fontAlgn="base" hangingPunct="0">
        <a:spcBef>
          <a:spcPct val="0"/>
        </a:spcBef>
        <a:spcAft>
          <a:spcPct val="0"/>
        </a:spcAft>
        <a:defRPr sz="4400" b="1">
          <a:solidFill>
            <a:schemeClr val="tx2"/>
          </a:solidFill>
          <a:latin typeface="Tahoma" pitchFamily="34" charset="0"/>
          <a:ea typeface="宋体" pitchFamily="2" charset="-122"/>
        </a:defRPr>
      </a:lvl4pPr>
      <a:lvl5pPr algn="l" rtl="0" eaLnBrk="0" fontAlgn="base" hangingPunct="0">
        <a:spcBef>
          <a:spcPct val="0"/>
        </a:spcBef>
        <a:spcAft>
          <a:spcPct val="0"/>
        </a:spcAft>
        <a:defRPr sz="4400" b="1">
          <a:solidFill>
            <a:schemeClr val="tx2"/>
          </a:solidFill>
          <a:latin typeface="Tahoma" pitchFamily="34" charset="0"/>
          <a:ea typeface="宋体" pitchFamily="2" charset="-122"/>
        </a:defRPr>
      </a:lvl5pPr>
      <a:lvl6pPr marL="457200" algn="l" rtl="0" fontAlgn="base">
        <a:spcBef>
          <a:spcPct val="0"/>
        </a:spcBef>
        <a:spcAft>
          <a:spcPct val="0"/>
        </a:spcAft>
        <a:defRPr sz="4400" b="1">
          <a:solidFill>
            <a:schemeClr val="tx2"/>
          </a:solidFill>
          <a:latin typeface="Tahoma" pitchFamily="34" charset="0"/>
          <a:ea typeface="宋体" pitchFamily="2" charset="-122"/>
        </a:defRPr>
      </a:lvl6pPr>
      <a:lvl7pPr marL="914400" algn="l" rtl="0" fontAlgn="base">
        <a:spcBef>
          <a:spcPct val="0"/>
        </a:spcBef>
        <a:spcAft>
          <a:spcPct val="0"/>
        </a:spcAft>
        <a:defRPr sz="4400" b="1">
          <a:solidFill>
            <a:schemeClr val="tx2"/>
          </a:solidFill>
          <a:latin typeface="Tahoma" pitchFamily="34" charset="0"/>
          <a:ea typeface="宋体" pitchFamily="2" charset="-122"/>
        </a:defRPr>
      </a:lvl7pPr>
      <a:lvl8pPr marL="1371600" algn="l" rtl="0" fontAlgn="base">
        <a:spcBef>
          <a:spcPct val="0"/>
        </a:spcBef>
        <a:spcAft>
          <a:spcPct val="0"/>
        </a:spcAft>
        <a:defRPr sz="4400" b="1">
          <a:solidFill>
            <a:schemeClr val="tx2"/>
          </a:solidFill>
          <a:latin typeface="Tahoma" pitchFamily="34" charset="0"/>
          <a:ea typeface="宋体" pitchFamily="2" charset="-122"/>
        </a:defRPr>
      </a:lvl8pPr>
      <a:lvl9pPr marL="1828800" algn="l" rtl="0" fontAlgn="base">
        <a:spcBef>
          <a:spcPct val="0"/>
        </a:spcBef>
        <a:spcAft>
          <a:spcPct val="0"/>
        </a:spcAft>
        <a:defRPr sz="4400" b="1">
          <a:solidFill>
            <a:schemeClr val="tx2"/>
          </a:solidFill>
          <a:latin typeface="Tahoma" pitchFamily="34" charset="0"/>
          <a:ea typeface="宋体" pitchFamily="2" charset="-122"/>
        </a:defRPr>
      </a:lvl9pPr>
    </p:titleStyle>
    <p:bodyStyle>
      <a:lvl1pPr marL="609600" indent="-609600" algn="l" rtl="0" eaLnBrk="0" fontAlgn="base" hangingPunct="0">
        <a:spcBef>
          <a:spcPct val="20000"/>
        </a:spcBef>
        <a:spcAft>
          <a:spcPct val="0"/>
        </a:spcAft>
        <a:buClr>
          <a:schemeClr val="folHlink"/>
        </a:buClr>
        <a:buSzPct val="80000"/>
        <a:buFont typeface="Wingdings" panose="05000000000000000000" pitchFamily="2" charset="2"/>
        <a:buAutoNum type="arabicPeriod"/>
        <a:defRPr sz="3200" b="1">
          <a:solidFill>
            <a:schemeClr val="tx1"/>
          </a:solidFill>
          <a:latin typeface="+mn-lt"/>
          <a:ea typeface="+mn-ea"/>
          <a:cs typeface="+mn-cs"/>
        </a:defRPr>
      </a:lvl1pPr>
      <a:lvl2pPr marL="990600" indent="-533400" algn="l" rtl="0" eaLnBrk="0" fontAlgn="base" hangingPunct="0">
        <a:spcBef>
          <a:spcPct val="20000"/>
        </a:spcBef>
        <a:spcAft>
          <a:spcPct val="0"/>
        </a:spcAft>
        <a:buClr>
          <a:schemeClr val="hlink"/>
        </a:buClr>
        <a:buSzPct val="70000"/>
        <a:buFont typeface="Wingdings" panose="05000000000000000000" pitchFamily="2" charset="2"/>
        <a:buAutoNum type="circleNumDbPlain"/>
        <a:defRPr sz="2800" b="1">
          <a:solidFill>
            <a:schemeClr val="tx1"/>
          </a:solidFill>
          <a:latin typeface="+mn-lt"/>
          <a:ea typeface="+mn-ea"/>
        </a:defRPr>
      </a:lvl2pPr>
      <a:lvl3pPr marL="1371600" indent="-4572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752600" indent="-3810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209800" indent="-3810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6670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31242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5814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40386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hyperlink" Target="https://www.cnblogs.com/jiayouwyhit/p/3222973.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hyperlink" Target="&#20363;&#39064;&#21644;&#20064;&#39064;%20MyEclipse/04.1%20%20&#26632;/src/Expression.java" TargetMode="Externa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6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hyperlink" Target="../&#25945;&#26448;&#35838;&#20214;/&#20363;&#39064;&#21644;&#20064;&#39064;%20MyEclipse/04.2%20%20&#38431;&#21015;/src/SeqQueue.java" TargetMode="Externa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hyperlink" Target="../&#25945;&#26448;&#35838;&#20214;/&#20363;&#39064;&#21644;&#20064;&#39064;%20MyEclipse/04.2%20%20&#38431;&#21015;/src/SeqQueue.java" TargetMode="External"/><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3" Type="http://schemas.openxmlformats.org/officeDocument/2006/relationships/hyperlink" Target="../&#25945;&#26448;&#35838;&#20214;/&#20363;&#39064;&#21644;&#20064;&#39064;%20MyEclipse/04.2%20%20&#38431;&#21015;/src/LinkedQueue.java" TargetMode="External"/><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hyperlink" Target="../&#25945;&#26448;&#35838;&#20214;/&#20363;&#39064;&#21644;&#20064;&#39064;%20MyEclipse/04.2%20%20&#38431;&#21015;/src/PrimeRing.java" TargetMode="Externa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3" Type="http://schemas.openxmlformats.org/officeDocument/2006/relationships/hyperlink" Target="../&#25945;&#26448;&#35838;&#20214;/&#20363;&#39064;&#21644;&#20064;&#39064;%20MyEclipse/04.3%20%20&#20248;&#20808;&#38431;&#21015;/src/PriorityQueue.java" TargetMode="External"/><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3" Type="http://schemas.openxmlformats.org/officeDocument/2006/relationships/hyperlink" Target="../&#25945;&#26448;&#35838;&#20214;/&#20363;&#39064;&#21644;&#20064;&#39064;%20MyEclipse/04.3%20%20&#20248;&#20808;&#38431;&#21015;/src/PriorityQueue.java" TargetMode="External"/><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3" Type="http://schemas.openxmlformats.org/officeDocument/2006/relationships/hyperlink" Target="../&#25945;&#26448;&#35838;&#20214;/&#20363;&#39064;&#21644;&#20064;&#39064;%20MyEclipse/04.3%20%20&#20248;&#20808;&#38431;&#21015;/src/Process.java" TargetMode="External"/><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135BFB5-0829-4B67-ACA7-D889E179F618}"/>
              </a:ext>
            </a:extLst>
          </p:cNvPr>
          <p:cNvSpPr>
            <a:spLocks noGrp="1" noChangeArrowheads="1"/>
          </p:cNvSpPr>
          <p:nvPr>
            <p:ph type="title"/>
          </p:nvPr>
        </p:nvSpPr>
        <p:spPr>
          <a:xfrm>
            <a:off x="684213" y="260350"/>
            <a:ext cx="6870700" cy="865188"/>
          </a:xfrm>
        </p:spPr>
        <p:txBody>
          <a:bodyPr/>
          <a:lstStyle/>
          <a:p>
            <a:pPr eaLnBrk="1" hangingPunct="1"/>
            <a:r>
              <a:rPr lang="zh-CN" altLang="en-US" dirty="0"/>
              <a:t>第</a:t>
            </a:r>
            <a:r>
              <a:rPr lang="en-US" altLang="zh-CN" dirty="0"/>
              <a:t>4</a:t>
            </a:r>
            <a:r>
              <a:rPr lang="zh-CN" altLang="en-US" dirty="0"/>
              <a:t>章   栈和队列</a:t>
            </a:r>
          </a:p>
        </p:txBody>
      </p:sp>
      <p:sp>
        <p:nvSpPr>
          <p:cNvPr id="3076" name="Rectangle 3">
            <a:extLst>
              <a:ext uri="{FF2B5EF4-FFF2-40B4-BE49-F238E27FC236}">
                <a16:creationId xmlns:a16="http://schemas.microsoft.com/office/drawing/2014/main" id="{D8132DBD-FEEA-45C0-91FC-9F89DBB7B957}"/>
              </a:ext>
            </a:extLst>
          </p:cNvPr>
          <p:cNvSpPr>
            <a:spLocks noGrp="1" noChangeArrowheads="1"/>
          </p:cNvSpPr>
          <p:nvPr>
            <p:ph type="body" idx="1"/>
          </p:nvPr>
        </p:nvSpPr>
        <p:spPr>
          <a:xfrm>
            <a:off x="323850" y="1197818"/>
            <a:ext cx="8820150" cy="5543550"/>
          </a:xfrm>
        </p:spPr>
        <p:txBody>
          <a:bodyPr/>
          <a:lstStyle/>
          <a:p>
            <a:pPr eaLnBrk="1" hangingPunct="1">
              <a:lnSpc>
                <a:spcPct val="80000"/>
              </a:lnSpc>
              <a:buClr>
                <a:schemeClr val="folHlink"/>
              </a:buClr>
              <a:buSzPct val="60000"/>
              <a:buFont typeface="Wingdings" panose="05000000000000000000" pitchFamily="2" charset="2"/>
              <a:buChar char="l"/>
            </a:pPr>
            <a:r>
              <a:rPr lang="en-US" altLang="zh-CN" dirty="0"/>
              <a:t>4.1   </a:t>
            </a:r>
            <a:r>
              <a:rPr lang="zh-CN" altLang="en-US" dirty="0"/>
              <a:t>栈</a:t>
            </a:r>
            <a:endParaRPr lang="en-US" altLang="zh-CN" dirty="0"/>
          </a:p>
          <a:p>
            <a:pPr eaLnBrk="1" hangingPunct="1">
              <a:lnSpc>
                <a:spcPct val="80000"/>
              </a:lnSpc>
              <a:buClr>
                <a:schemeClr val="folHlink"/>
              </a:buClr>
              <a:buSzPct val="60000"/>
              <a:buFont typeface="Wingdings" panose="05000000000000000000" pitchFamily="2" charset="2"/>
              <a:buChar char="l"/>
            </a:pPr>
            <a:r>
              <a:rPr lang="en-US" altLang="zh-CN" dirty="0"/>
              <a:t>4.2   </a:t>
            </a:r>
            <a:r>
              <a:rPr lang="zh-CN" altLang="en-US" dirty="0"/>
              <a:t>队列</a:t>
            </a:r>
          </a:p>
          <a:p>
            <a:pPr eaLnBrk="1" hangingPunct="1">
              <a:lnSpc>
                <a:spcPct val="90000"/>
              </a:lnSpc>
              <a:buFont typeface="Wingdings" panose="05000000000000000000" pitchFamily="2" charset="2"/>
              <a:buChar char="§"/>
            </a:pPr>
            <a:r>
              <a:rPr lang="zh-CN" altLang="en-GB" dirty="0">
                <a:solidFill>
                  <a:srgbClr val="003399"/>
                </a:solidFill>
              </a:rPr>
              <a:t>目的：</a:t>
            </a:r>
            <a:r>
              <a:rPr lang="zh-CN" altLang="en-US" dirty="0"/>
              <a:t>使用栈或队列求解应用问题。 </a:t>
            </a:r>
            <a:endParaRPr lang="zh-CN" altLang="en-GB" dirty="0"/>
          </a:p>
          <a:p>
            <a:pPr eaLnBrk="1" hangingPunct="1">
              <a:lnSpc>
                <a:spcPct val="90000"/>
              </a:lnSpc>
              <a:buFont typeface="Wingdings" panose="05000000000000000000" pitchFamily="2" charset="2"/>
              <a:buChar char="§"/>
            </a:pPr>
            <a:r>
              <a:rPr lang="zh-CN" altLang="en-GB" dirty="0">
                <a:solidFill>
                  <a:srgbClr val="003399"/>
                </a:solidFill>
              </a:rPr>
              <a:t>要求：</a:t>
            </a:r>
            <a:r>
              <a:rPr lang="zh-CN" altLang="en-US" dirty="0"/>
              <a:t>掌握栈和队列抽象数据类型，以及顺 	    序和链式存储结构实现；理解对于怎	    	    样的应用问题，需要使用栈或队列，	   	    以及怎样使用。</a:t>
            </a:r>
          </a:p>
          <a:p>
            <a:pPr eaLnBrk="1" hangingPunct="1">
              <a:lnSpc>
                <a:spcPct val="90000"/>
              </a:lnSpc>
              <a:buFont typeface="Wingdings" panose="05000000000000000000" pitchFamily="2" charset="2"/>
              <a:buChar char="§"/>
            </a:pPr>
            <a:r>
              <a:rPr lang="zh-CN" altLang="en-GB" dirty="0">
                <a:solidFill>
                  <a:srgbClr val="003399"/>
                </a:solidFill>
              </a:rPr>
              <a:t>重点：</a:t>
            </a:r>
            <a:r>
              <a:rPr lang="zh-CN" altLang="en-GB" dirty="0"/>
              <a:t>栈和队列的设计和应用。</a:t>
            </a:r>
          </a:p>
          <a:p>
            <a:pPr eaLnBrk="1" hangingPunct="1">
              <a:lnSpc>
                <a:spcPct val="90000"/>
              </a:lnSpc>
              <a:buFont typeface="Wingdings" panose="05000000000000000000" pitchFamily="2" charset="2"/>
              <a:buChar char="§"/>
            </a:pPr>
            <a:r>
              <a:rPr lang="zh-CN" altLang="en-GB" dirty="0">
                <a:solidFill>
                  <a:srgbClr val="003399"/>
                </a:solidFill>
              </a:rPr>
              <a:t>难点：</a:t>
            </a:r>
            <a:r>
              <a:rPr lang="zh-CN" altLang="en-US" dirty="0"/>
              <a:t>栈或队列的使用场合，以及如何使用  	    栈和队列求解应用问题。</a:t>
            </a:r>
            <a:endParaRPr lang="en-US" altLang="zh-CN" dirty="0"/>
          </a:p>
        </p:txBody>
      </p:sp>
      <p:sp>
        <p:nvSpPr>
          <p:cNvPr id="2" name="灯片编号占位符 1">
            <a:extLst>
              <a:ext uri="{FF2B5EF4-FFF2-40B4-BE49-F238E27FC236}">
                <a16:creationId xmlns:a16="http://schemas.microsoft.com/office/drawing/2014/main" id="{AA356ACD-5649-4E9C-BC8A-729C617D8AF1}"/>
              </a:ext>
            </a:extLst>
          </p:cNvPr>
          <p:cNvSpPr>
            <a:spLocks noGrp="1"/>
          </p:cNvSpPr>
          <p:nvPr>
            <p:ph type="sldNum" sz="quarter" idx="12"/>
          </p:nvPr>
        </p:nvSpPr>
        <p:spPr/>
        <p:txBody>
          <a:bodyPr/>
          <a:lstStyle/>
          <a:p>
            <a:fld id="{821B39D1-4505-4181-8D9D-48026613E947}" type="slidenum">
              <a:rPr lang="zh-CN" altLang="en-US" smtClean="0"/>
              <a:pPr/>
              <a:t>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3076">
                                            <p:txEl>
                                              <p:pRg st="0" end="0"/>
                                            </p:txEl>
                                          </p:spTgt>
                                        </p:tgtEl>
                                        <p:attrNameLst>
                                          <p:attrName>style.visibility</p:attrName>
                                        </p:attrNameLst>
                                      </p:cBhvr>
                                      <p:to>
                                        <p:strVal val="visible"/>
                                      </p:to>
                                    </p:set>
                                    <p:anim calcmode="lin" valueType="num">
                                      <p:cBhvr>
                                        <p:cTn id="7" dur="1000" fill="hold"/>
                                        <p:tgtEl>
                                          <p:spTgt spid="3076">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076">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076">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076">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grpId="0" nodeType="clickEffect">
                                  <p:stCondLst>
                                    <p:cond delay="0"/>
                                  </p:stCondLst>
                                  <p:iterate type="lt">
                                    <p:tmPct val="5000"/>
                                  </p:iterate>
                                  <p:childTnLst>
                                    <p:set>
                                      <p:cBhvr>
                                        <p:cTn id="14" dur="1" fill="hold">
                                          <p:stCondLst>
                                            <p:cond delay="0"/>
                                          </p:stCondLst>
                                        </p:cTn>
                                        <p:tgtEl>
                                          <p:spTgt spid="3076">
                                            <p:txEl>
                                              <p:pRg st="1" end="1"/>
                                            </p:txEl>
                                          </p:spTgt>
                                        </p:tgtEl>
                                        <p:attrNameLst>
                                          <p:attrName>style.visibility</p:attrName>
                                        </p:attrNameLst>
                                      </p:cBhvr>
                                      <p:to>
                                        <p:strVal val="visible"/>
                                      </p:to>
                                    </p:set>
                                    <p:anim calcmode="lin" valueType="num">
                                      <p:cBhvr>
                                        <p:cTn id="15" dur="1000" fill="hold"/>
                                        <p:tgtEl>
                                          <p:spTgt spid="3076">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076">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076">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076">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1" presetClass="entr" presetSubtype="0" fill="hold" grpId="0" nodeType="clickEffect">
                                  <p:stCondLst>
                                    <p:cond delay="0"/>
                                  </p:stCondLst>
                                  <p:iterate type="lt">
                                    <p:tmPct val="5000"/>
                                  </p:iterate>
                                  <p:childTnLst>
                                    <p:set>
                                      <p:cBhvr>
                                        <p:cTn id="22" dur="1" fill="hold">
                                          <p:stCondLst>
                                            <p:cond delay="0"/>
                                          </p:stCondLst>
                                        </p:cTn>
                                        <p:tgtEl>
                                          <p:spTgt spid="3076">
                                            <p:txEl>
                                              <p:pRg st="2" end="2"/>
                                            </p:txEl>
                                          </p:spTgt>
                                        </p:tgtEl>
                                        <p:attrNameLst>
                                          <p:attrName>style.visibility</p:attrName>
                                        </p:attrNameLst>
                                      </p:cBhvr>
                                      <p:to>
                                        <p:strVal val="visible"/>
                                      </p:to>
                                    </p:set>
                                    <p:anim calcmode="lin" valueType="num">
                                      <p:cBhvr>
                                        <p:cTn id="23" dur="1000" fill="hold"/>
                                        <p:tgtEl>
                                          <p:spTgt spid="3076">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076">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076">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076">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1" presetClass="entr" presetSubtype="0" fill="hold" grpId="0" nodeType="clickEffect">
                                  <p:stCondLst>
                                    <p:cond delay="0"/>
                                  </p:stCondLst>
                                  <p:iterate type="lt">
                                    <p:tmPct val="5000"/>
                                  </p:iterate>
                                  <p:childTnLst>
                                    <p:set>
                                      <p:cBhvr>
                                        <p:cTn id="30" dur="1" fill="hold">
                                          <p:stCondLst>
                                            <p:cond delay="0"/>
                                          </p:stCondLst>
                                        </p:cTn>
                                        <p:tgtEl>
                                          <p:spTgt spid="3076">
                                            <p:txEl>
                                              <p:pRg st="3" end="3"/>
                                            </p:txEl>
                                          </p:spTgt>
                                        </p:tgtEl>
                                        <p:attrNameLst>
                                          <p:attrName>style.visibility</p:attrName>
                                        </p:attrNameLst>
                                      </p:cBhvr>
                                      <p:to>
                                        <p:strVal val="visible"/>
                                      </p:to>
                                    </p:set>
                                    <p:anim calcmode="lin" valueType="num">
                                      <p:cBhvr>
                                        <p:cTn id="31" dur="1000" fill="hold"/>
                                        <p:tgtEl>
                                          <p:spTgt spid="3076">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076">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076">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076">
                                            <p:txEl>
                                              <p:pRg st="3" end="3"/>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1" presetClass="entr" presetSubtype="0" fill="hold" grpId="0" nodeType="clickEffect">
                                  <p:stCondLst>
                                    <p:cond delay="0"/>
                                  </p:stCondLst>
                                  <p:iterate type="lt">
                                    <p:tmPct val="5000"/>
                                  </p:iterate>
                                  <p:childTnLst>
                                    <p:set>
                                      <p:cBhvr>
                                        <p:cTn id="38" dur="1" fill="hold">
                                          <p:stCondLst>
                                            <p:cond delay="0"/>
                                          </p:stCondLst>
                                        </p:cTn>
                                        <p:tgtEl>
                                          <p:spTgt spid="3076">
                                            <p:txEl>
                                              <p:pRg st="4" end="4"/>
                                            </p:txEl>
                                          </p:spTgt>
                                        </p:tgtEl>
                                        <p:attrNameLst>
                                          <p:attrName>style.visibility</p:attrName>
                                        </p:attrNameLst>
                                      </p:cBhvr>
                                      <p:to>
                                        <p:strVal val="visible"/>
                                      </p:to>
                                    </p:set>
                                    <p:anim calcmode="lin" valueType="num">
                                      <p:cBhvr>
                                        <p:cTn id="39" dur="1000" fill="hold"/>
                                        <p:tgtEl>
                                          <p:spTgt spid="3076">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3076">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3076">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3076">
                                            <p:txEl>
                                              <p:pRg st="4" end="4"/>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1" presetClass="entr" presetSubtype="0" fill="hold" grpId="0" nodeType="clickEffect">
                                  <p:stCondLst>
                                    <p:cond delay="0"/>
                                  </p:stCondLst>
                                  <p:iterate type="lt">
                                    <p:tmPct val="5000"/>
                                  </p:iterate>
                                  <p:childTnLst>
                                    <p:set>
                                      <p:cBhvr>
                                        <p:cTn id="46" dur="1" fill="hold">
                                          <p:stCondLst>
                                            <p:cond delay="0"/>
                                          </p:stCondLst>
                                        </p:cTn>
                                        <p:tgtEl>
                                          <p:spTgt spid="3076">
                                            <p:txEl>
                                              <p:pRg st="5" end="5"/>
                                            </p:txEl>
                                          </p:spTgt>
                                        </p:tgtEl>
                                        <p:attrNameLst>
                                          <p:attrName>style.visibility</p:attrName>
                                        </p:attrNameLst>
                                      </p:cBhvr>
                                      <p:to>
                                        <p:strVal val="visible"/>
                                      </p:to>
                                    </p:set>
                                    <p:anim calcmode="lin" valueType="num">
                                      <p:cBhvr>
                                        <p:cTn id="47" dur="1000" fill="hold"/>
                                        <p:tgtEl>
                                          <p:spTgt spid="3076">
                                            <p:txEl>
                                              <p:pRg st="5" end="5"/>
                                            </p:txEl>
                                          </p:spTgt>
                                        </p:tgtEl>
                                        <p:attrNameLst>
                                          <p:attrName>ppt_w</p:attrName>
                                        </p:attrNameLst>
                                      </p:cBhvr>
                                      <p:tavLst>
                                        <p:tav tm="0">
                                          <p:val>
                                            <p:fltVal val="0"/>
                                          </p:val>
                                        </p:tav>
                                        <p:tav tm="100000">
                                          <p:val>
                                            <p:strVal val="#ppt_w"/>
                                          </p:val>
                                        </p:tav>
                                      </p:tavLst>
                                    </p:anim>
                                    <p:anim calcmode="lin" valueType="num">
                                      <p:cBhvr>
                                        <p:cTn id="48" dur="1000" fill="hold"/>
                                        <p:tgtEl>
                                          <p:spTgt spid="3076">
                                            <p:txEl>
                                              <p:pRg st="5" end="5"/>
                                            </p:txEl>
                                          </p:spTgt>
                                        </p:tgtEl>
                                        <p:attrNameLst>
                                          <p:attrName>ppt_h</p:attrName>
                                        </p:attrNameLst>
                                      </p:cBhvr>
                                      <p:tavLst>
                                        <p:tav tm="0">
                                          <p:val>
                                            <p:fltVal val="0"/>
                                          </p:val>
                                        </p:tav>
                                        <p:tav tm="100000">
                                          <p:val>
                                            <p:strVal val="#ppt_h"/>
                                          </p:val>
                                        </p:tav>
                                      </p:tavLst>
                                    </p:anim>
                                    <p:anim calcmode="lin" valueType="num">
                                      <p:cBhvr>
                                        <p:cTn id="49" dur="1000" fill="hold"/>
                                        <p:tgtEl>
                                          <p:spTgt spid="3076">
                                            <p:txEl>
                                              <p:pRg st="5" end="5"/>
                                            </p:txEl>
                                          </p:spTgt>
                                        </p:tgtEl>
                                        <p:attrNameLst>
                                          <p:attrName>style.rotation</p:attrName>
                                        </p:attrNameLst>
                                      </p:cBhvr>
                                      <p:tavLst>
                                        <p:tav tm="0">
                                          <p:val>
                                            <p:fltVal val="90"/>
                                          </p:val>
                                        </p:tav>
                                        <p:tav tm="100000">
                                          <p:val>
                                            <p:fltVal val="0"/>
                                          </p:val>
                                        </p:tav>
                                      </p:tavLst>
                                    </p:anim>
                                    <p:animEffect transition="in" filter="fade">
                                      <p:cBhvr>
                                        <p:cTn id="50" dur="1000"/>
                                        <p:tgtEl>
                                          <p:spTgt spid="307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3">
            <a:extLst>
              <a:ext uri="{FF2B5EF4-FFF2-40B4-BE49-F238E27FC236}">
                <a16:creationId xmlns:a16="http://schemas.microsoft.com/office/drawing/2014/main" id="{51C7717B-4409-4DF1-9790-87C21DEC136B}"/>
              </a:ext>
            </a:extLst>
          </p:cNvPr>
          <p:cNvSpPr>
            <a:spLocks noChangeShapeType="1"/>
          </p:cNvSpPr>
          <p:nvPr/>
        </p:nvSpPr>
        <p:spPr bwMode="auto">
          <a:xfrm>
            <a:off x="2239963" y="3732213"/>
            <a:ext cx="0" cy="2159000"/>
          </a:xfrm>
          <a:prstGeom prst="line">
            <a:avLst/>
          </a:prstGeom>
          <a:noFill/>
          <a:ln w="571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7" name="Line 4">
            <a:extLst>
              <a:ext uri="{FF2B5EF4-FFF2-40B4-BE49-F238E27FC236}">
                <a16:creationId xmlns:a16="http://schemas.microsoft.com/office/drawing/2014/main" id="{C9C655BD-D360-4B5B-B2C6-48557CC23EFE}"/>
              </a:ext>
            </a:extLst>
          </p:cNvPr>
          <p:cNvSpPr>
            <a:spLocks noChangeShapeType="1"/>
          </p:cNvSpPr>
          <p:nvPr/>
        </p:nvSpPr>
        <p:spPr bwMode="auto">
          <a:xfrm>
            <a:off x="2239963" y="5910263"/>
            <a:ext cx="1328737" cy="0"/>
          </a:xfrm>
          <a:prstGeom prst="line">
            <a:avLst/>
          </a:prstGeom>
          <a:noFill/>
          <a:ln w="571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8" name="Line 5">
            <a:extLst>
              <a:ext uri="{FF2B5EF4-FFF2-40B4-BE49-F238E27FC236}">
                <a16:creationId xmlns:a16="http://schemas.microsoft.com/office/drawing/2014/main" id="{34205E81-BA7B-4954-973C-F20223A6C4C2}"/>
              </a:ext>
            </a:extLst>
          </p:cNvPr>
          <p:cNvSpPr>
            <a:spLocks noChangeShapeType="1"/>
          </p:cNvSpPr>
          <p:nvPr/>
        </p:nvSpPr>
        <p:spPr bwMode="auto">
          <a:xfrm>
            <a:off x="3565525" y="3744913"/>
            <a:ext cx="0" cy="2159000"/>
          </a:xfrm>
          <a:prstGeom prst="line">
            <a:avLst/>
          </a:prstGeom>
          <a:noFill/>
          <a:ln w="571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269" name="Group 6">
            <a:extLst>
              <a:ext uri="{FF2B5EF4-FFF2-40B4-BE49-F238E27FC236}">
                <a16:creationId xmlns:a16="http://schemas.microsoft.com/office/drawing/2014/main" id="{DCA51FBD-8EBB-4465-A49E-6AE8CA872553}"/>
              </a:ext>
            </a:extLst>
          </p:cNvPr>
          <p:cNvGrpSpPr>
            <a:grpSpLocks/>
          </p:cNvGrpSpPr>
          <p:nvPr/>
        </p:nvGrpSpPr>
        <p:grpSpPr bwMode="auto">
          <a:xfrm>
            <a:off x="835025" y="5492750"/>
            <a:ext cx="1295400" cy="457200"/>
            <a:chOff x="528" y="3360"/>
            <a:chExt cx="816" cy="288"/>
          </a:xfrm>
        </p:grpSpPr>
        <p:sp>
          <p:nvSpPr>
            <p:cNvPr id="11290" name="Line 7">
              <a:extLst>
                <a:ext uri="{FF2B5EF4-FFF2-40B4-BE49-F238E27FC236}">
                  <a16:creationId xmlns:a16="http://schemas.microsoft.com/office/drawing/2014/main" id="{4359FE0D-7C1F-4922-9DB6-3036A6876F41}"/>
                </a:ext>
              </a:extLst>
            </p:cNvPr>
            <p:cNvSpPr>
              <a:spLocks noChangeShapeType="1"/>
            </p:cNvSpPr>
            <p:nvPr/>
          </p:nvSpPr>
          <p:spPr bwMode="auto">
            <a:xfrm>
              <a:off x="528" y="3648"/>
              <a:ext cx="81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3399"/>
                </a:solidFill>
              </a:endParaRPr>
            </a:p>
          </p:txBody>
        </p:sp>
        <p:sp>
          <p:nvSpPr>
            <p:cNvPr id="11291" name="Text Box 8">
              <a:extLst>
                <a:ext uri="{FF2B5EF4-FFF2-40B4-BE49-F238E27FC236}">
                  <a16:creationId xmlns:a16="http://schemas.microsoft.com/office/drawing/2014/main" id="{3A8E7C5E-84CC-48A4-AAC4-719E0002185B}"/>
                </a:ext>
              </a:extLst>
            </p:cNvPr>
            <p:cNvSpPr txBox="1">
              <a:spLocks noChangeArrowheads="1"/>
            </p:cNvSpPr>
            <p:nvPr/>
          </p:nvSpPr>
          <p:spPr bwMode="auto">
            <a:xfrm>
              <a:off x="624" y="3360"/>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003399"/>
                  </a:solidFill>
                </a:rPr>
                <a:t>栈底</a:t>
              </a:r>
            </a:p>
          </p:txBody>
        </p:sp>
      </p:grpSp>
      <p:grpSp>
        <p:nvGrpSpPr>
          <p:cNvPr id="150537" name="Group 9">
            <a:extLst>
              <a:ext uri="{FF2B5EF4-FFF2-40B4-BE49-F238E27FC236}">
                <a16:creationId xmlns:a16="http://schemas.microsoft.com/office/drawing/2014/main" id="{54AC8133-63FD-489B-A4A6-95467B4E460E}"/>
              </a:ext>
            </a:extLst>
          </p:cNvPr>
          <p:cNvGrpSpPr>
            <a:grpSpLocks/>
          </p:cNvGrpSpPr>
          <p:nvPr/>
        </p:nvGrpSpPr>
        <p:grpSpPr bwMode="auto">
          <a:xfrm>
            <a:off x="835025" y="5113338"/>
            <a:ext cx="1295400" cy="457200"/>
            <a:chOff x="528" y="3360"/>
            <a:chExt cx="816" cy="288"/>
          </a:xfrm>
        </p:grpSpPr>
        <p:sp>
          <p:nvSpPr>
            <p:cNvPr id="11288" name="Line 10">
              <a:extLst>
                <a:ext uri="{FF2B5EF4-FFF2-40B4-BE49-F238E27FC236}">
                  <a16:creationId xmlns:a16="http://schemas.microsoft.com/office/drawing/2014/main" id="{C8C507BD-8B41-447A-861C-E9D26CE22A5E}"/>
                </a:ext>
              </a:extLst>
            </p:cNvPr>
            <p:cNvSpPr>
              <a:spLocks noChangeShapeType="1"/>
            </p:cNvSpPr>
            <p:nvPr/>
          </p:nvSpPr>
          <p:spPr bwMode="auto">
            <a:xfrm>
              <a:off x="528" y="3648"/>
              <a:ext cx="81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3399"/>
                </a:solidFill>
              </a:endParaRPr>
            </a:p>
          </p:txBody>
        </p:sp>
        <p:sp>
          <p:nvSpPr>
            <p:cNvPr id="11289" name="Text Box 11">
              <a:extLst>
                <a:ext uri="{FF2B5EF4-FFF2-40B4-BE49-F238E27FC236}">
                  <a16:creationId xmlns:a16="http://schemas.microsoft.com/office/drawing/2014/main" id="{9FF99631-FCDC-4A0B-8566-E70A4843EF7D}"/>
                </a:ext>
              </a:extLst>
            </p:cNvPr>
            <p:cNvSpPr txBox="1">
              <a:spLocks noChangeArrowheads="1"/>
            </p:cNvSpPr>
            <p:nvPr/>
          </p:nvSpPr>
          <p:spPr bwMode="auto">
            <a:xfrm>
              <a:off x="624" y="3360"/>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003399"/>
                  </a:solidFill>
                </a:rPr>
                <a:t>栈顶</a:t>
              </a:r>
            </a:p>
          </p:txBody>
        </p:sp>
      </p:grpSp>
      <p:sp>
        <p:nvSpPr>
          <p:cNvPr id="150540" name="Rectangle 12">
            <a:extLst>
              <a:ext uri="{FF2B5EF4-FFF2-40B4-BE49-F238E27FC236}">
                <a16:creationId xmlns:a16="http://schemas.microsoft.com/office/drawing/2014/main" id="{41E0F4D0-D9BC-4E51-A69D-E60BF0C19BC9}"/>
              </a:ext>
            </a:extLst>
          </p:cNvPr>
          <p:cNvSpPr>
            <a:spLocks noChangeArrowheads="1"/>
          </p:cNvSpPr>
          <p:nvPr/>
        </p:nvSpPr>
        <p:spPr bwMode="auto">
          <a:xfrm>
            <a:off x="2276475" y="5386388"/>
            <a:ext cx="1258888" cy="495300"/>
          </a:xfrm>
          <a:prstGeom prst="rect">
            <a:avLst/>
          </a:prstGeom>
          <a:solidFill>
            <a:schemeClr val="tx1">
              <a:lumMod val="20000"/>
              <a:lumOff val="80000"/>
            </a:schemeClr>
          </a:solidFill>
          <a:ln w="9525">
            <a:solidFill>
              <a:schemeClr val="tx1"/>
            </a:solidFill>
            <a:miter lim="800000"/>
            <a:headEnd/>
            <a:tailEnd/>
          </a:ln>
          <a:effectLst/>
        </p:spPr>
        <p:txBody>
          <a:bodyPr wrap="none" tIns="0" anchor="ctr"/>
          <a:lstStyle>
            <a:lvl1pPr>
              <a:spcBef>
                <a:spcPct val="20000"/>
              </a:spcBef>
              <a:buClr>
                <a:schemeClr val="tx1"/>
              </a:buClr>
              <a:buFont typeface="Wingdings" panose="05000000000000000000" pitchFamily="2" charset="2"/>
              <a:buChar char="u"/>
              <a:defRPr sz="2800" b="1">
                <a:solidFill>
                  <a:srgbClr val="002060"/>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rgbClr val="002060"/>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rgbClr val="002060"/>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rgbClr val="002060"/>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9pPr>
          </a:lstStyle>
          <a:p>
            <a:pPr algn="ctr">
              <a:spcBef>
                <a:spcPct val="0"/>
              </a:spcBef>
              <a:buClrTx/>
              <a:buFontTx/>
              <a:buNone/>
              <a:defRPr/>
            </a:pPr>
            <a:r>
              <a:rPr lang="en-US" altLang="zh-CN" sz="3600" i="1">
                <a:solidFill>
                  <a:srgbClr val="003399"/>
                </a:solidFill>
                <a:latin typeface="Times New Roman" panose="02020603050405020304" pitchFamily="18" charset="0"/>
              </a:rPr>
              <a:t>a</a:t>
            </a:r>
            <a:endParaRPr lang="en-US" altLang="zh-CN" sz="3600" i="1" baseline="-25000">
              <a:solidFill>
                <a:srgbClr val="003399"/>
              </a:solidFill>
              <a:latin typeface="Times New Roman" panose="02020603050405020304" pitchFamily="18" charset="0"/>
            </a:endParaRPr>
          </a:p>
        </p:txBody>
      </p:sp>
      <p:sp>
        <p:nvSpPr>
          <p:cNvPr id="150541" name="Rectangle 13">
            <a:extLst>
              <a:ext uri="{FF2B5EF4-FFF2-40B4-BE49-F238E27FC236}">
                <a16:creationId xmlns:a16="http://schemas.microsoft.com/office/drawing/2014/main" id="{631AC5D9-E65A-4EAB-B69B-FECB9A85E7BC}"/>
              </a:ext>
            </a:extLst>
          </p:cNvPr>
          <p:cNvSpPr>
            <a:spLocks noChangeArrowheads="1"/>
          </p:cNvSpPr>
          <p:nvPr/>
        </p:nvSpPr>
        <p:spPr bwMode="auto">
          <a:xfrm>
            <a:off x="2276475" y="4913313"/>
            <a:ext cx="1258888" cy="495300"/>
          </a:xfrm>
          <a:prstGeom prst="rect">
            <a:avLst/>
          </a:prstGeom>
          <a:solidFill>
            <a:schemeClr val="tx1">
              <a:lumMod val="20000"/>
              <a:lumOff val="80000"/>
            </a:schemeClr>
          </a:solidFill>
          <a:ln w="9525">
            <a:solidFill>
              <a:schemeClr val="tx1"/>
            </a:solidFill>
            <a:miter lim="800000"/>
            <a:headEnd/>
            <a:tailEnd/>
          </a:ln>
          <a:effectLst/>
        </p:spPr>
        <p:txBody>
          <a:bodyPr wrap="none" tIns="0" anchor="ctr"/>
          <a:lstStyle>
            <a:lvl1pPr>
              <a:spcBef>
                <a:spcPct val="20000"/>
              </a:spcBef>
              <a:buClr>
                <a:schemeClr val="tx1"/>
              </a:buClr>
              <a:buFont typeface="Wingdings" panose="05000000000000000000" pitchFamily="2" charset="2"/>
              <a:buChar char="u"/>
              <a:defRPr sz="2800" b="1">
                <a:solidFill>
                  <a:srgbClr val="002060"/>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rgbClr val="002060"/>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rgbClr val="002060"/>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rgbClr val="002060"/>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9pPr>
          </a:lstStyle>
          <a:p>
            <a:pPr algn="ctr">
              <a:spcBef>
                <a:spcPct val="0"/>
              </a:spcBef>
              <a:buClrTx/>
              <a:buFontTx/>
              <a:buNone/>
              <a:defRPr/>
            </a:pPr>
            <a:r>
              <a:rPr lang="en-US" altLang="zh-CN" sz="3600" i="1">
                <a:solidFill>
                  <a:srgbClr val="003399"/>
                </a:solidFill>
                <a:latin typeface="Times New Roman" panose="02020603050405020304" pitchFamily="18" charset="0"/>
              </a:rPr>
              <a:t>b</a:t>
            </a:r>
            <a:endParaRPr lang="en-US" altLang="zh-CN" sz="3600" i="1" baseline="-25000">
              <a:solidFill>
                <a:srgbClr val="003399"/>
              </a:solidFill>
              <a:latin typeface="Times New Roman" panose="02020603050405020304" pitchFamily="18" charset="0"/>
            </a:endParaRPr>
          </a:p>
        </p:txBody>
      </p:sp>
      <p:grpSp>
        <p:nvGrpSpPr>
          <p:cNvPr id="150542" name="Group 14">
            <a:extLst>
              <a:ext uri="{FF2B5EF4-FFF2-40B4-BE49-F238E27FC236}">
                <a16:creationId xmlns:a16="http://schemas.microsoft.com/office/drawing/2014/main" id="{4D8B5D7D-1305-40BE-A187-A49C6C3F068E}"/>
              </a:ext>
            </a:extLst>
          </p:cNvPr>
          <p:cNvGrpSpPr>
            <a:grpSpLocks/>
          </p:cNvGrpSpPr>
          <p:nvPr/>
        </p:nvGrpSpPr>
        <p:grpSpPr bwMode="auto">
          <a:xfrm>
            <a:off x="835025" y="4651375"/>
            <a:ext cx="1295400" cy="457200"/>
            <a:chOff x="528" y="3360"/>
            <a:chExt cx="816" cy="288"/>
          </a:xfrm>
        </p:grpSpPr>
        <p:sp>
          <p:nvSpPr>
            <p:cNvPr id="11286" name="Line 15">
              <a:extLst>
                <a:ext uri="{FF2B5EF4-FFF2-40B4-BE49-F238E27FC236}">
                  <a16:creationId xmlns:a16="http://schemas.microsoft.com/office/drawing/2014/main" id="{9F2AC0B4-C82B-4960-BAC3-78F9D3E041DD}"/>
                </a:ext>
              </a:extLst>
            </p:cNvPr>
            <p:cNvSpPr>
              <a:spLocks noChangeShapeType="1"/>
            </p:cNvSpPr>
            <p:nvPr/>
          </p:nvSpPr>
          <p:spPr bwMode="auto">
            <a:xfrm>
              <a:off x="528" y="3648"/>
              <a:ext cx="81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3399"/>
                </a:solidFill>
              </a:endParaRPr>
            </a:p>
          </p:txBody>
        </p:sp>
        <p:sp>
          <p:nvSpPr>
            <p:cNvPr id="11287" name="Text Box 16">
              <a:extLst>
                <a:ext uri="{FF2B5EF4-FFF2-40B4-BE49-F238E27FC236}">
                  <a16:creationId xmlns:a16="http://schemas.microsoft.com/office/drawing/2014/main" id="{26F9AE30-5A4E-4B72-95D4-A54CEAFAE552}"/>
                </a:ext>
              </a:extLst>
            </p:cNvPr>
            <p:cNvSpPr txBox="1">
              <a:spLocks noChangeArrowheads="1"/>
            </p:cNvSpPr>
            <p:nvPr/>
          </p:nvSpPr>
          <p:spPr bwMode="auto">
            <a:xfrm>
              <a:off x="624" y="3360"/>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003399"/>
                  </a:solidFill>
                </a:rPr>
                <a:t>栈顶</a:t>
              </a:r>
            </a:p>
          </p:txBody>
        </p:sp>
      </p:grpSp>
      <p:sp>
        <p:nvSpPr>
          <p:cNvPr id="150545" name="Rectangle 17">
            <a:extLst>
              <a:ext uri="{FF2B5EF4-FFF2-40B4-BE49-F238E27FC236}">
                <a16:creationId xmlns:a16="http://schemas.microsoft.com/office/drawing/2014/main" id="{51D3B047-09CB-4E17-BFFB-406878FBE0F9}"/>
              </a:ext>
            </a:extLst>
          </p:cNvPr>
          <p:cNvSpPr>
            <a:spLocks noChangeArrowheads="1"/>
          </p:cNvSpPr>
          <p:nvPr/>
        </p:nvSpPr>
        <p:spPr bwMode="auto">
          <a:xfrm>
            <a:off x="2276475" y="4424363"/>
            <a:ext cx="1258888" cy="495300"/>
          </a:xfrm>
          <a:prstGeom prst="rect">
            <a:avLst/>
          </a:prstGeom>
          <a:solidFill>
            <a:schemeClr val="tx1">
              <a:lumMod val="20000"/>
              <a:lumOff val="80000"/>
            </a:schemeClr>
          </a:solidFill>
          <a:ln w="9525">
            <a:solidFill>
              <a:schemeClr val="tx1"/>
            </a:solidFill>
            <a:miter lim="800000"/>
            <a:headEnd/>
            <a:tailEnd/>
          </a:ln>
          <a:effectLst/>
        </p:spPr>
        <p:txBody>
          <a:bodyPr wrap="none" tIns="0" anchor="ctr"/>
          <a:lstStyle>
            <a:lvl1pPr>
              <a:spcBef>
                <a:spcPct val="20000"/>
              </a:spcBef>
              <a:buClr>
                <a:schemeClr val="tx1"/>
              </a:buClr>
              <a:buFont typeface="Wingdings" panose="05000000000000000000" pitchFamily="2" charset="2"/>
              <a:buChar char="u"/>
              <a:defRPr sz="2800" b="1">
                <a:solidFill>
                  <a:srgbClr val="002060"/>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rgbClr val="002060"/>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rgbClr val="002060"/>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rgbClr val="002060"/>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9pPr>
          </a:lstStyle>
          <a:p>
            <a:pPr algn="ctr">
              <a:spcBef>
                <a:spcPct val="0"/>
              </a:spcBef>
              <a:buClrTx/>
              <a:buFontTx/>
              <a:buNone/>
              <a:defRPr/>
            </a:pPr>
            <a:r>
              <a:rPr lang="en-US" altLang="zh-CN" sz="3600" i="1">
                <a:solidFill>
                  <a:srgbClr val="003399"/>
                </a:solidFill>
                <a:latin typeface="Times New Roman" panose="02020603050405020304" pitchFamily="18" charset="0"/>
              </a:rPr>
              <a:t>c</a:t>
            </a:r>
            <a:endParaRPr lang="en-US" altLang="zh-CN" sz="3600" i="1" baseline="-25000">
              <a:solidFill>
                <a:srgbClr val="003399"/>
              </a:solidFill>
              <a:latin typeface="Times New Roman" panose="02020603050405020304" pitchFamily="18" charset="0"/>
            </a:endParaRPr>
          </a:p>
        </p:txBody>
      </p:sp>
      <p:grpSp>
        <p:nvGrpSpPr>
          <p:cNvPr id="150546" name="Group 18">
            <a:extLst>
              <a:ext uri="{FF2B5EF4-FFF2-40B4-BE49-F238E27FC236}">
                <a16:creationId xmlns:a16="http://schemas.microsoft.com/office/drawing/2014/main" id="{19E0AF9D-6475-403B-87B3-390BFF88CA7C}"/>
              </a:ext>
            </a:extLst>
          </p:cNvPr>
          <p:cNvGrpSpPr>
            <a:grpSpLocks/>
          </p:cNvGrpSpPr>
          <p:nvPr/>
        </p:nvGrpSpPr>
        <p:grpSpPr bwMode="auto">
          <a:xfrm>
            <a:off x="865188" y="4173538"/>
            <a:ext cx="1295400" cy="457200"/>
            <a:chOff x="528" y="3360"/>
            <a:chExt cx="816" cy="288"/>
          </a:xfrm>
        </p:grpSpPr>
        <p:sp>
          <p:nvSpPr>
            <p:cNvPr id="11284" name="Line 19">
              <a:extLst>
                <a:ext uri="{FF2B5EF4-FFF2-40B4-BE49-F238E27FC236}">
                  <a16:creationId xmlns:a16="http://schemas.microsoft.com/office/drawing/2014/main" id="{8C1AA0DD-BA08-4AC3-9700-4FFAC7413454}"/>
                </a:ext>
              </a:extLst>
            </p:cNvPr>
            <p:cNvSpPr>
              <a:spLocks noChangeShapeType="1"/>
            </p:cNvSpPr>
            <p:nvPr/>
          </p:nvSpPr>
          <p:spPr bwMode="auto">
            <a:xfrm>
              <a:off x="528" y="3648"/>
              <a:ext cx="81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3399"/>
                </a:solidFill>
              </a:endParaRPr>
            </a:p>
          </p:txBody>
        </p:sp>
        <p:sp>
          <p:nvSpPr>
            <p:cNvPr id="11285" name="Text Box 20">
              <a:extLst>
                <a:ext uri="{FF2B5EF4-FFF2-40B4-BE49-F238E27FC236}">
                  <a16:creationId xmlns:a16="http://schemas.microsoft.com/office/drawing/2014/main" id="{BA2E2F97-E179-4D45-8B64-AC59CA317985}"/>
                </a:ext>
              </a:extLst>
            </p:cNvPr>
            <p:cNvSpPr txBox="1">
              <a:spLocks noChangeArrowheads="1"/>
            </p:cNvSpPr>
            <p:nvPr/>
          </p:nvSpPr>
          <p:spPr bwMode="auto">
            <a:xfrm>
              <a:off x="624" y="3360"/>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solidFill>
                    <a:srgbClr val="003399"/>
                  </a:solidFill>
                </a:rPr>
                <a:t>栈顶</a:t>
              </a:r>
            </a:p>
          </p:txBody>
        </p:sp>
      </p:grpSp>
      <p:sp>
        <p:nvSpPr>
          <p:cNvPr id="150549" name="Text Box 21">
            <a:extLst>
              <a:ext uri="{FF2B5EF4-FFF2-40B4-BE49-F238E27FC236}">
                <a16:creationId xmlns:a16="http://schemas.microsoft.com/office/drawing/2014/main" id="{C57BF921-71AA-4F5B-BDA3-EFA370878CED}"/>
              </a:ext>
            </a:extLst>
          </p:cNvPr>
          <p:cNvSpPr txBox="1">
            <a:spLocks noChangeArrowheads="1"/>
          </p:cNvSpPr>
          <p:nvPr/>
        </p:nvSpPr>
        <p:spPr bwMode="auto">
          <a:xfrm>
            <a:off x="4572000" y="3743325"/>
            <a:ext cx="3511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chemeClr val="bg2"/>
                </a:solidFill>
              </a:rPr>
              <a:t>出栈序列：</a:t>
            </a:r>
            <a:r>
              <a:rPr lang="en-US" altLang="zh-CN" sz="2800" b="1" i="1">
                <a:solidFill>
                  <a:schemeClr val="bg2"/>
                </a:solidFill>
              </a:rPr>
              <a:t>c</a:t>
            </a:r>
          </a:p>
        </p:txBody>
      </p:sp>
      <p:sp>
        <p:nvSpPr>
          <p:cNvPr id="150550" name="Text Box 22">
            <a:extLst>
              <a:ext uri="{FF2B5EF4-FFF2-40B4-BE49-F238E27FC236}">
                <a16:creationId xmlns:a16="http://schemas.microsoft.com/office/drawing/2014/main" id="{34AFD813-A752-4126-8B8F-7C9E4E27C17A}"/>
              </a:ext>
            </a:extLst>
          </p:cNvPr>
          <p:cNvSpPr txBox="1">
            <a:spLocks noChangeArrowheads="1"/>
          </p:cNvSpPr>
          <p:nvPr/>
        </p:nvSpPr>
        <p:spPr bwMode="auto">
          <a:xfrm>
            <a:off x="4572000" y="4464050"/>
            <a:ext cx="3511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chemeClr val="bg2"/>
                </a:solidFill>
              </a:rPr>
              <a:t>出栈序列：</a:t>
            </a:r>
            <a:r>
              <a:rPr lang="en-US" altLang="zh-CN" sz="2800" b="1" i="1">
                <a:solidFill>
                  <a:schemeClr val="bg2"/>
                </a:solidFill>
              </a:rPr>
              <a:t>c</a:t>
            </a:r>
            <a:r>
              <a:rPr lang="zh-CN" altLang="en-US" sz="2800" b="1">
                <a:solidFill>
                  <a:schemeClr val="bg2"/>
                </a:solidFill>
              </a:rPr>
              <a:t>、</a:t>
            </a:r>
            <a:r>
              <a:rPr lang="en-US" altLang="zh-CN" sz="2800" b="1" i="1">
                <a:solidFill>
                  <a:schemeClr val="bg2"/>
                </a:solidFill>
              </a:rPr>
              <a:t>b</a:t>
            </a:r>
          </a:p>
        </p:txBody>
      </p:sp>
      <p:sp>
        <p:nvSpPr>
          <p:cNvPr id="150551" name="Text Box 23">
            <a:extLst>
              <a:ext uri="{FF2B5EF4-FFF2-40B4-BE49-F238E27FC236}">
                <a16:creationId xmlns:a16="http://schemas.microsoft.com/office/drawing/2014/main" id="{6EFE0F2D-AB9A-4F1D-8837-2050EA8243A0}"/>
              </a:ext>
            </a:extLst>
          </p:cNvPr>
          <p:cNvSpPr txBox="1">
            <a:spLocks noChangeArrowheads="1"/>
          </p:cNvSpPr>
          <p:nvPr/>
        </p:nvSpPr>
        <p:spPr bwMode="auto">
          <a:xfrm>
            <a:off x="4562475" y="5138738"/>
            <a:ext cx="3511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chemeClr val="bg2"/>
                </a:solidFill>
              </a:rPr>
              <a:t>出栈序列：</a:t>
            </a:r>
            <a:r>
              <a:rPr lang="en-US" altLang="zh-CN" sz="2800" b="1" i="1">
                <a:solidFill>
                  <a:schemeClr val="bg2"/>
                </a:solidFill>
              </a:rPr>
              <a:t>c</a:t>
            </a:r>
            <a:r>
              <a:rPr lang="zh-CN" altLang="en-US" sz="2800" b="1">
                <a:solidFill>
                  <a:schemeClr val="bg2"/>
                </a:solidFill>
              </a:rPr>
              <a:t>、</a:t>
            </a:r>
            <a:r>
              <a:rPr lang="en-US" altLang="zh-CN" sz="2800" b="1" i="1">
                <a:solidFill>
                  <a:schemeClr val="bg2"/>
                </a:solidFill>
              </a:rPr>
              <a:t>b</a:t>
            </a:r>
            <a:r>
              <a:rPr lang="zh-CN" altLang="en-US" sz="2800" b="1">
                <a:solidFill>
                  <a:schemeClr val="bg2"/>
                </a:solidFill>
              </a:rPr>
              <a:t>、</a:t>
            </a:r>
            <a:r>
              <a:rPr lang="en-US" altLang="zh-CN" sz="2800" b="1" i="1">
                <a:solidFill>
                  <a:schemeClr val="bg2"/>
                </a:solidFill>
              </a:rPr>
              <a:t>a</a:t>
            </a:r>
          </a:p>
        </p:txBody>
      </p:sp>
      <p:sp>
        <p:nvSpPr>
          <p:cNvPr id="11279" name="Text Box 24">
            <a:extLst>
              <a:ext uri="{FF2B5EF4-FFF2-40B4-BE49-F238E27FC236}">
                <a16:creationId xmlns:a16="http://schemas.microsoft.com/office/drawing/2014/main" id="{A859147D-5681-492E-90E8-BC84B9E215AA}"/>
              </a:ext>
            </a:extLst>
          </p:cNvPr>
          <p:cNvSpPr txBox="1">
            <a:spLocks noChangeArrowheads="1"/>
          </p:cNvSpPr>
          <p:nvPr/>
        </p:nvSpPr>
        <p:spPr bwMode="auto">
          <a:xfrm>
            <a:off x="539552" y="1952626"/>
            <a:ext cx="8280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chemeClr val="bg2"/>
                </a:solidFill>
              </a:rPr>
              <a:t>例</a:t>
            </a:r>
            <a:r>
              <a:rPr lang="en-US" altLang="zh-CN" sz="2800" b="1" dirty="0">
                <a:solidFill>
                  <a:schemeClr val="bg2"/>
                </a:solidFill>
              </a:rPr>
              <a:t>1 </a:t>
            </a:r>
            <a:r>
              <a:rPr lang="zh-CN" altLang="en-US" sz="2800" b="1" dirty="0">
                <a:solidFill>
                  <a:schemeClr val="bg2"/>
                </a:solidFill>
              </a:rPr>
              <a:t>：有三个元素按</a:t>
            </a:r>
            <a:r>
              <a:rPr lang="en-US" altLang="zh-CN" sz="2800" b="1" i="1" dirty="0">
                <a:solidFill>
                  <a:schemeClr val="bg2"/>
                </a:solidFill>
              </a:rPr>
              <a:t>a</a:t>
            </a:r>
            <a:r>
              <a:rPr lang="zh-CN" altLang="en-US" sz="2800" b="1" dirty="0">
                <a:solidFill>
                  <a:schemeClr val="bg2"/>
                </a:solidFill>
              </a:rPr>
              <a:t>、</a:t>
            </a:r>
            <a:r>
              <a:rPr lang="en-US" altLang="zh-CN" sz="2800" b="1" i="1" dirty="0">
                <a:solidFill>
                  <a:schemeClr val="bg2"/>
                </a:solidFill>
              </a:rPr>
              <a:t>b</a:t>
            </a:r>
            <a:r>
              <a:rPr lang="zh-CN" altLang="en-US" sz="2800" b="1" dirty="0">
                <a:solidFill>
                  <a:schemeClr val="bg2"/>
                </a:solidFill>
              </a:rPr>
              <a:t>、</a:t>
            </a:r>
            <a:r>
              <a:rPr lang="en-US" altLang="zh-CN" sz="2800" b="1" i="1" dirty="0">
                <a:solidFill>
                  <a:schemeClr val="bg2"/>
                </a:solidFill>
              </a:rPr>
              <a:t>c</a:t>
            </a:r>
            <a:r>
              <a:rPr lang="zh-CN" altLang="en-US" sz="2800" b="1" dirty="0">
                <a:solidFill>
                  <a:schemeClr val="bg2"/>
                </a:solidFill>
              </a:rPr>
              <a:t>的次序依次进栈，且每个元素只允许进一次栈，则可能的出栈序列有多少种？</a:t>
            </a:r>
          </a:p>
        </p:txBody>
      </p:sp>
      <p:sp>
        <p:nvSpPr>
          <p:cNvPr id="11280" name="Text Box 25">
            <a:extLst>
              <a:ext uri="{FF2B5EF4-FFF2-40B4-BE49-F238E27FC236}">
                <a16:creationId xmlns:a16="http://schemas.microsoft.com/office/drawing/2014/main" id="{F4008904-6EC0-4778-AD50-199D380F1A86}"/>
              </a:ext>
            </a:extLst>
          </p:cNvPr>
          <p:cNvSpPr txBox="1">
            <a:spLocks noChangeArrowheads="1"/>
          </p:cNvSpPr>
          <p:nvPr/>
        </p:nvSpPr>
        <p:spPr bwMode="auto">
          <a:xfrm>
            <a:off x="835025" y="1001713"/>
            <a:ext cx="5105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solidFill>
                  <a:schemeClr val="bg2"/>
                </a:solidFill>
              </a:rPr>
              <a:t>栈的逻辑结构</a:t>
            </a:r>
          </a:p>
        </p:txBody>
      </p:sp>
      <p:sp>
        <p:nvSpPr>
          <p:cNvPr id="11281" name="Text Box 26">
            <a:extLst>
              <a:ext uri="{FF2B5EF4-FFF2-40B4-BE49-F238E27FC236}">
                <a16:creationId xmlns:a16="http://schemas.microsoft.com/office/drawing/2014/main" id="{7D67C62E-651A-4335-A824-FFC468AB34F9}"/>
              </a:ext>
            </a:extLst>
          </p:cNvPr>
          <p:cNvSpPr txBox="1">
            <a:spLocks noChangeArrowheads="1"/>
          </p:cNvSpPr>
          <p:nvPr/>
        </p:nvSpPr>
        <p:spPr bwMode="auto">
          <a:xfrm>
            <a:off x="466725" y="2843213"/>
            <a:ext cx="2159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0033CC"/>
              </a:buClr>
              <a:buFont typeface="Wingdings" panose="05000000000000000000" pitchFamily="2" charset="2"/>
              <a:buChar char="Ø"/>
            </a:pPr>
            <a:r>
              <a:rPr lang="en-US" altLang="zh-CN" sz="2800" b="1" dirty="0">
                <a:solidFill>
                  <a:schemeClr val="accent1"/>
                </a:solidFill>
              </a:rPr>
              <a:t> </a:t>
            </a:r>
            <a:r>
              <a:rPr lang="zh-CN" altLang="en-US" sz="2800" b="1" dirty="0">
                <a:solidFill>
                  <a:srgbClr val="003399"/>
                </a:solidFill>
              </a:rPr>
              <a:t>情况</a:t>
            </a:r>
            <a:r>
              <a:rPr lang="en-US" altLang="zh-CN" sz="2800" b="1" dirty="0">
                <a:solidFill>
                  <a:srgbClr val="003399"/>
                </a:solidFill>
              </a:rPr>
              <a:t>1</a:t>
            </a:r>
            <a:r>
              <a:rPr lang="zh-CN" altLang="en-US" sz="2800" b="1" dirty="0">
                <a:solidFill>
                  <a:srgbClr val="003399"/>
                </a:solidFill>
              </a:rPr>
              <a:t>：</a:t>
            </a:r>
          </a:p>
        </p:txBody>
      </p:sp>
      <p:sp>
        <p:nvSpPr>
          <p:cNvPr id="11282" name="灯片编号占位符 2">
            <a:extLst>
              <a:ext uri="{FF2B5EF4-FFF2-40B4-BE49-F238E27FC236}">
                <a16:creationId xmlns:a16="http://schemas.microsoft.com/office/drawing/2014/main" id="{114256F8-E341-4990-82F0-2D192A99D39C}"/>
              </a:ext>
            </a:extLst>
          </p:cNvPr>
          <p:cNvSpPr>
            <a:spLocks noGrp="1"/>
          </p:cNvSpPr>
          <p:nvPr>
            <p:ph type="sldNum" sz="quarter" idx="12"/>
          </p:nvPr>
        </p:nvSpPr>
        <p:spPr>
          <a:xfrm>
            <a:off x="5832475" y="6642100"/>
            <a:ext cx="331152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A4BC31A8-FD3F-4E77-B368-08B1AF4931F7}" type="slidenum">
              <a:rPr lang="ko-KR" altLang="en-US" sz="1200">
                <a:solidFill>
                  <a:schemeClr val="accent1"/>
                </a:solidFill>
                <a:latin typeface="Verdana" panose="020B0604030504040204" pitchFamily="34" charset="0"/>
              </a:rPr>
              <a:pPr algn="ctr" eaLnBrk="1" hangingPunct="1"/>
              <a:t>10</a:t>
            </a:fld>
            <a:endParaRPr lang="en-US" altLang="ko-KR" sz="1200">
              <a:solidFill>
                <a:schemeClr val="accent1"/>
              </a:solidFill>
              <a:latin typeface="Verdana" panose="020B060403050404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1" fill="hold" grpId="0" nodeType="clickEffect">
                                  <p:stCondLst>
                                    <p:cond delay="0"/>
                                  </p:stCondLst>
                                  <p:childTnLst>
                                    <p:anim calcmode="lin" valueType="num">
                                      <p:cBhvr additive="base">
                                        <p:cTn id="6" dur="500"/>
                                        <p:tgtEl>
                                          <p:spTgt spid="150545"/>
                                        </p:tgtEl>
                                        <p:attrNameLst>
                                          <p:attrName>ppt_x</p:attrName>
                                        </p:attrNameLst>
                                      </p:cBhvr>
                                      <p:tavLst>
                                        <p:tav tm="0">
                                          <p:val>
                                            <p:strVal val="ppt_x"/>
                                          </p:val>
                                        </p:tav>
                                        <p:tav tm="100000">
                                          <p:val>
                                            <p:strVal val="ppt_x"/>
                                          </p:val>
                                        </p:tav>
                                      </p:tavLst>
                                    </p:anim>
                                    <p:anim calcmode="lin" valueType="num">
                                      <p:cBhvr additive="base">
                                        <p:cTn id="7" dur="500"/>
                                        <p:tgtEl>
                                          <p:spTgt spid="150545"/>
                                        </p:tgtEl>
                                        <p:attrNameLst>
                                          <p:attrName>ppt_y</p:attrName>
                                        </p:attrNameLst>
                                      </p:cBhvr>
                                      <p:tavLst>
                                        <p:tav tm="0">
                                          <p:val>
                                            <p:strVal val="ppt_y"/>
                                          </p:val>
                                        </p:tav>
                                        <p:tav tm="100000">
                                          <p:val>
                                            <p:strVal val="0-ppt_h/2"/>
                                          </p:val>
                                        </p:tav>
                                      </p:tavLst>
                                    </p:anim>
                                    <p:set>
                                      <p:cBhvr>
                                        <p:cTn id="8" dur="1" fill="hold">
                                          <p:stCondLst>
                                            <p:cond delay="499"/>
                                          </p:stCondLst>
                                        </p:cTn>
                                        <p:tgtEl>
                                          <p:spTgt spid="150545"/>
                                        </p:tgtEl>
                                        <p:attrNameLst>
                                          <p:attrName>style.visibility</p:attrName>
                                        </p:attrNameLst>
                                      </p:cBhvr>
                                      <p:to>
                                        <p:strVal val="hidden"/>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xit" presetSubtype="0" fill="hold" nodeType="clickEffect">
                                  <p:stCondLst>
                                    <p:cond delay="0"/>
                                  </p:stCondLst>
                                  <p:childTnLst>
                                    <p:set>
                                      <p:cBhvr>
                                        <p:cTn id="12" dur="1" fill="hold">
                                          <p:stCondLst>
                                            <p:cond delay="0"/>
                                          </p:stCondLst>
                                        </p:cTn>
                                        <p:tgtEl>
                                          <p:spTgt spid="150546"/>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50542"/>
                                        </p:tgtEl>
                                        <p:attrNameLst>
                                          <p:attrName>style.visibility</p:attrName>
                                        </p:attrNameLst>
                                      </p:cBhvr>
                                      <p:to>
                                        <p:strVal val="visible"/>
                                      </p:to>
                                    </p:set>
                                    <p:animEffect transition="in" filter="wipe(left)">
                                      <p:cBhvr>
                                        <p:cTn id="17" dur="500"/>
                                        <p:tgtEl>
                                          <p:spTgt spid="1505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50549"/>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xit" presetSubtype="1" fill="hold" grpId="0" nodeType="clickEffect">
                                  <p:stCondLst>
                                    <p:cond delay="0"/>
                                  </p:stCondLst>
                                  <p:childTnLst>
                                    <p:anim calcmode="lin" valueType="num">
                                      <p:cBhvr additive="base">
                                        <p:cTn id="25" dur="500"/>
                                        <p:tgtEl>
                                          <p:spTgt spid="150541"/>
                                        </p:tgtEl>
                                        <p:attrNameLst>
                                          <p:attrName>ppt_x</p:attrName>
                                        </p:attrNameLst>
                                      </p:cBhvr>
                                      <p:tavLst>
                                        <p:tav tm="0">
                                          <p:val>
                                            <p:strVal val="ppt_x"/>
                                          </p:val>
                                        </p:tav>
                                        <p:tav tm="100000">
                                          <p:val>
                                            <p:strVal val="ppt_x"/>
                                          </p:val>
                                        </p:tav>
                                      </p:tavLst>
                                    </p:anim>
                                    <p:anim calcmode="lin" valueType="num">
                                      <p:cBhvr additive="base">
                                        <p:cTn id="26" dur="500"/>
                                        <p:tgtEl>
                                          <p:spTgt spid="150541"/>
                                        </p:tgtEl>
                                        <p:attrNameLst>
                                          <p:attrName>ppt_y</p:attrName>
                                        </p:attrNameLst>
                                      </p:cBhvr>
                                      <p:tavLst>
                                        <p:tav tm="0">
                                          <p:val>
                                            <p:strVal val="ppt_y"/>
                                          </p:val>
                                        </p:tav>
                                        <p:tav tm="100000">
                                          <p:val>
                                            <p:strVal val="0-ppt_h/2"/>
                                          </p:val>
                                        </p:tav>
                                      </p:tavLst>
                                    </p:anim>
                                    <p:set>
                                      <p:cBhvr>
                                        <p:cTn id="27" dur="1" fill="hold">
                                          <p:stCondLst>
                                            <p:cond delay="499"/>
                                          </p:stCondLst>
                                        </p:cTn>
                                        <p:tgtEl>
                                          <p:spTgt spid="150541"/>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xit" presetSubtype="0" fill="hold" nodeType="clickEffect">
                                  <p:stCondLst>
                                    <p:cond delay="0"/>
                                  </p:stCondLst>
                                  <p:childTnLst>
                                    <p:set>
                                      <p:cBhvr>
                                        <p:cTn id="31" dur="1" fill="hold">
                                          <p:stCondLst>
                                            <p:cond delay="0"/>
                                          </p:stCondLst>
                                        </p:cTn>
                                        <p:tgtEl>
                                          <p:spTgt spid="150542"/>
                                        </p:tgtEl>
                                        <p:attrNameLst>
                                          <p:attrName>style.visibility</p:attrName>
                                        </p:attrNameLst>
                                      </p:cBhvr>
                                      <p:to>
                                        <p:strVal val="hidden"/>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50537"/>
                                        </p:tgtEl>
                                        <p:attrNameLst>
                                          <p:attrName>style.visibility</p:attrName>
                                        </p:attrNameLst>
                                      </p:cBhvr>
                                      <p:to>
                                        <p:strVal val="visible"/>
                                      </p:to>
                                    </p:set>
                                    <p:animEffect transition="in" filter="wipe(left)">
                                      <p:cBhvr>
                                        <p:cTn id="36" dur="500"/>
                                        <p:tgtEl>
                                          <p:spTgt spid="15053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0550"/>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xit" presetSubtype="1" fill="hold" grpId="0" nodeType="clickEffect">
                                  <p:stCondLst>
                                    <p:cond delay="0"/>
                                  </p:stCondLst>
                                  <p:childTnLst>
                                    <p:anim calcmode="lin" valueType="num">
                                      <p:cBhvr additive="base">
                                        <p:cTn id="44" dur="500"/>
                                        <p:tgtEl>
                                          <p:spTgt spid="150540"/>
                                        </p:tgtEl>
                                        <p:attrNameLst>
                                          <p:attrName>ppt_x</p:attrName>
                                        </p:attrNameLst>
                                      </p:cBhvr>
                                      <p:tavLst>
                                        <p:tav tm="0">
                                          <p:val>
                                            <p:strVal val="ppt_x"/>
                                          </p:val>
                                        </p:tav>
                                        <p:tav tm="100000">
                                          <p:val>
                                            <p:strVal val="ppt_x"/>
                                          </p:val>
                                        </p:tav>
                                      </p:tavLst>
                                    </p:anim>
                                    <p:anim calcmode="lin" valueType="num">
                                      <p:cBhvr additive="base">
                                        <p:cTn id="45" dur="500"/>
                                        <p:tgtEl>
                                          <p:spTgt spid="150540"/>
                                        </p:tgtEl>
                                        <p:attrNameLst>
                                          <p:attrName>ppt_y</p:attrName>
                                        </p:attrNameLst>
                                      </p:cBhvr>
                                      <p:tavLst>
                                        <p:tav tm="0">
                                          <p:val>
                                            <p:strVal val="ppt_y"/>
                                          </p:val>
                                        </p:tav>
                                        <p:tav tm="100000">
                                          <p:val>
                                            <p:strVal val="0-ppt_h/2"/>
                                          </p:val>
                                        </p:tav>
                                      </p:tavLst>
                                    </p:anim>
                                    <p:set>
                                      <p:cBhvr>
                                        <p:cTn id="46" dur="1" fill="hold">
                                          <p:stCondLst>
                                            <p:cond delay="499"/>
                                          </p:stCondLst>
                                        </p:cTn>
                                        <p:tgtEl>
                                          <p:spTgt spid="150540"/>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nodeType="clickEffect">
                                  <p:stCondLst>
                                    <p:cond delay="0"/>
                                  </p:stCondLst>
                                  <p:childTnLst>
                                    <p:set>
                                      <p:cBhvr>
                                        <p:cTn id="50" dur="1" fill="hold">
                                          <p:stCondLst>
                                            <p:cond delay="0"/>
                                          </p:stCondLst>
                                        </p:cTn>
                                        <p:tgtEl>
                                          <p:spTgt spid="150537"/>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0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40" grpId="0" animBg="1"/>
      <p:bldP spid="150541" grpId="0" animBg="1"/>
      <p:bldP spid="150545" grpId="0" animBg="1"/>
      <p:bldP spid="150549" grpId="0"/>
      <p:bldP spid="150550" grpId="0"/>
      <p:bldP spid="15055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Line 3">
            <a:extLst>
              <a:ext uri="{FF2B5EF4-FFF2-40B4-BE49-F238E27FC236}">
                <a16:creationId xmlns:a16="http://schemas.microsoft.com/office/drawing/2014/main" id="{726353AE-04CE-41B5-B403-A5AE523B0B42}"/>
              </a:ext>
            </a:extLst>
          </p:cNvPr>
          <p:cNvSpPr>
            <a:spLocks noChangeShapeType="1"/>
          </p:cNvSpPr>
          <p:nvPr/>
        </p:nvSpPr>
        <p:spPr bwMode="auto">
          <a:xfrm>
            <a:off x="2255838" y="3424238"/>
            <a:ext cx="0" cy="2159000"/>
          </a:xfrm>
          <a:prstGeom prst="line">
            <a:avLst/>
          </a:prstGeom>
          <a:noFill/>
          <a:ln w="571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1" name="Line 4">
            <a:extLst>
              <a:ext uri="{FF2B5EF4-FFF2-40B4-BE49-F238E27FC236}">
                <a16:creationId xmlns:a16="http://schemas.microsoft.com/office/drawing/2014/main" id="{D093F395-B141-4562-AB40-0EF9248B6D56}"/>
              </a:ext>
            </a:extLst>
          </p:cNvPr>
          <p:cNvSpPr>
            <a:spLocks noChangeShapeType="1"/>
          </p:cNvSpPr>
          <p:nvPr/>
        </p:nvSpPr>
        <p:spPr bwMode="auto">
          <a:xfrm>
            <a:off x="2255838" y="5602288"/>
            <a:ext cx="1328737" cy="0"/>
          </a:xfrm>
          <a:prstGeom prst="line">
            <a:avLst/>
          </a:prstGeom>
          <a:noFill/>
          <a:ln w="571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2" name="Line 5">
            <a:extLst>
              <a:ext uri="{FF2B5EF4-FFF2-40B4-BE49-F238E27FC236}">
                <a16:creationId xmlns:a16="http://schemas.microsoft.com/office/drawing/2014/main" id="{42E6270E-8665-4511-AE82-567E59106F72}"/>
              </a:ext>
            </a:extLst>
          </p:cNvPr>
          <p:cNvSpPr>
            <a:spLocks noChangeShapeType="1"/>
          </p:cNvSpPr>
          <p:nvPr/>
        </p:nvSpPr>
        <p:spPr bwMode="auto">
          <a:xfrm>
            <a:off x="3565525" y="3436938"/>
            <a:ext cx="0" cy="2159000"/>
          </a:xfrm>
          <a:prstGeom prst="line">
            <a:avLst/>
          </a:prstGeom>
          <a:noFill/>
          <a:ln w="571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2293" name="Group 6">
            <a:extLst>
              <a:ext uri="{FF2B5EF4-FFF2-40B4-BE49-F238E27FC236}">
                <a16:creationId xmlns:a16="http://schemas.microsoft.com/office/drawing/2014/main" id="{7DFAEA65-6D02-461A-9DFC-985785495A47}"/>
              </a:ext>
            </a:extLst>
          </p:cNvPr>
          <p:cNvGrpSpPr>
            <a:grpSpLocks/>
          </p:cNvGrpSpPr>
          <p:nvPr/>
        </p:nvGrpSpPr>
        <p:grpSpPr bwMode="auto">
          <a:xfrm>
            <a:off x="850900" y="5184775"/>
            <a:ext cx="1295400" cy="457200"/>
            <a:chOff x="528" y="3360"/>
            <a:chExt cx="816" cy="288"/>
          </a:xfrm>
        </p:grpSpPr>
        <p:sp>
          <p:nvSpPr>
            <p:cNvPr id="12308" name="Line 7">
              <a:extLst>
                <a:ext uri="{FF2B5EF4-FFF2-40B4-BE49-F238E27FC236}">
                  <a16:creationId xmlns:a16="http://schemas.microsoft.com/office/drawing/2014/main" id="{BF6E7A60-57B5-4110-AA87-ADAC0B687D35}"/>
                </a:ext>
              </a:extLst>
            </p:cNvPr>
            <p:cNvSpPr>
              <a:spLocks noChangeShapeType="1"/>
            </p:cNvSpPr>
            <p:nvPr/>
          </p:nvSpPr>
          <p:spPr bwMode="auto">
            <a:xfrm>
              <a:off x="528" y="3648"/>
              <a:ext cx="81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3399"/>
                </a:solidFill>
              </a:endParaRPr>
            </a:p>
          </p:txBody>
        </p:sp>
        <p:sp>
          <p:nvSpPr>
            <p:cNvPr id="12309" name="Text Box 8">
              <a:extLst>
                <a:ext uri="{FF2B5EF4-FFF2-40B4-BE49-F238E27FC236}">
                  <a16:creationId xmlns:a16="http://schemas.microsoft.com/office/drawing/2014/main" id="{194EEB3C-4B29-4270-8E05-213B774C7C86}"/>
                </a:ext>
              </a:extLst>
            </p:cNvPr>
            <p:cNvSpPr txBox="1">
              <a:spLocks noChangeArrowheads="1"/>
            </p:cNvSpPr>
            <p:nvPr/>
          </p:nvSpPr>
          <p:spPr bwMode="auto">
            <a:xfrm>
              <a:off x="624" y="3360"/>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003399"/>
                  </a:solidFill>
                </a:rPr>
                <a:t>栈底</a:t>
              </a:r>
            </a:p>
          </p:txBody>
        </p:sp>
      </p:grpSp>
      <p:grpSp>
        <p:nvGrpSpPr>
          <p:cNvPr id="151561" name="Group 9">
            <a:extLst>
              <a:ext uri="{FF2B5EF4-FFF2-40B4-BE49-F238E27FC236}">
                <a16:creationId xmlns:a16="http://schemas.microsoft.com/office/drawing/2014/main" id="{51E46AB2-0110-4456-BD5A-A18CF1B3582E}"/>
              </a:ext>
            </a:extLst>
          </p:cNvPr>
          <p:cNvGrpSpPr>
            <a:grpSpLocks/>
          </p:cNvGrpSpPr>
          <p:nvPr/>
        </p:nvGrpSpPr>
        <p:grpSpPr bwMode="auto">
          <a:xfrm>
            <a:off x="850900" y="4805363"/>
            <a:ext cx="1295400" cy="457200"/>
            <a:chOff x="528" y="3360"/>
            <a:chExt cx="816" cy="288"/>
          </a:xfrm>
        </p:grpSpPr>
        <p:sp>
          <p:nvSpPr>
            <p:cNvPr id="12306" name="Line 10">
              <a:extLst>
                <a:ext uri="{FF2B5EF4-FFF2-40B4-BE49-F238E27FC236}">
                  <a16:creationId xmlns:a16="http://schemas.microsoft.com/office/drawing/2014/main" id="{F49B89A5-07D0-4BD1-AEF1-F9CC87EAECAD}"/>
                </a:ext>
              </a:extLst>
            </p:cNvPr>
            <p:cNvSpPr>
              <a:spLocks noChangeShapeType="1"/>
            </p:cNvSpPr>
            <p:nvPr/>
          </p:nvSpPr>
          <p:spPr bwMode="auto">
            <a:xfrm>
              <a:off x="528" y="3648"/>
              <a:ext cx="81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3399"/>
                </a:solidFill>
              </a:endParaRPr>
            </a:p>
          </p:txBody>
        </p:sp>
        <p:sp>
          <p:nvSpPr>
            <p:cNvPr id="12307" name="Text Box 11">
              <a:extLst>
                <a:ext uri="{FF2B5EF4-FFF2-40B4-BE49-F238E27FC236}">
                  <a16:creationId xmlns:a16="http://schemas.microsoft.com/office/drawing/2014/main" id="{08DFB90A-222B-4D45-A9A5-273398BFA7E5}"/>
                </a:ext>
              </a:extLst>
            </p:cNvPr>
            <p:cNvSpPr txBox="1">
              <a:spLocks noChangeArrowheads="1"/>
            </p:cNvSpPr>
            <p:nvPr/>
          </p:nvSpPr>
          <p:spPr bwMode="auto">
            <a:xfrm>
              <a:off x="624" y="3360"/>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003399"/>
                  </a:solidFill>
                </a:rPr>
                <a:t>栈顶</a:t>
              </a:r>
            </a:p>
          </p:txBody>
        </p:sp>
      </p:grpSp>
      <p:sp>
        <p:nvSpPr>
          <p:cNvPr id="151564" name="Rectangle 12">
            <a:extLst>
              <a:ext uri="{FF2B5EF4-FFF2-40B4-BE49-F238E27FC236}">
                <a16:creationId xmlns:a16="http://schemas.microsoft.com/office/drawing/2014/main" id="{FE092FC1-9CB6-4865-A0AB-3AE9B6650EAD}"/>
              </a:ext>
            </a:extLst>
          </p:cNvPr>
          <p:cNvSpPr>
            <a:spLocks noChangeArrowheads="1"/>
          </p:cNvSpPr>
          <p:nvPr/>
        </p:nvSpPr>
        <p:spPr bwMode="auto">
          <a:xfrm>
            <a:off x="2276475" y="5078413"/>
            <a:ext cx="1258888" cy="495300"/>
          </a:xfrm>
          <a:prstGeom prst="rect">
            <a:avLst/>
          </a:prstGeom>
          <a:solidFill>
            <a:schemeClr val="tx1">
              <a:lumMod val="20000"/>
              <a:lumOff val="80000"/>
            </a:schemeClr>
          </a:solidFill>
          <a:ln w="9525">
            <a:solidFill>
              <a:schemeClr val="tx1"/>
            </a:solidFill>
            <a:miter lim="800000"/>
            <a:headEnd/>
            <a:tailEnd/>
          </a:ln>
          <a:effectLst/>
        </p:spPr>
        <p:txBody>
          <a:bodyPr wrap="none" tIns="0" anchor="ctr"/>
          <a:lstStyle>
            <a:lvl1pPr>
              <a:spcBef>
                <a:spcPct val="20000"/>
              </a:spcBef>
              <a:buClr>
                <a:schemeClr val="tx1"/>
              </a:buClr>
              <a:buFont typeface="Wingdings" panose="05000000000000000000" pitchFamily="2" charset="2"/>
              <a:buChar char="u"/>
              <a:defRPr sz="2800" b="1">
                <a:solidFill>
                  <a:srgbClr val="002060"/>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rgbClr val="002060"/>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rgbClr val="002060"/>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rgbClr val="002060"/>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9pPr>
          </a:lstStyle>
          <a:p>
            <a:pPr algn="ctr">
              <a:spcBef>
                <a:spcPct val="0"/>
              </a:spcBef>
              <a:buClrTx/>
              <a:buFontTx/>
              <a:buNone/>
              <a:defRPr/>
            </a:pPr>
            <a:r>
              <a:rPr lang="en-US" altLang="zh-CN" sz="3600" i="1">
                <a:solidFill>
                  <a:srgbClr val="003399"/>
                </a:solidFill>
                <a:latin typeface="Times New Roman" panose="02020603050405020304" pitchFamily="18" charset="0"/>
              </a:rPr>
              <a:t>a</a:t>
            </a:r>
            <a:endParaRPr lang="en-US" altLang="zh-CN" sz="3600" i="1" baseline="-25000">
              <a:solidFill>
                <a:srgbClr val="003399"/>
              </a:solidFill>
              <a:latin typeface="Times New Roman" panose="02020603050405020304" pitchFamily="18" charset="0"/>
            </a:endParaRPr>
          </a:p>
        </p:txBody>
      </p:sp>
      <p:sp>
        <p:nvSpPr>
          <p:cNvPr id="151565" name="Rectangle 13">
            <a:extLst>
              <a:ext uri="{FF2B5EF4-FFF2-40B4-BE49-F238E27FC236}">
                <a16:creationId xmlns:a16="http://schemas.microsoft.com/office/drawing/2014/main" id="{D68ABBF8-6FA3-4E6B-BC3B-1CBACA10F5FE}"/>
              </a:ext>
            </a:extLst>
          </p:cNvPr>
          <p:cNvSpPr>
            <a:spLocks noChangeArrowheads="1"/>
          </p:cNvSpPr>
          <p:nvPr/>
        </p:nvSpPr>
        <p:spPr bwMode="auto">
          <a:xfrm>
            <a:off x="2276475" y="4570413"/>
            <a:ext cx="1258888" cy="495300"/>
          </a:xfrm>
          <a:prstGeom prst="rect">
            <a:avLst/>
          </a:prstGeom>
          <a:solidFill>
            <a:schemeClr val="tx1">
              <a:lumMod val="20000"/>
              <a:lumOff val="80000"/>
            </a:schemeClr>
          </a:solidFill>
          <a:ln w="9525">
            <a:solidFill>
              <a:schemeClr val="tx1"/>
            </a:solidFill>
            <a:miter lim="800000"/>
            <a:headEnd/>
            <a:tailEnd/>
          </a:ln>
          <a:effectLst/>
        </p:spPr>
        <p:txBody>
          <a:bodyPr wrap="none" tIns="0" anchor="ctr"/>
          <a:lstStyle>
            <a:lvl1pPr>
              <a:spcBef>
                <a:spcPct val="20000"/>
              </a:spcBef>
              <a:buClr>
                <a:schemeClr val="tx1"/>
              </a:buClr>
              <a:buFont typeface="Wingdings" panose="05000000000000000000" pitchFamily="2" charset="2"/>
              <a:buChar char="u"/>
              <a:defRPr sz="2800" b="1">
                <a:solidFill>
                  <a:srgbClr val="002060"/>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rgbClr val="002060"/>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rgbClr val="002060"/>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rgbClr val="002060"/>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9pPr>
          </a:lstStyle>
          <a:p>
            <a:pPr algn="ctr">
              <a:spcBef>
                <a:spcPct val="0"/>
              </a:spcBef>
              <a:buClrTx/>
              <a:buFontTx/>
              <a:buNone/>
              <a:defRPr/>
            </a:pPr>
            <a:r>
              <a:rPr lang="en-US" altLang="zh-CN" sz="3600" i="1" dirty="0">
                <a:solidFill>
                  <a:srgbClr val="003399"/>
                </a:solidFill>
                <a:latin typeface="Times New Roman" panose="02020603050405020304" pitchFamily="18" charset="0"/>
              </a:rPr>
              <a:t>b</a:t>
            </a:r>
            <a:endParaRPr lang="en-US" altLang="zh-CN" sz="3600" i="1" baseline="-25000" dirty="0">
              <a:solidFill>
                <a:srgbClr val="003399"/>
              </a:solidFill>
              <a:latin typeface="Times New Roman" panose="02020603050405020304" pitchFamily="18" charset="0"/>
            </a:endParaRPr>
          </a:p>
        </p:txBody>
      </p:sp>
      <p:grpSp>
        <p:nvGrpSpPr>
          <p:cNvPr id="151566" name="Group 14">
            <a:extLst>
              <a:ext uri="{FF2B5EF4-FFF2-40B4-BE49-F238E27FC236}">
                <a16:creationId xmlns:a16="http://schemas.microsoft.com/office/drawing/2014/main" id="{C266B0B1-6DBF-474B-82EF-1FA68C791605}"/>
              </a:ext>
            </a:extLst>
          </p:cNvPr>
          <p:cNvGrpSpPr>
            <a:grpSpLocks/>
          </p:cNvGrpSpPr>
          <p:nvPr/>
        </p:nvGrpSpPr>
        <p:grpSpPr bwMode="auto">
          <a:xfrm>
            <a:off x="850900" y="4343400"/>
            <a:ext cx="1295400" cy="457200"/>
            <a:chOff x="528" y="3360"/>
            <a:chExt cx="816" cy="288"/>
          </a:xfrm>
        </p:grpSpPr>
        <p:sp>
          <p:nvSpPr>
            <p:cNvPr id="12304" name="Line 15">
              <a:extLst>
                <a:ext uri="{FF2B5EF4-FFF2-40B4-BE49-F238E27FC236}">
                  <a16:creationId xmlns:a16="http://schemas.microsoft.com/office/drawing/2014/main" id="{5999AE47-9BFB-4A58-BCD6-BB09AABC2AEB}"/>
                </a:ext>
              </a:extLst>
            </p:cNvPr>
            <p:cNvSpPr>
              <a:spLocks noChangeShapeType="1"/>
            </p:cNvSpPr>
            <p:nvPr/>
          </p:nvSpPr>
          <p:spPr bwMode="auto">
            <a:xfrm>
              <a:off x="528" y="3648"/>
              <a:ext cx="81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3399"/>
                </a:solidFill>
              </a:endParaRPr>
            </a:p>
          </p:txBody>
        </p:sp>
        <p:sp>
          <p:nvSpPr>
            <p:cNvPr id="12305" name="Text Box 16">
              <a:extLst>
                <a:ext uri="{FF2B5EF4-FFF2-40B4-BE49-F238E27FC236}">
                  <a16:creationId xmlns:a16="http://schemas.microsoft.com/office/drawing/2014/main" id="{866B0F67-E60D-490F-A92A-BEFDFA2A99F7}"/>
                </a:ext>
              </a:extLst>
            </p:cNvPr>
            <p:cNvSpPr txBox="1">
              <a:spLocks noChangeArrowheads="1"/>
            </p:cNvSpPr>
            <p:nvPr/>
          </p:nvSpPr>
          <p:spPr bwMode="auto">
            <a:xfrm>
              <a:off x="624" y="3360"/>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solidFill>
                    <a:srgbClr val="003399"/>
                  </a:solidFill>
                </a:rPr>
                <a:t>栈顶</a:t>
              </a:r>
            </a:p>
          </p:txBody>
        </p:sp>
      </p:grpSp>
      <p:sp>
        <p:nvSpPr>
          <p:cNvPr id="151569" name="Text Box 17">
            <a:extLst>
              <a:ext uri="{FF2B5EF4-FFF2-40B4-BE49-F238E27FC236}">
                <a16:creationId xmlns:a16="http://schemas.microsoft.com/office/drawing/2014/main" id="{E27DE316-9348-4C62-804E-1E542F1D9FB9}"/>
              </a:ext>
            </a:extLst>
          </p:cNvPr>
          <p:cNvSpPr txBox="1">
            <a:spLocks noChangeArrowheads="1"/>
          </p:cNvSpPr>
          <p:nvPr/>
        </p:nvSpPr>
        <p:spPr bwMode="auto">
          <a:xfrm>
            <a:off x="4616450" y="3563938"/>
            <a:ext cx="3511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chemeClr val="bg2"/>
                </a:solidFill>
              </a:rPr>
              <a:t>出栈序列：</a:t>
            </a:r>
            <a:r>
              <a:rPr lang="en-US" altLang="zh-CN" sz="2800" b="1" i="1">
                <a:solidFill>
                  <a:schemeClr val="bg2"/>
                </a:solidFill>
              </a:rPr>
              <a:t>b</a:t>
            </a:r>
          </a:p>
        </p:txBody>
      </p:sp>
      <p:sp>
        <p:nvSpPr>
          <p:cNvPr id="151570" name="Text Box 18">
            <a:extLst>
              <a:ext uri="{FF2B5EF4-FFF2-40B4-BE49-F238E27FC236}">
                <a16:creationId xmlns:a16="http://schemas.microsoft.com/office/drawing/2014/main" id="{816CCFB4-1A39-4F9B-A987-0BBCFE87FEC5}"/>
              </a:ext>
            </a:extLst>
          </p:cNvPr>
          <p:cNvSpPr txBox="1">
            <a:spLocks noChangeArrowheads="1"/>
          </p:cNvSpPr>
          <p:nvPr/>
        </p:nvSpPr>
        <p:spPr bwMode="auto">
          <a:xfrm>
            <a:off x="522288" y="2798763"/>
            <a:ext cx="19351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0033CC"/>
              </a:buClr>
              <a:buFont typeface="Wingdings" panose="05000000000000000000" pitchFamily="2" charset="2"/>
              <a:buChar char="Ø"/>
            </a:pPr>
            <a:r>
              <a:rPr lang="en-US" altLang="zh-CN" sz="2800" b="1" dirty="0">
                <a:solidFill>
                  <a:schemeClr val="accent1"/>
                </a:solidFill>
              </a:rPr>
              <a:t> </a:t>
            </a:r>
            <a:r>
              <a:rPr lang="zh-CN" altLang="en-US" sz="2800" b="1" dirty="0">
                <a:solidFill>
                  <a:srgbClr val="003399"/>
                </a:solidFill>
              </a:rPr>
              <a:t>情况</a:t>
            </a:r>
            <a:r>
              <a:rPr lang="en-US" altLang="zh-CN" sz="2800" b="1" dirty="0">
                <a:solidFill>
                  <a:srgbClr val="003399"/>
                </a:solidFill>
              </a:rPr>
              <a:t>2</a:t>
            </a:r>
            <a:r>
              <a:rPr lang="zh-CN" altLang="en-US" sz="2800" b="1" dirty="0">
                <a:solidFill>
                  <a:srgbClr val="003399"/>
                </a:solidFill>
              </a:rPr>
              <a:t>：</a:t>
            </a:r>
          </a:p>
        </p:txBody>
      </p:sp>
      <p:sp>
        <p:nvSpPr>
          <p:cNvPr id="12300" name="Text Box 19">
            <a:extLst>
              <a:ext uri="{FF2B5EF4-FFF2-40B4-BE49-F238E27FC236}">
                <a16:creationId xmlns:a16="http://schemas.microsoft.com/office/drawing/2014/main" id="{F2913DA9-A76B-4C93-97C8-FA5E114F52CA}"/>
              </a:ext>
            </a:extLst>
          </p:cNvPr>
          <p:cNvSpPr txBox="1">
            <a:spLocks noChangeArrowheads="1"/>
          </p:cNvSpPr>
          <p:nvPr/>
        </p:nvSpPr>
        <p:spPr bwMode="auto">
          <a:xfrm>
            <a:off x="519336" y="1924844"/>
            <a:ext cx="8280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chemeClr val="bg2"/>
                </a:solidFill>
              </a:rPr>
              <a:t>例</a:t>
            </a:r>
            <a:r>
              <a:rPr lang="en-US" altLang="zh-CN" sz="2800" b="1" dirty="0">
                <a:solidFill>
                  <a:schemeClr val="bg2"/>
                </a:solidFill>
              </a:rPr>
              <a:t>1</a:t>
            </a:r>
            <a:r>
              <a:rPr lang="zh-CN" altLang="en-US" sz="2800" b="1" dirty="0">
                <a:solidFill>
                  <a:schemeClr val="bg2"/>
                </a:solidFill>
              </a:rPr>
              <a:t>：有三个元素按</a:t>
            </a:r>
            <a:r>
              <a:rPr lang="en-US" altLang="zh-CN" sz="2800" b="1" i="1" dirty="0">
                <a:solidFill>
                  <a:schemeClr val="bg2"/>
                </a:solidFill>
              </a:rPr>
              <a:t>a</a:t>
            </a:r>
            <a:r>
              <a:rPr lang="zh-CN" altLang="en-US" sz="2800" b="1" dirty="0">
                <a:solidFill>
                  <a:schemeClr val="bg2"/>
                </a:solidFill>
              </a:rPr>
              <a:t>、</a:t>
            </a:r>
            <a:r>
              <a:rPr lang="en-US" altLang="zh-CN" sz="2800" b="1" i="1" dirty="0">
                <a:solidFill>
                  <a:schemeClr val="bg2"/>
                </a:solidFill>
              </a:rPr>
              <a:t>b</a:t>
            </a:r>
            <a:r>
              <a:rPr lang="zh-CN" altLang="en-US" sz="2800" b="1" dirty="0">
                <a:solidFill>
                  <a:schemeClr val="bg2"/>
                </a:solidFill>
              </a:rPr>
              <a:t>、</a:t>
            </a:r>
            <a:r>
              <a:rPr lang="en-US" altLang="zh-CN" sz="2800" b="1" i="1" dirty="0">
                <a:solidFill>
                  <a:schemeClr val="bg2"/>
                </a:solidFill>
              </a:rPr>
              <a:t>c</a:t>
            </a:r>
            <a:r>
              <a:rPr lang="zh-CN" altLang="en-US" sz="2800" b="1" dirty="0">
                <a:solidFill>
                  <a:schemeClr val="bg2"/>
                </a:solidFill>
              </a:rPr>
              <a:t>的次序依次进栈，且每个元素只允许进一次栈，则可能的出栈序列有多少种？</a:t>
            </a:r>
          </a:p>
        </p:txBody>
      </p:sp>
      <p:sp>
        <p:nvSpPr>
          <p:cNvPr id="12301" name="Text Box 20">
            <a:extLst>
              <a:ext uri="{FF2B5EF4-FFF2-40B4-BE49-F238E27FC236}">
                <a16:creationId xmlns:a16="http://schemas.microsoft.com/office/drawing/2014/main" id="{3C1C9FAD-2964-4948-B931-F86BB2B73A06}"/>
              </a:ext>
            </a:extLst>
          </p:cNvPr>
          <p:cNvSpPr txBox="1">
            <a:spLocks noChangeArrowheads="1"/>
          </p:cNvSpPr>
          <p:nvPr/>
        </p:nvSpPr>
        <p:spPr bwMode="auto">
          <a:xfrm>
            <a:off x="982663" y="938213"/>
            <a:ext cx="5105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solidFill>
                  <a:schemeClr val="bg2"/>
                </a:solidFill>
              </a:rPr>
              <a:t>栈的逻辑结构</a:t>
            </a:r>
          </a:p>
        </p:txBody>
      </p:sp>
      <p:sp>
        <p:nvSpPr>
          <p:cNvPr id="12302" name="灯片编号占位符 2">
            <a:extLst>
              <a:ext uri="{FF2B5EF4-FFF2-40B4-BE49-F238E27FC236}">
                <a16:creationId xmlns:a16="http://schemas.microsoft.com/office/drawing/2014/main" id="{3CCED9B5-A7C4-4867-B1FE-1934CE256B8D}"/>
              </a:ext>
            </a:extLst>
          </p:cNvPr>
          <p:cNvSpPr>
            <a:spLocks noGrp="1"/>
          </p:cNvSpPr>
          <p:nvPr>
            <p:ph type="sldNum" sz="quarter" idx="12"/>
          </p:nvPr>
        </p:nvSpPr>
        <p:spPr>
          <a:xfrm>
            <a:off x="5832475" y="6642100"/>
            <a:ext cx="331152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5DB6E7C9-52DC-4809-9363-99C5D2594A4D}" type="slidenum">
              <a:rPr lang="ko-KR" altLang="en-US" sz="1200">
                <a:solidFill>
                  <a:schemeClr val="accent1"/>
                </a:solidFill>
                <a:latin typeface="Verdana" panose="020B0604030504040204" pitchFamily="34" charset="0"/>
              </a:rPr>
              <a:pPr algn="ctr" eaLnBrk="1" hangingPunct="1"/>
              <a:t>11</a:t>
            </a:fld>
            <a:endParaRPr lang="en-US" altLang="ko-KR" sz="1200">
              <a:solidFill>
                <a:schemeClr val="accent1"/>
              </a:solidFill>
              <a:latin typeface="Verdana" panose="020B060403050404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1" fill="hold" grpId="0" nodeType="clickEffect">
                                  <p:stCondLst>
                                    <p:cond delay="0"/>
                                  </p:stCondLst>
                                  <p:childTnLst>
                                    <p:set>
                                      <p:cBhvr>
                                        <p:cTn id="10" dur="1" fill="hold">
                                          <p:stCondLst>
                                            <p:cond delay="0"/>
                                          </p:stCondLst>
                                        </p:cTn>
                                        <p:tgtEl>
                                          <p:spTgt spid="151564"/>
                                        </p:tgtEl>
                                        <p:attrNameLst>
                                          <p:attrName>style.visibility</p:attrName>
                                        </p:attrNameLst>
                                      </p:cBhvr>
                                      <p:to>
                                        <p:strVal val="visible"/>
                                      </p:to>
                                    </p:set>
                                    <p:anim calcmode="lin" valueType="num">
                                      <p:cBhvr additive="base">
                                        <p:cTn id="11" dur="500" fill="hold"/>
                                        <p:tgtEl>
                                          <p:spTgt spid="151564"/>
                                        </p:tgtEl>
                                        <p:attrNameLst>
                                          <p:attrName>ppt_x</p:attrName>
                                        </p:attrNameLst>
                                      </p:cBhvr>
                                      <p:tavLst>
                                        <p:tav tm="0">
                                          <p:val>
                                            <p:strVal val="#ppt_x"/>
                                          </p:val>
                                        </p:tav>
                                        <p:tav tm="100000">
                                          <p:val>
                                            <p:strVal val="#ppt_x"/>
                                          </p:val>
                                        </p:tav>
                                      </p:tavLst>
                                    </p:anim>
                                    <p:anim calcmode="lin" valueType="num">
                                      <p:cBhvr additive="base">
                                        <p:cTn id="12" dur="500" fill="hold"/>
                                        <p:tgtEl>
                                          <p:spTgt spid="151564"/>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51561"/>
                                        </p:tgtEl>
                                        <p:attrNameLst>
                                          <p:attrName>style.visibility</p:attrName>
                                        </p:attrNameLst>
                                      </p:cBhvr>
                                      <p:to>
                                        <p:strVal val="visible"/>
                                      </p:to>
                                    </p:set>
                                    <p:animEffect transition="in" filter="wipe(left)">
                                      <p:cBhvr>
                                        <p:cTn id="17" dur="500"/>
                                        <p:tgtEl>
                                          <p:spTgt spid="1515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1" fill="hold" grpId="0" nodeType="clickEffect">
                                  <p:stCondLst>
                                    <p:cond delay="0"/>
                                  </p:stCondLst>
                                  <p:childTnLst>
                                    <p:set>
                                      <p:cBhvr>
                                        <p:cTn id="21" dur="1" fill="hold">
                                          <p:stCondLst>
                                            <p:cond delay="0"/>
                                          </p:stCondLst>
                                        </p:cTn>
                                        <p:tgtEl>
                                          <p:spTgt spid="151565"/>
                                        </p:tgtEl>
                                        <p:attrNameLst>
                                          <p:attrName>style.visibility</p:attrName>
                                        </p:attrNameLst>
                                      </p:cBhvr>
                                      <p:to>
                                        <p:strVal val="visible"/>
                                      </p:to>
                                    </p:set>
                                    <p:anim calcmode="lin" valueType="num">
                                      <p:cBhvr additive="base">
                                        <p:cTn id="22" dur="500" fill="hold"/>
                                        <p:tgtEl>
                                          <p:spTgt spid="151565"/>
                                        </p:tgtEl>
                                        <p:attrNameLst>
                                          <p:attrName>ppt_x</p:attrName>
                                        </p:attrNameLst>
                                      </p:cBhvr>
                                      <p:tavLst>
                                        <p:tav tm="0">
                                          <p:val>
                                            <p:strVal val="#ppt_x"/>
                                          </p:val>
                                        </p:tav>
                                        <p:tav tm="100000">
                                          <p:val>
                                            <p:strVal val="#ppt_x"/>
                                          </p:val>
                                        </p:tav>
                                      </p:tavLst>
                                    </p:anim>
                                    <p:anim calcmode="lin" valueType="num">
                                      <p:cBhvr additive="base">
                                        <p:cTn id="23" dur="500" fill="hold"/>
                                        <p:tgtEl>
                                          <p:spTgt spid="151565"/>
                                        </p:tgtEl>
                                        <p:attrNameLst>
                                          <p:attrName>ppt_y</p:attrName>
                                        </p:attrNameLst>
                                      </p:cBhvr>
                                      <p:tavLst>
                                        <p:tav tm="0">
                                          <p:val>
                                            <p:strVal val="0-#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xit" presetSubtype="0" fill="hold" nodeType="clickEffect">
                                  <p:stCondLst>
                                    <p:cond delay="0"/>
                                  </p:stCondLst>
                                  <p:childTnLst>
                                    <p:set>
                                      <p:cBhvr>
                                        <p:cTn id="27" dur="1" fill="hold">
                                          <p:stCondLst>
                                            <p:cond delay="0"/>
                                          </p:stCondLst>
                                        </p:cTn>
                                        <p:tgtEl>
                                          <p:spTgt spid="151561"/>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51566"/>
                                        </p:tgtEl>
                                        <p:attrNameLst>
                                          <p:attrName>style.visibility</p:attrName>
                                        </p:attrNameLst>
                                      </p:cBhvr>
                                      <p:to>
                                        <p:strVal val="visible"/>
                                      </p:to>
                                    </p:set>
                                    <p:animEffect transition="in" filter="wipe(left)">
                                      <p:cBhvr>
                                        <p:cTn id="32" dur="500"/>
                                        <p:tgtEl>
                                          <p:spTgt spid="15156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xit" presetSubtype="1" fill="hold" grpId="1" nodeType="clickEffect">
                                  <p:stCondLst>
                                    <p:cond delay="0"/>
                                  </p:stCondLst>
                                  <p:childTnLst>
                                    <p:anim calcmode="lin" valueType="num">
                                      <p:cBhvr additive="base">
                                        <p:cTn id="36" dur="500"/>
                                        <p:tgtEl>
                                          <p:spTgt spid="151565"/>
                                        </p:tgtEl>
                                        <p:attrNameLst>
                                          <p:attrName>ppt_x</p:attrName>
                                        </p:attrNameLst>
                                      </p:cBhvr>
                                      <p:tavLst>
                                        <p:tav tm="0">
                                          <p:val>
                                            <p:strVal val="ppt_x"/>
                                          </p:val>
                                        </p:tav>
                                        <p:tav tm="100000">
                                          <p:val>
                                            <p:strVal val="ppt_x"/>
                                          </p:val>
                                        </p:tav>
                                      </p:tavLst>
                                    </p:anim>
                                    <p:anim calcmode="lin" valueType="num">
                                      <p:cBhvr additive="base">
                                        <p:cTn id="37" dur="500"/>
                                        <p:tgtEl>
                                          <p:spTgt spid="151565"/>
                                        </p:tgtEl>
                                        <p:attrNameLst>
                                          <p:attrName>ppt_y</p:attrName>
                                        </p:attrNameLst>
                                      </p:cBhvr>
                                      <p:tavLst>
                                        <p:tav tm="0">
                                          <p:val>
                                            <p:strVal val="ppt_y"/>
                                          </p:val>
                                        </p:tav>
                                        <p:tav tm="100000">
                                          <p:val>
                                            <p:strVal val="0-ppt_h/2"/>
                                          </p:val>
                                        </p:tav>
                                      </p:tavLst>
                                    </p:anim>
                                    <p:set>
                                      <p:cBhvr>
                                        <p:cTn id="38" dur="1" fill="hold">
                                          <p:stCondLst>
                                            <p:cond delay="499"/>
                                          </p:stCondLst>
                                        </p:cTn>
                                        <p:tgtEl>
                                          <p:spTgt spid="151565"/>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xit" presetSubtype="0" fill="hold" nodeType="clickEffect">
                                  <p:stCondLst>
                                    <p:cond delay="0"/>
                                  </p:stCondLst>
                                  <p:childTnLst>
                                    <p:set>
                                      <p:cBhvr>
                                        <p:cTn id="42" dur="1" fill="hold">
                                          <p:stCondLst>
                                            <p:cond delay="0"/>
                                          </p:stCondLst>
                                        </p:cTn>
                                        <p:tgtEl>
                                          <p:spTgt spid="151566"/>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51561"/>
                                        </p:tgtEl>
                                        <p:attrNameLst>
                                          <p:attrName>style.visibility</p:attrName>
                                        </p:attrNameLst>
                                      </p:cBhvr>
                                      <p:to>
                                        <p:strVal val="visible"/>
                                      </p:to>
                                    </p:set>
                                    <p:animEffect transition="in" filter="wipe(left)">
                                      <p:cBhvr>
                                        <p:cTn id="47" dur="500"/>
                                        <p:tgtEl>
                                          <p:spTgt spid="15156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515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64" grpId="0" animBg="1"/>
      <p:bldP spid="151565" grpId="0" animBg="1"/>
      <p:bldP spid="151565" grpId="1" animBg="1"/>
      <p:bldP spid="151569" grpId="0"/>
      <p:bldP spid="15157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Line 3">
            <a:extLst>
              <a:ext uri="{FF2B5EF4-FFF2-40B4-BE49-F238E27FC236}">
                <a16:creationId xmlns:a16="http://schemas.microsoft.com/office/drawing/2014/main" id="{0109F4F4-877C-4407-85B0-299C99BB1490}"/>
              </a:ext>
            </a:extLst>
          </p:cNvPr>
          <p:cNvSpPr>
            <a:spLocks noChangeShapeType="1"/>
          </p:cNvSpPr>
          <p:nvPr/>
        </p:nvSpPr>
        <p:spPr bwMode="auto">
          <a:xfrm>
            <a:off x="2265363" y="3400425"/>
            <a:ext cx="0" cy="2159000"/>
          </a:xfrm>
          <a:prstGeom prst="line">
            <a:avLst/>
          </a:prstGeom>
          <a:noFill/>
          <a:ln w="571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5" name="Line 4">
            <a:extLst>
              <a:ext uri="{FF2B5EF4-FFF2-40B4-BE49-F238E27FC236}">
                <a16:creationId xmlns:a16="http://schemas.microsoft.com/office/drawing/2014/main" id="{A83FA4DB-52E0-45F7-A389-1A90C3C36B61}"/>
              </a:ext>
            </a:extLst>
          </p:cNvPr>
          <p:cNvSpPr>
            <a:spLocks noChangeShapeType="1"/>
          </p:cNvSpPr>
          <p:nvPr/>
        </p:nvSpPr>
        <p:spPr bwMode="auto">
          <a:xfrm>
            <a:off x="2249488" y="5594350"/>
            <a:ext cx="1328737" cy="0"/>
          </a:xfrm>
          <a:prstGeom prst="line">
            <a:avLst/>
          </a:prstGeom>
          <a:noFill/>
          <a:ln w="571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6" name="Line 5">
            <a:extLst>
              <a:ext uri="{FF2B5EF4-FFF2-40B4-BE49-F238E27FC236}">
                <a16:creationId xmlns:a16="http://schemas.microsoft.com/office/drawing/2014/main" id="{9A6E70EE-3D9E-4914-A9F1-68EA5A79F9D0}"/>
              </a:ext>
            </a:extLst>
          </p:cNvPr>
          <p:cNvSpPr>
            <a:spLocks noChangeShapeType="1"/>
          </p:cNvSpPr>
          <p:nvPr/>
        </p:nvSpPr>
        <p:spPr bwMode="auto">
          <a:xfrm>
            <a:off x="3575050" y="3413125"/>
            <a:ext cx="0" cy="2159000"/>
          </a:xfrm>
          <a:prstGeom prst="line">
            <a:avLst/>
          </a:prstGeom>
          <a:noFill/>
          <a:ln w="571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3317" name="Group 6">
            <a:extLst>
              <a:ext uri="{FF2B5EF4-FFF2-40B4-BE49-F238E27FC236}">
                <a16:creationId xmlns:a16="http://schemas.microsoft.com/office/drawing/2014/main" id="{A7B32BEE-2CB1-480B-9A71-26A30D880F69}"/>
              </a:ext>
            </a:extLst>
          </p:cNvPr>
          <p:cNvGrpSpPr>
            <a:grpSpLocks/>
          </p:cNvGrpSpPr>
          <p:nvPr/>
        </p:nvGrpSpPr>
        <p:grpSpPr bwMode="auto">
          <a:xfrm>
            <a:off x="844550" y="5176838"/>
            <a:ext cx="1295400" cy="457200"/>
            <a:chOff x="528" y="3360"/>
            <a:chExt cx="816" cy="288"/>
          </a:xfrm>
        </p:grpSpPr>
        <p:sp>
          <p:nvSpPr>
            <p:cNvPr id="13335" name="Line 7">
              <a:extLst>
                <a:ext uri="{FF2B5EF4-FFF2-40B4-BE49-F238E27FC236}">
                  <a16:creationId xmlns:a16="http://schemas.microsoft.com/office/drawing/2014/main" id="{EE08D6E1-4A51-48AA-9241-01A085675072}"/>
                </a:ext>
              </a:extLst>
            </p:cNvPr>
            <p:cNvSpPr>
              <a:spLocks noChangeShapeType="1"/>
            </p:cNvSpPr>
            <p:nvPr/>
          </p:nvSpPr>
          <p:spPr bwMode="auto">
            <a:xfrm>
              <a:off x="528" y="3648"/>
              <a:ext cx="81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3399"/>
                </a:solidFill>
              </a:endParaRPr>
            </a:p>
          </p:txBody>
        </p:sp>
        <p:sp>
          <p:nvSpPr>
            <p:cNvPr id="13336" name="Text Box 8">
              <a:extLst>
                <a:ext uri="{FF2B5EF4-FFF2-40B4-BE49-F238E27FC236}">
                  <a16:creationId xmlns:a16="http://schemas.microsoft.com/office/drawing/2014/main" id="{8B2CFFA5-7A3D-4B3E-8332-A516D0FF7DF2}"/>
                </a:ext>
              </a:extLst>
            </p:cNvPr>
            <p:cNvSpPr txBox="1">
              <a:spLocks noChangeArrowheads="1"/>
            </p:cNvSpPr>
            <p:nvPr/>
          </p:nvSpPr>
          <p:spPr bwMode="auto">
            <a:xfrm>
              <a:off x="624" y="3360"/>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003399"/>
                  </a:solidFill>
                </a:rPr>
                <a:t>栈底</a:t>
              </a:r>
            </a:p>
          </p:txBody>
        </p:sp>
      </p:grpSp>
      <p:sp>
        <p:nvSpPr>
          <p:cNvPr id="152585" name="Rectangle 9">
            <a:extLst>
              <a:ext uri="{FF2B5EF4-FFF2-40B4-BE49-F238E27FC236}">
                <a16:creationId xmlns:a16="http://schemas.microsoft.com/office/drawing/2014/main" id="{126BB9B3-CEEB-431A-9523-8FC81F7DD344}"/>
              </a:ext>
            </a:extLst>
          </p:cNvPr>
          <p:cNvSpPr>
            <a:spLocks noChangeArrowheads="1"/>
          </p:cNvSpPr>
          <p:nvPr/>
        </p:nvSpPr>
        <p:spPr bwMode="auto">
          <a:xfrm>
            <a:off x="2286000" y="5070475"/>
            <a:ext cx="1258888" cy="495300"/>
          </a:xfrm>
          <a:prstGeom prst="rect">
            <a:avLst/>
          </a:prstGeom>
          <a:solidFill>
            <a:schemeClr val="tx1">
              <a:lumMod val="20000"/>
              <a:lumOff val="80000"/>
            </a:schemeClr>
          </a:solidFill>
          <a:ln w="9525">
            <a:solidFill>
              <a:schemeClr val="tx1"/>
            </a:solidFill>
            <a:miter lim="800000"/>
            <a:headEnd/>
            <a:tailEnd/>
          </a:ln>
          <a:effectLst/>
        </p:spPr>
        <p:txBody>
          <a:bodyPr wrap="none" tIns="0" anchor="ctr"/>
          <a:lstStyle>
            <a:lvl1pPr>
              <a:spcBef>
                <a:spcPct val="20000"/>
              </a:spcBef>
              <a:buClr>
                <a:schemeClr val="tx1"/>
              </a:buClr>
              <a:buFont typeface="Wingdings" panose="05000000000000000000" pitchFamily="2" charset="2"/>
              <a:buChar char="u"/>
              <a:defRPr sz="2800" b="1">
                <a:solidFill>
                  <a:srgbClr val="002060"/>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rgbClr val="002060"/>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rgbClr val="002060"/>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rgbClr val="002060"/>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9pPr>
          </a:lstStyle>
          <a:p>
            <a:pPr algn="ctr">
              <a:spcBef>
                <a:spcPct val="0"/>
              </a:spcBef>
              <a:buClrTx/>
              <a:buFontTx/>
              <a:buNone/>
              <a:defRPr/>
            </a:pPr>
            <a:r>
              <a:rPr lang="en-US" altLang="zh-CN" sz="3600" i="1">
                <a:solidFill>
                  <a:srgbClr val="003399"/>
                </a:solidFill>
                <a:latin typeface="Times New Roman" panose="02020603050405020304" pitchFamily="18" charset="0"/>
              </a:rPr>
              <a:t>a</a:t>
            </a:r>
            <a:endParaRPr lang="en-US" altLang="zh-CN" sz="3600" i="1" baseline="-25000">
              <a:solidFill>
                <a:srgbClr val="003399"/>
              </a:solidFill>
              <a:latin typeface="Times New Roman" panose="02020603050405020304" pitchFamily="18" charset="0"/>
            </a:endParaRPr>
          </a:p>
        </p:txBody>
      </p:sp>
      <p:sp>
        <p:nvSpPr>
          <p:cNvPr id="13319" name="Text Box 10">
            <a:extLst>
              <a:ext uri="{FF2B5EF4-FFF2-40B4-BE49-F238E27FC236}">
                <a16:creationId xmlns:a16="http://schemas.microsoft.com/office/drawing/2014/main" id="{4D05D70D-22F5-4716-AA5D-720E76051EF7}"/>
              </a:ext>
            </a:extLst>
          </p:cNvPr>
          <p:cNvSpPr txBox="1">
            <a:spLocks noChangeArrowheads="1"/>
          </p:cNvSpPr>
          <p:nvPr/>
        </p:nvSpPr>
        <p:spPr bwMode="auto">
          <a:xfrm>
            <a:off x="4616450" y="3563938"/>
            <a:ext cx="3511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chemeClr val="bg2"/>
                </a:solidFill>
              </a:rPr>
              <a:t>出栈序列：</a:t>
            </a:r>
            <a:r>
              <a:rPr lang="en-US" altLang="zh-CN" sz="2800" b="1" i="1">
                <a:solidFill>
                  <a:schemeClr val="bg2"/>
                </a:solidFill>
              </a:rPr>
              <a:t>b</a:t>
            </a:r>
          </a:p>
        </p:txBody>
      </p:sp>
      <p:sp>
        <p:nvSpPr>
          <p:cNvPr id="152587" name="Text Box 11">
            <a:extLst>
              <a:ext uri="{FF2B5EF4-FFF2-40B4-BE49-F238E27FC236}">
                <a16:creationId xmlns:a16="http://schemas.microsoft.com/office/drawing/2014/main" id="{AD927223-C74B-4416-BB74-361A16A26A5D}"/>
              </a:ext>
            </a:extLst>
          </p:cNvPr>
          <p:cNvSpPr txBox="1">
            <a:spLocks noChangeArrowheads="1"/>
          </p:cNvSpPr>
          <p:nvPr/>
        </p:nvSpPr>
        <p:spPr bwMode="auto">
          <a:xfrm>
            <a:off x="4616450" y="4284663"/>
            <a:ext cx="3511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chemeClr val="bg2"/>
                </a:solidFill>
              </a:rPr>
              <a:t>出栈序列：</a:t>
            </a:r>
            <a:r>
              <a:rPr lang="en-US" altLang="zh-CN" sz="2800" b="1" i="1">
                <a:solidFill>
                  <a:schemeClr val="bg2"/>
                </a:solidFill>
              </a:rPr>
              <a:t>b</a:t>
            </a:r>
            <a:r>
              <a:rPr lang="zh-CN" altLang="en-US" sz="2800" b="1">
                <a:solidFill>
                  <a:schemeClr val="bg2"/>
                </a:solidFill>
              </a:rPr>
              <a:t>、</a:t>
            </a:r>
            <a:r>
              <a:rPr lang="en-US" altLang="zh-CN" sz="2800" b="1" i="1">
                <a:solidFill>
                  <a:schemeClr val="bg2"/>
                </a:solidFill>
              </a:rPr>
              <a:t>c</a:t>
            </a:r>
          </a:p>
        </p:txBody>
      </p:sp>
      <p:sp>
        <p:nvSpPr>
          <p:cNvPr id="152588" name="Text Box 12">
            <a:extLst>
              <a:ext uri="{FF2B5EF4-FFF2-40B4-BE49-F238E27FC236}">
                <a16:creationId xmlns:a16="http://schemas.microsoft.com/office/drawing/2014/main" id="{7B6F32AF-4505-4C5F-AC49-7A1D3F9227A1}"/>
              </a:ext>
            </a:extLst>
          </p:cNvPr>
          <p:cNvSpPr txBox="1">
            <a:spLocks noChangeArrowheads="1"/>
          </p:cNvSpPr>
          <p:nvPr/>
        </p:nvSpPr>
        <p:spPr bwMode="auto">
          <a:xfrm>
            <a:off x="4606925" y="4959350"/>
            <a:ext cx="3511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chemeClr val="bg2"/>
                </a:solidFill>
              </a:rPr>
              <a:t>出栈序列： </a:t>
            </a:r>
            <a:r>
              <a:rPr lang="en-US" altLang="zh-CN" sz="2800" b="1" i="1">
                <a:solidFill>
                  <a:schemeClr val="bg2"/>
                </a:solidFill>
              </a:rPr>
              <a:t>b</a:t>
            </a:r>
            <a:r>
              <a:rPr lang="zh-CN" altLang="en-US" sz="2800" b="1">
                <a:solidFill>
                  <a:schemeClr val="bg2"/>
                </a:solidFill>
              </a:rPr>
              <a:t>、 </a:t>
            </a:r>
            <a:r>
              <a:rPr lang="en-US" altLang="zh-CN" sz="2800" b="1" i="1">
                <a:solidFill>
                  <a:schemeClr val="bg2"/>
                </a:solidFill>
              </a:rPr>
              <a:t>c</a:t>
            </a:r>
            <a:r>
              <a:rPr lang="zh-CN" altLang="en-US" sz="2800" b="1">
                <a:solidFill>
                  <a:schemeClr val="bg2"/>
                </a:solidFill>
              </a:rPr>
              <a:t>、</a:t>
            </a:r>
            <a:r>
              <a:rPr lang="en-US" altLang="zh-CN" sz="2800" b="1" i="1">
                <a:solidFill>
                  <a:schemeClr val="bg2"/>
                </a:solidFill>
              </a:rPr>
              <a:t>a</a:t>
            </a:r>
          </a:p>
        </p:txBody>
      </p:sp>
      <p:sp>
        <p:nvSpPr>
          <p:cNvPr id="152589" name="Rectangle 13">
            <a:extLst>
              <a:ext uri="{FF2B5EF4-FFF2-40B4-BE49-F238E27FC236}">
                <a16:creationId xmlns:a16="http://schemas.microsoft.com/office/drawing/2014/main" id="{760EFBA2-50D9-43B3-B1EF-EF1F24B62D0D}"/>
              </a:ext>
            </a:extLst>
          </p:cNvPr>
          <p:cNvSpPr>
            <a:spLocks noChangeArrowheads="1"/>
          </p:cNvSpPr>
          <p:nvPr/>
        </p:nvSpPr>
        <p:spPr bwMode="auto">
          <a:xfrm>
            <a:off x="2270125" y="4559300"/>
            <a:ext cx="1271588" cy="495300"/>
          </a:xfrm>
          <a:prstGeom prst="rect">
            <a:avLst/>
          </a:prstGeom>
          <a:solidFill>
            <a:schemeClr val="tx1">
              <a:lumMod val="20000"/>
              <a:lumOff val="80000"/>
            </a:schemeClr>
          </a:solidFill>
          <a:ln w="9525">
            <a:solidFill>
              <a:schemeClr val="tx1"/>
            </a:solidFill>
            <a:miter lim="800000"/>
            <a:headEnd/>
            <a:tailEnd/>
          </a:ln>
          <a:effectLst/>
        </p:spPr>
        <p:txBody>
          <a:bodyPr wrap="none" tIns="0" anchor="ctr"/>
          <a:lstStyle>
            <a:lvl1pPr>
              <a:spcBef>
                <a:spcPct val="20000"/>
              </a:spcBef>
              <a:buClr>
                <a:schemeClr val="tx1"/>
              </a:buClr>
              <a:buFont typeface="Wingdings" panose="05000000000000000000" pitchFamily="2" charset="2"/>
              <a:buChar char="u"/>
              <a:defRPr sz="2800" b="1">
                <a:solidFill>
                  <a:srgbClr val="002060"/>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rgbClr val="002060"/>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rgbClr val="002060"/>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rgbClr val="002060"/>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9pPr>
          </a:lstStyle>
          <a:p>
            <a:pPr algn="ctr">
              <a:spcBef>
                <a:spcPct val="0"/>
              </a:spcBef>
              <a:buClrTx/>
              <a:buFontTx/>
              <a:buNone/>
              <a:defRPr/>
            </a:pPr>
            <a:r>
              <a:rPr lang="en-US" altLang="zh-CN" sz="3600" i="1">
                <a:solidFill>
                  <a:srgbClr val="003399"/>
                </a:solidFill>
                <a:latin typeface="Times New Roman" panose="02020603050405020304" pitchFamily="18" charset="0"/>
              </a:rPr>
              <a:t>c</a:t>
            </a:r>
            <a:endParaRPr lang="en-US" altLang="zh-CN" sz="3600" i="1" baseline="-25000">
              <a:solidFill>
                <a:srgbClr val="003399"/>
              </a:solidFill>
              <a:latin typeface="Times New Roman" panose="02020603050405020304" pitchFamily="18" charset="0"/>
            </a:endParaRPr>
          </a:p>
        </p:txBody>
      </p:sp>
      <p:grpSp>
        <p:nvGrpSpPr>
          <p:cNvPr id="152590" name="Group 14">
            <a:extLst>
              <a:ext uri="{FF2B5EF4-FFF2-40B4-BE49-F238E27FC236}">
                <a16:creationId xmlns:a16="http://schemas.microsoft.com/office/drawing/2014/main" id="{668A6906-D00B-44BD-A810-A1D34CE8825B}"/>
              </a:ext>
            </a:extLst>
          </p:cNvPr>
          <p:cNvGrpSpPr>
            <a:grpSpLocks/>
          </p:cNvGrpSpPr>
          <p:nvPr/>
        </p:nvGrpSpPr>
        <p:grpSpPr bwMode="auto">
          <a:xfrm>
            <a:off x="844550" y="4772025"/>
            <a:ext cx="1295400" cy="457200"/>
            <a:chOff x="528" y="3360"/>
            <a:chExt cx="816" cy="288"/>
          </a:xfrm>
        </p:grpSpPr>
        <p:sp>
          <p:nvSpPr>
            <p:cNvPr id="13333" name="Line 15">
              <a:extLst>
                <a:ext uri="{FF2B5EF4-FFF2-40B4-BE49-F238E27FC236}">
                  <a16:creationId xmlns:a16="http://schemas.microsoft.com/office/drawing/2014/main" id="{B90B0652-B241-44C3-8D02-5C6A2F73C69D}"/>
                </a:ext>
              </a:extLst>
            </p:cNvPr>
            <p:cNvSpPr>
              <a:spLocks noChangeShapeType="1"/>
            </p:cNvSpPr>
            <p:nvPr/>
          </p:nvSpPr>
          <p:spPr bwMode="auto">
            <a:xfrm>
              <a:off x="528" y="3648"/>
              <a:ext cx="81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3399"/>
                </a:solidFill>
              </a:endParaRPr>
            </a:p>
          </p:txBody>
        </p:sp>
        <p:sp>
          <p:nvSpPr>
            <p:cNvPr id="13334" name="Text Box 16">
              <a:extLst>
                <a:ext uri="{FF2B5EF4-FFF2-40B4-BE49-F238E27FC236}">
                  <a16:creationId xmlns:a16="http://schemas.microsoft.com/office/drawing/2014/main" id="{4285BE48-B94F-4166-AED2-6C711BE8560C}"/>
                </a:ext>
              </a:extLst>
            </p:cNvPr>
            <p:cNvSpPr txBox="1">
              <a:spLocks noChangeArrowheads="1"/>
            </p:cNvSpPr>
            <p:nvPr/>
          </p:nvSpPr>
          <p:spPr bwMode="auto">
            <a:xfrm>
              <a:off x="624" y="3360"/>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003399"/>
                  </a:solidFill>
                </a:rPr>
                <a:t>栈顶</a:t>
              </a:r>
            </a:p>
          </p:txBody>
        </p:sp>
      </p:grpSp>
      <p:grpSp>
        <p:nvGrpSpPr>
          <p:cNvPr id="152593" name="Group 17">
            <a:extLst>
              <a:ext uri="{FF2B5EF4-FFF2-40B4-BE49-F238E27FC236}">
                <a16:creationId xmlns:a16="http://schemas.microsoft.com/office/drawing/2014/main" id="{8F6573BF-4CDD-444D-AAC6-F4F8246BAAEA}"/>
              </a:ext>
            </a:extLst>
          </p:cNvPr>
          <p:cNvGrpSpPr>
            <a:grpSpLocks/>
          </p:cNvGrpSpPr>
          <p:nvPr/>
        </p:nvGrpSpPr>
        <p:grpSpPr bwMode="auto">
          <a:xfrm>
            <a:off x="858838" y="4335463"/>
            <a:ext cx="1295400" cy="457200"/>
            <a:chOff x="528" y="3360"/>
            <a:chExt cx="816" cy="288"/>
          </a:xfrm>
        </p:grpSpPr>
        <p:sp>
          <p:nvSpPr>
            <p:cNvPr id="13331" name="Line 18">
              <a:extLst>
                <a:ext uri="{FF2B5EF4-FFF2-40B4-BE49-F238E27FC236}">
                  <a16:creationId xmlns:a16="http://schemas.microsoft.com/office/drawing/2014/main" id="{81B3601A-C825-4ADD-B2BE-D8C5F02B9305}"/>
                </a:ext>
              </a:extLst>
            </p:cNvPr>
            <p:cNvSpPr>
              <a:spLocks noChangeShapeType="1"/>
            </p:cNvSpPr>
            <p:nvPr/>
          </p:nvSpPr>
          <p:spPr bwMode="auto">
            <a:xfrm>
              <a:off x="528" y="3648"/>
              <a:ext cx="81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3399"/>
                </a:solidFill>
              </a:endParaRPr>
            </a:p>
          </p:txBody>
        </p:sp>
        <p:sp>
          <p:nvSpPr>
            <p:cNvPr id="13332" name="Text Box 19">
              <a:extLst>
                <a:ext uri="{FF2B5EF4-FFF2-40B4-BE49-F238E27FC236}">
                  <a16:creationId xmlns:a16="http://schemas.microsoft.com/office/drawing/2014/main" id="{0F52FB47-E64D-46B9-8D00-C7B60532B6C6}"/>
                </a:ext>
              </a:extLst>
            </p:cNvPr>
            <p:cNvSpPr txBox="1">
              <a:spLocks noChangeArrowheads="1"/>
            </p:cNvSpPr>
            <p:nvPr/>
          </p:nvSpPr>
          <p:spPr bwMode="auto">
            <a:xfrm>
              <a:off x="624" y="3360"/>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003399"/>
                  </a:solidFill>
                </a:rPr>
                <a:t>栈顶</a:t>
              </a:r>
            </a:p>
          </p:txBody>
        </p:sp>
      </p:grpSp>
      <p:sp>
        <p:nvSpPr>
          <p:cNvPr id="13325" name="Text Box 21">
            <a:extLst>
              <a:ext uri="{FF2B5EF4-FFF2-40B4-BE49-F238E27FC236}">
                <a16:creationId xmlns:a16="http://schemas.microsoft.com/office/drawing/2014/main" id="{AC4C02C5-0F29-4483-8FB1-9848E01DBB3B}"/>
              </a:ext>
            </a:extLst>
          </p:cNvPr>
          <p:cNvSpPr txBox="1">
            <a:spLocks noChangeArrowheads="1"/>
          </p:cNvSpPr>
          <p:nvPr/>
        </p:nvSpPr>
        <p:spPr bwMode="auto">
          <a:xfrm>
            <a:off x="514350" y="1719263"/>
            <a:ext cx="8280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chemeClr val="bg2"/>
                </a:solidFill>
              </a:rPr>
              <a:t>例</a:t>
            </a:r>
            <a:r>
              <a:rPr lang="en-US" altLang="zh-CN" sz="2800" b="1">
                <a:solidFill>
                  <a:schemeClr val="bg2"/>
                </a:solidFill>
              </a:rPr>
              <a:t>1</a:t>
            </a:r>
            <a:r>
              <a:rPr lang="zh-CN" altLang="en-US" sz="2800" b="1">
                <a:solidFill>
                  <a:schemeClr val="bg2"/>
                </a:solidFill>
              </a:rPr>
              <a:t>：有三个元素按</a:t>
            </a:r>
            <a:r>
              <a:rPr lang="en-US" altLang="zh-CN" sz="2800" b="1" i="1">
                <a:solidFill>
                  <a:schemeClr val="bg2"/>
                </a:solidFill>
              </a:rPr>
              <a:t>a</a:t>
            </a:r>
            <a:r>
              <a:rPr lang="zh-CN" altLang="en-US" sz="2800" b="1">
                <a:solidFill>
                  <a:schemeClr val="bg2"/>
                </a:solidFill>
              </a:rPr>
              <a:t>、</a:t>
            </a:r>
            <a:r>
              <a:rPr lang="en-US" altLang="zh-CN" sz="2800" b="1" i="1">
                <a:solidFill>
                  <a:schemeClr val="bg2"/>
                </a:solidFill>
              </a:rPr>
              <a:t>b</a:t>
            </a:r>
            <a:r>
              <a:rPr lang="zh-CN" altLang="en-US" sz="2800" b="1">
                <a:solidFill>
                  <a:schemeClr val="bg2"/>
                </a:solidFill>
              </a:rPr>
              <a:t>、</a:t>
            </a:r>
            <a:r>
              <a:rPr lang="en-US" altLang="zh-CN" sz="2800" b="1" i="1">
                <a:solidFill>
                  <a:schemeClr val="bg2"/>
                </a:solidFill>
              </a:rPr>
              <a:t>c</a:t>
            </a:r>
            <a:r>
              <a:rPr lang="zh-CN" altLang="en-US" sz="2800" b="1">
                <a:solidFill>
                  <a:schemeClr val="bg2"/>
                </a:solidFill>
              </a:rPr>
              <a:t>的次序依次进栈，且每个元素只允许进一次栈，则可能的出栈序列有多少种？</a:t>
            </a:r>
          </a:p>
        </p:txBody>
      </p:sp>
      <p:sp>
        <p:nvSpPr>
          <p:cNvPr id="13326" name="Text Box 22">
            <a:extLst>
              <a:ext uri="{FF2B5EF4-FFF2-40B4-BE49-F238E27FC236}">
                <a16:creationId xmlns:a16="http://schemas.microsoft.com/office/drawing/2014/main" id="{E726F2F4-89DC-4134-BE8F-8A38C4788062}"/>
              </a:ext>
            </a:extLst>
          </p:cNvPr>
          <p:cNvSpPr txBox="1">
            <a:spLocks noChangeArrowheads="1"/>
          </p:cNvSpPr>
          <p:nvPr/>
        </p:nvSpPr>
        <p:spPr bwMode="auto">
          <a:xfrm>
            <a:off x="844550" y="1019175"/>
            <a:ext cx="5105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solidFill>
                  <a:schemeClr val="bg2"/>
                </a:solidFill>
              </a:rPr>
              <a:t>栈的逻辑结构</a:t>
            </a:r>
          </a:p>
        </p:txBody>
      </p:sp>
      <p:sp>
        <p:nvSpPr>
          <p:cNvPr id="13327" name="Text Box 23">
            <a:extLst>
              <a:ext uri="{FF2B5EF4-FFF2-40B4-BE49-F238E27FC236}">
                <a16:creationId xmlns:a16="http://schemas.microsoft.com/office/drawing/2014/main" id="{FEB51F89-A304-4252-8D25-35F43768A2DA}"/>
              </a:ext>
            </a:extLst>
          </p:cNvPr>
          <p:cNvSpPr txBox="1">
            <a:spLocks noChangeArrowheads="1"/>
          </p:cNvSpPr>
          <p:nvPr/>
        </p:nvSpPr>
        <p:spPr bwMode="auto">
          <a:xfrm>
            <a:off x="522288" y="2798763"/>
            <a:ext cx="19351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0033CC"/>
              </a:buClr>
              <a:buFont typeface="Wingdings" panose="05000000000000000000" pitchFamily="2" charset="2"/>
              <a:buChar char="Ø"/>
            </a:pPr>
            <a:r>
              <a:rPr lang="en-US" altLang="zh-CN" sz="2800" b="1" dirty="0">
                <a:solidFill>
                  <a:srgbClr val="003399"/>
                </a:solidFill>
              </a:rPr>
              <a:t> </a:t>
            </a:r>
            <a:r>
              <a:rPr lang="zh-CN" altLang="en-US" sz="2800" b="1" dirty="0">
                <a:solidFill>
                  <a:srgbClr val="003399"/>
                </a:solidFill>
              </a:rPr>
              <a:t>情况</a:t>
            </a:r>
            <a:r>
              <a:rPr lang="en-US" altLang="zh-CN" sz="2800" b="1" dirty="0">
                <a:solidFill>
                  <a:srgbClr val="003399"/>
                </a:solidFill>
              </a:rPr>
              <a:t>2</a:t>
            </a:r>
            <a:r>
              <a:rPr lang="zh-CN" altLang="en-US" sz="2800" b="1" dirty="0">
                <a:solidFill>
                  <a:srgbClr val="003399"/>
                </a:solidFill>
              </a:rPr>
              <a:t>：</a:t>
            </a:r>
          </a:p>
        </p:txBody>
      </p:sp>
      <p:sp>
        <p:nvSpPr>
          <p:cNvPr id="13328" name="灯片编号占位符 2">
            <a:extLst>
              <a:ext uri="{FF2B5EF4-FFF2-40B4-BE49-F238E27FC236}">
                <a16:creationId xmlns:a16="http://schemas.microsoft.com/office/drawing/2014/main" id="{219592EF-678A-4984-BD2E-A1D7BB3761EB}"/>
              </a:ext>
            </a:extLst>
          </p:cNvPr>
          <p:cNvSpPr>
            <a:spLocks noGrp="1"/>
          </p:cNvSpPr>
          <p:nvPr>
            <p:ph type="sldNum" sz="quarter" idx="12"/>
          </p:nvPr>
        </p:nvSpPr>
        <p:spPr>
          <a:xfrm>
            <a:off x="5832475" y="6642100"/>
            <a:ext cx="331152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2760A6BD-A1E2-4126-8F5E-94C68DE933E3}" type="slidenum">
              <a:rPr lang="ko-KR" altLang="en-US" sz="1200">
                <a:solidFill>
                  <a:schemeClr val="accent1"/>
                </a:solidFill>
                <a:latin typeface="Verdana" panose="020B0604030504040204" pitchFamily="34" charset="0"/>
              </a:rPr>
              <a:pPr algn="ctr" eaLnBrk="1" hangingPunct="1"/>
              <a:t>12</a:t>
            </a:fld>
            <a:endParaRPr lang="en-US" altLang="ko-KR" sz="1200">
              <a:solidFill>
                <a:schemeClr val="accent1"/>
              </a:solidFill>
              <a:latin typeface="Verdana" panose="020B0604030504040204" pitchFamily="34" charset="0"/>
            </a:endParaRPr>
          </a:p>
        </p:txBody>
      </p:sp>
      <p:sp>
        <p:nvSpPr>
          <p:cNvPr id="152596" name="Text Box 20">
            <a:extLst>
              <a:ext uri="{FF2B5EF4-FFF2-40B4-BE49-F238E27FC236}">
                <a16:creationId xmlns:a16="http://schemas.microsoft.com/office/drawing/2014/main" id="{6B350CA2-B18B-46E5-8EBA-2FB625346140}"/>
              </a:ext>
            </a:extLst>
          </p:cNvPr>
          <p:cNvSpPr txBox="1">
            <a:spLocks noChangeArrowheads="1"/>
          </p:cNvSpPr>
          <p:nvPr/>
        </p:nvSpPr>
        <p:spPr bwMode="auto">
          <a:xfrm>
            <a:off x="476250" y="5851525"/>
            <a:ext cx="8123238" cy="974725"/>
          </a:xfrm>
          <a:prstGeom prst="rect">
            <a:avLst/>
          </a:prstGeom>
          <a:solidFill>
            <a:schemeClr val="tx1">
              <a:lumMod val="20000"/>
              <a:lumOff val="80000"/>
            </a:schemeClr>
          </a:solidFill>
          <a:ln w="28575">
            <a:solidFill>
              <a:schemeClr val="accent1"/>
            </a:solidFill>
            <a:miter lim="800000"/>
            <a:headEnd/>
            <a:tailEnd/>
          </a:ln>
          <a:effectLst/>
        </p:spPr>
        <p:txBody>
          <a:bodyPr lIns="0" rIns="0">
            <a:spAutoFit/>
          </a:bodyPr>
          <a:lstStyle>
            <a:lvl1pPr>
              <a:spcBef>
                <a:spcPct val="20000"/>
              </a:spcBef>
              <a:buClr>
                <a:schemeClr val="tx1"/>
              </a:buClr>
              <a:buFont typeface="Wingdings" panose="05000000000000000000" pitchFamily="2" charset="2"/>
              <a:buChar char="u"/>
              <a:defRPr sz="2800" b="1">
                <a:solidFill>
                  <a:srgbClr val="002060"/>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rgbClr val="002060"/>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rgbClr val="002060"/>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rgbClr val="002060"/>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9pPr>
          </a:lstStyle>
          <a:p>
            <a:pPr>
              <a:spcBef>
                <a:spcPct val="50000"/>
              </a:spcBef>
              <a:buClrTx/>
              <a:buFontTx/>
              <a:buNone/>
              <a:defRPr/>
            </a:pPr>
            <a:r>
              <a:rPr lang="zh-CN" altLang="en-US" dirty="0">
                <a:solidFill>
                  <a:schemeClr val="bg2"/>
                </a:solidFill>
                <a:latin typeface="Times New Roman" panose="02020603050405020304" pitchFamily="18" charset="0"/>
              </a:rPr>
              <a:t>注意：栈只是对表插入和删除操作的位置进行了限制，</a:t>
            </a:r>
            <a:r>
              <a:rPr lang="zh-CN" altLang="en-US" dirty="0">
                <a:solidFill>
                  <a:srgbClr val="FF0000"/>
                </a:solidFill>
                <a:latin typeface="Times New Roman" panose="02020603050405020304" pitchFamily="18" charset="0"/>
              </a:rPr>
              <a:t>并没有限定插入和删除操作进行的时间</a:t>
            </a:r>
            <a:r>
              <a:rPr lang="zh-CN" altLang="en-US" dirty="0">
                <a:solidFill>
                  <a:schemeClr val="bg2"/>
                </a:solidFill>
                <a:latin typeface="Times New Roman" panose="02020603050405020304" pitchFamily="18" charset="0"/>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52589"/>
                                        </p:tgtEl>
                                        <p:attrNameLst>
                                          <p:attrName>style.visibility</p:attrName>
                                        </p:attrNameLst>
                                      </p:cBhvr>
                                      <p:to>
                                        <p:strVal val="visible"/>
                                      </p:to>
                                    </p:set>
                                    <p:anim calcmode="lin" valueType="num">
                                      <p:cBhvr additive="base">
                                        <p:cTn id="7" dur="500" fill="hold"/>
                                        <p:tgtEl>
                                          <p:spTgt spid="152589"/>
                                        </p:tgtEl>
                                        <p:attrNameLst>
                                          <p:attrName>ppt_x</p:attrName>
                                        </p:attrNameLst>
                                      </p:cBhvr>
                                      <p:tavLst>
                                        <p:tav tm="0">
                                          <p:val>
                                            <p:strVal val="#ppt_x"/>
                                          </p:val>
                                        </p:tav>
                                        <p:tav tm="100000">
                                          <p:val>
                                            <p:strVal val="#ppt_x"/>
                                          </p:val>
                                        </p:tav>
                                      </p:tavLst>
                                    </p:anim>
                                    <p:anim calcmode="lin" valueType="num">
                                      <p:cBhvr additive="base">
                                        <p:cTn id="8" dur="500" fill="hold"/>
                                        <p:tgtEl>
                                          <p:spTgt spid="152589"/>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xit" presetSubtype="0" fill="hold" nodeType="clickEffect">
                                  <p:stCondLst>
                                    <p:cond delay="0"/>
                                  </p:stCondLst>
                                  <p:childTnLst>
                                    <p:set>
                                      <p:cBhvr>
                                        <p:cTn id="12" dur="1" fill="hold">
                                          <p:stCondLst>
                                            <p:cond delay="0"/>
                                          </p:stCondLst>
                                        </p:cTn>
                                        <p:tgtEl>
                                          <p:spTgt spid="152590"/>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52593"/>
                                        </p:tgtEl>
                                        <p:attrNameLst>
                                          <p:attrName>style.visibility</p:attrName>
                                        </p:attrNameLst>
                                      </p:cBhvr>
                                      <p:to>
                                        <p:strVal val="visible"/>
                                      </p:to>
                                    </p:set>
                                    <p:animEffect transition="in" filter="wipe(left)">
                                      <p:cBhvr>
                                        <p:cTn id="17" dur="500"/>
                                        <p:tgtEl>
                                          <p:spTgt spid="1525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xit" presetSubtype="1" fill="hold" grpId="1" nodeType="clickEffect">
                                  <p:stCondLst>
                                    <p:cond delay="0"/>
                                  </p:stCondLst>
                                  <p:childTnLst>
                                    <p:anim calcmode="lin" valueType="num">
                                      <p:cBhvr additive="base">
                                        <p:cTn id="21" dur="500"/>
                                        <p:tgtEl>
                                          <p:spTgt spid="152589"/>
                                        </p:tgtEl>
                                        <p:attrNameLst>
                                          <p:attrName>ppt_x</p:attrName>
                                        </p:attrNameLst>
                                      </p:cBhvr>
                                      <p:tavLst>
                                        <p:tav tm="0">
                                          <p:val>
                                            <p:strVal val="ppt_x"/>
                                          </p:val>
                                        </p:tav>
                                        <p:tav tm="100000">
                                          <p:val>
                                            <p:strVal val="ppt_x"/>
                                          </p:val>
                                        </p:tav>
                                      </p:tavLst>
                                    </p:anim>
                                    <p:anim calcmode="lin" valueType="num">
                                      <p:cBhvr additive="base">
                                        <p:cTn id="22" dur="500"/>
                                        <p:tgtEl>
                                          <p:spTgt spid="152589"/>
                                        </p:tgtEl>
                                        <p:attrNameLst>
                                          <p:attrName>ppt_y</p:attrName>
                                        </p:attrNameLst>
                                      </p:cBhvr>
                                      <p:tavLst>
                                        <p:tav tm="0">
                                          <p:val>
                                            <p:strVal val="ppt_y"/>
                                          </p:val>
                                        </p:tav>
                                        <p:tav tm="100000">
                                          <p:val>
                                            <p:strVal val="0-ppt_h/2"/>
                                          </p:val>
                                        </p:tav>
                                      </p:tavLst>
                                    </p:anim>
                                    <p:set>
                                      <p:cBhvr>
                                        <p:cTn id="23" dur="1" fill="hold">
                                          <p:stCondLst>
                                            <p:cond delay="499"/>
                                          </p:stCondLst>
                                        </p:cTn>
                                        <p:tgtEl>
                                          <p:spTgt spid="152589"/>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xit" presetSubtype="0" fill="hold" nodeType="clickEffect">
                                  <p:stCondLst>
                                    <p:cond delay="0"/>
                                  </p:stCondLst>
                                  <p:childTnLst>
                                    <p:set>
                                      <p:cBhvr>
                                        <p:cTn id="27" dur="1" fill="hold">
                                          <p:stCondLst>
                                            <p:cond delay="0"/>
                                          </p:stCondLst>
                                        </p:cTn>
                                        <p:tgtEl>
                                          <p:spTgt spid="152593"/>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52590"/>
                                        </p:tgtEl>
                                        <p:attrNameLst>
                                          <p:attrName>style.visibility</p:attrName>
                                        </p:attrNameLst>
                                      </p:cBhvr>
                                      <p:to>
                                        <p:strVal val="visible"/>
                                      </p:to>
                                    </p:set>
                                    <p:animEffect transition="in" filter="wipe(left)">
                                      <p:cBhvr>
                                        <p:cTn id="32" dur="500"/>
                                        <p:tgtEl>
                                          <p:spTgt spid="1525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2587"/>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xit" presetSubtype="1" fill="hold" grpId="0" nodeType="clickEffect">
                                  <p:stCondLst>
                                    <p:cond delay="0"/>
                                  </p:stCondLst>
                                  <p:childTnLst>
                                    <p:anim calcmode="lin" valueType="num">
                                      <p:cBhvr additive="base">
                                        <p:cTn id="40" dur="500"/>
                                        <p:tgtEl>
                                          <p:spTgt spid="152585"/>
                                        </p:tgtEl>
                                        <p:attrNameLst>
                                          <p:attrName>ppt_x</p:attrName>
                                        </p:attrNameLst>
                                      </p:cBhvr>
                                      <p:tavLst>
                                        <p:tav tm="0">
                                          <p:val>
                                            <p:strVal val="ppt_x"/>
                                          </p:val>
                                        </p:tav>
                                        <p:tav tm="100000">
                                          <p:val>
                                            <p:strVal val="ppt_x"/>
                                          </p:val>
                                        </p:tav>
                                      </p:tavLst>
                                    </p:anim>
                                    <p:anim calcmode="lin" valueType="num">
                                      <p:cBhvr additive="base">
                                        <p:cTn id="41" dur="500"/>
                                        <p:tgtEl>
                                          <p:spTgt spid="152585"/>
                                        </p:tgtEl>
                                        <p:attrNameLst>
                                          <p:attrName>ppt_y</p:attrName>
                                        </p:attrNameLst>
                                      </p:cBhvr>
                                      <p:tavLst>
                                        <p:tav tm="0">
                                          <p:val>
                                            <p:strVal val="ppt_y"/>
                                          </p:val>
                                        </p:tav>
                                        <p:tav tm="100000">
                                          <p:val>
                                            <p:strVal val="0-ppt_h/2"/>
                                          </p:val>
                                        </p:tav>
                                      </p:tavLst>
                                    </p:anim>
                                    <p:set>
                                      <p:cBhvr>
                                        <p:cTn id="42" dur="1" fill="hold">
                                          <p:stCondLst>
                                            <p:cond delay="499"/>
                                          </p:stCondLst>
                                        </p:cTn>
                                        <p:tgtEl>
                                          <p:spTgt spid="152585"/>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nodeType="clickEffect">
                                  <p:stCondLst>
                                    <p:cond delay="0"/>
                                  </p:stCondLst>
                                  <p:childTnLst>
                                    <p:set>
                                      <p:cBhvr>
                                        <p:cTn id="46" dur="1" fill="hold">
                                          <p:stCondLst>
                                            <p:cond delay="0"/>
                                          </p:stCondLst>
                                        </p:cTn>
                                        <p:tgtEl>
                                          <p:spTgt spid="152590"/>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258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152596"/>
                                        </p:tgtEl>
                                        <p:attrNameLst>
                                          <p:attrName>style.visibility</p:attrName>
                                        </p:attrNameLst>
                                      </p:cBhvr>
                                      <p:to>
                                        <p:strVal val="visible"/>
                                      </p:to>
                                    </p:set>
                                    <p:animEffect transition="in" filter="dissolve">
                                      <p:cBhvr>
                                        <p:cTn id="55" dur="500"/>
                                        <p:tgtEl>
                                          <p:spTgt spid="152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5" grpId="0" animBg="1"/>
      <p:bldP spid="152587" grpId="0"/>
      <p:bldP spid="152588" grpId="0"/>
      <p:bldP spid="152589" grpId="0" animBg="1"/>
      <p:bldP spid="152589" grpId="1" animBg="1"/>
      <p:bldP spid="152596"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684" name="Text Box 4">
            <a:extLst>
              <a:ext uri="{FF2B5EF4-FFF2-40B4-BE49-F238E27FC236}">
                <a16:creationId xmlns:a16="http://schemas.microsoft.com/office/drawing/2014/main" id="{91726AF4-5BAD-45C9-A46A-C2571C8EC25C}"/>
              </a:ext>
            </a:extLst>
          </p:cNvPr>
          <p:cNvSpPr txBox="1">
            <a:spLocks noChangeArrowheads="1"/>
          </p:cNvSpPr>
          <p:nvPr/>
        </p:nvSpPr>
        <p:spPr bwMode="auto">
          <a:xfrm>
            <a:off x="1115616" y="1844824"/>
            <a:ext cx="6503987" cy="450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20000"/>
              </a:spcBef>
            </a:pPr>
            <a:r>
              <a:rPr kumimoji="1" lang="zh-CN" altLang="en-US" sz="2800" b="1" dirty="0">
                <a:solidFill>
                  <a:schemeClr val="bg2"/>
                </a:solidFill>
                <a:latin typeface="宋体" panose="02010600030101010101" pitchFamily="2" charset="-122"/>
              </a:rPr>
              <a:t>可以通过穷举所有可能性来求解：</a:t>
            </a:r>
          </a:p>
          <a:p>
            <a:pPr eaLnBrk="1" hangingPunct="1">
              <a:lnSpc>
                <a:spcPct val="150000"/>
              </a:lnSpc>
              <a:spcBef>
                <a:spcPct val="20000"/>
              </a:spcBef>
            </a:pPr>
            <a:r>
              <a:rPr kumimoji="1" lang="zh-CN" altLang="en-US" b="1" dirty="0">
                <a:solidFill>
                  <a:schemeClr val="bg2"/>
                </a:solidFill>
                <a:latin typeface="宋体" panose="02010600030101010101" pitchFamily="2" charset="-122"/>
              </a:rPr>
              <a:t>① </a:t>
            </a:r>
            <a:r>
              <a:rPr kumimoji="1" lang="en-US" altLang="zh-CN" b="1" dirty="0">
                <a:solidFill>
                  <a:schemeClr val="bg2"/>
                </a:solidFill>
                <a:latin typeface="宋体" panose="02010600030101010101" pitchFamily="2" charset="-122"/>
              </a:rPr>
              <a:t>a</a:t>
            </a:r>
            <a:r>
              <a:rPr kumimoji="1" lang="zh-CN" altLang="en-US" b="1" dirty="0">
                <a:solidFill>
                  <a:schemeClr val="bg2"/>
                </a:solidFill>
                <a:latin typeface="宋体" panose="02010600030101010101" pitchFamily="2" charset="-122"/>
              </a:rPr>
              <a:t>入</a:t>
            </a:r>
            <a:r>
              <a:rPr kumimoji="1" lang="en-US" altLang="zh-CN" b="1" dirty="0">
                <a:solidFill>
                  <a:schemeClr val="bg2"/>
                </a:solidFill>
                <a:latin typeface="宋体" panose="02010600030101010101" pitchFamily="2" charset="-122"/>
              </a:rPr>
              <a:t>a</a:t>
            </a:r>
            <a:r>
              <a:rPr kumimoji="1" lang="zh-CN" altLang="en-US" b="1" dirty="0">
                <a:solidFill>
                  <a:schemeClr val="bg2"/>
                </a:solidFill>
                <a:latin typeface="宋体" panose="02010600030101010101" pitchFamily="2" charset="-122"/>
              </a:rPr>
              <a:t>出， </a:t>
            </a:r>
            <a:r>
              <a:rPr kumimoji="1" lang="en-US" altLang="zh-CN" b="1" dirty="0">
                <a:solidFill>
                  <a:schemeClr val="bg2"/>
                </a:solidFill>
                <a:latin typeface="宋体" panose="02010600030101010101" pitchFamily="2" charset="-122"/>
              </a:rPr>
              <a:t>b</a:t>
            </a:r>
            <a:r>
              <a:rPr kumimoji="1" lang="zh-CN" altLang="en-US" b="1" dirty="0">
                <a:solidFill>
                  <a:schemeClr val="bg2"/>
                </a:solidFill>
                <a:latin typeface="宋体" panose="02010600030101010101" pitchFamily="2" charset="-122"/>
              </a:rPr>
              <a:t>入</a:t>
            </a:r>
            <a:r>
              <a:rPr kumimoji="1" lang="en-US" altLang="zh-CN" b="1" dirty="0">
                <a:solidFill>
                  <a:schemeClr val="bg2"/>
                </a:solidFill>
                <a:latin typeface="宋体" panose="02010600030101010101" pitchFamily="2" charset="-122"/>
              </a:rPr>
              <a:t>b</a:t>
            </a:r>
            <a:r>
              <a:rPr kumimoji="1" lang="zh-CN" altLang="en-US" b="1" dirty="0">
                <a:solidFill>
                  <a:schemeClr val="bg2"/>
                </a:solidFill>
                <a:latin typeface="宋体" panose="02010600030101010101" pitchFamily="2" charset="-122"/>
              </a:rPr>
              <a:t>出，</a:t>
            </a:r>
            <a:r>
              <a:rPr kumimoji="1" lang="en-US" altLang="zh-CN" b="1" dirty="0">
                <a:solidFill>
                  <a:schemeClr val="bg2"/>
                </a:solidFill>
                <a:latin typeface="宋体" panose="02010600030101010101" pitchFamily="2" charset="-122"/>
              </a:rPr>
              <a:t>c</a:t>
            </a:r>
            <a:r>
              <a:rPr kumimoji="1" lang="zh-CN" altLang="en-US" b="1" dirty="0">
                <a:solidFill>
                  <a:schemeClr val="bg2"/>
                </a:solidFill>
                <a:latin typeface="宋体" panose="02010600030101010101" pitchFamily="2" charset="-122"/>
              </a:rPr>
              <a:t>入</a:t>
            </a:r>
            <a:r>
              <a:rPr kumimoji="1" lang="en-US" altLang="zh-CN" b="1" dirty="0">
                <a:solidFill>
                  <a:schemeClr val="bg2"/>
                </a:solidFill>
                <a:latin typeface="宋体" panose="02010600030101010101" pitchFamily="2" charset="-122"/>
              </a:rPr>
              <a:t>c</a:t>
            </a:r>
            <a:r>
              <a:rPr kumimoji="1" lang="zh-CN" altLang="en-US" b="1" dirty="0">
                <a:solidFill>
                  <a:schemeClr val="bg2"/>
                </a:solidFill>
                <a:latin typeface="宋体" panose="02010600030101010101" pitchFamily="2" charset="-122"/>
              </a:rPr>
              <a:t>出， 即</a:t>
            </a:r>
            <a:r>
              <a:rPr kumimoji="1" lang="en-US" altLang="zh-CN" b="1" dirty="0" err="1">
                <a:solidFill>
                  <a:schemeClr val="bg2"/>
                </a:solidFill>
                <a:latin typeface="宋体" panose="02010600030101010101" pitchFamily="2" charset="-122"/>
              </a:rPr>
              <a:t>abc</a:t>
            </a:r>
            <a:r>
              <a:rPr kumimoji="1" lang="zh-CN" altLang="en-US" b="1" dirty="0">
                <a:solidFill>
                  <a:schemeClr val="bg2"/>
                </a:solidFill>
                <a:latin typeface="宋体" panose="02010600030101010101" pitchFamily="2" charset="-122"/>
              </a:rPr>
              <a:t>；</a:t>
            </a:r>
          </a:p>
          <a:p>
            <a:pPr eaLnBrk="1" hangingPunct="1">
              <a:lnSpc>
                <a:spcPct val="150000"/>
              </a:lnSpc>
              <a:spcBef>
                <a:spcPct val="20000"/>
              </a:spcBef>
            </a:pPr>
            <a:r>
              <a:rPr kumimoji="1" lang="zh-CN" altLang="en-US" b="1" dirty="0">
                <a:solidFill>
                  <a:schemeClr val="bg2"/>
                </a:solidFill>
                <a:latin typeface="宋体" panose="02010600030101010101" pitchFamily="2" charset="-122"/>
              </a:rPr>
              <a:t>② </a:t>
            </a:r>
            <a:r>
              <a:rPr kumimoji="1" lang="en-US" altLang="zh-CN" b="1" dirty="0">
                <a:solidFill>
                  <a:schemeClr val="bg2"/>
                </a:solidFill>
                <a:latin typeface="宋体" panose="02010600030101010101" pitchFamily="2" charset="-122"/>
              </a:rPr>
              <a:t>a</a:t>
            </a:r>
            <a:r>
              <a:rPr kumimoji="1" lang="zh-CN" altLang="en-US" b="1" dirty="0">
                <a:solidFill>
                  <a:schemeClr val="bg2"/>
                </a:solidFill>
                <a:latin typeface="宋体" panose="02010600030101010101" pitchFamily="2" charset="-122"/>
              </a:rPr>
              <a:t>入</a:t>
            </a:r>
            <a:r>
              <a:rPr kumimoji="1" lang="en-US" altLang="zh-CN" b="1" dirty="0">
                <a:solidFill>
                  <a:schemeClr val="bg2"/>
                </a:solidFill>
                <a:latin typeface="宋体" panose="02010600030101010101" pitchFamily="2" charset="-122"/>
              </a:rPr>
              <a:t>a</a:t>
            </a:r>
            <a:r>
              <a:rPr kumimoji="1" lang="zh-CN" altLang="en-US" b="1" dirty="0">
                <a:solidFill>
                  <a:schemeClr val="bg2"/>
                </a:solidFill>
                <a:latin typeface="宋体" panose="02010600030101010101" pitchFamily="2" charset="-122"/>
              </a:rPr>
              <a:t>出， </a:t>
            </a:r>
            <a:r>
              <a:rPr kumimoji="1" lang="en-US" altLang="zh-CN" b="1" dirty="0">
                <a:solidFill>
                  <a:schemeClr val="bg2"/>
                </a:solidFill>
                <a:latin typeface="宋体" panose="02010600030101010101" pitchFamily="2" charset="-122"/>
              </a:rPr>
              <a:t>b</a:t>
            </a:r>
            <a:r>
              <a:rPr kumimoji="1" lang="zh-CN" altLang="en-US" b="1" dirty="0">
                <a:solidFill>
                  <a:schemeClr val="bg2"/>
                </a:solidFill>
                <a:latin typeface="宋体" panose="02010600030101010101" pitchFamily="2" charset="-122"/>
              </a:rPr>
              <a:t>、</a:t>
            </a:r>
            <a:r>
              <a:rPr kumimoji="1" lang="en-US" altLang="zh-CN" b="1" dirty="0">
                <a:solidFill>
                  <a:schemeClr val="bg2"/>
                </a:solidFill>
                <a:latin typeface="宋体" panose="02010600030101010101" pitchFamily="2" charset="-122"/>
              </a:rPr>
              <a:t>c</a:t>
            </a:r>
            <a:r>
              <a:rPr kumimoji="1" lang="zh-CN" altLang="en-US" b="1" dirty="0">
                <a:solidFill>
                  <a:schemeClr val="bg2"/>
                </a:solidFill>
                <a:latin typeface="宋体" panose="02010600030101010101" pitchFamily="2" charset="-122"/>
              </a:rPr>
              <a:t>入</a:t>
            </a:r>
            <a:r>
              <a:rPr kumimoji="1" lang="en-US" altLang="zh-CN" b="1" dirty="0">
                <a:solidFill>
                  <a:schemeClr val="bg2"/>
                </a:solidFill>
                <a:latin typeface="宋体" panose="02010600030101010101" pitchFamily="2" charset="-122"/>
              </a:rPr>
              <a:t>c</a:t>
            </a:r>
            <a:r>
              <a:rPr kumimoji="1" lang="zh-CN" altLang="en-US" b="1" dirty="0">
                <a:solidFill>
                  <a:schemeClr val="bg2"/>
                </a:solidFill>
                <a:latin typeface="宋体" panose="02010600030101010101" pitchFamily="2" charset="-122"/>
              </a:rPr>
              <a:t>、</a:t>
            </a:r>
            <a:r>
              <a:rPr kumimoji="1" lang="en-US" altLang="zh-CN" b="1" dirty="0">
                <a:solidFill>
                  <a:schemeClr val="bg2"/>
                </a:solidFill>
                <a:latin typeface="宋体" panose="02010600030101010101" pitchFamily="2" charset="-122"/>
              </a:rPr>
              <a:t>b</a:t>
            </a:r>
            <a:r>
              <a:rPr kumimoji="1" lang="zh-CN" altLang="en-US" b="1" dirty="0">
                <a:solidFill>
                  <a:schemeClr val="bg2"/>
                </a:solidFill>
                <a:latin typeface="宋体" panose="02010600030101010101" pitchFamily="2" charset="-122"/>
              </a:rPr>
              <a:t>出，   即</a:t>
            </a:r>
            <a:r>
              <a:rPr kumimoji="1" lang="en-US" altLang="zh-CN" b="1" dirty="0" err="1">
                <a:solidFill>
                  <a:schemeClr val="bg2"/>
                </a:solidFill>
                <a:latin typeface="宋体" panose="02010600030101010101" pitchFamily="2" charset="-122"/>
              </a:rPr>
              <a:t>acb</a:t>
            </a:r>
            <a:r>
              <a:rPr kumimoji="1" lang="zh-CN" altLang="en-US" b="1" dirty="0">
                <a:solidFill>
                  <a:schemeClr val="bg2"/>
                </a:solidFill>
                <a:latin typeface="宋体" panose="02010600030101010101" pitchFamily="2" charset="-122"/>
              </a:rPr>
              <a:t>；</a:t>
            </a:r>
          </a:p>
          <a:p>
            <a:pPr eaLnBrk="1" hangingPunct="1">
              <a:lnSpc>
                <a:spcPct val="150000"/>
              </a:lnSpc>
              <a:spcBef>
                <a:spcPct val="20000"/>
              </a:spcBef>
            </a:pPr>
            <a:r>
              <a:rPr kumimoji="1" lang="zh-CN" altLang="en-US" b="1" dirty="0">
                <a:solidFill>
                  <a:schemeClr val="bg2"/>
                </a:solidFill>
                <a:latin typeface="宋体" panose="02010600030101010101" pitchFamily="2" charset="-122"/>
              </a:rPr>
              <a:t>③ </a:t>
            </a:r>
            <a:r>
              <a:rPr kumimoji="1" lang="en-US" altLang="zh-CN" b="1" dirty="0">
                <a:solidFill>
                  <a:schemeClr val="bg2"/>
                </a:solidFill>
                <a:latin typeface="宋体" panose="02010600030101010101" pitchFamily="2" charset="-122"/>
              </a:rPr>
              <a:t>a</a:t>
            </a:r>
            <a:r>
              <a:rPr kumimoji="1" lang="zh-CN" altLang="en-US" b="1" dirty="0">
                <a:solidFill>
                  <a:schemeClr val="bg2"/>
                </a:solidFill>
                <a:latin typeface="宋体" panose="02010600030101010101" pitchFamily="2" charset="-122"/>
              </a:rPr>
              <a:t>、</a:t>
            </a:r>
            <a:r>
              <a:rPr kumimoji="1" lang="en-US" altLang="zh-CN" b="1" dirty="0">
                <a:solidFill>
                  <a:schemeClr val="bg2"/>
                </a:solidFill>
                <a:latin typeface="宋体" panose="02010600030101010101" pitchFamily="2" charset="-122"/>
              </a:rPr>
              <a:t>b</a:t>
            </a:r>
            <a:r>
              <a:rPr kumimoji="1" lang="zh-CN" altLang="en-US" b="1" dirty="0">
                <a:solidFill>
                  <a:schemeClr val="bg2"/>
                </a:solidFill>
                <a:latin typeface="宋体" panose="02010600030101010101" pitchFamily="2" charset="-122"/>
              </a:rPr>
              <a:t>入，</a:t>
            </a:r>
            <a:r>
              <a:rPr kumimoji="1" lang="en-US" altLang="zh-CN" b="1" dirty="0">
                <a:solidFill>
                  <a:schemeClr val="bg2"/>
                </a:solidFill>
                <a:latin typeface="宋体" panose="02010600030101010101" pitchFamily="2" charset="-122"/>
              </a:rPr>
              <a:t>b</a:t>
            </a:r>
            <a:r>
              <a:rPr kumimoji="1" lang="zh-CN" altLang="en-US" b="1" dirty="0">
                <a:solidFill>
                  <a:schemeClr val="bg2"/>
                </a:solidFill>
                <a:latin typeface="宋体" panose="02010600030101010101" pitchFamily="2" charset="-122"/>
              </a:rPr>
              <a:t>出， </a:t>
            </a:r>
            <a:r>
              <a:rPr kumimoji="1" lang="en-US" altLang="zh-CN" b="1" dirty="0">
                <a:solidFill>
                  <a:schemeClr val="bg2"/>
                </a:solidFill>
                <a:latin typeface="宋体" panose="02010600030101010101" pitchFamily="2" charset="-122"/>
              </a:rPr>
              <a:t>c</a:t>
            </a:r>
            <a:r>
              <a:rPr kumimoji="1" lang="zh-CN" altLang="en-US" b="1" dirty="0">
                <a:solidFill>
                  <a:schemeClr val="bg2"/>
                </a:solidFill>
                <a:latin typeface="宋体" panose="02010600030101010101" pitchFamily="2" charset="-122"/>
              </a:rPr>
              <a:t>入</a:t>
            </a:r>
            <a:r>
              <a:rPr kumimoji="1" lang="en-US" altLang="zh-CN" b="1" dirty="0">
                <a:solidFill>
                  <a:schemeClr val="bg2"/>
                </a:solidFill>
                <a:latin typeface="宋体" panose="02010600030101010101" pitchFamily="2" charset="-122"/>
              </a:rPr>
              <a:t>c</a:t>
            </a:r>
            <a:r>
              <a:rPr kumimoji="1" lang="zh-CN" altLang="en-US" b="1" dirty="0">
                <a:solidFill>
                  <a:schemeClr val="bg2"/>
                </a:solidFill>
                <a:latin typeface="宋体" panose="02010600030101010101" pitchFamily="2" charset="-122"/>
              </a:rPr>
              <a:t>出，    即</a:t>
            </a:r>
            <a:r>
              <a:rPr kumimoji="1" lang="en-US" altLang="zh-CN" b="1" dirty="0" err="1">
                <a:solidFill>
                  <a:schemeClr val="bg2"/>
                </a:solidFill>
                <a:latin typeface="宋体" panose="02010600030101010101" pitchFamily="2" charset="-122"/>
              </a:rPr>
              <a:t>bca</a:t>
            </a:r>
            <a:r>
              <a:rPr kumimoji="1" lang="zh-CN" altLang="en-US" b="1" dirty="0">
                <a:solidFill>
                  <a:schemeClr val="bg2"/>
                </a:solidFill>
                <a:latin typeface="宋体" panose="02010600030101010101" pitchFamily="2" charset="-122"/>
              </a:rPr>
              <a:t>；</a:t>
            </a:r>
          </a:p>
          <a:p>
            <a:pPr eaLnBrk="1" hangingPunct="1">
              <a:lnSpc>
                <a:spcPct val="150000"/>
              </a:lnSpc>
              <a:spcBef>
                <a:spcPct val="20000"/>
              </a:spcBef>
            </a:pPr>
            <a:r>
              <a:rPr kumimoji="1" lang="zh-CN" altLang="en-US" b="1" dirty="0">
                <a:solidFill>
                  <a:schemeClr val="bg2"/>
                </a:solidFill>
                <a:latin typeface="宋体" panose="02010600030101010101" pitchFamily="2" charset="-122"/>
              </a:rPr>
              <a:t>④ </a:t>
            </a:r>
            <a:r>
              <a:rPr kumimoji="1" lang="en-US" altLang="zh-CN" b="1" dirty="0">
                <a:solidFill>
                  <a:schemeClr val="bg2"/>
                </a:solidFill>
                <a:latin typeface="宋体" panose="02010600030101010101" pitchFamily="2" charset="-122"/>
              </a:rPr>
              <a:t>a</a:t>
            </a:r>
            <a:r>
              <a:rPr kumimoji="1" lang="zh-CN" altLang="en-US" b="1" dirty="0">
                <a:solidFill>
                  <a:schemeClr val="bg2"/>
                </a:solidFill>
                <a:latin typeface="宋体" panose="02010600030101010101" pitchFamily="2" charset="-122"/>
              </a:rPr>
              <a:t>、</a:t>
            </a:r>
            <a:r>
              <a:rPr kumimoji="1" lang="en-US" altLang="zh-CN" b="1" dirty="0">
                <a:solidFill>
                  <a:schemeClr val="bg2"/>
                </a:solidFill>
                <a:latin typeface="宋体" panose="02010600030101010101" pitchFamily="2" charset="-122"/>
              </a:rPr>
              <a:t>b</a:t>
            </a:r>
            <a:r>
              <a:rPr kumimoji="1" lang="zh-CN" altLang="en-US" b="1" dirty="0">
                <a:solidFill>
                  <a:schemeClr val="bg2"/>
                </a:solidFill>
                <a:latin typeface="宋体" panose="02010600030101010101" pitchFamily="2" charset="-122"/>
              </a:rPr>
              <a:t>入，</a:t>
            </a:r>
            <a:r>
              <a:rPr kumimoji="1" lang="en-US" altLang="zh-CN" b="1" dirty="0">
                <a:solidFill>
                  <a:schemeClr val="bg2"/>
                </a:solidFill>
                <a:latin typeface="宋体" panose="02010600030101010101" pitchFamily="2" charset="-122"/>
              </a:rPr>
              <a:t>b</a:t>
            </a:r>
            <a:r>
              <a:rPr kumimoji="1" lang="zh-CN" altLang="en-US" b="1" dirty="0">
                <a:solidFill>
                  <a:schemeClr val="bg2"/>
                </a:solidFill>
                <a:latin typeface="宋体" panose="02010600030101010101" pitchFamily="2" charset="-122"/>
              </a:rPr>
              <a:t>、</a:t>
            </a:r>
            <a:r>
              <a:rPr kumimoji="1" lang="en-US" altLang="zh-CN" b="1" dirty="0">
                <a:solidFill>
                  <a:schemeClr val="bg2"/>
                </a:solidFill>
                <a:latin typeface="宋体" panose="02010600030101010101" pitchFamily="2" charset="-122"/>
              </a:rPr>
              <a:t>a</a:t>
            </a:r>
            <a:r>
              <a:rPr kumimoji="1" lang="zh-CN" altLang="en-US" b="1" dirty="0">
                <a:solidFill>
                  <a:schemeClr val="bg2"/>
                </a:solidFill>
                <a:latin typeface="宋体" panose="02010600030101010101" pitchFamily="2" charset="-122"/>
              </a:rPr>
              <a:t>出，</a:t>
            </a:r>
            <a:r>
              <a:rPr kumimoji="1" lang="en-US" altLang="zh-CN" b="1" dirty="0">
                <a:solidFill>
                  <a:schemeClr val="bg2"/>
                </a:solidFill>
                <a:latin typeface="宋体" panose="02010600030101010101" pitchFamily="2" charset="-122"/>
              </a:rPr>
              <a:t>c</a:t>
            </a:r>
            <a:r>
              <a:rPr kumimoji="1" lang="zh-CN" altLang="en-US" b="1" dirty="0">
                <a:solidFill>
                  <a:schemeClr val="bg2"/>
                </a:solidFill>
                <a:latin typeface="宋体" panose="02010600030101010101" pitchFamily="2" charset="-122"/>
              </a:rPr>
              <a:t>入</a:t>
            </a:r>
            <a:r>
              <a:rPr kumimoji="1" lang="en-US" altLang="zh-CN" b="1" dirty="0">
                <a:solidFill>
                  <a:schemeClr val="bg2"/>
                </a:solidFill>
                <a:latin typeface="宋体" panose="02010600030101010101" pitchFamily="2" charset="-122"/>
              </a:rPr>
              <a:t>c</a:t>
            </a:r>
            <a:r>
              <a:rPr kumimoji="1" lang="zh-CN" altLang="en-US" b="1" dirty="0">
                <a:solidFill>
                  <a:schemeClr val="bg2"/>
                </a:solidFill>
                <a:latin typeface="宋体" panose="02010600030101010101" pitchFamily="2" charset="-122"/>
              </a:rPr>
              <a:t>出，  即</a:t>
            </a:r>
            <a:r>
              <a:rPr kumimoji="1" lang="en-US" altLang="zh-CN" b="1" dirty="0">
                <a:solidFill>
                  <a:schemeClr val="bg2"/>
                </a:solidFill>
                <a:latin typeface="宋体" panose="02010600030101010101" pitchFamily="2" charset="-122"/>
              </a:rPr>
              <a:t>bac</a:t>
            </a:r>
            <a:r>
              <a:rPr kumimoji="1" lang="zh-CN" altLang="en-US" b="1" dirty="0">
                <a:solidFill>
                  <a:schemeClr val="bg2"/>
                </a:solidFill>
                <a:latin typeface="宋体" panose="02010600030101010101" pitchFamily="2" charset="-122"/>
              </a:rPr>
              <a:t>；</a:t>
            </a:r>
          </a:p>
          <a:p>
            <a:pPr eaLnBrk="1" hangingPunct="1">
              <a:lnSpc>
                <a:spcPct val="150000"/>
              </a:lnSpc>
              <a:spcBef>
                <a:spcPct val="20000"/>
              </a:spcBef>
            </a:pPr>
            <a:r>
              <a:rPr kumimoji="1" lang="zh-CN" altLang="en-US" b="1" dirty="0">
                <a:solidFill>
                  <a:schemeClr val="bg2"/>
                </a:solidFill>
                <a:latin typeface="宋体" panose="02010600030101010101" pitchFamily="2" charset="-122"/>
              </a:rPr>
              <a:t>⑤ </a:t>
            </a:r>
            <a:r>
              <a:rPr kumimoji="1" lang="en-US" altLang="zh-CN" b="1" dirty="0">
                <a:solidFill>
                  <a:schemeClr val="bg2"/>
                </a:solidFill>
                <a:latin typeface="宋体" panose="02010600030101010101" pitchFamily="2" charset="-122"/>
              </a:rPr>
              <a:t>a</a:t>
            </a:r>
            <a:r>
              <a:rPr kumimoji="1" lang="zh-CN" altLang="en-US" b="1" dirty="0">
                <a:solidFill>
                  <a:schemeClr val="bg2"/>
                </a:solidFill>
                <a:latin typeface="宋体" panose="02010600030101010101" pitchFamily="2" charset="-122"/>
              </a:rPr>
              <a:t>、</a:t>
            </a:r>
            <a:r>
              <a:rPr kumimoji="1" lang="en-US" altLang="zh-CN" b="1" dirty="0">
                <a:solidFill>
                  <a:schemeClr val="bg2"/>
                </a:solidFill>
                <a:latin typeface="宋体" panose="02010600030101010101" pitchFamily="2" charset="-122"/>
              </a:rPr>
              <a:t>b</a:t>
            </a:r>
            <a:r>
              <a:rPr kumimoji="1" lang="zh-CN" altLang="en-US" b="1" dirty="0">
                <a:solidFill>
                  <a:schemeClr val="bg2"/>
                </a:solidFill>
                <a:latin typeface="宋体" panose="02010600030101010101" pitchFamily="2" charset="-122"/>
              </a:rPr>
              <a:t>、</a:t>
            </a:r>
            <a:r>
              <a:rPr kumimoji="1" lang="en-US" altLang="zh-CN" b="1" dirty="0">
                <a:solidFill>
                  <a:schemeClr val="bg2"/>
                </a:solidFill>
                <a:latin typeface="宋体" panose="02010600030101010101" pitchFamily="2" charset="-122"/>
              </a:rPr>
              <a:t>c</a:t>
            </a:r>
            <a:r>
              <a:rPr kumimoji="1" lang="zh-CN" altLang="en-US" b="1" dirty="0">
                <a:solidFill>
                  <a:schemeClr val="bg2"/>
                </a:solidFill>
                <a:latin typeface="宋体" panose="02010600030101010101" pitchFamily="2" charset="-122"/>
              </a:rPr>
              <a:t>入，</a:t>
            </a:r>
            <a:r>
              <a:rPr kumimoji="1" lang="en-US" altLang="zh-CN" b="1" dirty="0">
                <a:solidFill>
                  <a:schemeClr val="bg2"/>
                </a:solidFill>
                <a:latin typeface="宋体" panose="02010600030101010101" pitchFamily="2" charset="-122"/>
              </a:rPr>
              <a:t>c</a:t>
            </a:r>
            <a:r>
              <a:rPr kumimoji="1" lang="zh-CN" altLang="en-US" b="1" dirty="0">
                <a:solidFill>
                  <a:schemeClr val="bg2"/>
                </a:solidFill>
                <a:latin typeface="宋体" panose="02010600030101010101" pitchFamily="2" charset="-122"/>
              </a:rPr>
              <a:t>、</a:t>
            </a:r>
            <a:r>
              <a:rPr kumimoji="1" lang="en-US" altLang="zh-CN" b="1" dirty="0">
                <a:solidFill>
                  <a:schemeClr val="bg2"/>
                </a:solidFill>
                <a:latin typeface="宋体" panose="02010600030101010101" pitchFamily="2" charset="-122"/>
              </a:rPr>
              <a:t>b</a:t>
            </a:r>
            <a:r>
              <a:rPr kumimoji="1" lang="zh-CN" altLang="en-US" b="1" dirty="0">
                <a:solidFill>
                  <a:schemeClr val="bg2"/>
                </a:solidFill>
                <a:latin typeface="宋体" panose="02010600030101010101" pitchFamily="2" charset="-122"/>
              </a:rPr>
              <a:t>、</a:t>
            </a:r>
            <a:r>
              <a:rPr kumimoji="1" lang="en-US" altLang="zh-CN" b="1" dirty="0">
                <a:solidFill>
                  <a:schemeClr val="bg2"/>
                </a:solidFill>
                <a:latin typeface="宋体" panose="02010600030101010101" pitchFamily="2" charset="-122"/>
              </a:rPr>
              <a:t>a</a:t>
            </a:r>
            <a:r>
              <a:rPr kumimoji="1" lang="zh-CN" altLang="en-US" b="1" dirty="0">
                <a:solidFill>
                  <a:schemeClr val="bg2"/>
                </a:solidFill>
                <a:latin typeface="宋体" panose="02010600030101010101" pitchFamily="2" charset="-122"/>
              </a:rPr>
              <a:t>出，    即</a:t>
            </a:r>
            <a:r>
              <a:rPr kumimoji="1" lang="en-US" altLang="zh-CN" b="1" dirty="0" err="1">
                <a:solidFill>
                  <a:schemeClr val="bg2"/>
                </a:solidFill>
                <a:latin typeface="宋体" panose="02010600030101010101" pitchFamily="2" charset="-122"/>
              </a:rPr>
              <a:t>cba</a:t>
            </a:r>
            <a:r>
              <a:rPr kumimoji="1" lang="zh-CN" altLang="en-US" b="1" dirty="0">
                <a:solidFill>
                  <a:schemeClr val="bg2"/>
                </a:solidFill>
                <a:latin typeface="宋体" panose="02010600030101010101" pitchFamily="2" charset="-122"/>
              </a:rPr>
              <a:t>；</a:t>
            </a:r>
          </a:p>
          <a:p>
            <a:pPr eaLnBrk="1" hangingPunct="1">
              <a:lnSpc>
                <a:spcPct val="150000"/>
              </a:lnSpc>
              <a:spcBef>
                <a:spcPct val="20000"/>
              </a:spcBef>
            </a:pPr>
            <a:r>
              <a:rPr kumimoji="1" lang="zh-CN" altLang="en-US" b="1" dirty="0">
                <a:solidFill>
                  <a:schemeClr val="bg2"/>
                </a:solidFill>
                <a:latin typeface="宋体" panose="02010600030101010101" pitchFamily="2" charset="-122"/>
              </a:rPr>
              <a:t>合计有</a:t>
            </a:r>
            <a:r>
              <a:rPr kumimoji="1" lang="en-US" altLang="zh-CN" b="1" dirty="0">
                <a:solidFill>
                  <a:schemeClr val="bg2"/>
                </a:solidFill>
                <a:latin typeface="宋体" panose="02010600030101010101" pitchFamily="2" charset="-122"/>
              </a:rPr>
              <a:t>5</a:t>
            </a:r>
            <a:r>
              <a:rPr kumimoji="1" lang="zh-CN" altLang="en-US" b="1" dirty="0">
                <a:solidFill>
                  <a:schemeClr val="bg2"/>
                </a:solidFill>
                <a:latin typeface="宋体" panose="02010600030101010101" pitchFamily="2" charset="-122"/>
              </a:rPr>
              <a:t>种可能性。</a:t>
            </a:r>
          </a:p>
        </p:txBody>
      </p:sp>
      <p:sp>
        <p:nvSpPr>
          <p:cNvPr id="14340" name="灯片编号占位符 1">
            <a:extLst>
              <a:ext uri="{FF2B5EF4-FFF2-40B4-BE49-F238E27FC236}">
                <a16:creationId xmlns:a16="http://schemas.microsoft.com/office/drawing/2014/main" id="{3E5E0140-7BF7-4DFA-B366-904002E4D851}"/>
              </a:ext>
            </a:extLst>
          </p:cNvPr>
          <p:cNvSpPr>
            <a:spLocks noGrp="1"/>
          </p:cNvSpPr>
          <p:nvPr>
            <p:ph type="sldNum" sz="quarter" idx="12"/>
          </p:nvPr>
        </p:nvSpPr>
        <p:spPr>
          <a:xfrm>
            <a:off x="5832475" y="6642100"/>
            <a:ext cx="331152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BF6E96F9-29C6-47D4-BC42-756C35EB2697}" type="slidenum">
              <a:rPr lang="ko-KR" altLang="en-US" sz="1200">
                <a:solidFill>
                  <a:schemeClr val="accent1"/>
                </a:solidFill>
                <a:latin typeface="Verdana" panose="020B0604030504040204" pitchFamily="34" charset="0"/>
              </a:rPr>
              <a:pPr algn="ctr" eaLnBrk="1" hangingPunct="1"/>
              <a:t>13</a:t>
            </a:fld>
            <a:endParaRPr lang="en-US" altLang="ko-KR" sz="1200">
              <a:solidFill>
                <a:schemeClr val="accent1"/>
              </a:solidFill>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9684">
                                            <p:txEl>
                                              <p:pRg st="0" end="0"/>
                                            </p:txEl>
                                          </p:spTgt>
                                        </p:tgtEl>
                                        <p:attrNameLst>
                                          <p:attrName>style.visibility</p:attrName>
                                        </p:attrNameLst>
                                      </p:cBhvr>
                                      <p:to>
                                        <p:strVal val="visible"/>
                                      </p:to>
                                    </p:set>
                                    <p:animEffect transition="in" filter="strips(downRight)">
                                      <p:cBhvr>
                                        <p:cTn id="7" dur="500"/>
                                        <p:tgtEl>
                                          <p:spTgt spid="19968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99684">
                                            <p:txEl>
                                              <p:pRg st="1" end="1"/>
                                            </p:txEl>
                                          </p:spTgt>
                                        </p:tgtEl>
                                        <p:attrNameLst>
                                          <p:attrName>style.visibility</p:attrName>
                                        </p:attrNameLst>
                                      </p:cBhvr>
                                      <p:to>
                                        <p:strVal val="visible"/>
                                      </p:to>
                                    </p:set>
                                    <p:animEffect transition="in" filter="strips(downRight)">
                                      <p:cBhvr>
                                        <p:cTn id="12" dur="500"/>
                                        <p:tgtEl>
                                          <p:spTgt spid="19968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99684">
                                            <p:txEl>
                                              <p:pRg st="2" end="2"/>
                                            </p:txEl>
                                          </p:spTgt>
                                        </p:tgtEl>
                                        <p:attrNameLst>
                                          <p:attrName>style.visibility</p:attrName>
                                        </p:attrNameLst>
                                      </p:cBhvr>
                                      <p:to>
                                        <p:strVal val="visible"/>
                                      </p:to>
                                    </p:set>
                                    <p:animEffect transition="in" filter="strips(downRight)">
                                      <p:cBhvr>
                                        <p:cTn id="17" dur="500"/>
                                        <p:tgtEl>
                                          <p:spTgt spid="19968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99684">
                                            <p:txEl>
                                              <p:pRg st="3" end="3"/>
                                            </p:txEl>
                                          </p:spTgt>
                                        </p:tgtEl>
                                        <p:attrNameLst>
                                          <p:attrName>style.visibility</p:attrName>
                                        </p:attrNameLst>
                                      </p:cBhvr>
                                      <p:to>
                                        <p:strVal val="visible"/>
                                      </p:to>
                                    </p:set>
                                    <p:animEffect transition="in" filter="strips(downRight)">
                                      <p:cBhvr>
                                        <p:cTn id="22" dur="500"/>
                                        <p:tgtEl>
                                          <p:spTgt spid="19968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99684">
                                            <p:txEl>
                                              <p:pRg st="4" end="4"/>
                                            </p:txEl>
                                          </p:spTgt>
                                        </p:tgtEl>
                                        <p:attrNameLst>
                                          <p:attrName>style.visibility</p:attrName>
                                        </p:attrNameLst>
                                      </p:cBhvr>
                                      <p:to>
                                        <p:strVal val="visible"/>
                                      </p:to>
                                    </p:set>
                                    <p:animEffect transition="in" filter="strips(downRight)">
                                      <p:cBhvr>
                                        <p:cTn id="27" dur="500"/>
                                        <p:tgtEl>
                                          <p:spTgt spid="19968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99684">
                                            <p:txEl>
                                              <p:pRg st="5" end="5"/>
                                            </p:txEl>
                                          </p:spTgt>
                                        </p:tgtEl>
                                        <p:attrNameLst>
                                          <p:attrName>style.visibility</p:attrName>
                                        </p:attrNameLst>
                                      </p:cBhvr>
                                      <p:to>
                                        <p:strVal val="visible"/>
                                      </p:to>
                                    </p:set>
                                    <p:animEffect transition="in" filter="strips(downRight)">
                                      <p:cBhvr>
                                        <p:cTn id="32" dur="500"/>
                                        <p:tgtEl>
                                          <p:spTgt spid="19968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99684">
                                            <p:txEl>
                                              <p:pRg st="6" end="6"/>
                                            </p:txEl>
                                          </p:spTgt>
                                        </p:tgtEl>
                                        <p:attrNameLst>
                                          <p:attrName>style.visibility</p:attrName>
                                        </p:attrNameLst>
                                      </p:cBhvr>
                                      <p:to>
                                        <p:strVal val="visible"/>
                                      </p:to>
                                    </p:set>
                                    <p:animEffect transition="in" filter="strips(downRight)">
                                      <p:cBhvr>
                                        <p:cTn id="37" dur="500"/>
                                        <p:tgtEl>
                                          <p:spTgt spid="19968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4"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C377FA3F-0C4A-4FC9-8C82-058A11D4B7CF}"/>
              </a:ext>
            </a:extLst>
          </p:cNvPr>
          <p:cNvSpPr>
            <a:spLocks noGrp="1" noChangeArrowheads="1"/>
          </p:cNvSpPr>
          <p:nvPr>
            <p:ph type="title"/>
          </p:nvPr>
        </p:nvSpPr>
        <p:spPr>
          <a:xfrm>
            <a:off x="679520" y="2708920"/>
            <a:ext cx="7848600" cy="1143000"/>
          </a:xfrm>
        </p:spPr>
        <p:txBody>
          <a:bodyPr/>
          <a:lstStyle/>
          <a:p>
            <a:pPr algn="just">
              <a:lnSpc>
                <a:spcPct val="150000"/>
              </a:lnSpc>
            </a:pPr>
            <a:r>
              <a:rPr lang="zh-CN" altLang="en-US" sz="2800" dirty="0">
                <a:solidFill>
                  <a:schemeClr val="bg2"/>
                </a:solidFill>
                <a:latin typeface="楷体_GB2312" pitchFamily="49" charset="-122"/>
              </a:rPr>
              <a:t>例</a:t>
            </a:r>
            <a:r>
              <a:rPr lang="en-US" altLang="zh-CN" sz="2800" dirty="0">
                <a:solidFill>
                  <a:schemeClr val="bg2"/>
                </a:solidFill>
                <a:latin typeface="楷体_GB2312" pitchFamily="49" charset="-122"/>
              </a:rPr>
              <a:t>2</a:t>
            </a:r>
            <a:r>
              <a:rPr lang="zh-CN" altLang="en-US" sz="2800" dirty="0">
                <a:solidFill>
                  <a:schemeClr val="bg2"/>
                </a:solidFill>
                <a:latin typeface="楷体_GB2312" pitchFamily="49" charset="-122"/>
              </a:rPr>
              <a:t>：一个栈的输入序列是</a:t>
            </a:r>
            <a:r>
              <a:rPr lang="en-US" altLang="zh-CN" sz="2800" dirty="0">
                <a:solidFill>
                  <a:schemeClr val="bg2"/>
                </a:solidFill>
                <a:latin typeface="楷体_GB2312" pitchFamily="49" charset="-122"/>
              </a:rPr>
              <a:t>12345</a:t>
            </a:r>
            <a:r>
              <a:rPr lang="zh-CN" altLang="en-US" sz="2800" dirty="0">
                <a:solidFill>
                  <a:schemeClr val="bg2"/>
                </a:solidFill>
                <a:latin typeface="楷体_GB2312" pitchFamily="49" charset="-122"/>
              </a:rPr>
              <a:t>，若在入栈的过程中允许出栈，则栈的输出序列</a:t>
            </a:r>
            <a:r>
              <a:rPr lang="en-US" altLang="zh-CN" sz="2800" dirty="0">
                <a:solidFill>
                  <a:schemeClr val="bg2"/>
                </a:solidFill>
                <a:latin typeface="楷体_GB2312" pitchFamily="49" charset="-122"/>
              </a:rPr>
              <a:t>43512</a:t>
            </a:r>
            <a:r>
              <a:rPr lang="zh-CN" altLang="en-US" sz="2800" dirty="0">
                <a:solidFill>
                  <a:schemeClr val="bg2"/>
                </a:solidFill>
                <a:latin typeface="楷体_GB2312" pitchFamily="49" charset="-122"/>
              </a:rPr>
              <a:t>可能实现吗？</a:t>
            </a:r>
            <a:r>
              <a:rPr lang="en-US" altLang="zh-CN" sz="2800" dirty="0">
                <a:solidFill>
                  <a:schemeClr val="bg2"/>
                </a:solidFill>
                <a:latin typeface="楷体_GB2312" pitchFamily="49" charset="-122"/>
              </a:rPr>
              <a:t>12345</a:t>
            </a:r>
            <a:r>
              <a:rPr lang="zh-CN" altLang="en-US" sz="2800" dirty="0">
                <a:solidFill>
                  <a:schemeClr val="bg2"/>
                </a:solidFill>
                <a:latin typeface="楷体_GB2312" pitchFamily="49" charset="-122"/>
              </a:rPr>
              <a:t>的输出呢？</a:t>
            </a:r>
          </a:p>
        </p:txBody>
      </p:sp>
      <p:sp>
        <p:nvSpPr>
          <p:cNvPr id="198659" name="Rectangle 3">
            <a:extLst>
              <a:ext uri="{FF2B5EF4-FFF2-40B4-BE49-F238E27FC236}">
                <a16:creationId xmlns:a16="http://schemas.microsoft.com/office/drawing/2014/main" id="{BA3219D1-70F2-4F3E-BAF9-ACF146B611F4}"/>
              </a:ext>
            </a:extLst>
          </p:cNvPr>
          <p:cNvSpPr>
            <a:spLocks noGrp="1" noChangeArrowheads="1"/>
          </p:cNvSpPr>
          <p:nvPr>
            <p:ph idx="1"/>
          </p:nvPr>
        </p:nvSpPr>
        <p:spPr>
          <a:xfrm>
            <a:off x="893763" y="4005064"/>
            <a:ext cx="7772400" cy="2017713"/>
          </a:xfrm>
        </p:spPr>
        <p:txBody>
          <a:bodyPr/>
          <a:lstStyle/>
          <a:p>
            <a:pPr marL="762000" indent="-762000" algn="just">
              <a:lnSpc>
                <a:spcPct val="150000"/>
              </a:lnSpc>
              <a:buFontTx/>
              <a:buNone/>
            </a:pPr>
            <a:r>
              <a:rPr lang="en-US" altLang="zh-CN" dirty="0">
                <a:solidFill>
                  <a:schemeClr val="bg2"/>
                </a:solidFill>
              </a:rPr>
              <a:t>    </a:t>
            </a:r>
            <a:r>
              <a:rPr lang="en-US" altLang="zh-CN" sz="2800" dirty="0">
                <a:solidFill>
                  <a:schemeClr val="bg2"/>
                </a:solidFill>
              </a:rPr>
              <a:t>43512</a:t>
            </a:r>
            <a:r>
              <a:rPr lang="zh-CN" altLang="en-US" sz="2800" dirty="0">
                <a:solidFill>
                  <a:schemeClr val="bg2"/>
                </a:solidFill>
              </a:rPr>
              <a:t>不可能实现，主要是其中的</a:t>
            </a:r>
            <a:r>
              <a:rPr lang="en-US" altLang="zh-CN" sz="2800" dirty="0">
                <a:solidFill>
                  <a:schemeClr val="bg2"/>
                </a:solidFill>
              </a:rPr>
              <a:t>12</a:t>
            </a:r>
            <a:r>
              <a:rPr lang="zh-CN" altLang="en-US" sz="2800" dirty="0">
                <a:solidFill>
                  <a:schemeClr val="bg2"/>
                </a:solidFill>
              </a:rPr>
              <a:t>顺序不能实现；</a:t>
            </a:r>
          </a:p>
          <a:p>
            <a:pPr marL="762000" indent="-762000" algn="just">
              <a:lnSpc>
                <a:spcPct val="150000"/>
              </a:lnSpc>
              <a:buFontTx/>
              <a:buNone/>
            </a:pPr>
            <a:r>
              <a:rPr lang="zh-CN" altLang="en-US" sz="2800" dirty="0">
                <a:solidFill>
                  <a:schemeClr val="bg2"/>
                </a:solidFill>
              </a:rPr>
              <a:t>    </a:t>
            </a:r>
            <a:r>
              <a:rPr lang="en-US" altLang="zh-CN" sz="2800" dirty="0">
                <a:solidFill>
                  <a:schemeClr val="bg2"/>
                </a:solidFill>
              </a:rPr>
              <a:t>12345</a:t>
            </a:r>
            <a:r>
              <a:rPr lang="zh-CN" altLang="en-US" sz="2800" dirty="0">
                <a:solidFill>
                  <a:schemeClr val="bg2"/>
                </a:solidFill>
              </a:rPr>
              <a:t>的输出可以实现，只需压入一个立即弹出一个即可。 </a:t>
            </a:r>
          </a:p>
        </p:txBody>
      </p:sp>
      <p:sp>
        <p:nvSpPr>
          <p:cNvPr id="198665" name="Rectangle 9">
            <a:extLst>
              <a:ext uri="{FF2B5EF4-FFF2-40B4-BE49-F238E27FC236}">
                <a16:creationId xmlns:a16="http://schemas.microsoft.com/office/drawing/2014/main" id="{7DEF5EB5-A88B-4DC5-B2E3-EAB900727267}"/>
              </a:ext>
            </a:extLst>
          </p:cNvPr>
          <p:cNvSpPr>
            <a:spLocks noChangeArrowheads="1"/>
          </p:cNvSpPr>
          <p:nvPr/>
        </p:nvSpPr>
        <p:spPr bwMode="auto">
          <a:xfrm>
            <a:off x="683568" y="4149080"/>
            <a:ext cx="9064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dirty="0">
                <a:solidFill>
                  <a:srgbClr val="003399"/>
                </a:solidFill>
              </a:rPr>
              <a:t>答：</a:t>
            </a:r>
          </a:p>
        </p:txBody>
      </p:sp>
      <p:sp>
        <p:nvSpPr>
          <p:cNvPr id="15366" name="灯片编号占位符 1">
            <a:extLst>
              <a:ext uri="{FF2B5EF4-FFF2-40B4-BE49-F238E27FC236}">
                <a16:creationId xmlns:a16="http://schemas.microsoft.com/office/drawing/2014/main" id="{A4849D2C-6628-43C1-ADB8-1CD1D814A6B6}"/>
              </a:ext>
            </a:extLst>
          </p:cNvPr>
          <p:cNvSpPr>
            <a:spLocks noGrp="1"/>
          </p:cNvSpPr>
          <p:nvPr>
            <p:ph type="sldNum" sz="quarter" idx="12"/>
          </p:nvPr>
        </p:nvSpPr>
        <p:spPr>
          <a:xfrm>
            <a:off x="5832475" y="6669360"/>
            <a:ext cx="3311525" cy="1886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391C7A6D-EC48-4145-885D-BA62A63F7B32}" type="slidenum">
              <a:rPr lang="ko-KR" altLang="en-US" sz="1200">
                <a:solidFill>
                  <a:schemeClr val="accent1"/>
                </a:solidFill>
                <a:latin typeface="Verdana" panose="020B0604030504040204" pitchFamily="34" charset="0"/>
              </a:rPr>
              <a:pPr algn="ctr" eaLnBrk="1" hangingPunct="1"/>
              <a:t>14</a:t>
            </a:fld>
            <a:endParaRPr lang="en-US" altLang="ko-KR" sz="1200">
              <a:solidFill>
                <a:schemeClr val="accent1"/>
              </a:solidFill>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8658"/>
                                        </p:tgtEl>
                                        <p:attrNameLst>
                                          <p:attrName>style.visibility</p:attrName>
                                        </p:attrNameLst>
                                      </p:cBhvr>
                                      <p:to>
                                        <p:strVal val="visible"/>
                                      </p:to>
                                    </p:set>
                                    <p:animEffect transition="in" filter="wipe(left)">
                                      <p:cBhvr>
                                        <p:cTn id="7" dur="500"/>
                                        <p:tgtEl>
                                          <p:spTgt spid="1986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9866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98659">
                                            <p:txEl>
                                              <p:pRg st="0" end="0"/>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986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autoUpdateAnimBg="0"/>
      <p:bldP spid="198659" grpId="0" build="p" autoUpdateAnimBg="0"/>
      <p:bldP spid="19866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8660" name="Rectangle 4">
            <a:extLst>
              <a:ext uri="{FF2B5EF4-FFF2-40B4-BE49-F238E27FC236}">
                <a16:creationId xmlns:a16="http://schemas.microsoft.com/office/drawing/2014/main" id="{67B7B9B4-7818-4665-865D-0FEAAD54331D}"/>
              </a:ext>
            </a:extLst>
          </p:cNvPr>
          <p:cNvSpPr>
            <a:spLocks noChangeArrowheads="1"/>
          </p:cNvSpPr>
          <p:nvPr/>
        </p:nvSpPr>
        <p:spPr bwMode="auto">
          <a:xfrm>
            <a:off x="1144587" y="3591123"/>
            <a:ext cx="7159625"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20000"/>
              </a:spcBef>
            </a:pPr>
            <a:r>
              <a:rPr kumimoji="1" lang="en-US" altLang="zh-CN" sz="3200" b="1" dirty="0">
                <a:solidFill>
                  <a:schemeClr val="bg2"/>
                </a:solidFill>
              </a:rPr>
              <a:t>    </a:t>
            </a:r>
            <a:r>
              <a:rPr kumimoji="1" lang="en-US" altLang="zh-CN" sz="3200" dirty="0">
                <a:solidFill>
                  <a:schemeClr val="bg2"/>
                </a:solidFill>
              </a:rPr>
              <a:t> </a:t>
            </a:r>
            <a:r>
              <a:rPr kumimoji="1" lang="en-US" altLang="zh-CN" sz="2800" b="1" dirty="0">
                <a:solidFill>
                  <a:schemeClr val="bg2"/>
                </a:solidFill>
              </a:rPr>
              <a:t>435612</a:t>
            </a:r>
            <a:r>
              <a:rPr kumimoji="1" lang="zh-CN" altLang="en-US" sz="2800" b="1" dirty="0">
                <a:solidFill>
                  <a:schemeClr val="bg2"/>
                </a:solidFill>
              </a:rPr>
              <a:t>不能实现，</a:t>
            </a:r>
            <a:r>
              <a:rPr kumimoji="1" lang="en-US" altLang="zh-CN" sz="2800" b="1" dirty="0">
                <a:solidFill>
                  <a:schemeClr val="bg2"/>
                </a:solidFill>
              </a:rPr>
              <a:t>12</a:t>
            </a:r>
            <a:r>
              <a:rPr kumimoji="1" lang="zh-CN" altLang="en-US" sz="2800" b="1" dirty="0">
                <a:solidFill>
                  <a:schemeClr val="bg2"/>
                </a:solidFill>
              </a:rPr>
              <a:t>顺序不能实现；</a:t>
            </a:r>
          </a:p>
          <a:p>
            <a:pPr eaLnBrk="1" hangingPunct="1">
              <a:lnSpc>
                <a:spcPct val="150000"/>
              </a:lnSpc>
              <a:spcBef>
                <a:spcPct val="20000"/>
              </a:spcBef>
            </a:pPr>
            <a:r>
              <a:rPr kumimoji="1" lang="zh-CN" altLang="en-US" b="1" dirty="0">
                <a:solidFill>
                  <a:schemeClr val="bg2"/>
                </a:solidFill>
              </a:rPr>
              <a:t>         </a:t>
            </a:r>
            <a:r>
              <a:rPr kumimoji="1" lang="en-US" altLang="zh-CN" sz="2800" b="1" dirty="0">
                <a:solidFill>
                  <a:schemeClr val="bg2"/>
                </a:solidFill>
              </a:rPr>
              <a:t>135426</a:t>
            </a:r>
            <a:r>
              <a:rPr kumimoji="1" lang="zh-CN" altLang="en-US" sz="2800" b="1" dirty="0">
                <a:solidFill>
                  <a:schemeClr val="bg2"/>
                </a:solidFill>
              </a:rPr>
              <a:t>可以实现。</a:t>
            </a:r>
          </a:p>
        </p:txBody>
      </p:sp>
      <p:sp>
        <p:nvSpPr>
          <p:cNvPr id="198661" name="Rectangle 5">
            <a:extLst>
              <a:ext uri="{FF2B5EF4-FFF2-40B4-BE49-F238E27FC236}">
                <a16:creationId xmlns:a16="http://schemas.microsoft.com/office/drawing/2014/main" id="{82FDA1EF-39A0-49AD-B7BD-312CF3CBEE57}"/>
              </a:ext>
            </a:extLst>
          </p:cNvPr>
          <p:cNvSpPr>
            <a:spLocks noChangeArrowheads="1"/>
          </p:cNvSpPr>
          <p:nvPr/>
        </p:nvSpPr>
        <p:spPr bwMode="auto">
          <a:xfrm>
            <a:off x="838200" y="1899046"/>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pPr>
            <a:r>
              <a:rPr kumimoji="1" lang="zh-CN" altLang="en-US" sz="2800" b="1" dirty="0">
                <a:solidFill>
                  <a:schemeClr val="bg2"/>
                </a:solidFill>
              </a:rPr>
              <a:t>例</a:t>
            </a:r>
            <a:r>
              <a:rPr kumimoji="1" lang="en-US" altLang="zh-CN" sz="2800" b="1" dirty="0">
                <a:solidFill>
                  <a:schemeClr val="bg2"/>
                </a:solidFill>
              </a:rPr>
              <a:t>3</a:t>
            </a:r>
            <a:r>
              <a:rPr kumimoji="1" lang="zh-CN" altLang="en-US" sz="2800" b="1" dirty="0">
                <a:solidFill>
                  <a:schemeClr val="bg2"/>
                </a:solidFill>
              </a:rPr>
              <a:t>：如果一个栈的输入序列为</a:t>
            </a:r>
            <a:r>
              <a:rPr kumimoji="1" lang="en-US" altLang="zh-CN" sz="2800" b="1" dirty="0">
                <a:solidFill>
                  <a:schemeClr val="bg2"/>
                </a:solidFill>
              </a:rPr>
              <a:t>123456</a:t>
            </a:r>
            <a:r>
              <a:rPr kumimoji="1" lang="zh-CN" altLang="en-US" sz="2800" b="1" dirty="0">
                <a:solidFill>
                  <a:schemeClr val="bg2"/>
                </a:solidFill>
              </a:rPr>
              <a:t>，能否得到</a:t>
            </a:r>
            <a:r>
              <a:rPr kumimoji="1" lang="en-US" altLang="zh-CN" sz="2800" b="1" dirty="0">
                <a:solidFill>
                  <a:schemeClr val="bg2"/>
                </a:solidFill>
              </a:rPr>
              <a:t>435612</a:t>
            </a:r>
            <a:r>
              <a:rPr kumimoji="1" lang="zh-CN" altLang="en-US" sz="2800" b="1" dirty="0">
                <a:solidFill>
                  <a:schemeClr val="bg2"/>
                </a:solidFill>
              </a:rPr>
              <a:t>和</a:t>
            </a:r>
            <a:r>
              <a:rPr kumimoji="1" lang="en-US" altLang="zh-CN" sz="2800" b="1" dirty="0">
                <a:solidFill>
                  <a:schemeClr val="bg2"/>
                </a:solidFill>
              </a:rPr>
              <a:t>135426</a:t>
            </a:r>
            <a:r>
              <a:rPr kumimoji="1" lang="zh-CN" altLang="en-US" sz="2800" b="1" dirty="0">
                <a:solidFill>
                  <a:schemeClr val="bg2"/>
                </a:solidFill>
              </a:rPr>
              <a:t>的出栈序列？</a:t>
            </a:r>
          </a:p>
        </p:txBody>
      </p:sp>
      <p:sp>
        <p:nvSpPr>
          <p:cNvPr id="198666" name="Rectangle 10">
            <a:extLst>
              <a:ext uri="{FF2B5EF4-FFF2-40B4-BE49-F238E27FC236}">
                <a16:creationId xmlns:a16="http://schemas.microsoft.com/office/drawing/2014/main" id="{FBE83D32-CC5D-4ADD-91B5-43A596DE7E31}"/>
              </a:ext>
            </a:extLst>
          </p:cNvPr>
          <p:cNvSpPr>
            <a:spLocks noChangeArrowheads="1"/>
          </p:cNvSpPr>
          <p:nvPr/>
        </p:nvSpPr>
        <p:spPr bwMode="auto">
          <a:xfrm>
            <a:off x="971600" y="3804513"/>
            <a:ext cx="9064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dirty="0">
                <a:solidFill>
                  <a:srgbClr val="003399"/>
                </a:solidFill>
              </a:rPr>
              <a:t>答：</a:t>
            </a:r>
          </a:p>
        </p:txBody>
      </p:sp>
      <p:sp>
        <p:nvSpPr>
          <p:cNvPr id="16391" name="灯片编号占位符 3">
            <a:extLst>
              <a:ext uri="{FF2B5EF4-FFF2-40B4-BE49-F238E27FC236}">
                <a16:creationId xmlns:a16="http://schemas.microsoft.com/office/drawing/2014/main" id="{1CEA1519-BD5B-4242-9D27-E539E790DF6D}"/>
              </a:ext>
            </a:extLst>
          </p:cNvPr>
          <p:cNvSpPr>
            <a:spLocks noGrp="1"/>
          </p:cNvSpPr>
          <p:nvPr>
            <p:ph type="sldNum" sz="quarter" idx="12"/>
          </p:nvPr>
        </p:nvSpPr>
        <p:spPr>
          <a:xfrm>
            <a:off x="5832475" y="6642100"/>
            <a:ext cx="331152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AD65C171-8EF7-4E09-97B2-C354475BF4C8}" type="slidenum">
              <a:rPr lang="ko-KR" altLang="en-US" sz="1200">
                <a:solidFill>
                  <a:schemeClr val="accent1"/>
                </a:solidFill>
                <a:latin typeface="Verdana" panose="020B0604030504040204" pitchFamily="34" charset="0"/>
              </a:rPr>
              <a:pPr algn="ctr" eaLnBrk="1" hangingPunct="1"/>
              <a:t>15</a:t>
            </a:fld>
            <a:endParaRPr lang="en-US" altLang="ko-KR" sz="1200">
              <a:solidFill>
                <a:schemeClr val="accent1"/>
              </a:solidFill>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8661"/>
                                        </p:tgtEl>
                                        <p:attrNameLst>
                                          <p:attrName>style.visibility</p:attrName>
                                        </p:attrNameLst>
                                      </p:cBhvr>
                                      <p:to>
                                        <p:strVal val="visible"/>
                                      </p:to>
                                    </p:set>
                                    <p:animEffect transition="in" filter="wipe(left)">
                                      <p:cBhvr>
                                        <p:cTn id="7" dur="500"/>
                                        <p:tgtEl>
                                          <p:spTgt spid="198661"/>
                                        </p:tgtEl>
                                      </p:cBhvr>
                                    </p:animEffect>
                                  </p:childTnLst>
                                </p:cTn>
                              </p:par>
                            </p:childTnLst>
                          </p:cTn>
                        </p:par>
                        <p:par>
                          <p:cTn id="8" fill="hold" nodeType="afterGroup">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98666"/>
                                        </p:tgtEl>
                                        <p:attrNameLst>
                                          <p:attrName>style.visibility</p:attrName>
                                        </p:attrNameLst>
                                      </p:cBhvr>
                                      <p:to>
                                        <p:strVal val="visible"/>
                                      </p:to>
                                    </p:set>
                                    <p:anim calcmode="lin" valueType="num">
                                      <p:cBhvr additive="base">
                                        <p:cTn id="11" dur="500" fill="hold"/>
                                        <p:tgtEl>
                                          <p:spTgt spid="198666"/>
                                        </p:tgtEl>
                                        <p:attrNameLst>
                                          <p:attrName>ppt_x</p:attrName>
                                        </p:attrNameLst>
                                      </p:cBhvr>
                                      <p:tavLst>
                                        <p:tav tm="0">
                                          <p:val>
                                            <p:strVal val="0-#ppt_w/2"/>
                                          </p:val>
                                        </p:tav>
                                        <p:tav tm="100000">
                                          <p:val>
                                            <p:strVal val="#ppt_x"/>
                                          </p:val>
                                        </p:tav>
                                      </p:tavLst>
                                    </p:anim>
                                    <p:anim calcmode="lin" valueType="num">
                                      <p:cBhvr additive="base">
                                        <p:cTn id="12" dur="500" fill="hold"/>
                                        <p:tgtEl>
                                          <p:spTgt spid="198666"/>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98660">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9866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0" grpId="0" uiExpand="1" build="p" autoUpdateAnimBg="0"/>
      <p:bldP spid="198661" grpId="0" autoUpdateAnimBg="0"/>
      <p:bldP spid="19866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056CFF7-69F7-4D58-BA88-46BF8047DD47}"/>
              </a:ext>
            </a:extLst>
          </p:cNvPr>
          <p:cNvSpPr>
            <a:spLocks noGrp="1" noChangeArrowheads="1"/>
          </p:cNvSpPr>
          <p:nvPr>
            <p:ph type="title"/>
          </p:nvPr>
        </p:nvSpPr>
        <p:spPr>
          <a:xfrm>
            <a:off x="785813" y="642938"/>
            <a:ext cx="7704137" cy="839787"/>
          </a:xfrm>
        </p:spPr>
        <p:txBody>
          <a:bodyPr/>
          <a:lstStyle/>
          <a:p>
            <a:pPr eaLnBrk="1" hangingPunct="1"/>
            <a:r>
              <a:rPr lang="en-US" altLang="zh-CN" dirty="0"/>
              <a:t>4.1.1   </a:t>
            </a:r>
            <a:r>
              <a:rPr lang="zh-CN" altLang="en-US" dirty="0"/>
              <a:t>栈抽象数据类型</a:t>
            </a:r>
          </a:p>
        </p:txBody>
      </p:sp>
      <p:sp>
        <p:nvSpPr>
          <p:cNvPr id="17411" name="Rectangle 3">
            <a:extLst>
              <a:ext uri="{FF2B5EF4-FFF2-40B4-BE49-F238E27FC236}">
                <a16:creationId xmlns:a16="http://schemas.microsoft.com/office/drawing/2014/main" id="{FD5E1546-A582-4010-AA88-C2251F6A158F}"/>
              </a:ext>
            </a:extLst>
          </p:cNvPr>
          <p:cNvSpPr>
            <a:spLocks noGrp="1" noChangeArrowheads="1"/>
          </p:cNvSpPr>
          <p:nvPr>
            <p:ph type="body" idx="1"/>
          </p:nvPr>
        </p:nvSpPr>
        <p:spPr>
          <a:xfrm>
            <a:off x="500063" y="1857375"/>
            <a:ext cx="8029575" cy="1500188"/>
          </a:xfrm>
        </p:spPr>
        <p:txBody>
          <a:bodyPr/>
          <a:lstStyle/>
          <a:p>
            <a:pPr marL="0" indent="0" eaLnBrk="1" hangingPunct="1">
              <a:buFont typeface="Wingdings" panose="05000000000000000000" pitchFamily="2" charset="2"/>
              <a:buNone/>
            </a:pPr>
            <a:r>
              <a:rPr lang="zh-CN" altLang="en-US" sz="2800"/>
              <a:t>例子：将</a:t>
            </a:r>
            <a:r>
              <a:rPr lang="en-US" altLang="zh-CN" sz="2800"/>
              <a:t>A</a:t>
            </a:r>
            <a:r>
              <a:rPr lang="zh-CN" altLang="en-US" sz="2800"/>
              <a:t>、</a:t>
            </a:r>
            <a:r>
              <a:rPr lang="en-US" altLang="zh-CN" sz="2800"/>
              <a:t>B</a:t>
            </a:r>
            <a:r>
              <a:rPr lang="zh-CN" altLang="en-US" sz="2800"/>
              <a:t>、</a:t>
            </a:r>
            <a:r>
              <a:rPr lang="en-US" altLang="zh-CN" sz="2800"/>
              <a:t>C</a:t>
            </a:r>
            <a:r>
              <a:rPr lang="zh-CN" altLang="en-US" sz="2800"/>
              <a:t>、</a:t>
            </a:r>
            <a:r>
              <a:rPr lang="en-US" altLang="zh-CN" sz="2800"/>
              <a:t>D</a:t>
            </a:r>
            <a:r>
              <a:rPr lang="zh-CN" altLang="en-US" sz="2800"/>
              <a:t>元素依次全部进栈，再全部取出，得到的出栈序列为</a:t>
            </a:r>
            <a:r>
              <a:rPr lang="en-US" altLang="zh-CN" sz="2800"/>
              <a:t>D</a:t>
            </a:r>
            <a:r>
              <a:rPr lang="zh-CN" altLang="en-US" sz="2800"/>
              <a:t>、</a:t>
            </a:r>
            <a:r>
              <a:rPr lang="en-US" altLang="zh-CN" sz="2800"/>
              <a:t>C</a:t>
            </a:r>
            <a:r>
              <a:rPr lang="zh-CN" altLang="en-US" sz="2800"/>
              <a:t>、</a:t>
            </a:r>
            <a:r>
              <a:rPr lang="en-US" altLang="zh-CN" sz="2800"/>
              <a:t>B</a:t>
            </a:r>
            <a:r>
              <a:rPr lang="zh-CN" altLang="en-US" sz="2800"/>
              <a:t>、</a:t>
            </a:r>
            <a:r>
              <a:rPr lang="en-US" altLang="zh-CN" sz="2800"/>
              <a:t>A</a:t>
            </a:r>
            <a:r>
              <a:rPr lang="zh-CN" altLang="en-US" sz="2800"/>
              <a:t>。</a:t>
            </a:r>
            <a:endParaRPr lang="en-US" altLang="zh-CN" sz="2800"/>
          </a:p>
          <a:p>
            <a:pPr marL="0" indent="0" eaLnBrk="1" hangingPunct="1">
              <a:buFont typeface="Wingdings" panose="05000000000000000000" pitchFamily="2" charset="2"/>
              <a:buNone/>
            </a:pPr>
            <a:endParaRPr lang="en-US" altLang="zh-CN" sz="2800"/>
          </a:p>
        </p:txBody>
      </p:sp>
      <p:pic>
        <p:nvPicPr>
          <p:cNvPr id="5125" name="Picture 5" descr="3d1">
            <a:extLst>
              <a:ext uri="{FF2B5EF4-FFF2-40B4-BE49-F238E27FC236}">
                <a16:creationId xmlns:a16="http://schemas.microsoft.com/office/drawing/2014/main" id="{F36BF036-F201-4B1E-8CEE-6087CA9833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2063" y="3143250"/>
            <a:ext cx="3830637"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D3A958F5-8A2F-4B7C-BC35-EBD463895ACF}"/>
              </a:ext>
            </a:extLst>
          </p:cNvPr>
          <p:cNvSpPr txBox="1">
            <a:spLocks noChangeArrowheads="1"/>
          </p:cNvSpPr>
          <p:nvPr/>
        </p:nvSpPr>
        <p:spPr bwMode="auto">
          <a:xfrm>
            <a:off x="500063" y="2786063"/>
            <a:ext cx="4714875"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latin typeface="方正舒体" panose="02010601030101010101" pitchFamily="2" charset="-122"/>
                <a:ea typeface="方正舒体" panose="02010601030101010101" pitchFamily="2" charset="-122"/>
              </a:rPr>
              <a:t>思考</a:t>
            </a:r>
            <a:r>
              <a:rPr lang="zh-CN" altLang="en-US" sz="2800" b="1" dirty="0"/>
              <a:t>：如果入栈的次序是</a:t>
            </a:r>
            <a:r>
              <a:rPr lang="en-US" altLang="zh-CN" sz="2800" b="1" dirty="0"/>
              <a:t>A</a:t>
            </a:r>
            <a:r>
              <a:rPr lang="zh-CN" altLang="en-US" sz="2800" b="1" dirty="0"/>
              <a:t>、</a:t>
            </a:r>
            <a:r>
              <a:rPr lang="en-US" altLang="zh-CN" sz="2800" b="1" dirty="0"/>
              <a:t>B</a:t>
            </a:r>
            <a:r>
              <a:rPr lang="zh-CN" altLang="en-US" sz="2800" b="1" dirty="0"/>
              <a:t>、</a:t>
            </a:r>
            <a:r>
              <a:rPr lang="en-US" altLang="zh-CN" sz="2800" b="1" dirty="0"/>
              <a:t>C</a:t>
            </a:r>
            <a:r>
              <a:rPr lang="zh-CN" altLang="en-US" sz="2800" b="1" dirty="0"/>
              <a:t>、</a:t>
            </a:r>
            <a:r>
              <a:rPr lang="en-US" altLang="zh-CN" sz="2800" b="1" dirty="0"/>
              <a:t>D</a:t>
            </a:r>
            <a:r>
              <a:rPr lang="zh-CN" altLang="en-US" sz="2800" b="1" dirty="0"/>
              <a:t>，出栈可以在任何时候出栈，能得到那些可能的出栈序列？</a:t>
            </a:r>
          </a:p>
        </p:txBody>
      </p:sp>
      <p:sp>
        <p:nvSpPr>
          <p:cNvPr id="2" name="矩形 1">
            <a:extLst>
              <a:ext uri="{FF2B5EF4-FFF2-40B4-BE49-F238E27FC236}">
                <a16:creationId xmlns:a16="http://schemas.microsoft.com/office/drawing/2014/main" id="{3408AA07-CC7B-4133-AEA2-FEAF95CAF41E}"/>
              </a:ext>
            </a:extLst>
          </p:cNvPr>
          <p:cNvSpPr/>
          <p:nvPr/>
        </p:nvSpPr>
        <p:spPr>
          <a:xfrm>
            <a:off x="3995936" y="6562427"/>
            <a:ext cx="5257403" cy="369332"/>
          </a:xfrm>
          <a:prstGeom prst="rect">
            <a:avLst/>
          </a:prstGeom>
        </p:spPr>
        <p:txBody>
          <a:bodyPr wrap="square">
            <a:spAutoFit/>
          </a:bodyPr>
          <a:lstStyle/>
          <a:p>
            <a:r>
              <a:rPr lang="zh-CN" altLang="en-US" sz="1800" dirty="0">
                <a:hlinkClick r:id="rId4"/>
              </a:rPr>
              <a:t>https://www.cnblogs.com/jiayouwyhit/p/3222973.html</a:t>
            </a:r>
            <a:endParaRPr lang="zh-CN" altLang="en-US" sz="1800" dirty="0"/>
          </a:p>
        </p:txBody>
      </p:sp>
      <p:grpSp>
        <p:nvGrpSpPr>
          <p:cNvPr id="11" name="组合 8">
            <a:extLst>
              <a:ext uri="{FF2B5EF4-FFF2-40B4-BE49-F238E27FC236}">
                <a16:creationId xmlns:a16="http://schemas.microsoft.com/office/drawing/2014/main" id="{01505F3E-E624-4E15-948B-5CDEBF46C61F}"/>
              </a:ext>
            </a:extLst>
          </p:cNvPr>
          <p:cNvGrpSpPr>
            <a:grpSpLocks/>
          </p:cNvGrpSpPr>
          <p:nvPr/>
        </p:nvGrpSpPr>
        <p:grpSpPr bwMode="auto">
          <a:xfrm>
            <a:off x="487135" y="4194809"/>
            <a:ext cx="6448202" cy="2541745"/>
            <a:chOff x="3286115" y="5920112"/>
            <a:chExt cx="3928424" cy="2541687"/>
          </a:xfrm>
        </p:grpSpPr>
        <p:sp>
          <p:nvSpPr>
            <p:cNvPr id="12" name="TextBox 6">
              <a:extLst>
                <a:ext uri="{FF2B5EF4-FFF2-40B4-BE49-F238E27FC236}">
                  <a16:creationId xmlns:a16="http://schemas.microsoft.com/office/drawing/2014/main" id="{8505D9B0-19E5-496A-886A-187BC694A890}"/>
                </a:ext>
              </a:extLst>
            </p:cNvPr>
            <p:cNvSpPr txBox="1">
              <a:spLocks noChangeArrowheads="1"/>
            </p:cNvSpPr>
            <p:nvPr/>
          </p:nvSpPr>
          <p:spPr bwMode="auto">
            <a:xfrm>
              <a:off x="3286115" y="6215082"/>
              <a:ext cx="3928424" cy="2246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出栈序列个数为：</a:t>
              </a:r>
              <a:endParaRPr lang="en-US" altLang="zh-CN" sz="2800" b="1" dirty="0"/>
            </a:p>
            <a:p>
              <a:pPr eaLnBrk="1" hangingPunct="1"/>
              <a:r>
                <a:rPr lang="en-US" altLang="zh-CN" sz="2800" b="1" dirty="0"/>
                <a:t>n=1, </a:t>
              </a:r>
              <a:r>
                <a:rPr lang="zh-CN" altLang="en-US" sz="2800" b="1" dirty="0"/>
                <a:t>出栈序列数个数为</a:t>
              </a:r>
              <a:r>
                <a:rPr lang="en-US" altLang="zh-CN" sz="2800" b="1" dirty="0"/>
                <a:t>1</a:t>
              </a:r>
              <a:r>
                <a:rPr lang="zh-CN" altLang="en-US" sz="2800" b="1" dirty="0"/>
                <a:t>。</a:t>
              </a:r>
              <a:endParaRPr lang="en-US" altLang="zh-CN" sz="2800" b="1" dirty="0"/>
            </a:p>
            <a:p>
              <a:pPr eaLnBrk="1" hangingPunct="1"/>
              <a:r>
                <a:rPr lang="en-US" altLang="zh-CN" sz="2800" b="1" dirty="0"/>
                <a:t>n=2,</a:t>
              </a:r>
              <a:r>
                <a:rPr lang="zh-CN" altLang="en-US" sz="2800" b="1" dirty="0"/>
                <a:t> 出栈序列出栈序列个数为</a:t>
              </a:r>
              <a:r>
                <a:rPr lang="en-US" altLang="zh-CN" sz="2800" b="1" dirty="0"/>
                <a:t>2.</a:t>
              </a:r>
            </a:p>
            <a:p>
              <a:pPr eaLnBrk="1" hangingPunct="1"/>
              <a:r>
                <a:rPr lang="en-US" altLang="zh-CN" sz="2800" b="1" dirty="0"/>
                <a:t>n=3, </a:t>
              </a:r>
              <a:r>
                <a:rPr lang="zh-CN" altLang="en-US" sz="2800" b="1" dirty="0"/>
                <a:t>出栈序列个数为</a:t>
              </a:r>
              <a:r>
                <a:rPr lang="en-US" altLang="zh-CN" sz="2800" b="1" dirty="0"/>
                <a:t>5</a:t>
              </a:r>
              <a:r>
                <a:rPr lang="zh-CN" altLang="en-US" sz="2800" b="1" dirty="0"/>
                <a:t>。</a:t>
              </a:r>
              <a:endParaRPr lang="en-US" altLang="zh-CN" sz="2800" b="1" dirty="0"/>
            </a:p>
            <a:p>
              <a:pPr eaLnBrk="1" hangingPunct="1"/>
              <a:r>
                <a:rPr lang="en-US" altLang="zh-CN" sz="2800" b="1" dirty="0"/>
                <a:t>n=4,</a:t>
              </a:r>
              <a:r>
                <a:rPr lang="zh-CN" altLang="en-US" sz="2800" b="1" dirty="0"/>
                <a:t> 出栈序列个数为</a:t>
              </a:r>
              <a:r>
                <a:rPr lang="en-US" altLang="zh-CN" sz="2800" b="1" dirty="0"/>
                <a:t>14.</a:t>
              </a:r>
            </a:p>
          </p:txBody>
        </p:sp>
        <mc:AlternateContent xmlns:mc="http://schemas.openxmlformats.org/markup-compatibility/2006" xmlns:a14="http://schemas.microsoft.com/office/drawing/2010/main">
          <mc:Choice Requires="a14">
            <p:sp>
              <p:nvSpPr>
                <p:cNvPr id="13" name="Object 6">
                  <a:extLst>
                    <a:ext uri="{FF2B5EF4-FFF2-40B4-BE49-F238E27FC236}">
                      <a16:creationId xmlns:a16="http://schemas.microsoft.com/office/drawing/2014/main" id="{4640983E-7CE3-4616-925B-D41767DDDACE}"/>
                    </a:ext>
                  </a:extLst>
                </p:cNvPr>
                <p:cNvSpPr txBox="1"/>
                <p:nvPr/>
              </p:nvSpPr>
              <p:spPr bwMode="auto">
                <a:xfrm>
                  <a:off x="4944361" y="5920112"/>
                  <a:ext cx="830368" cy="785794"/>
                </a:xfrm>
                <a:prstGeom prst="rect">
                  <a:avLst/>
                </a:prstGeom>
                <a:noFill/>
                <a:ln>
                  <a:noFill/>
                </a:ln>
                <a:effectLst/>
              </p:spPr>
              <p:txBody>
                <a:bodyPr>
                  <a:normAutofit fontScale="62500" lnSpcReduction="20000"/>
                </a:bodyPr>
                <a:lstStyle/>
                <a:p>
                  <a:pPr/>
                  <a14:m>
                    <m:oMathPara xmlns:m="http://schemas.openxmlformats.org/officeDocument/2006/math">
                      <m:oMathParaPr>
                        <m:jc m:val="centerGroup"/>
                      </m:oMathParaPr>
                      <m:oMath xmlns:m="http://schemas.openxmlformats.org/officeDocument/2006/math">
                        <m:f>
                          <m:fPr>
                            <m:ctrlPr>
                              <a:rPr lang="zh-CN" altLang="en-US" sz="3400" i="1">
                                <a:solidFill>
                                  <a:srgbClr val="000000"/>
                                </a:solidFill>
                                <a:latin typeface="Cambria Math" panose="02040503050406030204" pitchFamily="18" charset="0"/>
                              </a:rPr>
                            </m:ctrlPr>
                          </m:fPr>
                          <m:num>
                            <m:sSubSup>
                              <m:sSubSupPr>
                                <m:ctrlPr>
                                  <a:rPr lang="zh-CN" altLang="en-US" sz="3400" i="1">
                                    <a:solidFill>
                                      <a:srgbClr val="000000"/>
                                    </a:solidFill>
                                    <a:latin typeface="Cambria Math" panose="02040503050406030204" pitchFamily="18" charset="0"/>
                                  </a:rPr>
                                </m:ctrlPr>
                              </m:sSubSupPr>
                              <m:e>
                                <m:r>
                                  <a:rPr lang="zh-CN" altLang="en-US" sz="3400" i="1">
                                    <a:solidFill>
                                      <a:srgbClr val="000000"/>
                                    </a:solidFill>
                                    <a:latin typeface="Cambria Math" panose="02040503050406030204" pitchFamily="18" charset="0"/>
                                  </a:rPr>
                                  <m:t>𝐶</m:t>
                                </m:r>
                              </m:e>
                              <m:sub>
                                <m:r>
                                  <a:rPr lang="zh-CN" altLang="en-US" sz="3400" i="1">
                                    <a:solidFill>
                                      <a:srgbClr val="000000"/>
                                    </a:solidFill>
                                    <a:latin typeface="Cambria Math" panose="02040503050406030204" pitchFamily="18" charset="0"/>
                                  </a:rPr>
                                  <m:t>2</m:t>
                                </m:r>
                                <m:r>
                                  <a:rPr lang="zh-CN" altLang="en-US" sz="3400" i="1">
                                    <a:solidFill>
                                      <a:srgbClr val="000000"/>
                                    </a:solidFill>
                                    <a:latin typeface="Cambria Math" panose="02040503050406030204" pitchFamily="18" charset="0"/>
                                  </a:rPr>
                                  <m:t>𝑛</m:t>
                                </m:r>
                              </m:sub>
                              <m:sup>
                                <m:r>
                                  <a:rPr lang="zh-CN" altLang="en-US" sz="3400" i="1">
                                    <a:solidFill>
                                      <a:srgbClr val="000000"/>
                                    </a:solidFill>
                                    <a:latin typeface="Cambria Math" panose="02040503050406030204" pitchFamily="18" charset="0"/>
                                  </a:rPr>
                                  <m:t>𝑛</m:t>
                                </m:r>
                              </m:sup>
                            </m:sSubSup>
                          </m:num>
                          <m:den>
                            <m:r>
                              <a:rPr lang="zh-CN" altLang="en-US" sz="3400" i="1">
                                <a:solidFill>
                                  <a:srgbClr val="000000"/>
                                </a:solidFill>
                                <a:latin typeface="Cambria Math" panose="02040503050406030204" pitchFamily="18" charset="0"/>
                              </a:rPr>
                              <m:t>(</m:t>
                            </m:r>
                            <m:r>
                              <a:rPr lang="zh-CN" altLang="en-US" sz="3400" i="1">
                                <a:solidFill>
                                  <a:srgbClr val="000000"/>
                                </a:solidFill>
                                <a:latin typeface="Cambria Math" panose="02040503050406030204" pitchFamily="18" charset="0"/>
                              </a:rPr>
                              <m:t>𝑛</m:t>
                            </m:r>
                            <m:r>
                              <a:rPr lang="zh-CN" altLang="en-US" sz="3400" i="1">
                                <a:solidFill>
                                  <a:srgbClr val="000000"/>
                                </a:solidFill>
                                <a:latin typeface="Cambria Math" panose="02040503050406030204" pitchFamily="18" charset="0"/>
                              </a:rPr>
                              <m:t>+1)</m:t>
                            </m:r>
                          </m:den>
                        </m:f>
                      </m:oMath>
                    </m:oMathPara>
                  </a14:m>
                  <a:endParaRPr lang="zh-CN" altLang="en-US" dirty="0"/>
                </a:p>
              </p:txBody>
            </p:sp>
          </mc:Choice>
          <mc:Fallback xmlns="">
            <p:sp>
              <p:nvSpPr>
                <p:cNvPr id="13" name="Object 6">
                  <a:extLst>
                    <a:ext uri="{FF2B5EF4-FFF2-40B4-BE49-F238E27FC236}">
                      <a16:creationId xmlns:a16="http://schemas.microsoft.com/office/drawing/2014/main" id="{4640983E-7CE3-4616-925B-D41767DDDACE}"/>
                    </a:ext>
                  </a:extLst>
                </p:cNvPr>
                <p:cNvSpPr txBox="1">
                  <a:spLocks noRot="1" noChangeAspect="1" noMove="1" noResize="1" noEditPoints="1" noAdjustHandles="1" noChangeArrowheads="1" noChangeShapeType="1" noTextEdit="1"/>
                </p:cNvSpPr>
                <p:nvPr/>
              </p:nvSpPr>
              <p:spPr bwMode="auto">
                <a:xfrm>
                  <a:off x="4944361" y="5920112"/>
                  <a:ext cx="830368" cy="785794"/>
                </a:xfrm>
                <a:prstGeom prst="rect">
                  <a:avLst/>
                </a:prstGeom>
                <a:blipFill>
                  <a:blip r:embed="rId5"/>
                  <a:stretch>
                    <a:fillRect/>
                  </a:stretch>
                </a:blipFill>
                <a:ln>
                  <a:noFill/>
                </a:ln>
                <a:effectLst/>
              </p:spPr>
              <p:txBody>
                <a:bodyPr/>
                <a:lstStyle/>
                <a:p>
                  <a:r>
                    <a:rPr lang="zh-CN" altLang="en-US">
                      <a:noFill/>
                    </a:rPr>
                    <a:t> </a:t>
                  </a:r>
                </a:p>
              </p:txBody>
            </p:sp>
          </mc:Fallback>
        </mc:AlternateContent>
      </p:grpSp>
      <p:sp>
        <p:nvSpPr>
          <p:cNvPr id="8" name="矩形: 圆角 7">
            <a:extLst>
              <a:ext uri="{FF2B5EF4-FFF2-40B4-BE49-F238E27FC236}">
                <a16:creationId xmlns:a16="http://schemas.microsoft.com/office/drawing/2014/main" id="{CD1F3A61-5DF4-4042-BD7B-51D6DCB2E37B}"/>
              </a:ext>
            </a:extLst>
          </p:cNvPr>
          <p:cNvSpPr/>
          <p:nvPr/>
        </p:nvSpPr>
        <p:spPr>
          <a:xfrm>
            <a:off x="3347864" y="4194809"/>
            <a:ext cx="1362984" cy="78581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1" presetClass="entr" presetSubtype="0" fill="hold" grpId="0" nodeType="clickEffect">
                                  <p:stCondLst>
                                    <p:cond delay="0"/>
                                  </p:stCondLst>
                                  <p:iterate type="lt">
                                    <p:tmPct val="5000"/>
                                  </p:iterate>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 calcmode="lin" valueType="num">
                                      <p:cBhvr>
                                        <p:cTn id="13" dur="1000" fill="hold"/>
                                        <p:tgtEl>
                                          <p:spTgt spid="6"/>
                                        </p:tgtEl>
                                        <p:attrNameLst>
                                          <p:attrName>style.rotation</p:attrName>
                                        </p:attrNameLst>
                                      </p:cBhvr>
                                      <p:tavLst>
                                        <p:tav tm="0">
                                          <p:val>
                                            <p:fltVal val="90"/>
                                          </p:val>
                                        </p:tav>
                                        <p:tav tm="100000">
                                          <p:val>
                                            <p:fltVal val="0"/>
                                          </p:val>
                                        </p:tav>
                                      </p:tavLst>
                                    </p:anim>
                                    <p:animEffect transition="in" filter="fade">
                                      <p:cBhvr>
                                        <p:cTn id="14" dur="10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amond(in)">
                                      <p:cBhvr>
                                        <p:cTn id="19" dur="20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FEF298BB-CF07-4003-A74B-B6A4FDEEE2B7}"/>
              </a:ext>
            </a:extLst>
          </p:cNvPr>
          <p:cNvSpPr>
            <a:spLocks noGrp="1"/>
          </p:cNvSpPr>
          <p:nvPr>
            <p:ph type="title"/>
          </p:nvPr>
        </p:nvSpPr>
        <p:spPr/>
        <p:txBody>
          <a:bodyPr/>
          <a:lstStyle/>
          <a:p>
            <a:r>
              <a:rPr lang="zh-CN" altLang="en-US" sz="4000"/>
              <a:t>栈的抽象数据结构程序语言描述</a:t>
            </a:r>
          </a:p>
        </p:txBody>
      </p:sp>
      <p:sp>
        <p:nvSpPr>
          <p:cNvPr id="3" name="内容占位符 2">
            <a:extLst>
              <a:ext uri="{FF2B5EF4-FFF2-40B4-BE49-F238E27FC236}">
                <a16:creationId xmlns:a16="http://schemas.microsoft.com/office/drawing/2014/main" id="{139D69DB-130A-4AE8-99C9-DDC65A8CE812}"/>
              </a:ext>
            </a:extLst>
          </p:cNvPr>
          <p:cNvSpPr>
            <a:spLocks noGrp="1"/>
          </p:cNvSpPr>
          <p:nvPr>
            <p:ph idx="1"/>
          </p:nvPr>
        </p:nvSpPr>
        <p:spPr>
          <a:xfrm>
            <a:off x="714375" y="1785938"/>
            <a:ext cx="8240713" cy="4714875"/>
          </a:xfrm>
        </p:spPr>
        <p:txBody>
          <a:bodyPr/>
          <a:lstStyle/>
          <a:p>
            <a:pPr marL="0" indent="0" eaLnBrk="1" hangingPunct="1">
              <a:buFont typeface="Wingdings" panose="05000000000000000000" pitchFamily="2" charset="2"/>
              <a:buNone/>
              <a:defRPr/>
            </a:pPr>
            <a:r>
              <a:rPr lang="zh-CN" altLang="en-US" dirty="0"/>
              <a:t>栈：后进先出的线性表，基本操作有初始化、入栈、出栈、判空及取栈顶元素。程序语言描述为：</a:t>
            </a:r>
            <a:endParaRPr lang="en-US" altLang="zh-CN" dirty="0"/>
          </a:p>
          <a:p>
            <a:pPr marL="0" indent="0" eaLnBrk="1" hangingPunct="1">
              <a:buFont typeface="Wingdings" panose="05000000000000000000" pitchFamily="2" charset="2"/>
              <a:buNone/>
              <a:defRPr/>
            </a:pPr>
            <a:r>
              <a:rPr lang="en-US" altLang="zh-CN" sz="2800" dirty="0"/>
              <a:t>public interface </a:t>
            </a:r>
            <a:r>
              <a:rPr lang="en-US" altLang="zh-CN" sz="2800" dirty="0" err="1"/>
              <a:t>SStack</a:t>
            </a:r>
            <a:r>
              <a:rPr lang="en-US" altLang="zh-CN" sz="2800" dirty="0"/>
              <a:t>&lt;T&gt; {</a:t>
            </a:r>
            <a:endParaRPr lang="zh-CN" altLang="en-US" sz="2800" dirty="0"/>
          </a:p>
          <a:p>
            <a:pPr marL="0" indent="0" eaLnBrk="1" hangingPunct="1">
              <a:buFont typeface="Wingdings" panose="05000000000000000000" pitchFamily="2" charset="2"/>
              <a:buNone/>
              <a:defRPr/>
            </a:pPr>
            <a:r>
              <a:rPr lang="zh-CN" altLang="en-US" sz="2800" dirty="0"/>
              <a:t>    </a:t>
            </a:r>
            <a:r>
              <a:rPr lang="en-US" altLang="zh-CN" sz="2800" dirty="0" err="1"/>
              <a:t>boolean</a:t>
            </a:r>
            <a:r>
              <a:rPr lang="en-US" altLang="zh-CN" sz="2800" dirty="0"/>
              <a:t> </a:t>
            </a:r>
            <a:r>
              <a:rPr lang="en-US" altLang="zh-CN" sz="2800" dirty="0" err="1"/>
              <a:t>isEmpty</a:t>
            </a:r>
            <a:r>
              <a:rPr lang="en-US" altLang="zh-CN" sz="2800" dirty="0"/>
              <a:t>();            //</a:t>
            </a:r>
            <a:r>
              <a:rPr lang="zh-CN" altLang="en-US" sz="2800" dirty="0"/>
              <a:t>判断是否空栈</a:t>
            </a:r>
            <a:endParaRPr lang="en-US" altLang="zh-CN" sz="2800" dirty="0"/>
          </a:p>
          <a:p>
            <a:pPr marL="0" indent="0" eaLnBrk="1" hangingPunct="1">
              <a:buFont typeface="Wingdings" panose="05000000000000000000" pitchFamily="2" charset="2"/>
              <a:buNone/>
              <a:defRPr/>
            </a:pPr>
            <a:r>
              <a:rPr lang="en-US" altLang="zh-CN" sz="2800" dirty="0"/>
              <a:t>    </a:t>
            </a:r>
            <a:r>
              <a:rPr lang="en-US" altLang="zh-CN" sz="2800" dirty="0" err="1"/>
              <a:t>boolean</a:t>
            </a:r>
            <a:r>
              <a:rPr lang="en-US" altLang="zh-CN" sz="2800" dirty="0"/>
              <a:t> push(T element);     //</a:t>
            </a:r>
            <a:r>
              <a:rPr lang="zh-CN" altLang="en-US" sz="2800" dirty="0"/>
              <a:t>入栈</a:t>
            </a:r>
            <a:endParaRPr lang="en-US" altLang="zh-CN" sz="2800" dirty="0"/>
          </a:p>
          <a:p>
            <a:pPr marL="0" indent="0" eaLnBrk="1" hangingPunct="1">
              <a:buFont typeface="Wingdings" panose="05000000000000000000" pitchFamily="2" charset="2"/>
              <a:buNone/>
              <a:defRPr/>
            </a:pPr>
            <a:r>
              <a:rPr lang="en-US" altLang="zh-CN" sz="2800" dirty="0"/>
              <a:t>    T pop();                           	//</a:t>
            </a:r>
            <a:r>
              <a:rPr lang="zh-CN" altLang="en-US" sz="2800" dirty="0"/>
              <a:t>出栈</a:t>
            </a:r>
            <a:endParaRPr lang="en-US" altLang="zh-CN" sz="2800" dirty="0"/>
          </a:p>
          <a:p>
            <a:pPr marL="0" indent="0" eaLnBrk="1" hangingPunct="1">
              <a:buFont typeface="Wingdings" panose="05000000000000000000" pitchFamily="2" charset="2"/>
              <a:buNone/>
              <a:defRPr/>
            </a:pPr>
            <a:r>
              <a:rPr lang="en-US" altLang="zh-CN" sz="2800" dirty="0"/>
              <a:t>    T get();                             //</a:t>
            </a:r>
            <a:r>
              <a:rPr lang="zh-CN" altLang="en-US" sz="2800" dirty="0"/>
              <a:t>取栈顶元素值</a:t>
            </a:r>
            <a:endParaRPr lang="en-US" altLang="zh-CN" sz="2800" dirty="0"/>
          </a:p>
          <a:p>
            <a:pPr marL="0" indent="0" eaLnBrk="1" hangingPunct="1">
              <a:buFont typeface="Wingdings" panose="05000000000000000000" pitchFamily="2" charset="2"/>
              <a:buNone/>
              <a:defRPr/>
            </a:pPr>
            <a:r>
              <a:rPr lang="zh-CN" altLang="en-US" sz="2800" dirty="0"/>
              <a:t> </a:t>
            </a:r>
            <a:r>
              <a:rPr lang="en-US" altLang="zh-CN" sz="2800" dirty="0"/>
              <a:t>}</a:t>
            </a:r>
            <a:endParaRPr lang="zh-CN" altLang="en-US" sz="2800" dirty="0"/>
          </a:p>
          <a:p>
            <a:pPr>
              <a:defRPr/>
            </a:pPr>
            <a:endParaRPr lang="zh-CN" altLang="en-US" sz="2800" dirty="0"/>
          </a:p>
        </p:txBody>
      </p:sp>
      <p:sp>
        <p:nvSpPr>
          <p:cNvPr id="4" name="灯片编号占位符 3">
            <a:extLst>
              <a:ext uri="{FF2B5EF4-FFF2-40B4-BE49-F238E27FC236}">
                <a16:creationId xmlns:a16="http://schemas.microsoft.com/office/drawing/2014/main" id="{6CB953E9-BC76-44C1-9A86-F2C55F6FADB3}"/>
              </a:ext>
            </a:extLst>
          </p:cNvPr>
          <p:cNvSpPr>
            <a:spLocks noGrp="1"/>
          </p:cNvSpPr>
          <p:nvPr>
            <p:ph type="sldNum" sz="quarter" idx="12"/>
          </p:nvPr>
        </p:nvSpPr>
        <p:spPr/>
        <p:txBody>
          <a:bodyPr/>
          <a:lstStyle/>
          <a:p>
            <a:fld id="{6F7EDBC0-6DEE-4BD2-A354-B0E2D215F1D6}" type="slidenum">
              <a:rPr lang="zh-CN" altLang="en-US" smtClean="0"/>
              <a:pPr/>
              <a:t>17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A3EA144E-0EC6-42C4-BCA8-88C25D8FC863}"/>
              </a:ext>
            </a:extLst>
          </p:cNvPr>
          <p:cNvSpPr>
            <a:spLocks noGrp="1"/>
          </p:cNvSpPr>
          <p:nvPr>
            <p:ph type="title"/>
          </p:nvPr>
        </p:nvSpPr>
        <p:spPr/>
        <p:txBody>
          <a:bodyPr/>
          <a:lstStyle/>
          <a:p>
            <a:r>
              <a:rPr lang="en-US" altLang="zh-CN" dirty="0"/>
              <a:t>4.1.2   </a:t>
            </a:r>
            <a:r>
              <a:rPr lang="zh-CN" altLang="en-US" dirty="0"/>
              <a:t>顺序栈</a:t>
            </a:r>
          </a:p>
        </p:txBody>
      </p:sp>
      <p:sp>
        <p:nvSpPr>
          <p:cNvPr id="10243" name="内容占位符 2">
            <a:extLst>
              <a:ext uri="{FF2B5EF4-FFF2-40B4-BE49-F238E27FC236}">
                <a16:creationId xmlns:a16="http://schemas.microsoft.com/office/drawing/2014/main" id="{9AD92AC8-E494-415B-A584-698F5B307AAE}"/>
              </a:ext>
            </a:extLst>
          </p:cNvPr>
          <p:cNvSpPr>
            <a:spLocks noGrp="1"/>
          </p:cNvSpPr>
          <p:nvPr>
            <p:ph idx="1"/>
          </p:nvPr>
        </p:nvSpPr>
        <p:spPr>
          <a:xfrm>
            <a:off x="642938" y="1785938"/>
            <a:ext cx="8240712" cy="4275137"/>
          </a:xfrm>
        </p:spPr>
        <p:txBody>
          <a:bodyPr/>
          <a:lstStyle/>
          <a:p>
            <a:pPr marL="0" indent="0" algn="just">
              <a:lnSpc>
                <a:spcPct val="90000"/>
              </a:lnSpc>
              <a:buFontTx/>
              <a:buNone/>
            </a:pPr>
            <a:r>
              <a:rPr lang="zh-CN" altLang="en-US" sz="2800" dirty="0"/>
              <a:t>       顺序栈，即栈的顺序存储结构是利用一组地址连续的存储单元依次存放自栈底到栈顶的数据元素，同时附设指针</a:t>
            </a:r>
            <a:r>
              <a:rPr lang="en-US" altLang="zh-CN" sz="2800" dirty="0">
                <a:solidFill>
                  <a:srgbClr val="FF0000"/>
                </a:solidFill>
              </a:rPr>
              <a:t>top</a:t>
            </a:r>
            <a:r>
              <a:rPr lang="zh-CN" altLang="en-US" sz="2800" dirty="0">
                <a:solidFill>
                  <a:srgbClr val="FF0000"/>
                </a:solidFill>
              </a:rPr>
              <a:t>指示</a:t>
            </a:r>
            <a:r>
              <a:rPr lang="zh-CN" altLang="en-US" sz="2800" dirty="0"/>
              <a:t>栈顶元素在顺序栈中的位置。</a:t>
            </a:r>
          </a:p>
          <a:p>
            <a:pPr marL="0" indent="0" algn="just">
              <a:lnSpc>
                <a:spcPct val="90000"/>
              </a:lnSpc>
              <a:buFontTx/>
              <a:buNone/>
            </a:pPr>
            <a:r>
              <a:rPr lang="zh-CN" altLang="en-US" sz="2800" dirty="0"/>
              <a:t>       一般来说，</a:t>
            </a:r>
            <a:r>
              <a:rPr lang="zh-CN" altLang="en-US" sz="2800"/>
              <a:t>在初始化空</a:t>
            </a:r>
            <a:r>
              <a:rPr lang="zh-CN" altLang="en-US" sz="2800" dirty="0"/>
              <a:t>栈时不应限定栈的最大容量。一个较合理的做法是：先为栈分配一个基本容量，然后在应用过程中，当栈的空间不够使用时再逐段扩大。</a:t>
            </a:r>
          </a:p>
          <a:p>
            <a:pPr marL="0" indent="0">
              <a:buFont typeface="Wingdings" panose="05000000000000000000" pitchFamily="2" charset="2"/>
              <a:buNone/>
            </a:pPr>
            <a:endParaRPr lang="zh-CN" altLang="en-US" sz="2800" dirty="0"/>
          </a:p>
        </p:txBody>
      </p:sp>
      <p:grpSp>
        <p:nvGrpSpPr>
          <p:cNvPr id="2" name="Group 60">
            <a:extLst>
              <a:ext uri="{FF2B5EF4-FFF2-40B4-BE49-F238E27FC236}">
                <a16:creationId xmlns:a16="http://schemas.microsoft.com/office/drawing/2014/main" id="{416B79DD-79E0-49EA-ADE1-B7B95C3866DB}"/>
              </a:ext>
            </a:extLst>
          </p:cNvPr>
          <p:cNvGrpSpPr>
            <a:grpSpLocks/>
          </p:cNvGrpSpPr>
          <p:nvPr/>
        </p:nvGrpSpPr>
        <p:grpSpPr bwMode="auto">
          <a:xfrm>
            <a:off x="5715000" y="4643438"/>
            <a:ext cx="2743200" cy="2071687"/>
            <a:chOff x="624" y="2112"/>
            <a:chExt cx="1728" cy="1440"/>
          </a:xfrm>
        </p:grpSpPr>
        <p:grpSp>
          <p:nvGrpSpPr>
            <p:cNvPr id="19462" name="Group 48">
              <a:extLst>
                <a:ext uri="{FF2B5EF4-FFF2-40B4-BE49-F238E27FC236}">
                  <a16:creationId xmlns:a16="http://schemas.microsoft.com/office/drawing/2014/main" id="{12C10887-BE2E-439B-8132-4E233F18A108}"/>
                </a:ext>
              </a:extLst>
            </p:cNvPr>
            <p:cNvGrpSpPr>
              <a:grpSpLocks/>
            </p:cNvGrpSpPr>
            <p:nvPr/>
          </p:nvGrpSpPr>
          <p:grpSpPr bwMode="auto">
            <a:xfrm>
              <a:off x="864" y="2256"/>
              <a:ext cx="1152" cy="1296"/>
              <a:chOff x="864" y="2256"/>
              <a:chExt cx="1152" cy="1296"/>
            </a:xfrm>
          </p:grpSpPr>
          <p:sp>
            <p:nvSpPr>
              <p:cNvPr id="19468" name="Line 4">
                <a:extLst>
                  <a:ext uri="{FF2B5EF4-FFF2-40B4-BE49-F238E27FC236}">
                    <a16:creationId xmlns:a16="http://schemas.microsoft.com/office/drawing/2014/main" id="{500AC3CC-C7C3-478F-86BC-C2CB7E9CBD41}"/>
                  </a:ext>
                </a:extLst>
              </p:cNvPr>
              <p:cNvSpPr>
                <a:spLocks noChangeShapeType="1"/>
              </p:cNvSpPr>
              <p:nvPr/>
            </p:nvSpPr>
            <p:spPr bwMode="auto">
              <a:xfrm>
                <a:off x="1248" y="2400"/>
                <a:ext cx="0" cy="1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69" name="Line 5">
                <a:extLst>
                  <a:ext uri="{FF2B5EF4-FFF2-40B4-BE49-F238E27FC236}">
                    <a16:creationId xmlns:a16="http://schemas.microsoft.com/office/drawing/2014/main" id="{1C2BB212-22A7-4B43-8661-687BF2835FDA}"/>
                  </a:ext>
                </a:extLst>
              </p:cNvPr>
              <p:cNvSpPr>
                <a:spLocks noChangeShapeType="1"/>
              </p:cNvSpPr>
              <p:nvPr/>
            </p:nvSpPr>
            <p:spPr bwMode="auto">
              <a:xfrm>
                <a:off x="1872" y="2352"/>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70" name="Line 6">
                <a:extLst>
                  <a:ext uri="{FF2B5EF4-FFF2-40B4-BE49-F238E27FC236}">
                    <a16:creationId xmlns:a16="http://schemas.microsoft.com/office/drawing/2014/main" id="{40596CDB-7E9B-4F58-9A27-CB48BBE02EFD}"/>
                  </a:ext>
                </a:extLst>
              </p:cNvPr>
              <p:cNvSpPr>
                <a:spLocks noChangeShapeType="1"/>
              </p:cNvSpPr>
              <p:nvPr/>
            </p:nvSpPr>
            <p:spPr bwMode="auto">
              <a:xfrm>
                <a:off x="1104" y="3552"/>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71" name="Line 7">
                <a:extLst>
                  <a:ext uri="{FF2B5EF4-FFF2-40B4-BE49-F238E27FC236}">
                    <a16:creationId xmlns:a16="http://schemas.microsoft.com/office/drawing/2014/main" id="{95CC6AC4-35A4-4B24-A4D1-575240258BF4}"/>
                  </a:ext>
                </a:extLst>
              </p:cNvPr>
              <p:cNvSpPr>
                <a:spLocks noChangeShapeType="1"/>
              </p:cNvSpPr>
              <p:nvPr/>
            </p:nvSpPr>
            <p:spPr bwMode="auto">
              <a:xfrm>
                <a:off x="1104" y="3360"/>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72" name="Line 8">
                <a:extLst>
                  <a:ext uri="{FF2B5EF4-FFF2-40B4-BE49-F238E27FC236}">
                    <a16:creationId xmlns:a16="http://schemas.microsoft.com/office/drawing/2014/main" id="{B4D4CC7C-3935-4104-B6D0-4399BFBA588C}"/>
                  </a:ext>
                </a:extLst>
              </p:cNvPr>
              <p:cNvSpPr>
                <a:spLocks noChangeShapeType="1"/>
              </p:cNvSpPr>
              <p:nvPr/>
            </p:nvSpPr>
            <p:spPr bwMode="auto">
              <a:xfrm>
                <a:off x="1104" y="2736"/>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73" name="Line 9">
                <a:extLst>
                  <a:ext uri="{FF2B5EF4-FFF2-40B4-BE49-F238E27FC236}">
                    <a16:creationId xmlns:a16="http://schemas.microsoft.com/office/drawing/2014/main" id="{3CD907EF-33FC-43E4-A25B-8C717F55A5E4}"/>
                  </a:ext>
                </a:extLst>
              </p:cNvPr>
              <p:cNvSpPr>
                <a:spLocks noChangeShapeType="1"/>
              </p:cNvSpPr>
              <p:nvPr/>
            </p:nvSpPr>
            <p:spPr bwMode="auto">
              <a:xfrm>
                <a:off x="1104" y="2496"/>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74" name="Line 10">
                <a:extLst>
                  <a:ext uri="{FF2B5EF4-FFF2-40B4-BE49-F238E27FC236}">
                    <a16:creationId xmlns:a16="http://schemas.microsoft.com/office/drawing/2014/main" id="{54564423-57B4-4A34-BCFA-6D17237D2761}"/>
                  </a:ext>
                </a:extLst>
              </p:cNvPr>
              <p:cNvSpPr>
                <a:spLocks noChangeShapeType="1"/>
              </p:cNvSpPr>
              <p:nvPr/>
            </p:nvSpPr>
            <p:spPr bwMode="auto">
              <a:xfrm flipH="1" flipV="1">
                <a:off x="1296" y="2256"/>
                <a:ext cx="192"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75" name="Line 11">
                <a:extLst>
                  <a:ext uri="{FF2B5EF4-FFF2-40B4-BE49-F238E27FC236}">
                    <a16:creationId xmlns:a16="http://schemas.microsoft.com/office/drawing/2014/main" id="{73D84B60-BDE7-48B7-BCCD-8CD4E1DBD7D0}"/>
                  </a:ext>
                </a:extLst>
              </p:cNvPr>
              <p:cNvSpPr>
                <a:spLocks noChangeShapeType="1"/>
              </p:cNvSpPr>
              <p:nvPr/>
            </p:nvSpPr>
            <p:spPr bwMode="auto">
              <a:xfrm flipH="1">
                <a:off x="1632" y="2304"/>
                <a:ext cx="24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76" name="Line 13">
                <a:extLst>
                  <a:ext uri="{FF2B5EF4-FFF2-40B4-BE49-F238E27FC236}">
                    <a16:creationId xmlns:a16="http://schemas.microsoft.com/office/drawing/2014/main" id="{9CBA8FA9-3858-4116-B2C4-E3DAC60C731B}"/>
                  </a:ext>
                </a:extLst>
              </p:cNvPr>
              <p:cNvSpPr>
                <a:spLocks noChangeShapeType="1"/>
              </p:cNvSpPr>
              <p:nvPr/>
            </p:nvSpPr>
            <p:spPr bwMode="auto">
              <a:xfrm>
                <a:off x="864" y="2640"/>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77" name="Line 14">
                <a:extLst>
                  <a:ext uri="{FF2B5EF4-FFF2-40B4-BE49-F238E27FC236}">
                    <a16:creationId xmlns:a16="http://schemas.microsoft.com/office/drawing/2014/main" id="{B92E214A-92D0-464E-9974-53A1949AA1D1}"/>
                  </a:ext>
                </a:extLst>
              </p:cNvPr>
              <p:cNvSpPr>
                <a:spLocks noChangeShapeType="1"/>
              </p:cNvSpPr>
              <p:nvPr/>
            </p:nvSpPr>
            <p:spPr bwMode="auto">
              <a:xfrm>
                <a:off x="864" y="3456"/>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78" name="Line 28">
                <a:extLst>
                  <a:ext uri="{FF2B5EF4-FFF2-40B4-BE49-F238E27FC236}">
                    <a16:creationId xmlns:a16="http://schemas.microsoft.com/office/drawing/2014/main" id="{0D3ACA9A-6ADD-418F-A325-17669827AD5A}"/>
                  </a:ext>
                </a:extLst>
              </p:cNvPr>
              <p:cNvSpPr>
                <a:spLocks noChangeShapeType="1"/>
              </p:cNvSpPr>
              <p:nvPr/>
            </p:nvSpPr>
            <p:spPr bwMode="auto">
              <a:xfrm>
                <a:off x="1104" y="3120"/>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9463" name="Text Box 50">
              <a:extLst>
                <a:ext uri="{FF2B5EF4-FFF2-40B4-BE49-F238E27FC236}">
                  <a16:creationId xmlns:a16="http://schemas.microsoft.com/office/drawing/2014/main" id="{9F1D8447-76ED-480B-A3B5-29AE5BE5343F}"/>
                </a:ext>
              </a:extLst>
            </p:cNvPr>
            <p:cNvSpPr txBox="1">
              <a:spLocks noChangeArrowheads="1"/>
            </p:cNvSpPr>
            <p:nvPr/>
          </p:nvSpPr>
          <p:spPr bwMode="auto">
            <a:xfrm>
              <a:off x="912" y="2112"/>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latin typeface="Arial" panose="020B0604020202020204" pitchFamily="34" charset="0"/>
                </a:rPr>
                <a:t>出栈</a:t>
              </a:r>
            </a:p>
          </p:txBody>
        </p:sp>
        <p:sp>
          <p:nvSpPr>
            <p:cNvPr id="19464" name="Text Box 51">
              <a:extLst>
                <a:ext uri="{FF2B5EF4-FFF2-40B4-BE49-F238E27FC236}">
                  <a16:creationId xmlns:a16="http://schemas.microsoft.com/office/drawing/2014/main" id="{EE58FA80-2DB6-41A9-B35A-6F91114DB5E8}"/>
                </a:ext>
              </a:extLst>
            </p:cNvPr>
            <p:cNvSpPr txBox="1">
              <a:spLocks noChangeArrowheads="1"/>
            </p:cNvSpPr>
            <p:nvPr/>
          </p:nvSpPr>
          <p:spPr bwMode="auto">
            <a:xfrm>
              <a:off x="1872" y="2160"/>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latin typeface="Arial" panose="020B0604020202020204" pitchFamily="34" charset="0"/>
                </a:rPr>
                <a:t>进栈</a:t>
              </a:r>
            </a:p>
          </p:txBody>
        </p:sp>
        <p:sp>
          <p:nvSpPr>
            <p:cNvPr id="19465" name="Text Box 52">
              <a:extLst>
                <a:ext uri="{FF2B5EF4-FFF2-40B4-BE49-F238E27FC236}">
                  <a16:creationId xmlns:a16="http://schemas.microsoft.com/office/drawing/2014/main" id="{34FBD5F9-86F0-413B-8BA6-0F4570634E8A}"/>
                </a:ext>
              </a:extLst>
            </p:cNvPr>
            <p:cNvSpPr txBox="1">
              <a:spLocks noChangeArrowheads="1"/>
            </p:cNvSpPr>
            <p:nvPr/>
          </p:nvSpPr>
          <p:spPr bwMode="auto">
            <a:xfrm>
              <a:off x="624" y="2352"/>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latin typeface="Arial" panose="020B0604020202020204" pitchFamily="34" charset="0"/>
                </a:rPr>
                <a:t>栈顶</a:t>
              </a:r>
            </a:p>
          </p:txBody>
        </p:sp>
        <p:sp>
          <p:nvSpPr>
            <p:cNvPr id="19466" name="Text Box 56">
              <a:extLst>
                <a:ext uri="{FF2B5EF4-FFF2-40B4-BE49-F238E27FC236}">
                  <a16:creationId xmlns:a16="http://schemas.microsoft.com/office/drawing/2014/main" id="{C68A1BF5-0D39-4A25-BB55-3432C635AAB0}"/>
                </a:ext>
              </a:extLst>
            </p:cNvPr>
            <p:cNvSpPr txBox="1">
              <a:spLocks noChangeArrowheads="1"/>
            </p:cNvSpPr>
            <p:nvPr/>
          </p:nvSpPr>
          <p:spPr bwMode="auto">
            <a:xfrm>
              <a:off x="624" y="3168"/>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latin typeface="Arial" panose="020B0604020202020204" pitchFamily="34" charset="0"/>
                </a:rPr>
                <a:t>栈底</a:t>
              </a:r>
            </a:p>
          </p:txBody>
        </p:sp>
        <p:sp>
          <p:nvSpPr>
            <p:cNvPr id="19467" name="Text Box 57">
              <a:extLst>
                <a:ext uri="{FF2B5EF4-FFF2-40B4-BE49-F238E27FC236}">
                  <a16:creationId xmlns:a16="http://schemas.microsoft.com/office/drawing/2014/main" id="{42884E40-5605-4F63-9F50-A7B76FB5F191}"/>
                </a:ext>
              </a:extLst>
            </p:cNvPr>
            <p:cNvSpPr txBox="1">
              <a:spLocks noChangeArrowheads="1"/>
            </p:cNvSpPr>
            <p:nvPr/>
          </p:nvSpPr>
          <p:spPr bwMode="auto">
            <a:xfrm>
              <a:off x="1392" y="2784"/>
              <a:ext cx="28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SzPct val="85000"/>
              </a:pPr>
              <a:r>
                <a:rPr lang="en-US" altLang="zh-CN" sz="800">
                  <a:latin typeface="Arial" panose="020B0604020202020204" pitchFamily="34" charset="0"/>
                </a:rPr>
                <a:t>  .        .</a:t>
              </a:r>
            </a:p>
            <a:p>
              <a:pPr algn="just" eaLnBrk="1" hangingPunct="1">
                <a:spcBef>
                  <a:spcPct val="20000"/>
                </a:spcBef>
                <a:buSzPct val="85000"/>
              </a:pPr>
              <a:r>
                <a:rPr lang="en-US" altLang="zh-CN" sz="800">
                  <a:latin typeface="Arial" panose="020B0604020202020204" pitchFamily="34" charset="0"/>
                </a:rPr>
                <a:t>  .</a:t>
              </a:r>
            </a:p>
          </p:txBody>
        </p:sp>
      </p:grpSp>
      <p:sp>
        <p:nvSpPr>
          <p:cNvPr id="19461" name="TextBox 22">
            <a:extLst>
              <a:ext uri="{FF2B5EF4-FFF2-40B4-BE49-F238E27FC236}">
                <a16:creationId xmlns:a16="http://schemas.microsoft.com/office/drawing/2014/main" id="{39C6B9F5-5409-4A74-8BA8-8ECF172E7A1E}"/>
              </a:ext>
            </a:extLst>
          </p:cNvPr>
          <p:cNvSpPr txBox="1">
            <a:spLocks noChangeArrowheads="1"/>
          </p:cNvSpPr>
          <p:nvPr/>
        </p:nvSpPr>
        <p:spPr bwMode="auto">
          <a:xfrm>
            <a:off x="8001000" y="5143500"/>
            <a:ext cx="71437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dirty="0"/>
              <a:t>n-1</a:t>
            </a:r>
          </a:p>
          <a:p>
            <a:pPr eaLnBrk="1" hangingPunct="1"/>
            <a:r>
              <a:rPr lang="en-US" altLang="zh-CN" sz="1000" b="1" dirty="0"/>
              <a:t>     .</a:t>
            </a:r>
          </a:p>
          <a:p>
            <a:pPr eaLnBrk="1" hangingPunct="1"/>
            <a:r>
              <a:rPr lang="en-US" altLang="zh-CN" sz="1000" b="1" dirty="0"/>
              <a:t>     .</a:t>
            </a:r>
          </a:p>
          <a:p>
            <a:pPr eaLnBrk="1" hangingPunct="1"/>
            <a:r>
              <a:rPr lang="en-US" altLang="zh-CN" sz="1000" b="1" dirty="0"/>
              <a:t>     .</a:t>
            </a:r>
          </a:p>
          <a:p>
            <a:pPr eaLnBrk="1" hangingPunct="1"/>
            <a:endParaRPr lang="en-US" altLang="zh-CN" sz="1000" b="1" dirty="0"/>
          </a:p>
          <a:p>
            <a:pPr eaLnBrk="1" hangingPunct="1"/>
            <a:r>
              <a:rPr lang="en-US" altLang="zh-CN" sz="2000" dirty="0"/>
              <a:t>  1</a:t>
            </a:r>
          </a:p>
          <a:p>
            <a:pPr eaLnBrk="1" hangingPunct="1"/>
            <a:r>
              <a:rPr lang="en-US" altLang="zh-CN" sz="2000" dirty="0"/>
              <a:t>  0</a:t>
            </a:r>
            <a:endParaRPr lang="zh-CN" altLang="en-US" sz="2000" dirty="0"/>
          </a:p>
        </p:txBody>
      </p:sp>
      <p:sp>
        <p:nvSpPr>
          <p:cNvPr id="3" name="灯片编号占位符 2">
            <a:extLst>
              <a:ext uri="{FF2B5EF4-FFF2-40B4-BE49-F238E27FC236}">
                <a16:creationId xmlns:a16="http://schemas.microsoft.com/office/drawing/2014/main" id="{D463FDEF-FD09-42CB-9BBF-28BEEA9FA3A8}"/>
              </a:ext>
            </a:extLst>
          </p:cNvPr>
          <p:cNvSpPr>
            <a:spLocks noGrp="1"/>
          </p:cNvSpPr>
          <p:nvPr>
            <p:ph type="sldNum" sz="quarter" idx="12"/>
          </p:nvPr>
        </p:nvSpPr>
        <p:spPr/>
        <p:txBody>
          <a:bodyPr/>
          <a:lstStyle/>
          <a:p>
            <a:fld id="{6F7EDBC0-6DEE-4BD2-A354-B0E2D215F1D6}" type="slidenum">
              <a:rPr lang="zh-CN" altLang="en-US" smtClean="0"/>
              <a:pPr/>
              <a:t>18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linds(horizontal)">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12" dur="500"/>
                                        <p:tgtEl>
                                          <p:spTgt spid="10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194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P spid="1946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4BC8638D-9916-4367-A294-13B6DD255A06}"/>
              </a:ext>
            </a:extLst>
          </p:cNvPr>
          <p:cNvSpPr>
            <a:spLocks noGrp="1" noChangeArrowheads="1"/>
          </p:cNvSpPr>
          <p:nvPr>
            <p:ph type="title"/>
          </p:nvPr>
        </p:nvSpPr>
        <p:spPr>
          <a:xfrm>
            <a:off x="898872" y="943902"/>
            <a:ext cx="7793037" cy="839788"/>
          </a:xfrm>
        </p:spPr>
        <p:txBody>
          <a:bodyPr/>
          <a:lstStyle/>
          <a:p>
            <a:pPr eaLnBrk="1" hangingPunct="1"/>
            <a:r>
              <a:rPr lang="en-US" altLang="zh-CN" dirty="0"/>
              <a:t>4.1.2   </a:t>
            </a:r>
            <a:r>
              <a:rPr lang="zh-CN" altLang="en-US" dirty="0"/>
              <a:t>顺序栈</a:t>
            </a:r>
          </a:p>
        </p:txBody>
      </p:sp>
      <p:sp>
        <p:nvSpPr>
          <p:cNvPr id="6148" name="Rectangle 3">
            <a:extLst>
              <a:ext uri="{FF2B5EF4-FFF2-40B4-BE49-F238E27FC236}">
                <a16:creationId xmlns:a16="http://schemas.microsoft.com/office/drawing/2014/main" id="{BC257D25-81EE-4C68-9C76-26F5EE6310A5}"/>
              </a:ext>
            </a:extLst>
          </p:cNvPr>
          <p:cNvSpPr>
            <a:spLocks noGrp="1" noChangeArrowheads="1"/>
          </p:cNvSpPr>
          <p:nvPr>
            <p:ph type="body" idx="1"/>
          </p:nvPr>
        </p:nvSpPr>
        <p:spPr>
          <a:xfrm>
            <a:off x="539750" y="1785938"/>
            <a:ext cx="8318500" cy="2643187"/>
          </a:xfrm>
        </p:spPr>
        <p:txBody>
          <a:bodyPr/>
          <a:lstStyle/>
          <a:p>
            <a:pPr eaLnBrk="1" hangingPunct="1">
              <a:buFont typeface="Wingdings" panose="05000000000000000000" pitchFamily="2" charset="2"/>
              <a:buNone/>
              <a:defRPr/>
            </a:pPr>
            <a:r>
              <a:rPr lang="en-US" altLang="zh-CN" sz="2400" dirty="0"/>
              <a:t>public class </a:t>
            </a:r>
            <a:r>
              <a:rPr lang="en-US" altLang="zh-CN" sz="2400" dirty="0" err="1"/>
              <a:t>SeqStack</a:t>
            </a:r>
            <a:r>
              <a:rPr lang="en-US" altLang="zh-CN" sz="2400" dirty="0"/>
              <a:t>&lt;T&gt; implements </a:t>
            </a:r>
            <a:r>
              <a:rPr lang="en-US" altLang="zh-CN" sz="2400" dirty="0" err="1"/>
              <a:t>SStack</a:t>
            </a:r>
            <a:r>
              <a:rPr lang="en-US" altLang="zh-CN" sz="2400" dirty="0"/>
              <a:t>&lt;T&gt; {</a:t>
            </a:r>
            <a:endParaRPr lang="zh-CN" altLang="en-US" sz="2400" dirty="0"/>
          </a:p>
          <a:p>
            <a:pPr eaLnBrk="1" hangingPunct="1">
              <a:buFont typeface="Wingdings" panose="05000000000000000000" pitchFamily="2" charset="2"/>
              <a:buNone/>
              <a:defRPr/>
            </a:pPr>
            <a:r>
              <a:rPr lang="zh-CN" altLang="en-US" sz="2400" dirty="0"/>
              <a:t>    </a:t>
            </a:r>
            <a:r>
              <a:rPr lang="en-US" altLang="zh-CN" sz="2400" dirty="0"/>
              <a:t>private Object </a:t>
            </a:r>
            <a:r>
              <a:rPr lang="en-US" altLang="zh-CN" sz="2400" dirty="0">
                <a:solidFill>
                  <a:srgbClr val="FF0000"/>
                </a:solidFill>
              </a:rPr>
              <a:t>value[ ]; </a:t>
            </a:r>
            <a:endParaRPr lang="zh-CN" altLang="en-US" sz="2400" dirty="0">
              <a:solidFill>
                <a:srgbClr val="FF0000"/>
              </a:solidFill>
            </a:endParaRPr>
          </a:p>
          <a:p>
            <a:pPr eaLnBrk="1" hangingPunct="1">
              <a:buFont typeface="Wingdings" panose="05000000000000000000" pitchFamily="2" charset="2"/>
              <a:buNone/>
              <a:defRPr/>
            </a:pPr>
            <a:r>
              <a:rPr lang="zh-CN" altLang="en-US" sz="2400" dirty="0"/>
              <a:t>    </a:t>
            </a:r>
            <a:r>
              <a:rPr lang="en-US" altLang="zh-CN" sz="2400" dirty="0"/>
              <a:t>private </a:t>
            </a:r>
            <a:r>
              <a:rPr lang="en-US" altLang="zh-CN" sz="2400" dirty="0" err="1"/>
              <a:t>int</a:t>
            </a:r>
            <a:r>
              <a:rPr lang="en-US" altLang="zh-CN" sz="2400" dirty="0"/>
              <a:t> </a:t>
            </a:r>
            <a:r>
              <a:rPr lang="en-US" altLang="zh-CN" sz="2400" dirty="0">
                <a:solidFill>
                  <a:srgbClr val="FF0000"/>
                </a:solidFill>
              </a:rPr>
              <a:t>top</a:t>
            </a:r>
            <a:r>
              <a:rPr lang="en-US" altLang="zh-CN" sz="2400" dirty="0"/>
              <a:t>; </a:t>
            </a:r>
            <a:r>
              <a:rPr lang="en-GB" altLang="zh-CN" sz="2400" dirty="0"/>
              <a:t>}</a:t>
            </a:r>
            <a:r>
              <a:rPr lang="en-US" altLang="zh-CN" sz="2400" dirty="0"/>
              <a:t> //</a:t>
            </a:r>
            <a:r>
              <a:rPr lang="zh-CN" altLang="en-US" sz="2400" dirty="0"/>
              <a:t>栈顶元素下标</a:t>
            </a:r>
          </a:p>
          <a:p>
            <a:pPr marL="0" indent="0" eaLnBrk="1" hangingPunct="1">
              <a:buFont typeface="Wingdings" panose="05000000000000000000" pitchFamily="2" charset="2"/>
              <a:buNone/>
              <a:defRPr/>
            </a:pPr>
            <a:r>
              <a:rPr lang="zh-CN" altLang="en-US" sz="2800" dirty="0"/>
              <a:t>顺序栈中，</a:t>
            </a:r>
            <a:r>
              <a:rPr lang="en-US" altLang="zh-CN" sz="2800" dirty="0"/>
              <a:t>top</a:t>
            </a:r>
            <a:r>
              <a:rPr lang="zh-CN" altLang="en-US" sz="2800" dirty="0"/>
              <a:t>始终指向栈顶的位置，其初值为－</a:t>
            </a:r>
            <a:r>
              <a:rPr lang="en-US" altLang="zh-CN" sz="2800" dirty="0"/>
              <a:t>1</a:t>
            </a:r>
            <a:r>
              <a:rPr lang="zh-CN" altLang="en-US" sz="2800" dirty="0"/>
              <a:t>，每当插入新的栈顶元素时，</a:t>
            </a:r>
            <a:r>
              <a:rPr lang="en-US" altLang="zh-CN" sz="2800" dirty="0"/>
              <a:t>top</a:t>
            </a:r>
            <a:r>
              <a:rPr lang="zh-CN" altLang="en-US" sz="2800" dirty="0"/>
              <a:t>增</a:t>
            </a:r>
            <a:r>
              <a:rPr lang="en-US" altLang="zh-CN" sz="2800" dirty="0"/>
              <a:t>1</a:t>
            </a:r>
            <a:r>
              <a:rPr lang="zh-CN" altLang="en-US" sz="2800" dirty="0"/>
              <a:t>；删除栈顶元素时，</a:t>
            </a:r>
            <a:r>
              <a:rPr lang="en-US" altLang="zh-CN" sz="2800" dirty="0"/>
              <a:t>top</a:t>
            </a:r>
            <a:r>
              <a:rPr lang="zh-CN" altLang="en-US" sz="2800" dirty="0"/>
              <a:t>减</a:t>
            </a:r>
            <a:r>
              <a:rPr lang="en-US" altLang="zh-CN" sz="2800" dirty="0"/>
              <a:t>1</a:t>
            </a:r>
            <a:r>
              <a:rPr lang="zh-CN" altLang="en-US" sz="2800" dirty="0"/>
              <a:t>。如下图所示：</a:t>
            </a:r>
            <a:endParaRPr lang="en-US" altLang="zh-CN" sz="2800" dirty="0"/>
          </a:p>
        </p:txBody>
      </p:sp>
      <p:pic>
        <p:nvPicPr>
          <p:cNvPr id="11268" name="Picture 4" descr="3d2">
            <a:extLst>
              <a:ext uri="{FF2B5EF4-FFF2-40B4-BE49-F238E27FC236}">
                <a16:creationId xmlns:a16="http://schemas.microsoft.com/office/drawing/2014/main" id="{10237916-5B69-4ABC-9AF3-E3E9CB7EC9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4429125"/>
            <a:ext cx="7956550" cy="217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5CA98E92-2705-4749-BC74-AD7080836AF8}"/>
              </a:ext>
            </a:extLst>
          </p:cNvPr>
          <p:cNvSpPr>
            <a:spLocks noGrp="1"/>
          </p:cNvSpPr>
          <p:nvPr>
            <p:ph type="sldNum" sz="quarter" idx="12"/>
          </p:nvPr>
        </p:nvSpPr>
        <p:spPr/>
        <p:txBody>
          <a:bodyPr/>
          <a:lstStyle/>
          <a:p>
            <a:fld id="{6F7EDBC0-6DEE-4BD2-A354-B0E2D215F1D6}" type="slidenum">
              <a:rPr lang="zh-CN" altLang="en-US" smtClean="0"/>
              <a:pPr/>
              <a:t>19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Effect transition="in" filter="blinds(horizontal)">
                                      <p:cBhvr>
                                        <p:cTn id="7" dur="500"/>
                                        <p:tgtEl>
                                          <p:spTgt spid="61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8">
                                            <p:txEl>
                                              <p:pRg st="1" end="1"/>
                                            </p:txEl>
                                          </p:spTgt>
                                        </p:tgtEl>
                                        <p:attrNameLst>
                                          <p:attrName>style.visibility</p:attrName>
                                        </p:attrNameLst>
                                      </p:cBhvr>
                                      <p:to>
                                        <p:strVal val="visible"/>
                                      </p:to>
                                    </p:set>
                                    <p:animEffect transition="in" filter="blinds(horizontal)">
                                      <p:cBhvr>
                                        <p:cTn id="12" dur="500"/>
                                        <p:tgtEl>
                                          <p:spTgt spid="614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48">
                                            <p:txEl>
                                              <p:pRg st="2" end="2"/>
                                            </p:txEl>
                                          </p:spTgt>
                                        </p:tgtEl>
                                        <p:attrNameLst>
                                          <p:attrName>style.visibility</p:attrName>
                                        </p:attrNameLst>
                                      </p:cBhvr>
                                      <p:to>
                                        <p:strVal val="visible"/>
                                      </p:to>
                                    </p:set>
                                    <p:animEffect transition="in" filter="blinds(horizontal)">
                                      <p:cBhvr>
                                        <p:cTn id="17" dur="500"/>
                                        <p:tgtEl>
                                          <p:spTgt spid="614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48">
                                            <p:txEl>
                                              <p:pRg st="3" end="3"/>
                                            </p:txEl>
                                          </p:spTgt>
                                        </p:tgtEl>
                                        <p:attrNameLst>
                                          <p:attrName>style.visibility</p:attrName>
                                        </p:attrNameLst>
                                      </p:cBhvr>
                                      <p:to>
                                        <p:strVal val="visible"/>
                                      </p:to>
                                    </p:set>
                                    <p:animEffect transition="in" filter="blinds(horizontal)">
                                      <p:cBhvr>
                                        <p:cTn id="22" dur="500"/>
                                        <p:tgtEl>
                                          <p:spTgt spid="614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1268"/>
                                        </p:tgtEl>
                                        <p:attrNameLst>
                                          <p:attrName>style.visibility</p:attrName>
                                        </p:attrNameLst>
                                      </p:cBhvr>
                                      <p:to>
                                        <p:strVal val="visible"/>
                                      </p:to>
                                    </p:set>
                                    <p:animEffect transition="in" filter="blinds(horizontal)">
                                      <p:cBhvr>
                                        <p:cTn id="27"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10162D41-FF2B-472F-B52C-A0EE2381EAD3}"/>
              </a:ext>
            </a:extLst>
          </p:cNvPr>
          <p:cNvSpPr>
            <a:spLocks noGrp="1"/>
          </p:cNvSpPr>
          <p:nvPr>
            <p:ph type="title"/>
          </p:nvPr>
        </p:nvSpPr>
        <p:spPr>
          <a:xfrm>
            <a:off x="714375" y="152400"/>
            <a:ext cx="7500938" cy="1204913"/>
          </a:xfrm>
        </p:spPr>
        <p:txBody>
          <a:bodyPr/>
          <a:lstStyle/>
          <a:p>
            <a:pPr algn="l"/>
            <a:r>
              <a:rPr lang="zh-CN" altLang="en-US" sz="4000">
                <a:solidFill>
                  <a:srgbClr val="0000FF"/>
                </a:solidFill>
              </a:rPr>
              <a:t>栈和队列是两种重要的线性结构</a:t>
            </a:r>
          </a:p>
        </p:txBody>
      </p:sp>
      <p:sp>
        <p:nvSpPr>
          <p:cNvPr id="5123" name="内容占位符 2">
            <a:extLst>
              <a:ext uri="{FF2B5EF4-FFF2-40B4-BE49-F238E27FC236}">
                <a16:creationId xmlns:a16="http://schemas.microsoft.com/office/drawing/2014/main" id="{F6D5A8E4-35DA-4CCB-922B-8D1CF1C65A54}"/>
              </a:ext>
            </a:extLst>
          </p:cNvPr>
          <p:cNvSpPr>
            <a:spLocks noGrp="1"/>
          </p:cNvSpPr>
          <p:nvPr>
            <p:ph idx="1"/>
          </p:nvPr>
        </p:nvSpPr>
        <p:spPr>
          <a:xfrm>
            <a:off x="685800" y="1428750"/>
            <a:ext cx="7696200" cy="4572000"/>
          </a:xfrm>
        </p:spPr>
        <p:txBody>
          <a:bodyPr/>
          <a:lstStyle/>
          <a:p>
            <a:pPr marL="0" indent="0">
              <a:buFont typeface="Wingdings" panose="05000000000000000000" pitchFamily="2" charset="2"/>
              <a:buChar char="Ø"/>
            </a:pPr>
            <a:r>
              <a:rPr lang="zh-CN" altLang="en-US" dirty="0"/>
              <a:t>从数据结构角度看，栈和队列也是线性表，其特殊性在于栈和队列的基本操作是线性表操作的子集，它们是</a:t>
            </a:r>
            <a:r>
              <a:rPr lang="zh-CN" altLang="en-US" dirty="0">
                <a:solidFill>
                  <a:srgbClr val="FF0000"/>
                </a:solidFill>
              </a:rPr>
              <a:t>操作受限的线性表。</a:t>
            </a:r>
            <a:endParaRPr lang="en-US" altLang="zh-CN" dirty="0">
              <a:solidFill>
                <a:srgbClr val="FF0000"/>
              </a:solidFill>
            </a:endParaRPr>
          </a:p>
          <a:p>
            <a:pPr marL="0" indent="0">
              <a:buFont typeface="Wingdings" panose="05000000000000000000" pitchFamily="2" charset="2"/>
              <a:buChar char="Ø"/>
            </a:pPr>
            <a:r>
              <a:rPr lang="zh-CN" altLang="en-US" dirty="0"/>
              <a:t>从数据类型角度看，它们是和线性表大不相同的两类重要的</a:t>
            </a:r>
            <a:r>
              <a:rPr lang="zh-CN" altLang="en-US" dirty="0">
                <a:solidFill>
                  <a:srgbClr val="FF0000"/>
                </a:solidFill>
              </a:rPr>
              <a:t>抽象数据类型</a:t>
            </a:r>
            <a:r>
              <a:rPr lang="zh-CN" altLang="en-US" dirty="0"/>
              <a:t>。</a:t>
            </a:r>
            <a:endParaRPr lang="en-US" altLang="zh-CN" dirty="0"/>
          </a:p>
          <a:p>
            <a:pPr marL="0" indent="0">
              <a:buFont typeface="Wingdings" panose="05000000000000000000" pitchFamily="2" charset="2"/>
              <a:buChar char="Ø"/>
            </a:pPr>
            <a:r>
              <a:rPr lang="zh-CN" altLang="en-US" dirty="0"/>
              <a:t>本章除了讨论栈和队列的定义、表示方法和实现外，还将给出一些应用的例子。</a:t>
            </a:r>
          </a:p>
        </p:txBody>
      </p:sp>
      <p:sp>
        <p:nvSpPr>
          <p:cNvPr id="2" name="灯片编号占位符 1">
            <a:extLst>
              <a:ext uri="{FF2B5EF4-FFF2-40B4-BE49-F238E27FC236}">
                <a16:creationId xmlns:a16="http://schemas.microsoft.com/office/drawing/2014/main" id="{5390E772-5CEC-41FE-A68E-7D99732D142C}"/>
              </a:ext>
            </a:extLst>
          </p:cNvPr>
          <p:cNvSpPr>
            <a:spLocks noGrp="1"/>
          </p:cNvSpPr>
          <p:nvPr>
            <p:ph type="sldNum" sz="quarter" idx="12"/>
          </p:nvPr>
        </p:nvSpPr>
        <p:spPr/>
        <p:txBody>
          <a:bodyPr/>
          <a:lstStyle/>
          <a:p>
            <a:fld id="{821B39D1-4505-4181-8D9D-48026613E947}" type="slidenum">
              <a:rPr lang="zh-CN" altLang="en-US" smtClean="0"/>
              <a:pPr/>
              <a:t>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linds(horizontal)">
                                      <p:cBhvr>
                                        <p:cTn id="7" dur="500"/>
                                        <p:tgtEl>
                                          <p:spTgt spid="5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blinds(horizontal)">
                                      <p:cBhvr>
                                        <p:cTn id="12" dur="500"/>
                                        <p:tgtEl>
                                          <p:spTgt spid="5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blinds(horizontal)">
                                      <p:cBhvr>
                                        <p:cTn id="17" dur="500"/>
                                        <p:tgtEl>
                                          <p:spTgt spid="51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FB2CDD5E-29D9-4665-85A2-8F282F947EB5}"/>
              </a:ext>
            </a:extLst>
          </p:cNvPr>
          <p:cNvSpPr>
            <a:spLocks noGrp="1"/>
          </p:cNvSpPr>
          <p:nvPr>
            <p:ph type="title"/>
          </p:nvPr>
        </p:nvSpPr>
        <p:spPr/>
        <p:txBody>
          <a:bodyPr/>
          <a:lstStyle/>
          <a:p>
            <a:r>
              <a:rPr lang="en-US" altLang="zh-CN" dirty="0"/>
              <a:t>4.1.2   </a:t>
            </a:r>
            <a:r>
              <a:rPr lang="zh-CN" altLang="en-US" dirty="0"/>
              <a:t>顺序栈</a:t>
            </a:r>
          </a:p>
        </p:txBody>
      </p:sp>
      <p:sp>
        <p:nvSpPr>
          <p:cNvPr id="12291" name="内容占位符 2">
            <a:extLst>
              <a:ext uri="{FF2B5EF4-FFF2-40B4-BE49-F238E27FC236}">
                <a16:creationId xmlns:a16="http://schemas.microsoft.com/office/drawing/2014/main" id="{9AB93932-CCB2-43E9-8750-3E80D9980F2A}"/>
              </a:ext>
            </a:extLst>
          </p:cNvPr>
          <p:cNvSpPr>
            <a:spLocks noGrp="1"/>
          </p:cNvSpPr>
          <p:nvPr>
            <p:ph idx="1"/>
          </p:nvPr>
        </p:nvSpPr>
        <p:spPr>
          <a:xfrm>
            <a:off x="785813" y="1700213"/>
            <a:ext cx="8358187" cy="4943475"/>
          </a:xfrm>
        </p:spPr>
        <p:txBody>
          <a:bodyPr/>
          <a:lstStyle/>
          <a:p>
            <a:pPr>
              <a:buFont typeface="Wingdings" panose="05000000000000000000" pitchFamily="2" charset="2"/>
              <a:buNone/>
            </a:pPr>
            <a:r>
              <a:rPr lang="zh-CN" altLang="en-US" sz="2800" dirty="0">
                <a:solidFill>
                  <a:srgbClr val="0000FF"/>
                </a:solidFill>
              </a:rPr>
              <a:t>入栈操作：</a:t>
            </a:r>
            <a:endParaRPr lang="en-US" altLang="zh-CN" sz="2800" dirty="0">
              <a:solidFill>
                <a:srgbClr val="0000FF"/>
              </a:solidFill>
            </a:endParaRPr>
          </a:p>
          <a:p>
            <a:pPr>
              <a:buFont typeface="Wingdings" panose="05000000000000000000" pitchFamily="2" charset="2"/>
              <a:buNone/>
            </a:pPr>
            <a:r>
              <a:rPr lang="en-US" altLang="zh-CN" sz="1800" dirty="0"/>
              <a:t>public </a:t>
            </a:r>
            <a:r>
              <a:rPr lang="en-US" altLang="zh-CN" sz="1800" dirty="0" err="1"/>
              <a:t>boolean</a:t>
            </a:r>
            <a:r>
              <a:rPr lang="en-US" altLang="zh-CN" sz="1800" dirty="0"/>
              <a:t> </a:t>
            </a:r>
            <a:r>
              <a:rPr lang="en-US" altLang="zh-CN" sz="1800" dirty="0">
                <a:solidFill>
                  <a:srgbClr val="FF0000"/>
                </a:solidFill>
              </a:rPr>
              <a:t>push</a:t>
            </a:r>
            <a:r>
              <a:rPr lang="en-US" altLang="zh-CN" sz="1800" dirty="0"/>
              <a:t>(T element) //</a:t>
            </a:r>
            <a:r>
              <a:rPr lang="zh-CN" altLang="en-US" sz="1800" dirty="0"/>
              <a:t>元素</a:t>
            </a:r>
            <a:r>
              <a:rPr lang="en-US" altLang="zh-CN" sz="1800" dirty="0"/>
              <a:t>element</a:t>
            </a:r>
            <a:r>
              <a:rPr lang="zh-CN" altLang="en-US" sz="1800" dirty="0"/>
              <a:t>入栈，若操作成功返回</a:t>
            </a:r>
            <a:r>
              <a:rPr lang="en-US" altLang="zh-CN" sz="1800" dirty="0"/>
              <a:t>true</a:t>
            </a:r>
          </a:p>
          <a:p>
            <a:pPr>
              <a:buFont typeface="Wingdings" panose="05000000000000000000" pitchFamily="2" charset="2"/>
              <a:buNone/>
            </a:pPr>
            <a:r>
              <a:rPr lang="en-US" altLang="zh-CN" sz="1800" dirty="0"/>
              <a:t>    {</a:t>
            </a:r>
            <a:r>
              <a:rPr lang="en-US" altLang="zh-CN" sz="1800" dirty="0">
                <a:solidFill>
                  <a:srgbClr val="003399"/>
                </a:solidFill>
              </a:rPr>
              <a:t> </a:t>
            </a:r>
          </a:p>
          <a:p>
            <a:pPr>
              <a:buFont typeface="Wingdings" panose="05000000000000000000" pitchFamily="2" charset="2"/>
              <a:buNone/>
            </a:pPr>
            <a:endParaRPr lang="en-US" altLang="zh-CN" sz="1800" dirty="0"/>
          </a:p>
          <a:p>
            <a:pPr>
              <a:buFont typeface="Wingdings" panose="05000000000000000000" pitchFamily="2" charset="2"/>
              <a:buNone/>
            </a:pPr>
            <a:endParaRPr lang="en-US" altLang="zh-CN" sz="1800" dirty="0"/>
          </a:p>
          <a:p>
            <a:pPr>
              <a:buFont typeface="Wingdings" panose="05000000000000000000" pitchFamily="2" charset="2"/>
              <a:buNone/>
            </a:pPr>
            <a:endParaRPr lang="en-US" altLang="zh-CN" sz="1800" dirty="0"/>
          </a:p>
          <a:p>
            <a:pPr>
              <a:buFont typeface="Wingdings" panose="05000000000000000000" pitchFamily="2" charset="2"/>
              <a:buNone/>
            </a:pPr>
            <a:endParaRPr lang="en-US" altLang="zh-CN" sz="1800" dirty="0"/>
          </a:p>
          <a:p>
            <a:pPr>
              <a:buFont typeface="Wingdings" panose="05000000000000000000" pitchFamily="2" charset="2"/>
              <a:buNone/>
            </a:pPr>
            <a:endParaRPr lang="en-US" altLang="zh-CN" sz="1800" dirty="0"/>
          </a:p>
          <a:p>
            <a:pPr>
              <a:buFont typeface="Wingdings" panose="05000000000000000000" pitchFamily="2" charset="2"/>
              <a:buNone/>
            </a:pPr>
            <a:endParaRPr lang="en-US" altLang="zh-CN" sz="1800" dirty="0"/>
          </a:p>
          <a:p>
            <a:pPr>
              <a:buFont typeface="Wingdings" panose="05000000000000000000" pitchFamily="2" charset="2"/>
              <a:buNone/>
            </a:pPr>
            <a:endParaRPr lang="en-US" altLang="zh-CN" sz="1800" dirty="0"/>
          </a:p>
          <a:p>
            <a:pPr>
              <a:buFont typeface="Wingdings" panose="05000000000000000000" pitchFamily="2" charset="2"/>
              <a:buNone/>
            </a:pPr>
            <a:endParaRPr lang="en-US" altLang="zh-CN" sz="1800" dirty="0"/>
          </a:p>
          <a:p>
            <a:pPr>
              <a:buFont typeface="Wingdings" panose="05000000000000000000" pitchFamily="2" charset="2"/>
              <a:buNone/>
            </a:pPr>
            <a:endParaRPr lang="en-US" altLang="zh-CN" sz="1800" dirty="0"/>
          </a:p>
          <a:p>
            <a:pPr>
              <a:buFont typeface="Wingdings" panose="05000000000000000000" pitchFamily="2" charset="2"/>
              <a:buNone/>
            </a:pPr>
            <a:endParaRPr lang="en-US" altLang="zh-CN" sz="1800" dirty="0"/>
          </a:p>
          <a:p>
            <a:pPr>
              <a:buFont typeface="Wingdings" panose="05000000000000000000" pitchFamily="2" charset="2"/>
              <a:buNone/>
            </a:pPr>
            <a:endParaRPr lang="en-US" altLang="zh-CN" sz="1800" dirty="0"/>
          </a:p>
          <a:p>
            <a:pPr>
              <a:buFont typeface="Wingdings" panose="05000000000000000000" pitchFamily="2" charset="2"/>
              <a:buNone/>
            </a:pPr>
            <a:r>
              <a:rPr lang="en-US" altLang="zh-CN" sz="1800" dirty="0"/>
              <a:t>} </a:t>
            </a:r>
            <a:endParaRPr lang="zh-CN" altLang="en-US" sz="1800" dirty="0"/>
          </a:p>
        </p:txBody>
      </p:sp>
      <p:pic>
        <p:nvPicPr>
          <p:cNvPr id="21508" name="Picture 5">
            <a:extLst>
              <a:ext uri="{FF2B5EF4-FFF2-40B4-BE49-F238E27FC236}">
                <a16:creationId xmlns:a16="http://schemas.microsoft.com/office/drawing/2014/main" id="{8FC33695-A7FC-47E7-8AD0-9B46409765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025" y="4221163"/>
            <a:ext cx="1800225" cy="250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4" name="Picture 6">
            <a:extLst>
              <a:ext uri="{FF2B5EF4-FFF2-40B4-BE49-F238E27FC236}">
                <a16:creationId xmlns:a16="http://schemas.microsoft.com/office/drawing/2014/main" id="{E5EC76F1-E3AA-47CD-B46A-1440713AB3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4315" y="4211550"/>
            <a:ext cx="1829340" cy="251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78578F5C-EEE0-40C9-A531-5AC4AA31C706}"/>
              </a:ext>
            </a:extLst>
          </p:cNvPr>
          <p:cNvSpPr>
            <a:spLocks noChangeArrowheads="1"/>
          </p:cNvSpPr>
          <p:nvPr/>
        </p:nvSpPr>
        <p:spPr bwMode="auto">
          <a:xfrm>
            <a:off x="1258888" y="5316538"/>
            <a:ext cx="457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b="1" dirty="0">
                <a:solidFill>
                  <a:srgbClr val="FF0000"/>
                </a:solidFill>
              </a:rPr>
              <a:t> </a:t>
            </a:r>
            <a:r>
              <a:rPr lang="en-US" altLang="zh-CN" b="1" dirty="0" err="1">
                <a:solidFill>
                  <a:srgbClr val="FF0000"/>
                </a:solidFill>
              </a:rPr>
              <a:t>this.top</a:t>
            </a:r>
            <a:r>
              <a:rPr lang="en-US" altLang="zh-CN" b="1" dirty="0">
                <a:solidFill>
                  <a:srgbClr val="FF0000"/>
                </a:solidFill>
              </a:rPr>
              <a:t>++;</a:t>
            </a:r>
          </a:p>
          <a:p>
            <a:pPr eaLnBrk="1" hangingPunct="1">
              <a:buFont typeface="Wingdings" panose="05000000000000000000" pitchFamily="2" charset="2"/>
              <a:buNone/>
            </a:pPr>
            <a:r>
              <a:rPr lang="en-US" altLang="zh-CN" b="1" dirty="0">
                <a:solidFill>
                  <a:srgbClr val="FF0000"/>
                </a:solidFill>
              </a:rPr>
              <a:t> </a:t>
            </a:r>
            <a:r>
              <a:rPr lang="en-US" altLang="zh-CN" b="1" dirty="0" err="1">
                <a:solidFill>
                  <a:srgbClr val="FF0000"/>
                </a:solidFill>
              </a:rPr>
              <a:t>this.value</a:t>
            </a:r>
            <a:r>
              <a:rPr lang="en-US" altLang="zh-CN" b="1" dirty="0">
                <a:solidFill>
                  <a:srgbClr val="FF0000"/>
                </a:solidFill>
              </a:rPr>
              <a:t>[</a:t>
            </a:r>
            <a:r>
              <a:rPr lang="en-US" altLang="zh-CN" b="1" dirty="0" err="1">
                <a:solidFill>
                  <a:srgbClr val="FF0000"/>
                </a:solidFill>
              </a:rPr>
              <a:t>this.top</a:t>
            </a:r>
            <a:r>
              <a:rPr lang="en-US" altLang="zh-CN" b="1" dirty="0">
                <a:solidFill>
                  <a:srgbClr val="FF0000"/>
                </a:solidFill>
              </a:rPr>
              <a:t>] = element;</a:t>
            </a:r>
          </a:p>
          <a:p>
            <a:pPr eaLnBrk="1" hangingPunct="1">
              <a:buFont typeface="Wingdings" panose="05000000000000000000" pitchFamily="2" charset="2"/>
              <a:buNone/>
            </a:pPr>
            <a:r>
              <a:rPr lang="en-US" altLang="zh-CN" b="1" dirty="0">
                <a:solidFill>
                  <a:srgbClr val="FF0000"/>
                </a:solidFill>
              </a:rPr>
              <a:t> return true;</a:t>
            </a:r>
            <a:endParaRPr lang="zh-CN" altLang="en-US" b="1" dirty="0">
              <a:solidFill>
                <a:srgbClr val="FF0000"/>
              </a:solidFill>
            </a:endParaRPr>
          </a:p>
        </p:txBody>
      </p:sp>
      <p:sp>
        <p:nvSpPr>
          <p:cNvPr id="3" name="Rectangle 2">
            <a:extLst>
              <a:ext uri="{FF2B5EF4-FFF2-40B4-BE49-F238E27FC236}">
                <a16:creationId xmlns:a16="http://schemas.microsoft.com/office/drawing/2014/main" id="{D290EDC8-D58B-4DE4-8E81-51756A863696}"/>
              </a:ext>
            </a:extLst>
          </p:cNvPr>
          <p:cNvSpPr>
            <a:spLocks noChangeArrowheads="1"/>
          </p:cNvSpPr>
          <p:nvPr/>
        </p:nvSpPr>
        <p:spPr bwMode="auto">
          <a:xfrm>
            <a:off x="650345" y="2439499"/>
            <a:ext cx="8375650"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dirty="0">
                <a:solidFill>
                  <a:srgbClr val="003399"/>
                </a:solidFill>
              </a:rPr>
              <a:t>        if (element==null)</a:t>
            </a:r>
          </a:p>
          <a:p>
            <a:pPr eaLnBrk="1" hangingPunct="1">
              <a:buFont typeface="Wingdings" panose="05000000000000000000" pitchFamily="2" charset="2"/>
              <a:buNone/>
            </a:pPr>
            <a:r>
              <a:rPr lang="en-US" altLang="zh-CN" dirty="0">
                <a:solidFill>
                  <a:srgbClr val="003399"/>
                </a:solidFill>
              </a:rPr>
              <a:t>           return false;                         //</a:t>
            </a:r>
            <a:r>
              <a:rPr lang="zh-CN" altLang="en-US" dirty="0">
                <a:solidFill>
                  <a:srgbClr val="003399"/>
                </a:solidFill>
              </a:rPr>
              <a:t>空对象（</a:t>
            </a:r>
            <a:r>
              <a:rPr lang="en-US" altLang="zh-CN" dirty="0">
                <a:solidFill>
                  <a:srgbClr val="003399"/>
                </a:solidFill>
              </a:rPr>
              <a:t>null</a:t>
            </a:r>
            <a:r>
              <a:rPr lang="zh-CN" altLang="en-US" dirty="0">
                <a:solidFill>
                  <a:srgbClr val="003399"/>
                </a:solidFill>
              </a:rPr>
              <a:t>）不能入栈</a:t>
            </a:r>
          </a:p>
          <a:p>
            <a:pPr eaLnBrk="1" hangingPunct="1">
              <a:buFont typeface="Wingdings" panose="05000000000000000000" pitchFamily="2" charset="2"/>
              <a:buNone/>
            </a:pPr>
            <a:r>
              <a:rPr lang="zh-CN" altLang="en-US" dirty="0">
                <a:solidFill>
                  <a:srgbClr val="7030A0"/>
                </a:solidFill>
              </a:rPr>
              <a:t>        </a:t>
            </a:r>
            <a:r>
              <a:rPr lang="en-US" altLang="zh-CN" dirty="0">
                <a:solidFill>
                  <a:srgbClr val="7030A0"/>
                </a:solidFill>
              </a:rPr>
              <a:t>if (</a:t>
            </a:r>
            <a:r>
              <a:rPr lang="en-US" altLang="zh-CN" dirty="0" err="1">
                <a:solidFill>
                  <a:srgbClr val="7030A0"/>
                </a:solidFill>
              </a:rPr>
              <a:t>this.top</a:t>
            </a:r>
            <a:r>
              <a:rPr lang="en-US" altLang="zh-CN" dirty="0">
                <a:solidFill>
                  <a:srgbClr val="7030A0"/>
                </a:solidFill>
              </a:rPr>
              <a:t>==value.length-1)            //</a:t>
            </a:r>
            <a:r>
              <a:rPr lang="zh-CN" altLang="en-US" dirty="0">
                <a:solidFill>
                  <a:srgbClr val="7030A0"/>
                </a:solidFill>
              </a:rPr>
              <a:t>若栈满，则扩充容量</a:t>
            </a:r>
          </a:p>
          <a:p>
            <a:pPr eaLnBrk="1" hangingPunct="1">
              <a:buFont typeface="Wingdings" panose="05000000000000000000" pitchFamily="2" charset="2"/>
              <a:buNone/>
            </a:pPr>
            <a:r>
              <a:rPr lang="zh-CN" altLang="en-US" dirty="0">
                <a:solidFill>
                  <a:srgbClr val="7030A0"/>
                </a:solidFill>
              </a:rPr>
              <a:t>        </a:t>
            </a:r>
            <a:r>
              <a:rPr lang="en-US" altLang="zh-CN" dirty="0">
                <a:solidFill>
                  <a:srgbClr val="7030A0"/>
                </a:solidFill>
              </a:rPr>
              <a:t>{  Object[] temp = </a:t>
            </a:r>
            <a:r>
              <a:rPr lang="en-US" altLang="zh-CN" dirty="0" err="1">
                <a:solidFill>
                  <a:srgbClr val="7030A0"/>
                </a:solidFill>
              </a:rPr>
              <a:t>this.value</a:t>
            </a:r>
            <a:r>
              <a:rPr lang="en-US" altLang="zh-CN" dirty="0">
                <a:solidFill>
                  <a:srgbClr val="7030A0"/>
                </a:solidFill>
              </a:rPr>
              <a:t>;         </a:t>
            </a:r>
          </a:p>
          <a:p>
            <a:pPr eaLnBrk="1" hangingPunct="1">
              <a:buFont typeface="Wingdings" panose="05000000000000000000" pitchFamily="2" charset="2"/>
              <a:buNone/>
            </a:pPr>
            <a:r>
              <a:rPr lang="en-US" altLang="zh-CN" dirty="0">
                <a:solidFill>
                  <a:srgbClr val="7030A0"/>
                </a:solidFill>
              </a:rPr>
              <a:t>            </a:t>
            </a:r>
            <a:r>
              <a:rPr lang="en-US" altLang="zh-CN" dirty="0" err="1">
                <a:solidFill>
                  <a:srgbClr val="7030A0"/>
                </a:solidFill>
              </a:rPr>
              <a:t>this.value</a:t>
            </a:r>
            <a:r>
              <a:rPr lang="en-US" altLang="zh-CN" dirty="0">
                <a:solidFill>
                  <a:srgbClr val="7030A0"/>
                </a:solidFill>
              </a:rPr>
              <a:t> = new Object[</a:t>
            </a:r>
            <a:r>
              <a:rPr lang="en-US" altLang="zh-CN" dirty="0" err="1">
                <a:solidFill>
                  <a:srgbClr val="7030A0"/>
                </a:solidFill>
              </a:rPr>
              <a:t>temp.length</a:t>
            </a:r>
            <a:r>
              <a:rPr lang="en-US" altLang="zh-CN" dirty="0">
                <a:solidFill>
                  <a:srgbClr val="7030A0"/>
                </a:solidFill>
              </a:rPr>
              <a:t>*2];</a:t>
            </a:r>
          </a:p>
          <a:p>
            <a:pPr eaLnBrk="1" hangingPunct="1">
              <a:buFont typeface="Wingdings" panose="05000000000000000000" pitchFamily="2" charset="2"/>
              <a:buNone/>
            </a:pPr>
            <a:r>
              <a:rPr lang="en-US" altLang="zh-CN" dirty="0">
                <a:solidFill>
                  <a:srgbClr val="7030A0"/>
                </a:solidFill>
              </a:rPr>
              <a:t>            for (int </a:t>
            </a:r>
            <a:r>
              <a:rPr lang="en-US" altLang="zh-CN" dirty="0" err="1">
                <a:solidFill>
                  <a:srgbClr val="7030A0"/>
                </a:solidFill>
              </a:rPr>
              <a:t>i</a:t>
            </a:r>
            <a:r>
              <a:rPr lang="en-US" altLang="zh-CN" dirty="0">
                <a:solidFill>
                  <a:srgbClr val="7030A0"/>
                </a:solidFill>
              </a:rPr>
              <a:t>=0; </a:t>
            </a:r>
            <a:r>
              <a:rPr lang="en-US" altLang="zh-CN" dirty="0" err="1">
                <a:solidFill>
                  <a:srgbClr val="7030A0"/>
                </a:solidFill>
              </a:rPr>
              <a:t>i</a:t>
            </a:r>
            <a:r>
              <a:rPr lang="en-US" altLang="zh-CN" dirty="0">
                <a:solidFill>
                  <a:srgbClr val="7030A0"/>
                </a:solidFill>
              </a:rPr>
              <a:t>&lt;</a:t>
            </a:r>
            <a:r>
              <a:rPr lang="en-US" altLang="zh-CN" dirty="0" err="1">
                <a:solidFill>
                  <a:srgbClr val="7030A0"/>
                </a:solidFill>
              </a:rPr>
              <a:t>temp.length</a:t>
            </a:r>
            <a:r>
              <a:rPr lang="en-US" altLang="zh-CN" dirty="0">
                <a:solidFill>
                  <a:srgbClr val="7030A0"/>
                </a:solidFill>
              </a:rPr>
              <a:t>; </a:t>
            </a:r>
            <a:r>
              <a:rPr lang="en-US" altLang="zh-CN" dirty="0" err="1">
                <a:solidFill>
                  <a:srgbClr val="7030A0"/>
                </a:solidFill>
              </a:rPr>
              <a:t>i</a:t>
            </a:r>
            <a:r>
              <a:rPr lang="en-US" altLang="zh-CN" dirty="0">
                <a:solidFill>
                  <a:srgbClr val="7030A0"/>
                </a:solidFill>
              </a:rPr>
              <a:t>++)</a:t>
            </a:r>
          </a:p>
          <a:p>
            <a:pPr eaLnBrk="1" hangingPunct="1">
              <a:buFont typeface="Wingdings" panose="05000000000000000000" pitchFamily="2" charset="2"/>
              <a:buNone/>
            </a:pPr>
            <a:r>
              <a:rPr lang="en-US" altLang="zh-CN" dirty="0">
                <a:solidFill>
                  <a:srgbClr val="7030A0"/>
                </a:solidFill>
              </a:rPr>
              <a:t>                </a:t>
            </a:r>
            <a:r>
              <a:rPr lang="en-US" altLang="zh-CN" dirty="0" err="1">
                <a:solidFill>
                  <a:srgbClr val="7030A0"/>
                </a:solidFill>
              </a:rPr>
              <a:t>this.value</a:t>
            </a:r>
            <a:r>
              <a:rPr lang="en-US" altLang="zh-CN" dirty="0">
                <a:solidFill>
                  <a:srgbClr val="7030A0"/>
                </a:solidFill>
              </a:rPr>
              <a:t>[</a:t>
            </a:r>
            <a:r>
              <a:rPr lang="en-US" altLang="zh-CN" dirty="0" err="1">
                <a:solidFill>
                  <a:srgbClr val="7030A0"/>
                </a:solidFill>
              </a:rPr>
              <a:t>i</a:t>
            </a:r>
            <a:r>
              <a:rPr lang="en-US" altLang="zh-CN" dirty="0">
                <a:solidFill>
                  <a:srgbClr val="7030A0"/>
                </a:solidFill>
              </a:rPr>
              <a:t>] = temp[</a:t>
            </a:r>
            <a:r>
              <a:rPr lang="en-US" altLang="zh-CN" dirty="0" err="1">
                <a:solidFill>
                  <a:srgbClr val="7030A0"/>
                </a:solidFill>
              </a:rPr>
              <a:t>i</a:t>
            </a:r>
            <a:r>
              <a:rPr lang="en-US" altLang="zh-CN" dirty="0">
                <a:solidFill>
                  <a:srgbClr val="7030A0"/>
                </a:solidFill>
              </a:rPr>
              <a:t>];</a:t>
            </a:r>
          </a:p>
          <a:p>
            <a:pPr eaLnBrk="1" hangingPunct="1">
              <a:buFont typeface="Wingdings" panose="05000000000000000000" pitchFamily="2" charset="2"/>
              <a:buNone/>
            </a:pPr>
            <a:r>
              <a:rPr lang="en-US" altLang="zh-CN" dirty="0">
                <a:solidFill>
                  <a:srgbClr val="7030A0"/>
                </a:solidFill>
              </a:rPr>
              <a:t>        }</a:t>
            </a:r>
            <a:endParaRPr lang="zh-CN" altLang="en-US" dirty="0"/>
          </a:p>
        </p:txBody>
      </p:sp>
      <p:sp>
        <p:nvSpPr>
          <p:cNvPr id="4" name="灯片编号占位符 3">
            <a:extLst>
              <a:ext uri="{FF2B5EF4-FFF2-40B4-BE49-F238E27FC236}">
                <a16:creationId xmlns:a16="http://schemas.microsoft.com/office/drawing/2014/main" id="{0EE723A3-0567-4F07-8A5B-3FB3F09DBA9F}"/>
              </a:ext>
            </a:extLst>
          </p:cNvPr>
          <p:cNvSpPr>
            <a:spLocks noGrp="1"/>
          </p:cNvSpPr>
          <p:nvPr>
            <p:ph type="sldNum" sz="quarter" idx="12"/>
          </p:nvPr>
        </p:nvSpPr>
        <p:spPr/>
        <p:txBody>
          <a:bodyPr/>
          <a:lstStyle/>
          <a:p>
            <a:fld id="{6F7EDBC0-6DEE-4BD2-A354-B0E2D215F1D6}" type="slidenum">
              <a:rPr lang="zh-CN" altLang="en-US" smtClean="0"/>
              <a:pPr/>
              <a:t>20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fade">
                                      <p:cBhvr>
                                        <p:cTn id="7" dur="500"/>
                                        <p:tgtEl>
                                          <p:spTgt spid="12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fade">
                                      <p:cBhvr>
                                        <p:cTn id="12" dur="500"/>
                                        <p:tgtEl>
                                          <p:spTgt spid="12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fade">
                                      <p:cBhvr>
                                        <p:cTn id="17" dur="500"/>
                                        <p:tgtEl>
                                          <p:spTgt spid="122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291">
                                            <p:txEl>
                                              <p:pRg st="14" end="14"/>
                                            </p:txEl>
                                          </p:spTgt>
                                        </p:tgtEl>
                                        <p:attrNameLst>
                                          <p:attrName>style.visibility</p:attrName>
                                        </p:attrNameLst>
                                      </p:cBhvr>
                                      <p:to>
                                        <p:strVal val="visible"/>
                                      </p:to>
                                    </p:set>
                                    <p:animEffect transition="in" filter="fade">
                                      <p:cBhvr>
                                        <p:cTn id="22" dur="500"/>
                                        <p:tgtEl>
                                          <p:spTgt spid="12291">
                                            <p:txEl>
                                              <p:pRg st="14" end="1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2294"/>
                                        </p:tgtEl>
                                        <p:attrNameLst>
                                          <p:attrName>style.visibility</p:attrName>
                                        </p:attrNameLst>
                                      </p:cBhvr>
                                      <p:to>
                                        <p:strVal val="visible"/>
                                      </p:to>
                                    </p:set>
                                    <p:animEffect transition="in" filter="fade">
                                      <p:cBhvr>
                                        <p:cTn id="27" dur="500"/>
                                        <p:tgtEl>
                                          <p:spTgt spid="1229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arn(inVertical)">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99475F55-DCA6-4BCF-A770-9B889633D186}"/>
              </a:ext>
            </a:extLst>
          </p:cNvPr>
          <p:cNvSpPr>
            <a:spLocks noGrp="1"/>
          </p:cNvSpPr>
          <p:nvPr>
            <p:ph type="title"/>
          </p:nvPr>
        </p:nvSpPr>
        <p:spPr/>
        <p:txBody>
          <a:bodyPr/>
          <a:lstStyle/>
          <a:p>
            <a:r>
              <a:rPr lang="en-US" altLang="zh-CN" dirty="0"/>
              <a:t>4.1.2   </a:t>
            </a:r>
            <a:r>
              <a:rPr lang="zh-CN" altLang="en-US" dirty="0"/>
              <a:t>顺序栈</a:t>
            </a:r>
          </a:p>
        </p:txBody>
      </p:sp>
      <p:sp>
        <p:nvSpPr>
          <p:cNvPr id="13315" name="内容占位符 2">
            <a:extLst>
              <a:ext uri="{FF2B5EF4-FFF2-40B4-BE49-F238E27FC236}">
                <a16:creationId xmlns:a16="http://schemas.microsoft.com/office/drawing/2014/main" id="{ECC81C59-EFA0-413D-AE12-82F4CBA72608}"/>
              </a:ext>
            </a:extLst>
          </p:cNvPr>
          <p:cNvSpPr>
            <a:spLocks noGrp="1"/>
          </p:cNvSpPr>
          <p:nvPr>
            <p:ph idx="1"/>
          </p:nvPr>
        </p:nvSpPr>
        <p:spPr>
          <a:xfrm>
            <a:off x="928688" y="2017713"/>
            <a:ext cx="8026400" cy="4114800"/>
          </a:xfrm>
        </p:spPr>
        <p:txBody>
          <a:bodyPr/>
          <a:lstStyle/>
          <a:p>
            <a:pPr>
              <a:buFont typeface="Wingdings" panose="05000000000000000000" pitchFamily="2" charset="2"/>
              <a:buNone/>
            </a:pPr>
            <a:r>
              <a:rPr lang="zh-CN" altLang="en-US" sz="2800" dirty="0"/>
              <a:t>出栈操作：</a:t>
            </a:r>
            <a:endParaRPr lang="en-US" altLang="zh-CN" sz="2800" dirty="0"/>
          </a:p>
          <a:p>
            <a:pPr>
              <a:buFont typeface="Wingdings" panose="05000000000000000000" pitchFamily="2" charset="2"/>
              <a:buNone/>
            </a:pPr>
            <a:r>
              <a:rPr lang="en-US" altLang="zh-CN" sz="2000" dirty="0"/>
              <a:t> public T </a:t>
            </a:r>
            <a:r>
              <a:rPr lang="en-US" altLang="zh-CN" sz="2000" dirty="0">
                <a:solidFill>
                  <a:srgbClr val="FF0000"/>
                </a:solidFill>
              </a:rPr>
              <a:t>pop</a:t>
            </a:r>
            <a:r>
              <a:rPr lang="en-US" altLang="zh-CN" sz="2000" dirty="0"/>
              <a:t>() //</a:t>
            </a:r>
            <a:r>
              <a:rPr lang="zh-CN" altLang="en-US" sz="2000" dirty="0"/>
              <a:t>出栈，返回当前栈顶元素，若栈空返回</a:t>
            </a:r>
            <a:r>
              <a:rPr lang="en-US" altLang="zh-CN" sz="2000" dirty="0"/>
              <a:t>null</a:t>
            </a:r>
          </a:p>
          <a:p>
            <a:pPr>
              <a:buFont typeface="Wingdings" panose="05000000000000000000" pitchFamily="2" charset="2"/>
              <a:buNone/>
            </a:pPr>
            <a:r>
              <a:rPr lang="en-US" altLang="zh-CN" sz="2000" dirty="0"/>
              <a:t>    {</a:t>
            </a:r>
          </a:p>
          <a:p>
            <a:pPr>
              <a:buFont typeface="Wingdings" panose="05000000000000000000" pitchFamily="2" charset="2"/>
              <a:buNone/>
            </a:pPr>
            <a:r>
              <a:rPr lang="en-US" altLang="zh-CN" sz="2000" dirty="0">
                <a:solidFill>
                  <a:srgbClr val="FF0000"/>
                </a:solidFill>
              </a:rPr>
              <a:t>        if (!</a:t>
            </a:r>
            <a:r>
              <a:rPr lang="en-US" altLang="zh-CN" sz="2000" dirty="0" err="1">
                <a:solidFill>
                  <a:srgbClr val="FF0000"/>
                </a:solidFill>
              </a:rPr>
              <a:t>isEmpty</a:t>
            </a:r>
            <a:r>
              <a:rPr lang="en-US" altLang="zh-CN" sz="2000" dirty="0">
                <a:solidFill>
                  <a:srgbClr val="FF0000"/>
                </a:solidFill>
              </a:rPr>
              <a:t>())</a:t>
            </a:r>
          </a:p>
          <a:p>
            <a:pPr>
              <a:buFont typeface="Wingdings" panose="05000000000000000000" pitchFamily="2" charset="2"/>
              <a:buNone/>
            </a:pPr>
            <a:r>
              <a:rPr lang="en-US" altLang="zh-CN" sz="2000" dirty="0">
                <a:solidFill>
                  <a:srgbClr val="FF0000"/>
                </a:solidFill>
              </a:rPr>
              <a:t>            return (T)</a:t>
            </a:r>
            <a:r>
              <a:rPr lang="en-US" altLang="zh-CN" sz="2000" dirty="0" err="1">
                <a:solidFill>
                  <a:srgbClr val="FF0000"/>
                </a:solidFill>
              </a:rPr>
              <a:t>this.value</a:t>
            </a:r>
            <a:r>
              <a:rPr lang="en-US" altLang="zh-CN" sz="2000" dirty="0">
                <a:solidFill>
                  <a:srgbClr val="FF0000"/>
                </a:solidFill>
              </a:rPr>
              <a:t>[</a:t>
            </a:r>
            <a:r>
              <a:rPr lang="en-US" altLang="zh-CN" sz="2000" dirty="0" err="1">
                <a:solidFill>
                  <a:srgbClr val="FF0000"/>
                </a:solidFill>
              </a:rPr>
              <a:t>this.top</a:t>
            </a:r>
            <a:r>
              <a:rPr lang="en-US" altLang="zh-CN" sz="2000" dirty="0">
                <a:solidFill>
                  <a:srgbClr val="FF0000"/>
                </a:solidFill>
              </a:rPr>
              <a:t>--];</a:t>
            </a:r>
          </a:p>
          <a:p>
            <a:pPr>
              <a:buFont typeface="Wingdings" panose="05000000000000000000" pitchFamily="2" charset="2"/>
              <a:buNone/>
            </a:pPr>
            <a:r>
              <a:rPr lang="en-US" altLang="zh-CN" sz="2000" dirty="0"/>
              <a:t>        else</a:t>
            </a:r>
          </a:p>
          <a:p>
            <a:pPr>
              <a:buFont typeface="Wingdings" panose="05000000000000000000" pitchFamily="2" charset="2"/>
              <a:buNone/>
            </a:pPr>
            <a:r>
              <a:rPr lang="en-US" altLang="zh-CN" sz="2000" dirty="0"/>
              <a:t>            return null;</a:t>
            </a:r>
          </a:p>
          <a:p>
            <a:pPr>
              <a:buFont typeface="Wingdings" panose="05000000000000000000" pitchFamily="2" charset="2"/>
              <a:buNone/>
            </a:pPr>
            <a:r>
              <a:rPr lang="en-US" altLang="zh-CN" sz="2000" dirty="0"/>
              <a:t>    }</a:t>
            </a:r>
            <a:endParaRPr lang="zh-CN" altLang="en-US" sz="2000" dirty="0"/>
          </a:p>
        </p:txBody>
      </p:sp>
      <p:pic>
        <p:nvPicPr>
          <p:cNvPr id="22532" name="Picture 4">
            <a:extLst>
              <a:ext uri="{FF2B5EF4-FFF2-40B4-BE49-F238E27FC236}">
                <a16:creationId xmlns:a16="http://schemas.microsoft.com/office/drawing/2014/main" id="{52CD715D-94E2-48E0-B128-178600D9B5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3861048"/>
            <a:ext cx="1990725" cy="2736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a:extLst>
              <a:ext uri="{FF2B5EF4-FFF2-40B4-BE49-F238E27FC236}">
                <a16:creationId xmlns:a16="http://schemas.microsoft.com/office/drawing/2014/main" id="{F871D3D8-A2DA-491F-8F79-BB2AC912B3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4587" y="4033486"/>
            <a:ext cx="1990725" cy="251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a:extLst>
              <a:ext uri="{FF2B5EF4-FFF2-40B4-BE49-F238E27FC236}">
                <a16:creationId xmlns:a16="http://schemas.microsoft.com/office/drawing/2014/main" id="{3133166A-AA45-4070-80DF-0973CB8B31EE}"/>
              </a:ext>
            </a:extLst>
          </p:cNvPr>
          <p:cNvSpPr>
            <a:spLocks noGrp="1"/>
          </p:cNvSpPr>
          <p:nvPr>
            <p:ph type="sldNum" sz="quarter" idx="12"/>
          </p:nvPr>
        </p:nvSpPr>
        <p:spPr/>
        <p:txBody>
          <a:bodyPr/>
          <a:lstStyle/>
          <a:p>
            <a:fld id="{6F7EDBC0-6DEE-4BD2-A354-B0E2D215F1D6}" type="slidenum">
              <a:rPr lang="zh-CN" altLang="en-US" smtClean="0"/>
              <a:pPr/>
              <a:t>21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500"/>
                                        <p:tgtEl>
                                          <p:spTgt spid="13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17"/>
                                        </p:tgtEl>
                                        <p:attrNameLst>
                                          <p:attrName>style.visibility</p:attrName>
                                        </p:attrNameLst>
                                      </p:cBhvr>
                                      <p:to>
                                        <p:strVal val="visible"/>
                                      </p:to>
                                    </p:set>
                                    <p:animEffect transition="in" filter="fade">
                                      <p:cBhvr>
                                        <p:cTn id="12" dur="500"/>
                                        <p:tgtEl>
                                          <p:spTgt spid="133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315">
                                            <p:txEl>
                                              <p:pRg st="1" end="1"/>
                                            </p:txEl>
                                          </p:spTgt>
                                        </p:tgtEl>
                                        <p:attrNameLst>
                                          <p:attrName>style.visibility</p:attrName>
                                        </p:attrNameLst>
                                      </p:cBhvr>
                                      <p:to>
                                        <p:strVal val="visible"/>
                                      </p:to>
                                    </p:set>
                                    <p:animEffect transition="in" filter="fade">
                                      <p:cBhvr>
                                        <p:cTn id="17" dur="500"/>
                                        <p:tgtEl>
                                          <p:spTgt spid="1331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315">
                                            <p:txEl>
                                              <p:pRg st="2" end="2"/>
                                            </p:txEl>
                                          </p:spTgt>
                                        </p:tgtEl>
                                        <p:attrNameLst>
                                          <p:attrName>style.visibility</p:attrName>
                                        </p:attrNameLst>
                                      </p:cBhvr>
                                      <p:to>
                                        <p:strVal val="visible"/>
                                      </p:to>
                                    </p:set>
                                    <p:animEffect transition="in" filter="fade">
                                      <p:cBhvr>
                                        <p:cTn id="22" dur="500"/>
                                        <p:tgtEl>
                                          <p:spTgt spid="1331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315">
                                            <p:txEl>
                                              <p:pRg st="3" end="3"/>
                                            </p:txEl>
                                          </p:spTgt>
                                        </p:tgtEl>
                                        <p:attrNameLst>
                                          <p:attrName>style.visibility</p:attrName>
                                        </p:attrNameLst>
                                      </p:cBhvr>
                                      <p:to>
                                        <p:strVal val="visible"/>
                                      </p:to>
                                    </p:set>
                                    <p:animEffect transition="in" filter="fade">
                                      <p:cBhvr>
                                        <p:cTn id="27" dur="500"/>
                                        <p:tgtEl>
                                          <p:spTgt spid="1331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315">
                                            <p:txEl>
                                              <p:pRg st="4" end="4"/>
                                            </p:txEl>
                                          </p:spTgt>
                                        </p:tgtEl>
                                        <p:attrNameLst>
                                          <p:attrName>style.visibility</p:attrName>
                                        </p:attrNameLst>
                                      </p:cBhvr>
                                      <p:to>
                                        <p:strVal val="visible"/>
                                      </p:to>
                                    </p:set>
                                    <p:animEffect transition="in" filter="fade">
                                      <p:cBhvr>
                                        <p:cTn id="32" dur="500"/>
                                        <p:tgtEl>
                                          <p:spTgt spid="13315">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315">
                                            <p:txEl>
                                              <p:pRg st="5" end="5"/>
                                            </p:txEl>
                                          </p:spTgt>
                                        </p:tgtEl>
                                        <p:attrNameLst>
                                          <p:attrName>style.visibility</p:attrName>
                                        </p:attrNameLst>
                                      </p:cBhvr>
                                      <p:to>
                                        <p:strVal val="visible"/>
                                      </p:to>
                                    </p:set>
                                    <p:animEffect transition="in" filter="fade">
                                      <p:cBhvr>
                                        <p:cTn id="37" dur="500"/>
                                        <p:tgtEl>
                                          <p:spTgt spid="13315">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315">
                                            <p:txEl>
                                              <p:pRg st="6" end="6"/>
                                            </p:txEl>
                                          </p:spTgt>
                                        </p:tgtEl>
                                        <p:attrNameLst>
                                          <p:attrName>style.visibility</p:attrName>
                                        </p:attrNameLst>
                                      </p:cBhvr>
                                      <p:to>
                                        <p:strVal val="visible"/>
                                      </p:to>
                                    </p:set>
                                    <p:animEffect transition="in" filter="fade">
                                      <p:cBhvr>
                                        <p:cTn id="42" dur="500"/>
                                        <p:tgtEl>
                                          <p:spTgt spid="13315">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315">
                                            <p:txEl>
                                              <p:pRg st="7" end="7"/>
                                            </p:txEl>
                                          </p:spTgt>
                                        </p:tgtEl>
                                        <p:attrNameLst>
                                          <p:attrName>style.visibility</p:attrName>
                                        </p:attrNameLst>
                                      </p:cBhvr>
                                      <p:to>
                                        <p:strVal val="visible"/>
                                      </p:to>
                                    </p:set>
                                    <p:animEffect transition="in" filter="fade">
                                      <p:cBhvr>
                                        <p:cTn id="47" dur="500"/>
                                        <p:tgtEl>
                                          <p:spTgt spid="133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72865E31-2228-418F-A642-C01234190173}"/>
              </a:ext>
            </a:extLst>
          </p:cNvPr>
          <p:cNvSpPr>
            <a:spLocks noGrp="1"/>
          </p:cNvSpPr>
          <p:nvPr>
            <p:ph type="title"/>
          </p:nvPr>
        </p:nvSpPr>
        <p:spPr/>
        <p:txBody>
          <a:bodyPr/>
          <a:lstStyle/>
          <a:p>
            <a:r>
              <a:rPr lang="en-US" altLang="zh-CN" dirty="0"/>
              <a:t>4.1.2   </a:t>
            </a:r>
            <a:r>
              <a:rPr lang="zh-CN" altLang="en-US" dirty="0"/>
              <a:t>顺序栈</a:t>
            </a:r>
          </a:p>
        </p:txBody>
      </p:sp>
      <p:sp>
        <p:nvSpPr>
          <p:cNvPr id="23555" name="内容占位符 2">
            <a:extLst>
              <a:ext uri="{FF2B5EF4-FFF2-40B4-BE49-F238E27FC236}">
                <a16:creationId xmlns:a16="http://schemas.microsoft.com/office/drawing/2014/main" id="{EBEA3389-5F7F-4B7D-A0A8-32E80E33B122}"/>
              </a:ext>
            </a:extLst>
          </p:cNvPr>
          <p:cNvSpPr>
            <a:spLocks noGrp="1"/>
          </p:cNvSpPr>
          <p:nvPr>
            <p:ph idx="1"/>
          </p:nvPr>
        </p:nvSpPr>
        <p:spPr>
          <a:xfrm>
            <a:off x="949022" y="1906587"/>
            <a:ext cx="7772400" cy="4114800"/>
          </a:xfrm>
        </p:spPr>
        <p:txBody>
          <a:bodyPr/>
          <a:lstStyle/>
          <a:p>
            <a:pPr>
              <a:buFont typeface="Wingdings" panose="05000000000000000000" pitchFamily="2" charset="2"/>
              <a:buNone/>
            </a:pPr>
            <a:r>
              <a:rPr lang="zh-CN" altLang="en-US" sz="2800" dirty="0"/>
              <a:t>获取栈顶元素：</a:t>
            </a:r>
            <a:endParaRPr lang="en-US" altLang="zh-CN" sz="2800" dirty="0"/>
          </a:p>
          <a:p>
            <a:pPr>
              <a:buFont typeface="Wingdings" panose="05000000000000000000" pitchFamily="2" charset="2"/>
              <a:buNone/>
            </a:pPr>
            <a:r>
              <a:rPr lang="en-US" altLang="zh-CN" sz="2800" dirty="0"/>
              <a:t> </a:t>
            </a:r>
            <a:r>
              <a:rPr lang="en-US" altLang="zh-CN" sz="2000" dirty="0"/>
              <a:t>public T get() //</a:t>
            </a:r>
            <a:r>
              <a:rPr lang="zh-CN" altLang="en-US" sz="2000" dirty="0"/>
              <a:t>取栈顶元素值，未出栈，栈顶元素未改变</a:t>
            </a:r>
          </a:p>
          <a:p>
            <a:pPr>
              <a:buFont typeface="Wingdings" panose="05000000000000000000" pitchFamily="2" charset="2"/>
              <a:buNone/>
            </a:pPr>
            <a:r>
              <a:rPr lang="zh-CN" altLang="en-US" sz="2000" dirty="0"/>
              <a:t>    </a:t>
            </a:r>
            <a:r>
              <a:rPr lang="en-US" altLang="zh-CN" sz="2000" dirty="0"/>
              <a:t>{</a:t>
            </a:r>
          </a:p>
          <a:p>
            <a:pPr>
              <a:buFont typeface="Wingdings" panose="05000000000000000000" pitchFamily="2" charset="2"/>
              <a:buNone/>
            </a:pPr>
            <a:r>
              <a:rPr lang="en-US" altLang="zh-CN" sz="2000" dirty="0">
                <a:solidFill>
                  <a:srgbClr val="FF0000"/>
                </a:solidFill>
              </a:rPr>
              <a:t>        if (!</a:t>
            </a:r>
            <a:r>
              <a:rPr lang="en-US" altLang="zh-CN" sz="2000" dirty="0" err="1">
                <a:solidFill>
                  <a:srgbClr val="FF0000"/>
                </a:solidFill>
              </a:rPr>
              <a:t>isEmpty</a:t>
            </a:r>
            <a:r>
              <a:rPr lang="en-US" altLang="zh-CN" sz="2000" dirty="0">
                <a:solidFill>
                  <a:srgbClr val="FF0000"/>
                </a:solidFill>
              </a:rPr>
              <a:t>())</a:t>
            </a:r>
          </a:p>
          <a:p>
            <a:pPr>
              <a:buFont typeface="Wingdings" panose="05000000000000000000" pitchFamily="2" charset="2"/>
              <a:buNone/>
            </a:pPr>
            <a:r>
              <a:rPr lang="en-US" altLang="zh-CN" sz="2000" dirty="0">
                <a:solidFill>
                  <a:srgbClr val="FF0000"/>
                </a:solidFill>
              </a:rPr>
              <a:t>            return (T)</a:t>
            </a:r>
            <a:r>
              <a:rPr lang="en-US" altLang="zh-CN" sz="2000" dirty="0" err="1">
                <a:solidFill>
                  <a:srgbClr val="FF0000"/>
                </a:solidFill>
              </a:rPr>
              <a:t>this.value</a:t>
            </a:r>
            <a:r>
              <a:rPr lang="en-US" altLang="zh-CN" sz="2000" dirty="0">
                <a:solidFill>
                  <a:srgbClr val="FF0000"/>
                </a:solidFill>
              </a:rPr>
              <a:t>[</a:t>
            </a:r>
            <a:r>
              <a:rPr lang="en-US" altLang="zh-CN" sz="2000" dirty="0" err="1">
                <a:solidFill>
                  <a:srgbClr val="FF0000"/>
                </a:solidFill>
              </a:rPr>
              <a:t>this.top</a:t>
            </a:r>
            <a:r>
              <a:rPr lang="en-US" altLang="zh-CN" sz="2000" dirty="0">
                <a:solidFill>
                  <a:srgbClr val="FF0000"/>
                </a:solidFill>
              </a:rPr>
              <a:t>];</a:t>
            </a:r>
          </a:p>
          <a:p>
            <a:pPr>
              <a:buFont typeface="Wingdings" panose="05000000000000000000" pitchFamily="2" charset="2"/>
              <a:buNone/>
            </a:pPr>
            <a:r>
              <a:rPr lang="en-US" altLang="zh-CN" sz="2000" dirty="0"/>
              <a:t>        else</a:t>
            </a:r>
          </a:p>
          <a:p>
            <a:pPr>
              <a:buFont typeface="Wingdings" panose="05000000000000000000" pitchFamily="2" charset="2"/>
              <a:buNone/>
            </a:pPr>
            <a:r>
              <a:rPr lang="en-US" altLang="zh-CN" sz="2000" dirty="0"/>
              <a:t>            return null;</a:t>
            </a:r>
          </a:p>
          <a:p>
            <a:pPr>
              <a:buFont typeface="Wingdings" panose="05000000000000000000" pitchFamily="2" charset="2"/>
              <a:buNone/>
            </a:pPr>
            <a:r>
              <a:rPr lang="en-US" altLang="zh-CN" sz="2000" dirty="0"/>
              <a:t>    }</a:t>
            </a:r>
            <a:endParaRPr lang="zh-CN" altLang="en-US" sz="2000" dirty="0"/>
          </a:p>
        </p:txBody>
      </p:sp>
      <p:sp>
        <p:nvSpPr>
          <p:cNvPr id="2" name="灯片编号占位符 1">
            <a:extLst>
              <a:ext uri="{FF2B5EF4-FFF2-40B4-BE49-F238E27FC236}">
                <a16:creationId xmlns:a16="http://schemas.microsoft.com/office/drawing/2014/main" id="{0570ECEB-3D94-4B32-BC0D-6D2509BBAEDE}"/>
              </a:ext>
            </a:extLst>
          </p:cNvPr>
          <p:cNvSpPr>
            <a:spLocks noGrp="1"/>
          </p:cNvSpPr>
          <p:nvPr>
            <p:ph type="sldNum" sz="quarter" idx="12"/>
          </p:nvPr>
        </p:nvSpPr>
        <p:spPr/>
        <p:txBody>
          <a:bodyPr/>
          <a:lstStyle/>
          <a:p>
            <a:fld id="{6F7EDBC0-6DEE-4BD2-A354-B0E2D215F1D6}" type="slidenum">
              <a:rPr lang="zh-CN" altLang="en-US" smtClean="0"/>
              <a:pPr/>
              <a:t>22</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3EACDC43-FD8B-449D-826D-2B8555F4CA11}"/>
              </a:ext>
            </a:extLst>
          </p:cNvPr>
          <p:cNvSpPr>
            <a:spLocks noGrp="1"/>
          </p:cNvSpPr>
          <p:nvPr>
            <p:ph type="title"/>
          </p:nvPr>
        </p:nvSpPr>
        <p:spPr/>
        <p:txBody>
          <a:bodyPr/>
          <a:lstStyle/>
          <a:p>
            <a:r>
              <a:rPr lang="en-US" altLang="zh-CN" dirty="0"/>
              <a:t>4.1.2   </a:t>
            </a:r>
            <a:r>
              <a:rPr lang="zh-CN" altLang="en-US" dirty="0"/>
              <a:t>顺序栈</a:t>
            </a:r>
          </a:p>
        </p:txBody>
      </p:sp>
      <p:sp>
        <p:nvSpPr>
          <p:cNvPr id="3" name="内容占位符 2">
            <a:extLst>
              <a:ext uri="{FF2B5EF4-FFF2-40B4-BE49-F238E27FC236}">
                <a16:creationId xmlns:a16="http://schemas.microsoft.com/office/drawing/2014/main" id="{10147FE3-BA3D-4873-9689-83795960ACB4}"/>
              </a:ext>
            </a:extLst>
          </p:cNvPr>
          <p:cNvSpPr>
            <a:spLocks noGrp="1"/>
          </p:cNvSpPr>
          <p:nvPr>
            <p:ph idx="1"/>
          </p:nvPr>
        </p:nvSpPr>
        <p:spPr>
          <a:xfrm>
            <a:off x="899592" y="1988840"/>
            <a:ext cx="7772400" cy="4114800"/>
          </a:xfrm>
        </p:spPr>
        <p:txBody>
          <a:bodyPr/>
          <a:lstStyle/>
          <a:p>
            <a:pPr>
              <a:buFont typeface="Wingdings" panose="05000000000000000000" pitchFamily="2" charset="2"/>
              <a:buNone/>
              <a:defRPr/>
            </a:pPr>
            <a:r>
              <a:rPr lang="zh-CN" altLang="en-US" dirty="0"/>
              <a:t>效率分析</a:t>
            </a:r>
            <a:endParaRPr lang="en-US" altLang="zh-CN" dirty="0"/>
          </a:p>
          <a:p>
            <a:pPr marL="0" indent="0">
              <a:buFont typeface="Wingdings" panose="05000000000000000000" pitchFamily="2" charset="2"/>
              <a:buNone/>
              <a:defRPr/>
            </a:pPr>
            <a:r>
              <a:rPr lang="en-US" altLang="zh-CN" dirty="0"/>
              <a:t>    </a:t>
            </a:r>
            <a:r>
              <a:rPr lang="zh-CN" altLang="en-US" dirty="0"/>
              <a:t>栈只能在栈顶进行插入和删除操作，所以</a:t>
            </a:r>
            <a:r>
              <a:rPr lang="en-US" altLang="zh-CN" dirty="0"/>
              <a:t>push</a:t>
            </a:r>
            <a:r>
              <a:rPr lang="zh-CN" altLang="en-US" dirty="0"/>
              <a:t>、</a:t>
            </a:r>
            <a:r>
              <a:rPr lang="en-US" altLang="zh-CN" dirty="0"/>
              <a:t>pop</a:t>
            </a:r>
            <a:r>
              <a:rPr lang="zh-CN" altLang="en-US" dirty="0"/>
              <a:t>、</a:t>
            </a:r>
            <a:r>
              <a:rPr lang="en-US" altLang="zh-CN" dirty="0"/>
              <a:t>get</a:t>
            </a:r>
            <a:r>
              <a:rPr lang="zh-CN" altLang="en-US" dirty="0"/>
              <a:t>方法只需要做一步动作，它的时间复杂度为</a:t>
            </a:r>
            <a:r>
              <a:rPr lang="en-US" altLang="zh-CN" dirty="0"/>
              <a:t>O(1)</a:t>
            </a:r>
            <a:r>
              <a:rPr lang="zh-CN" altLang="en-US" dirty="0"/>
              <a:t>；当需要扩充容量时，</a:t>
            </a:r>
            <a:r>
              <a:rPr lang="en-US" altLang="zh-CN" dirty="0"/>
              <a:t>push</a:t>
            </a:r>
            <a:r>
              <a:rPr lang="zh-CN" altLang="en-US" dirty="0"/>
              <a:t>的时间复杂度为</a:t>
            </a:r>
            <a:r>
              <a:rPr lang="en-US" altLang="zh-CN" dirty="0"/>
              <a:t>O(n)</a:t>
            </a:r>
            <a:r>
              <a:rPr lang="zh-CN" altLang="en-US" dirty="0"/>
              <a:t>。</a:t>
            </a:r>
          </a:p>
        </p:txBody>
      </p:sp>
      <p:sp>
        <p:nvSpPr>
          <p:cNvPr id="2" name="灯片编号占位符 1">
            <a:extLst>
              <a:ext uri="{FF2B5EF4-FFF2-40B4-BE49-F238E27FC236}">
                <a16:creationId xmlns:a16="http://schemas.microsoft.com/office/drawing/2014/main" id="{8F3DD2DE-46A1-4CBA-AB5C-16477E363698}"/>
              </a:ext>
            </a:extLst>
          </p:cNvPr>
          <p:cNvSpPr>
            <a:spLocks noGrp="1"/>
          </p:cNvSpPr>
          <p:nvPr>
            <p:ph type="sldNum" sz="quarter" idx="12"/>
          </p:nvPr>
        </p:nvSpPr>
        <p:spPr/>
        <p:txBody>
          <a:bodyPr/>
          <a:lstStyle/>
          <a:p>
            <a:fld id="{6F7EDBC0-6DEE-4BD2-A354-B0E2D215F1D6}" type="slidenum">
              <a:rPr lang="zh-CN" altLang="en-US" smtClean="0"/>
              <a:pPr/>
              <a:t>23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F846EDD1-850B-4218-8BA7-CB18116A00EE}"/>
              </a:ext>
            </a:extLst>
          </p:cNvPr>
          <p:cNvSpPr>
            <a:spLocks noGrp="1"/>
          </p:cNvSpPr>
          <p:nvPr>
            <p:ph type="title"/>
          </p:nvPr>
        </p:nvSpPr>
        <p:spPr/>
        <p:txBody>
          <a:bodyPr/>
          <a:lstStyle/>
          <a:p>
            <a:r>
              <a:rPr lang="en-US" altLang="zh-CN" dirty="0"/>
              <a:t>4.1.3   </a:t>
            </a:r>
            <a:r>
              <a:rPr lang="zh-CN" altLang="en-US" dirty="0"/>
              <a:t>链式栈</a:t>
            </a:r>
          </a:p>
        </p:txBody>
      </p:sp>
      <p:sp>
        <p:nvSpPr>
          <p:cNvPr id="25603" name="内容占位符 2">
            <a:extLst>
              <a:ext uri="{FF2B5EF4-FFF2-40B4-BE49-F238E27FC236}">
                <a16:creationId xmlns:a16="http://schemas.microsoft.com/office/drawing/2014/main" id="{9CAE27A0-86FE-4445-AEFE-4797F906E063}"/>
              </a:ext>
            </a:extLst>
          </p:cNvPr>
          <p:cNvSpPr>
            <a:spLocks noGrp="1"/>
          </p:cNvSpPr>
          <p:nvPr>
            <p:ph idx="1"/>
          </p:nvPr>
        </p:nvSpPr>
        <p:spPr>
          <a:xfrm>
            <a:off x="642938" y="1928813"/>
            <a:ext cx="3643312" cy="4114800"/>
          </a:xfrm>
        </p:spPr>
        <p:txBody>
          <a:bodyPr/>
          <a:lstStyle/>
          <a:p>
            <a:pPr marL="0" indent="0">
              <a:buFont typeface="Wingdings" panose="05000000000000000000" pitchFamily="2" charset="2"/>
              <a:buNone/>
            </a:pPr>
            <a:r>
              <a:rPr lang="zh-CN" altLang="en-US"/>
              <a:t>      栈的链式表示</a:t>
            </a:r>
            <a:r>
              <a:rPr lang="en-US" altLang="zh-CN">
                <a:latin typeface="Times New Roman" panose="02020603050405020304" pitchFamily="18" charset="0"/>
              </a:rPr>
              <a:t>—</a:t>
            </a:r>
            <a:r>
              <a:rPr lang="zh-CN" altLang="en-US"/>
              <a:t>链栈如图所示。由于栈的操作是线性表操作的特例，则链栈的操作易于实现，它是运算受限的单链表。</a:t>
            </a:r>
          </a:p>
        </p:txBody>
      </p:sp>
      <p:grpSp>
        <p:nvGrpSpPr>
          <p:cNvPr id="2" name="Group 52">
            <a:extLst>
              <a:ext uri="{FF2B5EF4-FFF2-40B4-BE49-F238E27FC236}">
                <a16:creationId xmlns:a16="http://schemas.microsoft.com/office/drawing/2014/main" id="{DBE73E65-1356-41F5-888C-A3EDED774707}"/>
              </a:ext>
            </a:extLst>
          </p:cNvPr>
          <p:cNvGrpSpPr>
            <a:grpSpLocks/>
          </p:cNvGrpSpPr>
          <p:nvPr/>
        </p:nvGrpSpPr>
        <p:grpSpPr bwMode="auto">
          <a:xfrm>
            <a:off x="4643438" y="2428875"/>
            <a:ext cx="4191000" cy="3290888"/>
            <a:chOff x="816" y="1488"/>
            <a:chExt cx="2640" cy="2073"/>
          </a:xfrm>
        </p:grpSpPr>
        <p:sp>
          <p:nvSpPr>
            <p:cNvPr id="25605" name="Line 38">
              <a:extLst>
                <a:ext uri="{FF2B5EF4-FFF2-40B4-BE49-F238E27FC236}">
                  <a16:creationId xmlns:a16="http://schemas.microsoft.com/office/drawing/2014/main" id="{3A96C7C0-7AAB-482F-992B-298B812F1509}"/>
                </a:ext>
              </a:extLst>
            </p:cNvPr>
            <p:cNvSpPr>
              <a:spLocks noChangeShapeType="1"/>
            </p:cNvSpPr>
            <p:nvPr/>
          </p:nvSpPr>
          <p:spPr bwMode="auto">
            <a:xfrm>
              <a:off x="2064" y="2784"/>
              <a:ext cx="0" cy="24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25606" name="Group 51">
              <a:extLst>
                <a:ext uri="{FF2B5EF4-FFF2-40B4-BE49-F238E27FC236}">
                  <a16:creationId xmlns:a16="http://schemas.microsoft.com/office/drawing/2014/main" id="{D6CA7D97-E2A4-4020-B74E-DD1E57E6695B}"/>
                </a:ext>
              </a:extLst>
            </p:cNvPr>
            <p:cNvGrpSpPr>
              <a:grpSpLocks/>
            </p:cNvGrpSpPr>
            <p:nvPr/>
          </p:nvGrpSpPr>
          <p:grpSpPr bwMode="auto">
            <a:xfrm>
              <a:off x="816" y="1488"/>
              <a:ext cx="2640" cy="2073"/>
              <a:chOff x="816" y="1488"/>
              <a:chExt cx="2640" cy="2073"/>
            </a:xfrm>
          </p:grpSpPr>
          <p:grpSp>
            <p:nvGrpSpPr>
              <p:cNvPr id="25607" name="Group 48">
                <a:extLst>
                  <a:ext uri="{FF2B5EF4-FFF2-40B4-BE49-F238E27FC236}">
                    <a16:creationId xmlns:a16="http://schemas.microsoft.com/office/drawing/2014/main" id="{0985F9A5-A8E6-42B5-9B8B-1F73EA03A978}"/>
                  </a:ext>
                </a:extLst>
              </p:cNvPr>
              <p:cNvGrpSpPr>
                <a:grpSpLocks/>
              </p:cNvGrpSpPr>
              <p:nvPr/>
            </p:nvGrpSpPr>
            <p:grpSpPr bwMode="auto">
              <a:xfrm>
                <a:off x="1200" y="1776"/>
                <a:ext cx="1104" cy="249"/>
                <a:chOff x="1200" y="1776"/>
                <a:chExt cx="1104" cy="249"/>
              </a:xfrm>
            </p:grpSpPr>
            <p:sp>
              <p:nvSpPr>
                <p:cNvPr id="25635" name="Rectangle 6">
                  <a:extLst>
                    <a:ext uri="{FF2B5EF4-FFF2-40B4-BE49-F238E27FC236}">
                      <a16:creationId xmlns:a16="http://schemas.microsoft.com/office/drawing/2014/main" id="{8F34D7B3-C70A-498A-94DD-F780F2888F6F}"/>
                    </a:ext>
                  </a:extLst>
                </p:cNvPr>
                <p:cNvSpPr>
                  <a:spLocks noChangeArrowheads="1"/>
                </p:cNvSpPr>
                <p:nvPr/>
              </p:nvSpPr>
              <p:spPr bwMode="auto">
                <a:xfrm flipV="1">
                  <a:off x="1752" y="1776"/>
                  <a:ext cx="55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SzPct val="85000"/>
                  </a:pPr>
                  <a:endParaRPr lang="zh-CN" altLang="zh-CN" sz="2000">
                    <a:latin typeface="Arial" panose="020B0604020202020204" pitchFamily="34" charset="0"/>
                  </a:endParaRPr>
                </a:p>
              </p:txBody>
            </p:sp>
            <p:sp>
              <p:nvSpPr>
                <p:cNvPr id="25636" name="Rectangle 5">
                  <a:extLst>
                    <a:ext uri="{FF2B5EF4-FFF2-40B4-BE49-F238E27FC236}">
                      <a16:creationId xmlns:a16="http://schemas.microsoft.com/office/drawing/2014/main" id="{6ECE5AC9-60D3-4BF7-B376-64C816AE22BF}"/>
                    </a:ext>
                  </a:extLst>
                </p:cNvPr>
                <p:cNvSpPr>
                  <a:spLocks noChangeArrowheads="1"/>
                </p:cNvSpPr>
                <p:nvPr/>
              </p:nvSpPr>
              <p:spPr bwMode="auto">
                <a:xfrm flipV="1">
                  <a:off x="1200" y="1776"/>
                  <a:ext cx="55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SzPct val="85000"/>
                  </a:pPr>
                  <a:endParaRPr lang="zh-CN" altLang="zh-CN" sz="2000">
                    <a:latin typeface="Arial" panose="020B0604020202020204" pitchFamily="34" charset="0"/>
                  </a:endParaRPr>
                </a:p>
              </p:txBody>
            </p:sp>
            <p:sp>
              <p:nvSpPr>
                <p:cNvPr id="25637" name="Line 7">
                  <a:extLst>
                    <a:ext uri="{FF2B5EF4-FFF2-40B4-BE49-F238E27FC236}">
                      <a16:creationId xmlns:a16="http://schemas.microsoft.com/office/drawing/2014/main" id="{F683C38C-27F1-47B5-89DA-8D79F2798CE1}"/>
                    </a:ext>
                  </a:extLst>
                </p:cNvPr>
                <p:cNvSpPr>
                  <a:spLocks noChangeShapeType="1"/>
                </p:cNvSpPr>
                <p:nvPr/>
              </p:nvSpPr>
              <p:spPr bwMode="auto">
                <a:xfrm flipV="1">
                  <a:off x="1200" y="2025"/>
                  <a:ext cx="110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38" name="Line 8">
                  <a:extLst>
                    <a:ext uri="{FF2B5EF4-FFF2-40B4-BE49-F238E27FC236}">
                      <a16:creationId xmlns:a16="http://schemas.microsoft.com/office/drawing/2014/main" id="{6C574261-6696-4253-94D2-85B384DEA5D5}"/>
                    </a:ext>
                  </a:extLst>
                </p:cNvPr>
                <p:cNvSpPr>
                  <a:spLocks noChangeShapeType="1"/>
                </p:cNvSpPr>
                <p:nvPr/>
              </p:nvSpPr>
              <p:spPr bwMode="auto">
                <a:xfrm flipV="1">
                  <a:off x="1200" y="1776"/>
                  <a:ext cx="110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39" name="Line 9">
                  <a:extLst>
                    <a:ext uri="{FF2B5EF4-FFF2-40B4-BE49-F238E27FC236}">
                      <a16:creationId xmlns:a16="http://schemas.microsoft.com/office/drawing/2014/main" id="{6C698012-ED10-46AA-AFE2-26FBC94965EB}"/>
                    </a:ext>
                  </a:extLst>
                </p:cNvPr>
                <p:cNvSpPr>
                  <a:spLocks noChangeShapeType="1"/>
                </p:cNvSpPr>
                <p:nvPr/>
              </p:nvSpPr>
              <p:spPr bwMode="auto">
                <a:xfrm flipV="1">
                  <a:off x="1200" y="1776"/>
                  <a:ext cx="0" cy="249"/>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40" name="Line 10">
                  <a:extLst>
                    <a:ext uri="{FF2B5EF4-FFF2-40B4-BE49-F238E27FC236}">
                      <a16:creationId xmlns:a16="http://schemas.microsoft.com/office/drawing/2014/main" id="{90691E6C-064B-4D0F-A746-AA0FD382461E}"/>
                    </a:ext>
                  </a:extLst>
                </p:cNvPr>
                <p:cNvSpPr>
                  <a:spLocks noChangeShapeType="1"/>
                </p:cNvSpPr>
                <p:nvPr/>
              </p:nvSpPr>
              <p:spPr bwMode="auto">
                <a:xfrm flipV="1">
                  <a:off x="1752" y="1776"/>
                  <a:ext cx="0" cy="24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41" name="Line 11">
                  <a:extLst>
                    <a:ext uri="{FF2B5EF4-FFF2-40B4-BE49-F238E27FC236}">
                      <a16:creationId xmlns:a16="http://schemas.microsoft.com/office/drawing/2014/main" id="{06638F7E-A01A-4FE1-859E-DB982C3B867A}"/>
                    </a:ext>
                  </a:extLst>
                </p:cNvPr>
                <p:cNvSpPr>
                  <a:spLocks noChangeShapeType="1"/>
                </p:cNvSpPr>
                <p:nvPr/>
              </p:nvSpPr>
              <p:spPr bwMode="auto">
                <a:xfrm flipV="1">
                  <a:off x="2304" y="1776"/>
                  <a:ext cx="0" cy="249"/>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5608" name="Group 49">
                <a:extLst>
                  <a:ext uri="{FF2B5EF4-FFF2-40B4-BE49-F238E27FC236}">
                    <a16:creationId xmlns:a16="http://schemas.microsoft.com/office/drawing/2014/main" id="{14C0F0C7-E19D-4BE2-955B-EDF24E95881A}"/>
                  </a:ext>
                </a:extLst>
              </p:cNvPr>
              <p:cNvGrpSpPr>
                <a:grpSpLocks/>
              </p:cNvGrpSpPr>
              <p:nvPr/>
            </p:nvGrpSpPr>
            <p:grpSpPr bwMode="auto">
              <a:xfrm>
                <a:off x="1200" y="2352"/>
                <a:ext cx="1104" cy="249"/>
                <a:chOff x="1200" y="2352"/>
                <a:chExt cx="1104" cy="249"/>
              </a:xfrm>
            </p:grpSpPr>
            <p:sp>
              <p:nvSpPr>
                <p:cNvPr id="25628" name="Rectangle 18">
                  <a:extLst>
                    <a:ext uri="{FF2B5EF4-FFF2-40B4-BE49-F238E27FC236}">
                      <a16:creationId xmlns:a16="http://schemas.microsoft.com/office/drawing/2014/main" id="{96527AF6-DD2C-4174-8914-A022D1AF190B}"/>
                    </a:ext>
                  </a:extLst>
                </p:cNvPr>
                <p:cNvSpPr>
                  <a:spLocks noChangeArrowheads="1"/>
                </p:cNvSpPr>
                <p:nvPr/>
              </p:nvSpPr>
              <p:spPr bwMode="auto">
                <a:xfrm flipV="1">
                  <a:off x="1752" y="2352"/>
                  <a:ext cx="55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SzPct val="85000"/>
                  </a:pPr>
                  <a:endParaRPr lang="zh-CN" altLang="zh-CN" sz="2000">
                    <a:latin typeface="Arial" panose="020B0604020202020204" pitchFamily="34" charset="0"/>
                  </a:endParaRPr>
                </a:p>
              </p:txBody>
            </p:sp>
            <p:sp>
              <p:nvSpPr>
                <p:cNvPr id="25629" name="Rectangle 19">
                  <a:extLst>
                    <a:ext uri="{FF2B5EF4-FFF2-40B4-BE49-F238E27FC236}">
                      <a16:creationId xmlns:a16="http://schemas.microsoft.com/office/drawing/2014/main" id="{3DE1E463-4A77-4876-8222-1ED991C02BF8}"/>
                    </a:ext>
                  </a:extLst>
                </p:cNvPr>
                <p:cNvSpPr>
                  <a:spLocks noChangeArrowheads="1"/>
                </p:cNvSpPr>
                <p:nvPr/>
              </p:nvSpPr>
              <p:spPr bwMode="auto">
                <a:xfrm flipV="1">
                  <a:off x="1200" y="2352"/>
                  <a:ext cx="55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SzPct val="85000"/>
                  </a:pPr>
                  <a:endParaRPr lang="zh-CN" altLang="zh-CN" sz="2000">
                    <a:latin typeface="Arial" panose="020B0604020202020204" pitchFamily="34" charset="0"/>
                  </a:endParaRPr>
                </a:p>
              </p:txBody>
            </p:sp>
            <p:sp>
              <p:nvSpPr>
                <p:cNvPr id="25630" name="Line 20">
                  <a:extLst>
                    <a:ext uri="{FF2B5EF4-FFF2-40B4-BE49-F238E27FC236}">
                      <a16:creationId xmlns:a16="http://schemas.microsoft.com/office/drawing/2014/main" id="{67F01342-2701-4532-9C69-5C5AAF4C1D6E}"/>
                    </a:ext>
                  </a:extLst>
                </p:cNvPr>
                <p:cNvSpPr>
                  <a:spLocks noChangeShapeType="1"/>
                </p:cNvSpPr>
                <p:nvPr/>
              </p:nvSpPr>
              <p:spPr bwMode="auto">
                <a:xfrm flipV="1">
                  <a:off x="1200" y="2601"/>
                  <a:ext cx="110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31" name="Line 21">
                  <a:extLst>
                    <a:ext uri="{FF2B5EF4-FFF2-40B4-BE49-F238E27FC236}">
                      <a16:creationId xmlns:a16="http://schemas.microsoft.com/office/drawing/2014/main" id="{2643AF1D-0269-4DAD-BF6E-953599C1CD57}"/>
                    </a:ext>
                  </a:extLst>
                </p:cNvPr>
                <p:cNvSpPr>
                  <a:spLocks noChangeShapeType="1"/>
                </p:cNvSpPr>
                <p:nvPr/>
              </p:nvSpPr>
              <p:spPr bwMode="auto">
                <a:xfrm flipV="1">
                  <a:off x="1200" y="2352"/>
                  <a:ext cx="110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32" name="Line 22">
                  <a:extLst>
                    <a:ext uri="{FF2B5EF4-FFF2-40B4-BE49-F238E27FC236}">
                      <a16:creationId xmlns:a16="http://schemas.microsoft.com/office/drawing/2014/main" id="{3D0C5DE0-B587-4B05-8057-BA5F1732D000}"/>
                    </a:ext>
                  </a:extLst>
                </p:cNvPr>
                <p:cNvSpPr>
                  <a:spLocks noChangeShapeType="1"/>
                </p:cNvSpPr>
                <p:nvPr/>
              </p:nvSpPr>
              <p:spPr bwMode="auto">
                <a:xfrm flipV="1">
                  <a:off x="1200" y="2352"/>
                  <a:ext cx="0" cy="249"/>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33" name="Line 23">
                  <a:extLst>
                    <a:ext uri="{FF2B5EF4-FFF2-40B4-BE49-F238E27FC236}">
                      <a16:creationId xmlns:a16="http://schemas.microsoft.com/office/drawing/2014/main" id="{9C38F764-7155-437A-BF97-E950990EB06F}"/>
                    </a:ext>
                  </a:extLst>
                </p:cNvPr>
                <p:cNvSpPr>
                  <a:spLocks noChangeShapeType="1"/>
                </p:cNvSpPr>
                <p:nvPr/>
              </p:nvSpPr>
              <p:spPr bwMode="auto">
                <a:xfrm flipV="1">
                  <a:off x="1752" y="2352"/>
                  <a:ext cx="0" cy="24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34" name="Line 24">
                  <a:extLst>
                    <a:ext uri="{FF2B5EF4-FFF2-40B4-BE49-F238E27FC236}">
                      <a16:creationId xmlns:a16="http://schemas.microsoft.com/office/drawing/2014/main" id="{CA63EB4A-EC8F-4377-B48C-B9922EE32C9F}"/>
                    </a:ext>
                  </a:extLst>
                </p:cNvPr>
                <p:cNvSpPr>
                  <a:spLocks noChangeShapeType="1"/>
                </p:cNvSpPr>
                <p:nvPr/>
              </p:nvSpPr>
              <p:spPr bwMode="auto">
                <a:xfrm flipV="1">
                  <a:off x="2304" y="2352"/>
                  <a:ext cx="0" cy="249"/>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5609" name="Group 50">
                <a:extLst>
                  <a:ext uri="{FF2B5EF4-FFF2-40B4-BE49-F238E27FC236}">
                    <a16:creationId xmlns:a16="http://schemas.microsoft.com/office/drawing/2014/main" id="{9742A57C-5584-4AA9-A3A0-FC6783033198}"/>
                  </a:ext>
                </a:extLst>
              </p:cNvPr>
              <p:cNvGrpSpPr>
                <a:grpSpLocks/>
              </p:cNvGrpSpPr>
              <p:nvPr/>
            </p:nvGrpSpPr>
            <p:grpSpPr bwMode="auto">
              <a:xfrm>
                <a:off x="1248" y="3312"/>
                <a:ext cx="1104" cy="249"/>
                <a:chOff x="1248" y="3312"/>
                <a:chExt cx="1104" cy="249"/>
              </a:xfrm>
            </p:grpSpPr>
            <p:sp>
              <p:nvSpPr>
                <p:cNvPr id="25621" name="Rectangle 26">
                  <a:extLst>
                    <a:ext uri="{FF2B5EF4-FFF2-40B4-BE49-F238E27FC236}">
                      <a16:creationId xmlns:a16="http://schemas.microsoft.com/office/drawing/2014/main" id="{E3C4AA50-2016-4383-ADC5-CD7BB7C3BA28}"/>
                    </a:ext>
                  </a:extLst>
                </p:cNvPr>
                <p:cNvSpPr>
                  <a:spLocks noChangeArrowheads="1"/>
                </p:cNvSpPr>
                <p:nvPr/>
              </p:nvSpPr>
              <p:spPr bwMode="auto">
                <a:xfrm flipV="1">
                  <a:off x="1800" y="3312"/>
                  <a:ext cx="55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SzPct val="85000"/>
                  </a:pPr>
                  <a:endParaRPr lang="zh-CN" altLang="zh-CN" sz="2000">
                    <a:latin typeface="Arial" panose="020B0604020202020204" pitchFamily="34" charset="0"/>
                  </a:endParaRPr>
                </a:p>
              </p:txBody>
            </p:sp>
            <p:sp>
              <p:nvSpPr>
                <p:cNvPr id="25622" name="Rectangle 27">
                  <a:extLst>
                    <a:ext uri="{FF2B5EF4-FFF2-40B4-BE49-F238E27FC236}">
                      <a16:creationId xmlns:a16="http://schemas.microsoft.com/office/drawing/2014/main" id="{A39741A5-4D44-4879-9EFF-447C347906D1}"/>
                    </a:ext>
                  </a:extLst>
                </p:cNvPr>
                <p:cNvSpPr>
                  <a:spLocks noChangeArrowheads="1"/>
                </p:cNvSpPr>
                <p:nvPr/>
              </p:nvSpPr>
              <p:spPr bwMode="auto">
                <a:xfrm flipV="1">
                  <a:off x="1248" y="3312"/>
                  <a:ext cx="55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SzPct val="85000"/>
                  </a:pPr>
                  <a:endParaRPr lang="zh-CN" altLang="zh-CN" sz="2000">
                    <a:latin typeface="Arial" panose="020B0604020202020204" pitchFamily="34" charset="0"/>
                  </a:endParaRPr>
                </a:p>
              </p:txBody>
            </p:sp>
            <p:sp>
              <p:nvSpPr>
                <p:cNvPr id="25623" name="Line 28">
                  <a:extLst>
                    <a:ext uri="{FF2B5EF4-FFF2-40B4-BE49-F238E27FC236}">
                      <a16:creationId xmlns:a16="http://schemas.microsoft.com/office/drawing/2014/main" id="{78A8C6E2-A4F0-4BCE-B718-6967A0DAF782}"/>
                    </a:ext>
                  </a:extLst>
                </p:cNvPr>
                <p:cNvSpPr>
                  <a:spLocks noChangeShapeType="1"/>
                </p:cNvSpPr>
                <p:nvPr/>
              </p:nvSpPr>
              <p:spPr bwMode="auto">
                <a:xfrm flipV="1">
                  <a:off x="1248" y="3561"/>
                  <a:ext cx="110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24" name="Line 29">
                  <a:extLst>
                    <a:ext uri="{FF2B5EF4-FFF2-40B4-BE49-F238E27FC236}">
                      <a16:creationId xmlns:a16="http://schemas.microsoft.com/office/drawing/2014/main" id="{A7E07CBF-8451-4DF5-B9A9-9A5AD659E558}"/>
                    </a:ext>
                  </a:extLst>
                </p:cNvPr>
                <p:cNvSpPr>
                  <a:spLocks noChangeShapeType="1"/>
                </p:cNvSpPr>
                <p:nvPr/>
              </p:nvSpPr>
              <p:spPr bwMode="auto">
                <a:xfrm flipV="1">
                  <a:off x="1248" y="3312"/>
                  <a:ext cx="110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25" name="Line 30">
                  <a:extLst>
                    <a:ext uri="{FF2B5EF4-FFF2-40B4-BE49-F238E27FC236}">
                      <a16:creationId xmlns:a16="http://schemas.microsoft.com/office/drawing/2014/main" id="{97AC8C3C-7EFA-4F1E-8C8D-2AB10EF2CAC2}"/>
                    </a:ext>
                  </a:extLst>
                </p:cNvPr>
                <p:cNvSpPr>
                  <a:spLocks noChangeShapeType="1"/>
                </p:cNvSpPr>
                <p:nvPr/>
              </p:nvSpPr>
              <p:spPr bwMode="auto">
                <a:xfrm flipV="1">
                  <a:off x="1248" y="3312"/>
                  <a:ext cx="0" cy="249"/>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26" name="Line 31">
                  <a:extLst>
                    <a:ext uri="{FF2B5EF4-FFF2-40B4-BE49-F238E27FC236}">
                      <a16:creationId xmlns:a16="http://schemas.microsoft.com/office/drawing/2014/main" id="{BEE491D6-A8B6-4249-BD22-72FCDEA46AE2}"/>
                    </a:ext>
                  </a:extLst>
                </p:cNvPr>
                <p:cNvSpPr>
                  <a:spLocks noChangeShapeType="1"/>
                </p:cNvSpPr>
                <p:nvPr/>
              </p:nvSpPr>
              <p:spPr bwMode="auto">
                <a:xfrm flipV="1">
                  <a:off x="1800" y="3312"/>
                  <a:ext cx="0" cy="24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27" name="Line 32">
                  <a:extLst>
                    <a:ext uri="{FF2B5EF4-FFF2-40B4-BE49-F238E27FC236}">
                      <a16:creationId xmlns:a16="http://schemas.microsoft.com/office/drawing/2014/main" id="{84140FAC-EA96-4411-8837-65750BE79F91}"/>
                    </a:ext>
                  </a:extLst>
                </p:cNvPr>
                <p:cNvSpPr>
                  <a:spLocks noChangeShapeType="1"/>
                </p:cNvSpPr>
                <p:nvPr/>
              </p:nvSpPr>
              <p:spPr bwMode="auto">
                <a:xfrm flipV="1">
                  <a:off x="2352" y="3312"/>
                  <a:ext cx="0" cy="249"/>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25610" name="Line 33">
                <a:extLst>
                  <a:ext uri="{FF2B5EF4-FFF2-40B4-BE49-F238E27FC236}">
                    <a16:creationId xmlns:a16="http://schemas.microsoft.com/office/drawing/2014/main" id="{233DFA1B-DEBC-42F0-95FB-729ABE36DEFD}"/>
                  </a:ext>
                </a:extLst>
              </p:cNvPr>
              <p:cNvSpPr>
                <a:spLocks noChangeShapeType="1"/>
              </p:cNvSpPr>
              <p:nvPr/>
            </p:nvSpPr>
            <p:spPr bwMode="auto">
              <a:xfrm>
                <a:off x="816" y="1968"/>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5611" name="Line 34">
                <a:extLst>
                  <a:ext uri="{FF2B5EF4-FFF2-40B4-BE49-F238E27FC236}">
                    <a16:creationId xmlns:a16="http://schemas.microsoft.com/office/drawing/2014/main" id="{51DF2E76-DA97-4EE5-B278-D570FC4AB9FA}"/>
                  </a:ext>
                </a:extLst>
              </p:cNvPr>
              <p:cNvSpPr>
                <a:spLocks noChangeShapeType="1"/>
              </p:cNvSpPr>
              <p:nvPr/>
            </p:nvSpPr>
            <p:spPr bwMode="auto">
              <a:xfrm>
                <a:off x="2064" y="187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5612" name="Line 35">
                <a:extLst>
                  <a:ext uri="{FF2B5EF4-FFF2-40B4-BE49-F238E27FC236}">
                    <a16:creationId xmlns:a16="http://schemas.microsoft.com/office/drawing/2014/main" id="{BE13AA33-278A-45B6-80F1-8B728D253928}"/>
                  </a:ext>
                </a:extLst>
              </p:cNvPr>
              <p:cNvSpPr>
                <a:spLocks noChangeShapeType="1"/>
              </p:cNvSpPr>
              <p:nvPr/>
            </p:nvSpPr>
            <p:spPr bwMode="auto">
              <a:xfrm>
                <a:off x="2064" y="2448"/>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5613" name="Line 37">
                <a:extLst>
                  <a:ext uri="{FF2B5EF4-FFF2-40B4-BE49-F238E27FC236}">
                    <a16:creationId xmlns:a16="http://schemas.microsoft.com/office/drawing/2014/main" id="{898D8CCD-38A7-484F-B0B7-1F613D6394AF}"/>
                  </a:ext>
                </a:extLst>
              </p:cNvPr>
              <p:cNvSpPr>
                <a:spLocks noChangeShapeType="1"/>
              </p:cNvSpPr>
              <p:nvPr/>
            </p:nvSpPr>
            <p:spPr bwMode="auto">
              <a:xfrm>
                <a:off x="2064" y="3072"/>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5614" name="Line 39">
                <a:extLst>
                  <a:ext uri="{FF2B5EF4-FFF2-40B4-BE49-F238E27FC236}">
                    <a16:creationId xmlns:a16="http://schemas.microsoft.com/office/drawing/2014/main" id="{17415A77-62AC-47E2-81A1-8317115F4BB1}"/>
                  </a:ext>
                </a:extLst>
              </p:cNvPr>
              <p:cNvSpPr>
                <a:spLocks noChangeShapeType="1"/>
              </p:cNvSpPr>
              <p:nvPr/>
            </p:nvSpPr>
            <p:spPr bwMode="auto">
              <a:xfrm flipH="1">
                <a:off x="2016" y="3408"/>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15" name="Line 40">
                <a:extLst>
                  <a:ext uri="{FF2B5EF4-FFF2-40B4-BE49-F238E27FC236}">
                    <a16:creationId xmlns:a16="http://schemas.microsoft.com/office/drawing/2014/main" id="{A4C6065F-E7AA-4A0E-8E69-D769AAA83F05}"/>
                  </a:ext>
                </a:extLst>
              </p:cNvPr>
              <p:cNvSpPr>
                <a:spLocks noChangeShapeType="1"/>
              </p:cNvSpPr>
              <p:nvPr/>
            </p:nvSpPr>
            <p:spPr bwMode="auto">
              <a:xfrm>
                <a:off x="2064" y="3408"/>
                <a:ext cx="4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616" name="Text Box 42">
                <a:extLst>
                  <a:ext uri="{FF2B5EF4-FFF2-40B4-BE49-F238E27FC236}">
                    <a16:creationId xmlns:a16="http://schemas.microsoft.com/office/drawing/2014/main" id="{5C29FF36-2502-47A1-B5E4-ABCF13A8FF47}"/>
                  </a:ext>
                </a:extLst>
              </p:cNvPr>
              <p:cNvSpPr txBox="1">
                <a:spLocks noChangeArrowheads="1"/>
              </p:cNvSpPr>
              <p:nvPr/>
            </p:nvSpPr>
            <p:spPr bwMode="auto">
              <a:xfrm>
                <a:off x="1200" y="1488"/>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latin typeface="Arial" panose="020B0604020202020204" pitchFamily="34" charset="0"/>
                  </a:rPr>
                  <a:t>data</a:t>
                </a:r>
              </a:p>
            </p:txBody>
          </p:sp>
          <p:sp>
            <p:nvSpPr>
              <p:cNvPr id="25617" name="Text Box 44">
                <a:extLst>
                  <a:ext uri="{FF2B5EF4-FFF2-40B4-BE49-F238E27FC236}">
                    <a16:creationId xmlns:a16="http://schemas.microsoft.com/office/drawing/2014/main" id="{CD17C338-0E98-429C-8F1F-970E71F7DB43}"/>
                  </a:ext>
                </a:extLst>
              </p:cNvPr>
              <p:cNvSpPr txBox="1">
                <a:spLocks noChangeArrowheads="1"/>
              </p:cNvSpPr>
              <p:nvPr/>
            </p:nvSpPr>
            <p:spPr bwMode="auto">
              <a:xfrm>
                <a:off x="1728" y="1488"/>
                <a:ext cx="57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SzPct val="85000"/>
                </a:pPr>
                <a:r>
                  <a:rPr lang="en-US" altLang="zh-CN">
                    <a:latin typeface="Arial" panose="020B0604020202020204" pitchFamily="34" charset="0"/>
                  </a:rPr>
                  <a:t>next</a:t>
                </a:r>
                <a:endParaRPr lang="en-US" altLang="zh-CN"/>
              </a:p>
            </p:txBody>
          </p:sp>
          <p:sp>
            <p:nvSpPr>
              <p:cNvPr id="25618" name="Text Box 45">
                <a:extLst>
                  <a:ext uri="{FF2B5EF4-FFF2-40B4-BE49-F238E27FC236}">
                    <a16:creationId xmlns:a16="http://schemas.microsoft.com/office/drawing/2014/main" id="{452A8A10-87C5-474A-8828-2E8F2F2C0CDD}"/>
                  </a:ext>
                </a:extLst>
              </p:cNvPr>
              <p:cNvSpPr txBox="1">
                <a:spLocks noChangeArrowheads="1"/>
              </p:cNvSpPr>
              <p:nvPr/>
            </p:nvSpPr>
            <p:spPr bwMode="auto">
              <a:xfrm>
                <a:off x="816" y="1728"/>
                <a:ext cx="28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a:latin typeface="Arial" panose="020B0604020202020204" pitchFamily="34" charset="0"/>
                  </a:rPr>
                  <a:t>top</a:t>
                </a:r>
              </a:p>
            </p:txBody>
          </p:sp>
          <p:sp>
            <p:nvSpPr>
              <p:cNvPr id="25619" name="Text Box 46">
                <a:extLst>
                  <a:ext uri="{FF2B5EF4-FFF2-40B4-BE49-F238E27FC236}">
                    <a16:creationId xmlns:a16="http://schemas.microsoft.com/office/drawing/2014/main" id="{693FAC95-63D2-4735-B6C0-7FB16D970D73}"/>
                  </a:ext>
                </a:extLst>
              </p:cNvPr>
              <p:cNvSpPr txBox="1">
                <a:spLocks noChangeArrowheads="1"/>
              </p:cNvSpPr>
              <p:nvPr/>
            </p:nvSpPr>
            <p:spPr bwMode="auto">
              <a:xfrm>
                <a:off x="2880" y="1728"/>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Arial" panose="020B0604020202020204" pitchFamily="34" charset="0"/>
                  </a:rPr>
                  <a:t>栈顶</a:t>
                </a:r>
              </a:p>
            </p:txBody>
          </p:sp>
          <p:sp>
            <p:nvSpPr>
              <p:cNvPr id="25620" name="Text Box 47">
                <a:extLst>
                  <a:ext uri="{FF2B5EF4-FFF2-40B4-BE49-F238E27FC236}">
                    <a16:creationId xmlns:a16="http://schemas.microsoft.com/office/drawing/2014/main" id="{7F1F48BA-11D9-4456-9C77-3F8D19D2DA43}"/>
                  </a:ext>
                </a:extLst>
              </p:cNvPr>
              <p:cNvSpPr txBox="1">
                <a:spLocks noChangeArrowheads="1"/>
              </p:cNvSpPr>
              <p:nvPr/>
            </p:nvSpPr>
            <p:spPr bwMode="auto">
              <a:xfrm>
                <a:off x="2928" y="3264"/>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Arial" panose="020B0604020202020204" pitchFamily="34" charset="0"/>
                  </a:rPr>
                  <a:t>栈底</a:t>
                </a:r>
              </a:p>
            </p:txBody>
          </p:sp>
        </p:grpSp>
      </p:grpSp>
      <p:sp>
        <p:nvSpPr>
          <p:cNvPr id="3" name="灯片编号占位符 2">
            <a:extLst>
              <a:ext uri="{FF2B5EF4-FFF2-40B4-BE49-F238E27FC236}">
                <a16:creationId xmlns:a16="http://schemas.microsoft.com/office/drawing/2014/main" id="{E764D737-5B14-4C7D-9B25-AF9F5C6ABCD0}"/>
              </a:ext>
            </a:extLst>
          </p:cNvPr>
          <p:cNvSpPr>
            <a:spLocks noGrp="1"/>
          </p:cNvSpPr>
          <p:nvPr>
            <p:ph type="sldNum" sz="quarter" idx="12"/>
          </p:nvPr>
        </p:nvSpPr>
        <p:spPr/>
        <p:txBody>
          <a:bodyPr/>
          <a:lstStyle/>
          <a:p>
            <a:fld id="{6F7EDBC0-6DEE-4BD2-A354-B0E2D215F1D6}" type="slidenum">
              <a:rPr lang="zh-CN" altLang="en-US" smtClean="0"/>
              <a:pPr/>
              <a:t>24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83FAFAC9-23BA-4188-A8F1-37260A2E08E9}"/>
              </a:ext>
            </a:extLst>
          </p:cNvPr>
          <p:cNvSpPr>
            <a:spLocks noGrp="1"/>
          </p:cNvSpPr>
          <p:nvPr>
            <p:ph type="title"/>
          </p:nvPr>
        </p:nvSpPr>
        <p:spPr/>
        <p:txBody>
          <a:bodyPr/>
          <a:lstStyle/>
          <a:p>
            <a:r>
              <a:rPr lang="en-US" altLang="zh-CN" dirty="0"/>
              <a:t>4.1.3   </a:t>
            </a:r>
            <a:r>
              <a:rPr lang="zh-CN" altLang="en-US" dirty="0"/>
              <a:t>链式栈</a:t>
            </a:r>
          </a:p>
        </p:txBody>
      </p:sp>
      <p:sp>
        <p:nvSpPr>
          <p:cNvPr id="26627" name="内容占位符 2">
            <a:extLst>
              <a:ext uri="{FF2B5EF4-FFF2-40B4-BE49-F238E27FC236}">
                <a16:creationId xmlns:a16="http://schemas.microsoft.com/office/drawing/2014/main" id="{635C8368-AB15-4E2E-9CDC-F2997A41F52C}"/>
              </a:ext>
            </a:extLst>
          </p:cNvPr>
          <p:cNvSpPr>
            <a:spLocks noGrp="1"/>
          </p:cNvSpPr>
          <p:nvPr>
            <p:ph idx="1"/>
          </p:nvPr>
        </p:nvSpPr>
        <p:spPr>
          <a:xfrm>
            <a:off x="275184" y="2164457"/>
            <a:ext cx="7772400" cy="768350"/>
          </a:xfrm>
        </p:spPr>
        <p:txBody>
          <a:bodyPr/>
          <a:lstStyle/>
          <a:p>
            <a:r>
              <a:rPr lang="zh-CN" altLang="en-US" dirty="0"/>
              <a:t>入栈</a:t>
            </a:r>
            <a:endParaRPr lang="en-US" altLang="zh-CN" dirty="0"/>
          </a:p>
          <a:p>
            <a:endParaRPr lang="en-US" altLang="zh-CN" dirty="0"/>
          </a:p>
          <a:p>
            <a:endParaRPr lang="en-US" altLang="zh-CN" dirty="0"/>
          </a:p>
          <a:p>
            <a:endParaRPr lang="en-US" altLang="zh-CN" dirty="0"/>
          </a:p>
          <a:p>
            <a:endParaRPr lang="en-US" altLang="zh-CN" dirty="0"/>
          </a:p>
          <a:p>
            <a:pPr>
              <a:buFont typeface="Wingdings" panose="05000000000000000000" pitchFamily="2" charset="2"/>
              <a:buNone/>
            </a:pPr>
            <a:endParaRPr lang="en-US" altLang="zh-CN" dirty="0"/>
          </a:p>
        </p:txBody>
      </p:sp>
      <p:sp>
        <p:nvSpPr>
          <p:cNvPr id="26629" name="矩形 5">
            <a:extLst>
              <a:ext uri="{FF2B5EF4-FFF2-40B4-BE49-F238E27FC236}">
                <a16:creationId xmlns:a16="http://schemas.microsoft.com/office/drawing/2014/main" id="{2B3956B5-256E-444B-BC0C-31A24A2EE679}"/>
              </a:ext>
            </a:extLst>
          </p:cNvPr>
          <p:cNvSpPr>
            <a:spLocks noChangeArrowheads="1"/>
          </p:cNvSpPr>
          <p:nvPr/>
        </p:nvSpPr>
        <p:spPr bwMode="auto">
          <a:xfrm>
            <a:off x="275184" y="4277419"/>
            <a:ext cx="1785937" cy="584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dirty="0">
                <a:solidFill>
                  <a:srgbClr val="0000FF"/>
                </a:solidFill>
              </a:rPr>
              <a:t>2.   </a:t>
            </a:r>
            <a:r>
              <a:rPr lang="zh-CN" altLang="en-US" sz="3200" b="1" dirty="0"/>
              <a:t>出栈</a:t>
            </a:r>
          </a:p>
        </p:txBody>
      </p:sp>
      <p:sp>
        <p:nvSpPr>
          <p:cNvPr id="7" name="矩形 6">
            <a:extLst>
              <a:ext uri="{FF2B5EF4-FFF2-40B4-BE49-F238E27FC236}">
                <a16:creationId xmlns:a16="http://schemas.microsoft.com/office/drawing/2014/main" id="{FDFA3CA2-92D2-4F3E-9486-758E6EF20B11}"/>
              </a:ext>
            </a:extLst>
          </p:cNvPr>
          <p:cNvSpPr/>
          <p:nvPr/>
        </p:nvSpPr>
        <p:spPr>
          <a:xfrm>
            <a:off x="1143000" y="3500438"/>
            <a:ext cx="1214438" cy="428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灯片编号占位符 1">
            <a:extLst>
              <a:ext uri="{FF2B5EF4-FFF2-40B4-BE49-F238E27FC236}">
                <a16:creationId xmlns:a16="http://schemas.microsoft.com/office/drawing/2014/main" id="{5C05CDB4-02FA-4085-9581-2847533DDE01}"/>
              </a:ext>
            </a:extLst>
          </p:cNvPr>
          <p:cNvSpPr>
            <a:spLocks noGrp="1"/>
          </p:cNvSpPr>
          <p:nvPr>
            <p:ph type="sldNum" sz="quarter" idx="12"/>
          </p:nvPr>
        </p:nvSpPr>
        <p:spPr/>
        <p:txBody>
          <a:bodyPr/>
          <a:lstStyle/>
          <a:p>
            <a:fld id="{6F7EDBC0-6DEE-4BD2-A354-B0E2D215F1D6}" type="slidenum">
              <a:rPr lang="zh-CN" altLang="en-US" smtClean="0"/>
              <a:pPr/>
              <a:t>25</a:t>
            </a:fld>
            <a:endParaRPr lang="en-US" altLang="zh-CN"/>
          </a:p>
        </p:txBody>
      </p:sp>
      <p:pic>
        <p:nvPicPr>
          <p:cNvPr id="5" name="图片 4">
            <a:extLst>
              <a:ext uri="{FF2B5EF4-FFF2-40B4-BE49-F238E27FC236}">
                <a16:creationId xmlns:a16="http://schemas.microsoft.com/office/drawing/2014/main" id="{26ED6B08-A517-4F4F-8A5F-5155C09DFE4E}"/>
              </a:ext>
            </a:extLst>
          </p:cNvPr>
          <p:cNvPicPr>
            <a:picLocks noChangeAspect="1"/>
          </p:cNvPicPr>
          <p:nvPr/>
        </p:nvPicPr>
        <p:blipFill>
          <a:blip r:embed="rId3"/>
          <a:stretch>
            <a:fillRect/>
          </a:stretch>
        </p:blipFill>
        <p:spPr>
          <a:xfrm>
            <a:off x="45589" y="2801305"/>
            <a:ext cx="9052822" cy="1607617"/>
          </a:xfrm>
          <a:prstGeom prst="rect">
            <a:avLst/>
          </a:prstGeom>
        </p:spPr>
      </p:pic>
      <p:pic>
        <p:nvPicPr>
          <p:cNvPr id="6" name="图片 5">
            <a:extLst>
              <a:ext uri="{FF2B5EF4-FFF2-40B4-BE49-F238E27FC236}">
                <a16:creationId xmlns:a16="http://schemas.microsoft.com/office/drawing/2014/main" id="{616575B3-1557-4B9D-B242-6B21CFD70002}"/>
              </a:ext>
            </a:extLst>
          </p:cNvPr>
          <p:cNvPicPr>
            <a:picLocks noChangeAspect="1"/>
          </p:cNvPicPr>
          <p:nvPr/>
        </p:nvPicPr>
        <p:blipFill>
          <a:blip r:embed="rId4"/>
          <a:stretch>
            <a:fillRect/>
          </a:stretch>
        </p:blipFill>
        <p:spPr>
          <a:xfrm>
            <a:off x="2442904" y="4595962"/>
            <a:ext cx="6425912" cy="145428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11D6477F-A8A2-4688-94DA-C1F9B313E586}"/>
              </a:ext>
            </a:extLst>
          </p:cNvPr>
          <p:cNvSpPr>
            <a:spLocks noGrp="1" noChangeArrowheads="1"/>
          </p:cNvSpPr>
          <p:nvPr>
            <p:ph type="title"/>
          </p:nvPr>
        </p:nvSpPr>
        <p:spPr>
          <a:xfrm>
            <a:off x="1043608" y="908720"/>
            <a:ext cx="7793037" cy="839787"/>
          </a:xfrm>
        </p:spPr>
        <p:txBody>
          <a:bodyPr/>
          <a:lstStyle/>
          <a:p>
            <a:pPr eaLnBrk="1" hangingPunct="1"/>
            <a:r>
              <a:rPr lang="en-US" altLang="zh-CN" dirty="0"/>
              <a:t>4.1.3   </a:t>
            </a:r>
            <a:r>
              <a:rPr lang="zh-CN" altLang="en-US" dirty="0"/>
              <a:t>链式栈</a:t>
            </a:r>
          </a:p>
        </p:txBody>
      </p:sp>
      <p:sp>
        <p:nvSpPr>
          <p:cNvPr id="18435" name="Rectangle 3">
            <a:extLst>
              <a:ext uri="{FF2B5EF4-FFF2-40B4-BE49-F238E27FC236}">
                <a16:creationId xmlns:a16="http://schemas.microsoft.com/office/drawing/2014/main" id="{B21CBEF9-4273-4D3A-9707-163DA6C1243B}"/>
              </a:ext>
            </a:extLst>
          </p:cNvPr>
          <p:cNvSpPr>
            <a:spLocks noGrp="1" noChangeArrowheads="1"/>
          </p:cNvSpPr>
          <p:nvPr>
            <p:ph type="body" idx="1"/>
          </p:nvPr>
        </p:nvSpPr>
        <p:spPr>
          <a:xfrm>
            <a:off x="684213" y="2000250"/>
            <a:ext cx="7740650" cy="4564063"/>
          </a:xfrm>
        </p:spPr>
        <p:txBody>
          <a:bodyPr/>
          <a:lstStyle/>
          <a:p>
            <a:pPr eaLnBrk="1" hangingPunct="1">
              <a:lnSpc>
                <a:spcPct val="80000"/>
              </a:lnSpc>
              <a:buFont typeface="Wingdings" panose="05000000000000000000" pitchFamily="2" charset="2"/>
              <a:buNone/>
            </a:pPr>
            <a:r>
              <a:rPr lang="zh-CN" altLang="en-US" sz="2800" dirty="0"/>
              <a:t>链式栈的实现：</a:t>
            </a:r>
            <a:endParaRPr lang="en-US" altLang="zh-CN" sz="2800" dirty="0"/>
          </a:p>
          <a:p>
            <a:pPr eaLnBrk="1" hangingPunct="1">
              <a:lnSpc>
                <a:spcPct val="80000"/>
              </a:lnSpc>
              <a:buFont typeface="Wingdings" panose="05000000000000000000" pitchFamily="2" charset="2"/>
              <a:buNone/>
            </a:pPr>
            <a:r>
              <a:rPr lang="en-US" altLang="zh-CN" sz="2800" dirty="0"/>
              <a:t>      </a:t>
            </a:r>
            <a:r>
              <a:rPr lang="zh-CN" altLang="en-US" sz="2800" dirty="0"/>
              <a:t>用链表的头指针（栈顶）来指示链式栈。</a:t>
            </a:r>
            <a:endParaRPr lang="en-US" altLang="zh-CN" sz="2800" dirty="0"/>
          </a:p>
          <a:p>
            <a:pPr eaLnBrk="1" hangingPunct="1">
              <a:lnSpc>
                <a:spcPct val="80000"/>
              </a:lnSpc>
              <a:buFont typeface="Wingdings" panose="05000000000000000000" pitchFamily="2" charset="2"/>
              <a:buNone/>
            </a:pPr>
            <a:endParaRPr lang="en-US" altLang="zh-CN" sz="2800" dirty="0"/>
          </a:p>
          <a:p>
            <a:pPr eaLnBrk="1" hangingPunct="1">
              <a:lnSpc>
                <a:spcPct val="80000"/>
              </a:lnSpc>
              <a:buFont typeface="Wingdings" panose="05000000000000000000" pitchFamily="2" charset="2"/>
              <a:buNone/>
            </a:pPr>
            <a:r>
              <a:rPr lang="en-US" altLang="zh-CN" sz="2800" dirty="0"/>
              <a:t>public class </a:t>
            </a:r>
            <a:r>
              <a:rPr lang="en-US" altLang="zh-CN" sz="2800" dirty="0" err="1"/>
              <a:t>LinkedStack</a:t>
            </a:r>
            <a:r>
              <a:rPr lang="en-US" altLang="zh-CN" sz="2800" dirty="0"/>
              <a:t>&lt;T&gt;</a:t>
            </a:r>
          </a:p>
          <a:p>
            <a:pPr eaLnBrk="1" hangingPunct="1">
              <a:lnSpc>
                <a:spcPct val="80000"/>
              </a:lnSpc>
              <a:buFont typeface="Wingdings" panose="05000000000000000000" pitchFamily="2" charset="2"/>
              <a:buNone/>
            </a:pPr>
            <a:r>
              <a:rPr lang="en-US" altLang="zh-CN" sz="2800" dirty="0"/>
              <a:t>                             implements </a:t>
            </a:r>
            <a:r>
              <a:rPr lang="en-US" altLang="zh-CN" sz="2800" dirty="0" err="1"/>
              <a:t>SStack</a:t>
            </a:r>
            <a:r>
              <a:rPr lang="en-US" altLang="zh-CN" sz="2800" dirty="0"/>
              <a:t>&lt;T&gt; </a:t>
            </a:r>
          </a:p>
          <a:p>
            <a:pPr eaLnBrk="1" hangingPunct="1">
              <a:lnSpc>
                <a:spcPct val="80000"/>
              </a:lnSpc>
              <a:buFont typeface="Wingdings" panose="05000000000000000000" pitchFamily="2" charset="2"/>
              <a:buNone/>
            </a:pPr>
            <a:r>
              <a:rPr lang="en-US" altLang="zh-CN" sz="2800" dirty="0"/>
              <a:t>{</a:t>
            </a:r>
          </a:p>
          <a:p>
            <a:pPr eaLnBrk="1" hangingPunct="1">
              <a:lnSpc>
                <a:spcPct val="80000"/>
              </a:lnSpc>
              <a:buFont typeface="Wingdings" panose="05000000000000000000" pitchFamily="2" charset="2"/>
              <a:buNone/>
            </a:pPr>
            <a:r>
              <a:rPr lang="en-US" altLang="zh-CN" sz="2800" dirty="0"/>
              <a:t>     private Node&lt;T&gt; top;</a:t>
            </a:r>
          </a:p>
          <a:p>
            <a:pPr eaLnBrk="1" hangingPunct="1">
              <a:lnSpc>
                <a:spcPct val="80000"/>
              </a:lnSpc>
              <a:buFont typeface="Wingdings" panose="05000000000000000000" pitchFamily="2" charset="2"/>
              <a:buNone/>
            </a:pPr>
            <a:r>
              <a:rPr lang="en-US" altLang="zh-CN" sz="2800" dirty="0"/>
              <a:t>     </a:t>
            </a:r>
            <a:r>
              <a:rPr lang="zh-CN" altLang="en-US" sz="2800" dirty="0"/>
              <a:t>栈的操作：</a:t>
            </a:r>
            <a:r>
              <a:rPr lang="en-US" altLang="zh-CN" sz="2800" dirty="0"/>
              <a:t>push</a:t>
            </a:r>
            <a:r>
              <a:rPr lang="zh-CN" altLang="en-US" sz="2800" dirty="0"/>
              <a:t>，</a:t>
            </a:r>
            <a:r>
              <a:rPr lang="en-US" altLang="zh-CN" sz="2800" dirty="0"/>
              <a:t>pop</a:t>
            </a:r>
            <a:r>
              <a:rPr lang="zh-CN" altLang="en-US" sz="2800" dirty="0"/>
              <a:t>，</a:t>
            </a:r>
            <a:r>
              <a:rPr lang="en-US" altLang="zh-CN" sz="2800" dirty="0"/>
              <a:t>get</a:t>
            </a:r>
            <a:r>
              <a:rPr lang="zh-CN" altLang="en-US" sz="2800" dirty="0"/>
              <a:t>，</a:t>
            </a:r>
            <a:r>
              <a:rPr lang="en-US" altLang="zh-CN" sz="2800" dirty="0"/>
              <a:t>set</a:t>
            </a:r>
            <a:r>
              <a:rPr lang="zh-CN" altLang="en-US" sz="2800" dirty="0"/>
              <a:t>等</a:t>
            </a:r>
            <a:endParaRPr lang="en-US" altLang="zh-CN" sz="2800" dirty="0"/>
          </a:p>
          <a:p>
            <a:pPr eaLnBrk="1" hangingPunct="1">
              <a:lnSpc>
                <a:spcPct val="80000"/>
              </a:lnSpc>
              <a:buFont typeface="Wingdings" panose="05000000000000000000" pitchFamily="2" charset="2"/>
              <a:buNone/>
            </a:pPr>
            <a:r>
              <a:rPr lang="en-US" altLang="zh-CN" sz="2800" dirty="0"/>
              <a:t>}</a:t>
            </a:r>
          </a:p>
        </p:txBody>
      </p:sp>
      <p:sp>
        <p:nvSpPr>
          <p:cNvPr id="2" name="灯片编号占位符 1">
            <a:extLst>
              <a:ext uri="{FF2B5EF4-FFF2-40B4-BE49-F238E27FC236}">
                <a16:creationId xmlns:a16="http://schemas.microsoft.com/office/drawing/2014/main" id="{AFA8972D-F329-4D0D-BBE2-D595FF4560CD}"/>
              </a:ext>
            </a:extLst>
          </p:cNvPr>
          <p:cNvSpPr>
            <a:spLocks noGrp="1"/>
          </p:cNvSpPr>
          <p:nvPr>
            <p:ph type="sldNum" sz="quarter" idx="12"/>
          </p:nvPr>
        </p:nvSpPr>
        <p:spPr/>
        <p:txBody>
          <a:bodyPr/>
          <a:lstStyle/>
          <a:p>
            <a:fld id="{6F7EDBC0-6DEE-4BD2-A354-B0E2D215F1D6}" type="slidenum">
              <a:rPr lang="zh-CN" altLang="en-US" smtClean="0"/>
              <a:pPr/>
              <a:t>26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linds(horizontal)">
                                      <p:cBhvr>
                                        <p:cTn id="7" dur="500"/>
                                        <p:tgtEl>
                                          <p:spTgt spid="18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blinds(horizontal)">
                                      <p:cBhvr>
                                        <p:cTn id="12" dur="500"/>
                                        <p:tgtEl>
                                          <p:spTgt spid="184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435">
                                            <p:txEl>
                                              <p:pRg st="3" end="3"/>
                                            </p:txEl>
                                          </p:spTgt>
                                        </p:tgtEl>
                                        <p:attrNameLst>
                                          <p:attrName>style.visibility</p:attrName>
                                        </p:attrNameLst>
                                      </p:cBhvr>
                                      <p:to>
                                        <p:strVal val="visible"/>
                                      </p:to>
                                    </p:set>
                                    <p:animEffect transition="in" filter="blinds(horizontal)">
                                      <p:cBhvr>
                                        <p:cTn id="17" dur="500"/>
                                        <p:tgtEl>
                                          <p:spTgt spid="1843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435">
                                            <p:txEl>
                                              <p:pRg st="4" end="4"/>
                                            </p:txEl>
                                          </p:spTgt>
                                        </p:tgtEl>
                                        <p:attrNameLst>
                                          <p:attrName>style.visibility</p:attrName>
                                        </p:attrNameLst>
                                      </p:cBhvr>
                                      <p:to>
                                        <p:strVal val="visible"/>
                                      </p:to>
                                    </p:set>
                                    <p:animEffect transition="in" filter="blinds(horizontal)">
                                      <p:cBhvr>
                                        <p:cTn id="22" dur="500"/>
                                        <p:tgtEl>
                                          <p:spTgt spid="1843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435">
                                            <p:txEl>
                                              <p:pRg st="5" end="5"/>
                                            </p:txEl>
                                          </p:spTgt>
                                        </p:tgtEl>
                                        <p:attrNameLst>
                                          <p:attrName>style.visibility</p:attrName>
                                        </p:attrNameLst>
                                      </p:cBhvr>
                                      <p:to>
                                        <p:strVal val="visible"/>
                                      </p:to>
                                    </p:set>
                                    <p:animEffect transition="in" filter="blinds(horizontal)">
                                      <p:cBhvr>
                                        <p:cTn id="27" dur="500"/>
                                        <p:tgtEl>
                                          <p:spTgt spid="1843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435">
                                            <p:txEl>
                                              <p:pRg st="6" end="6"/>
                                            </p:txEl>
                                          </p:spTgt>
                                        </p:tgtEl>
                                        <p:attrNameLst>
                                          <p:attrName>style.visibility</p:attrName>
                                        </p:attrNameLst>
                                      </p:cBhvr>
                                      <p:to>
                                        <p:strVal val="visible"/>
                                      </p:to>
                                    </p:set>
                                    <p:animEffect transition="in" filter="blinds(horizontal)">
                                      <p:cBhvr>
                                        <p:cTn id="32" dur="500"/>
                                        <p:tgtEl>
                                          <p:spTgt spid="18435">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8435">
                                            <p:txEl>
                                              <p:pRg st="7" end="7"/>
                                            </p:txEl>
                                          </p:spTgt>
                                        </p:tgtEl>
                                        <p:attrNameLst>
                                          <p:attrName>style.visibility</p:attrName>
                                        </p:attrNameLst>
                                      </p:cBhvr>
                                      <p:to>
                                        <p:strVal val="visible"/>
                                      </p:to>
                                    </p:set>
                                    <p:animEffect transition="in" filter="blinds(horizontal)">
                                      <p:cBhvr>
                                        <p:cTn id="37" dur="500"/>
                                        <p:tgtEl>
                                          <p:spTgt spid="18435">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8435">
                                            <p:txEl>
                                              <p:pRg st="8" end="8"/>
                                            </p:txEl>
                                          </p:spTgt>
                                        </p:tgtEl>
                                        <p:attrNameLst>
                                          <p:attrName>style.visibility</p:attrName>
                                        </p:attrNameLst>
                                      </p:cBhvr>
                                      <p:to>
                                        <p:strVal val="visible"/>
                                      </p:to>
                                    </p:set>
                                    <p:animEffect transition="in" filter="blinds(horizontal)">
                                      <p:cBhvr>
                                        <p:cTn id="42" dur="500"/>
                                        <p:tgtEl>
                                          <p:spTgt spid="184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2A2EFF12-FB81-4C04-BBA7-A6A32D2FE0FE}"/>
              </a:ext>
            </a:extLst>
          </p:cNvPr>
          <p:cNvSpPr>
            <a:spLocks noGrp="1"/>
          </p:cNvSpPr>
          <p:nvPr>
            <p:ph type="title"/>
          </p:nvPr>
        </p:nvSpPr>
        <p:spPr/>
        <p:txBody>
          <a:bodyPr/>
          <a:lstStyle/>
          <a:p>
            <a:r>
              <a:rPr lang="en-US" altLang="zh-CN" dirty="0"/>
              <a:t>4.1.3   </a:t>
            </a:r>
            <a:r>
              <a:rPr lang="zh-CN" altLang="en-US" dirty="0"/>
              <a:t>链式栈</a:t>
            </a:r>
          </a:p>
        </p:txBody>
      </p:sp>
      <p:sp>
        <p:nvSpPr>
          <p:cNvPr id="28675" name="内容占位符 2">
            <a:extLst>
              <a:ext uri="{FF2B5EF4-FFF2-40B4-BE49-F238E27FC236}">
                <a16:creationId xmlns:a16="http://schemas.microsoft.com/office/drawing/2014/main" id="{95A59B64-A722-4246-A39D-DB67A4F35DC0}"/>
              </a:ext>
            </a:extLst>
          </p:cNvPr>
          <p:cNvSpPr>
            <a:spLocks noGrp="1"/>
          </p:cNvSpPr>
          <p:nvPr>
            <p:ph idx="1"/>
          </p:nvPr>
        </p:nvSpPr>
        <p:spPr>
          <a:xfrm>
            <a:off x="611188" y="2205038"/>
            <a:ext cx="7772400" cy="4114800"/>
          </a:xfrm>
        </p:spPr>
        <p:txBody>
          <a:bodyPr/>
          <a:lstStyle/>
          <a:p>
            <a:r>
              <a:rPr lang="zh-CN" altLang="en-US" dirty="0"/>
              <a:t>入栈</a:t>
            </a:r>
            <a:endParaRPr lang="en-US" altLang="zh-CN" dirty="0"/>
          </a:p>
          <a:p>
            <a:pPr>
              <a:buFont typeface="Wingdings" panose="05000000000000000000" pitchFamily="2" charset="2"/>
              <a:buNone/>
            </a:pPr>
            <a:r>
              <a:rPr lang="en-US" altLang="zh-CN" dirty="0"/>
              <a:t> </a:t>
            </a:r>
            <a:r>
              <a:rPr lang="en-US" altLang="zh-CN" sz="2000" dirty="0"/>
              <a:t>public </a:t>
            </a:r>
            <a:r>
              <a:rPr lang="en-US" altLang="zh-CN" sz="2000" dirty="0" err="1"/>
              <a:t>boolean</a:t>
            </a:r>
            <a:r>
              <a:rPr lang="en-US" altLang="zh-CN" sz="2000" dirty="0"/>
              <a:t> push(T element) //</a:t>
            </a:r>
            <a:r>
              <a:rPr lang="zh-CN" altLang="en-US" sz="2000" dirty="0"/>
              <a:t>元素</a:t>
            </a:r>
            <a:r>
              <a:rPr lang="en-US" altLang="zh-CN" sz="2000" dirty="0"/>
              <a:t>element</a:t>
            </a:r>
            <a:r>
              <a:rPr lang="zh-CN" altLang="en-US" sz="2000" dirty="0"/>
              <a:t>入栈</a:t>
            </a:r>
            <a:endParaRPr lang="en-US" altLang="zh-CN" sz="2000" dirty="0"/>
          </a:p>
          <a:p>
            <a:pPr>
              <a:buFont typeface="Wingdings" panose="05000000000000000000" pitchFamily="2" charset="2"/>
              <a:buNone/>
            </a:pPr>
            <a:r>
              <a:rPr lang="en-US" altLang="zh-CN" sz="2000" dirty="0"/>
              <a:t>    {</a:t>
            </a:r>
          </a:p>
          <a:p>
            <a:pPr>
              <a:buFont typeface="Wingdings" panose="05000000000000000000" pitchFamily="2" charset="2"/>
              <a:buNone/>
            </a:pPr>
            <a:endParaRPr lang="en-US" altLang="zh-CN" sz="2000" dirty="0"/>
          </a:p>
          <a:p>
            <a:pPr>
              <a:buFont typeface="Wingdings" panose="05000000000000000000" pitchFamily="2" charset="2"/>
              <a:buNone/>
            </a:pPr>
            <a:endParaRPr lang="en-US" altLang="zh-CN" sz="2000" dirty="0"/>
          </a:p>
          <a:p>
            <a:pPr>
              <a:buFont typeface="Wingdings" panose="05000000000000000000" pitchFamily="2" charset="2"/>
              <a:buNone/>
            </a:pPr>
            <a:endParaRPr lang="zh-CN" altLang="en-US" sz="2000" dirty="0"/>
          </a:p>
          <a:p>
            <a:pPr>
              <a:buFont typeface="Wingdings" panose="05000000000000000000" pitchFamily="2" charset="2"/>
              <a:buNone/>
            </a:pPr>
            <a:r>
              <a:rPr lang="zh-CN" altLang="en-US" sz="2000" dirty="0">
                <a:solidFill>
                  <a:srgbClr val="FF0000"/>
                </a:solidFill>
              </a:rPr>
              <a:t>        </a:t>
            </a:r>
            <a:r>
              <a:rPr lang="en-US" altLang="zh-CN" sz="2000" dirty="0" err="1">
                <a:solidFill>
                  <a:srgbClr val="FF0000"/>
                </a:solidFill>
              </a:rPr>
              <a:t>this.top</a:t>
            </a:r>
            <a:r>
              <a:rPr lang="en-US" altLang="zh-CN" sz="2000" dirty="0">
                <a:solidFill>
                  <a:srgbClr val="FF0000"/>
                </a:solidFill>
              </a:rPr>
              <a:t> = new Node(element, </a:t>
            </a:r>
            <a:r>
              <a:rPr lang="en-US" altLang="zh-CN" sz="2000" dirty="0" err="1">
                <a:solidFill>
                  <a:srgbClr val="FF0000"/>
                </a:solidFill>
              </a:rPr>
              <a:t>this.top</a:t>
            </a:r>
            <a:r>
              <a:rPr lang="en-US" altLang="zh-CN" sz="2000" dirty="0">
                <a:solidFill>
                  <a:srgbClr val="FF0000"/>
                </a:solidFill>
              </a:rPr>
              <a:t>);   </a:t>
            </a:r>
          </a:p>
          <a:p>
            <a:pPr>
              <a:buFont typeface="Wingdings" panose="05000000000000000000" pitchFamily="2" charset="2"/>
              <a:buNone/>
            </a:pPr>
            <a:r>
              <a:rPr lang="en-US" altLang="zh-CN" sz="2000" dirty="0">
                <a:solidFill>
                  <a:srgbClr val="FF0000"/>
                </a:solidFill>
              </a:rPr>
              <a:t>       </a:t>
            </a:r>
            <a:r>
              <a:rPr lang="en-US" altLang="zh-CN" sz="2000" dirty="0"/>
              <a:t>//</a:t>
            </a:r>
            <a:r>
              <a:rPr lang="zh-CN" altLang="en-US" sz="2000" dirty="0"/>
              <a:t>在原栈顶之前插入结点作为新的栈顶结点</a:t>
            </a:r>
          </a:p>
          <a:p>
            <a:pPr>
              <a:buFont typeface="Wingdings" panose="05000000000000000000" pitchFamily="2" charset="2"/>
              <a:buNone/>
            </a:pPr>
            <a:r>
              <a:rPr lang="zh-CN" altLang="en-US" sz="2000" dirty="0"/>
              <a:t>        </a:t>
            </a:r>
            <a:r>
              <a:rPr lang="en-US" altLang="zh-CN" sz="2000" dirty="0"/>
              <a:t>return true;</a:t>
            </a:r>
          </a:p>
          <a:p>
            <a:pPr>
              <a:buFont typeface="Wingdings" panose="05000000000000000000" pitchFamily="2" charset="2"/>
              <a:buNone/>
            </a:pPr>
            <a:r>
              <a:rPr lang="en-US" altLang="zh-CN" sz="2000" dirty="0"/>
              <a:t>    } </a:t>
            </a:r>
            <a:endParaRPr lang="zh-CN" altLang="en-US" sz="2000" dirty="0"/>
          </a:p>
        </p:txBody>
      </p:sp>
      <p:sp>
        <p:nvSpPr>
          <p:cNvPr id="2" name="Rectangle 1">
            <a:extLst>
              <a:ext uri="{FF2B5EF4-FFF2-40B4-BE49-F238E27FC236}">
                <a16:creationId xmlns:a16="http://schemas.microsoft.com/office/drawing/2014/main" id="{CB09FE65-7DF4-4ED5-B641-AE5D45873B6A}"/>
              </a:ext>
            </a:extLst>
          </p:cNvPr>
          <p:cNvSpPr>
            <a:spLocks noChangeArrowheads="1"/>
          </p:cNvSpPr>
          <p:nvPr/>
        </p:nvSpPr>
        <p:spPr bwMode="auto">
          <a:xfrm>
            <a:off x="1209763" y="3377407"/>
            <a:ext cx="79025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b="1" dirty="0">
                <a:solidFill>
                  <a:srgbClr val="003399"/>
                </a:solidFill>
              </a:rPr>
              <a:t> if (element==null)</a:t>
            </a:r>
          </a:p>
          <a:p>
            <a:pPr eaLnBrk="1" hangingPunct="1">
              <a:buFont typeface="Wingdings" panose="05000000000000000000" pitchFamily="2" charset="2"/>
              <a:buNone/>
            </a:pPr>
            <a:r>
              <a:rPr lang="en-US" altLang="zh-CN" b="1" dirty="0">
                <a:solidFill>
                  <a:srgbClr val="003399"/>
                </a:solidFill>
              </a:rPr>
              <a:t>            return false; //</a:t>
            </a:r>
            <a:r>
              <a:rPr lang="zh-CN" altLang="en-US" b="1" dirty="0">
                <a:solidFill>
                  <a:srgbClr val="003399"/>
                </a:solidFill>
              </a:rPr>
              <a:t>空对象（</a:t>
            </a:r>
            <a:r>
              <a:rPr lang="en-US" altLang="zh-CN" b="1" dirty="0">
                <a:solidFill>
                  <a:srgbClr val="003399"/>
                </a:solidFill>
              </a:rPr>
              <a:t>null</a:t>
            </a:r>
            <a:r>
              <a:rPr lang="zh-CN" altLang="en-US" b="1" dirty="0">
                <a:solidFill>
                  <a:srgbClr val="003399"/>
                </a:solidFill>
              </a:rPr>
              <a:t>）不能入栈</a:t>
            </a:r>
            <a:endParaRPr lang="zh-CN" altLang="en-US" b="1" dirty="0"/>
          </a:p>
        </p:txBody>
      </p:sp>
      <p:pic>
        <p:nvPicPr>
          <p:cNvPr id="19460" name="Picture 4">
            <a:extLst>
              <a:ext uri="{FF2B5EF4-FFF2-40B4-BE49-F238E27FC236}">
                <a16:creationId xmlns:a16="http://schemas.microsoft.com/office/drawing/2014/main" id="{89162292-A4BE-43FA-8C61-DAD09B3FE7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5388" y="836613"/>
            <a:ext cx="6000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8" name="Picture 5">
            <a:extLst>
              <a:ext uri="{FF2B5EF4-FFF2-40B4-BE49-F238E27FC236}">
                <a16:creationId xmlns:a16="http://schemas.microsoft.com/office/drawing/2014/main" id="{67116DAE-0943-47EC-BEC3-BCBD8E4D7A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7050" y="1008063"/>
            <a:ext cx="1876425"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6">
            <a:extLst>
              <a:ext uri="{FF2B5EF4-FFF2-40B4-BE49-F238E27FC236}">
                <a16:creationId xmlns:a16="http://schemas.microsoft.com/office/drawing/2014/main" id="{2AC2AC9A-D93D-4C81-ACB7-59C257ACFB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7050" y="71438"/>
            <a:ext cx="18288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703700C4-739F-4118-BEFE-A5AAA0789C49}"/>
              </a:ext>
            </a:extLst>
          </p:cNvPr>
          <p:cNvSpPr txBox="1">
            <a:spLocks noChangeArrowheads="1"/>
          </p:cNvSpPr>
          <p:nvPr/>
        </p:nvSpPr>
        <p:spPr bwMode="auto">
          <a:xfrm>
            <a:off x="3924300" y="5516563"/>
            <a:ext cx="4968875" cy="12017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t>Node&lt;T&gt; p=new node&lt;T&gt;(element);</a:t>
            </a:r>
          </a:p>
          <a:p>
            <a:pPr eaLnBrk="1" hangingPunct="1"/>
            <a:r>
              <a:rPr lang="en-US" altLang="zh-CN" b="1" dirty="0" err="1"/>
              <a:t>p.next</a:t>
            </a:r>
            <a:r>
              <a:rPr lang="en-US" altLang="zh-CN" b="1" dirty="0"/>
              <a:t>=</a:t>
            </a:r>
            <a:r>
              <a:rPr lang="en-US" altLang="zh-CN" b="1" dirty="0" err="1"/>
              <a:t>this.top</a:t>
            </a:r>
            <a:r>
              <a:rPr lang="en-US" altLang="zh-CN" b="1" dirty="0"/>
              <a:t>;</a:t>
            </a:r>
          </a:p>
          <a:p>
            <a:pPr eaLnBrk="1" hangingPunct="1"/>
            <a:r>
              <a:rPr lang="en-US" altLang="zh-CN" b="1" dirty="0" err="1"/>
              <a:t>this.top</a:t>
            </a:r>
            <a:r>
              <a:rPr lang="en-US" altLang="zh-CN" b="1" dirty="0"/>
              <a:t>=p;</a:t>
            </a:r>
            <a:endParaRPr lang="zh-CN" altLang="en-US" b="1" dirty="0"/>
          </a:p>
        </p:txBody>
      </p:sp>
      <p:sp>
        <p:nvSpPr>
          <p:cNvPr id="6" name="标注: 线形(带强调线) 5">
            <a:extLst>
              <a:ext uri="{FF2B5EF4-FFF2-40B4-BE49-F238E27FC236}">
                <a16:creationId xmlns:a16="http://schemas.microsoft.com/office/drawing/2014/main" id="{FCAC25EB-BAB5-43A6-BC14-7921B8461665}"/>
              </a:ext>
            </a:extLst>
          </p:cNvPr>
          <p:cNvSpPr/>
          <p:nvPr/>
        </p:nvSpPr>
        <p:spPr>
          <a:xfrm>
            <a:off x="6575424" y="4044824"/>
            <a:ext cx="1596975" cy="830262"/>
          </a:xfrm>
          <a:prstGeom prst="accentCallout1">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原来的</a:t>
            </a:r>
            <a:r>
              <a:rPr lang="en-US" altLang="zh-CN" b="1" dirty="0">
                <a:solidFill>
                  <a:schemeClr val="tx1"/>
                </a:solidFill>
              </a:rPr>
              <a:t>top</a:t>
            </a:r>
            <a:r>
              <a:rPr lang="zh-CN" altLang="en-US" b="1" dirty="0">
                <a:solidFill>
                  <a:schemeClr val="tx1"/>
                </a:solidFill>
              </a:rPr>
              <a:t>指针</a:t>
            </a:r>
          </a:p>
        </p:txBody>
      </p:sp>
      <p:sp>
        <p:nvSpPr>
          <p:cNvPr id="11" name="标注: 线形(带强调线) 10">
            <a:extLst>
              <a:ext uri="{FF2B5EF4-FFF2-40B4-BE49-F238E27FC236}">
                <a16:creationId xmlns:a16="http://schemas.microsoft.com/office/drawing/2014/main" id="{6F0D8267-AE98-4BBC-9634-BC5D65CFF0C9}"/>
              </a:ext>
            </a:extLst>
          </p:cNvPr>
          <p:cNvSpPr/>
          <p:nvPr/>
        </p:nvSpPr>
        <p:spPr>
          <a:xfrm>
            <a:off x="111988" y="3967123"/>
            <a:ext cx="1596975" cy="830262"/>
          </a:xfrm>
          <a:prstGeom prst="accentCallout1">
            <a:avLst>
              <a:gd name="adj1" fmla="val 56391"/>
              <a:gd name="adj2" fmla="val 106908"/>
              <a:gd name="adj3" fmla="val 111106"/>
              <a:gd name="adj4" fmla="val 121120"/>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目前的</a:t>
            </a:r>
            <a:r>
              <a:rPr lang="en-US" altLang="zh-CN" b="1" dirty="0">
                <a:solidFill>
                  <a:schemeClr val="tx1"/>
                </a:solidFill>
              </a:rPr>
              <a:t>top</a:t>
            </a:r>
            <a:r>
              <a:rPr lang="zh-CN" altLang="en-US" b="1" dirty="0">
                <a:solidFill>
                  <a:schemeClr val="tx1"/>
                </a:solidFill>
              </a:rPr>
              <a:t>指针</a:t>
            </a:r>
          </a:p>
        </p:txBody>
      </p:sp>
      <p:sp>
        <p:nvSpPr>
          <p:cNvPr id="7" name="矩形 6">
            <a:extLst>
              <a:ext uri="{FF2B5EF4-FFF2-40B4-BE49-F238E27FC236}">
                <a16:creationId xmlns:a16="http://schemas.microsoft.com/office/drawing/2014/main" id="{A6B2C2BB-8691-46C3-A640-20E55704C8F1}"/>
              </a:ext>
            </a:extLst>
          </p:cNvPr>
          <p:cNvSpPr/>
          <p:nvPr/>
        </p:nvSpPr>
        <p:spPr>
          <a:xfrm>
            <a:off x="4371975" y="5470515"/>
            <a:ext cx="4572000" cy="83099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spAutoFit/>
          </a:bodyPr>
          <a:lstStyle/>
          <a:p>
            <a:pPr eaLnBrk="1" hangingPunct="1">
              <a:buFont typeface="Wingdings" panose="05000000000000000000" pitchFamily="2" charset="2"/>
              <a:buNone/>
            </a:pPr>
            <a:r>
              <a:rPr lang="en-US" altLang="zh-CN" b="1" dirty="0" err="1">
                <a:solidFill>
                  <a:srgbClr val="FF0000"/>
                </a:solidFill>
              </a:rPr>
              <a:t>this.top</a:t>
            </a:r>
            <a:r>
              <a:rPr lang="en-US" altLang="zh-CN" b="1" dirty="0">
                <a:solidFill>
                  <a:srgbClr val="FF0000"/>
                </a:solidFill>
              </a:rPr>
              <a:t>++;</a:t>
            </a:r>
          </a:p>
          <a:p>
            <a:pPr eaLnBrk="1" hangingPunct="1">
              <a:buFont typeface="Wingdings" panose="05000000000000000000" pitchFamily="2" charset="2"/>
              <a:buNone/>
            </a:pPr>
            <a:r>
              <a:rPr lang="en-US" altLang="zh-CN" b="1" dirty="0">
                <a:solidFill>
                  <a:srgbClr val="FF0000"/>
                </a:solidFill>
              </a:rPr>
              <a:t> </a:t>
            </a:r>
            <a:r>
              <a:rPr lang="en-US" altLang="zh-CN" b="1" dirty="0" err="1">
                <a:solidFill>
                  <a:srgbClr val="FF0000"/>
                </a:solidFill>
              </a:rPr>
              <a:t>this.value</a:t>
            </a:r>
            <a:r>
              <a:rPr lang="en-US" altLang="zh-CN" b="1" dirty="0">
                <a:solidFill>
                  <a:srgbClr val="FF0000"/>
                </a:solidFill>
              </a:rPr>
              <a:t>[</a:t>
            </a:r>
            <a:r>
              <a:rPr lang="en-US" altLang="zh-CN" b="1" dirty="0" err="1">
                <a:solidFill>
                  <a:srgbClr val="FF0000"/>
                </a:solidFill>
              </a:rPr>
              <a:t>this.top</a:t>
            </a:r>
            <a:r>
              <a:rPr lang="en-US" altLang="zh-CN" b="1" dirty="0">
                <a:solidFill>
                  <a:srgbClr val="FF0000"/>
                </a:solidFill>
              </a:rPr>
              <a:t>] = element;</a:t>
            </a:r>
          </a:p>
        </p:txBody>
      </p:sp>
      <p:cxnSp>
        <p:nvCxnSpPr>
          <p:cNvPr id="9" name="直接箭头连接符 8">
            <a:extLst>
              <a:ext uri="{FF2B5EF4-FFF2-40B4-BE49-F238E27FC236}">
                <a16:creationId xmlns:a16="http://schemas.microsoft.com/office/drawing/2014/main" id="{11272EE4-F89F-4A77-AF52-6DF6CE9A54BA}"/>
              </a:ext>
            </a:extLst>
          </p:cNvPr>
          <p:cNvCxnSpPr>
            <a:cxnSpLocks/>
          </p:cNvCxnSpPr>
          <p:nvPr/>
        </p:nvCxnSpPr>
        <p:spPr>
          <a:xfrm flipH="1" flipV="1">
            <a:off x="6218040" y="5192286"/>
            <a:ext cx="324569" cy="25964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灯片编号占位符 16">
            <a:extLst>
              <a:ext uri="{FF2B5EF4-FFF2-40B4-BE49-F238E27FC236}">
                <a16:creationId xmlns:a16="http://schemas.microsoft.com/office/drawing/2014/main" id="{6D111BC8-BA8B-42BD-A7CE-20C1816476D6}"/>
              </a:ext>
            </a:extLst>
          </p:cNvPr>
          <p:cNvSpPr>
            <a:spLocks noGrp="1"/>
          </p:cNvSpPr>
          <p:nvPr>
            <p:ph type="sldNum" sz="quarter" idx="12"/>
          </p:nvPr>
        </p:nvSpPr>
        <p:spPr/>
        <p:txBody>
          <a:bodyPr/>
          <a:lstStyle/>
          <a:p>
            <a:fld id="{6F7EDBC0-6DEE-4BD2-A354-B0E2D215F1D6}" type="slidenum">
              <a:rPr lang="zh-CN" altLang="en-US" smtClean="0"/>
              <a:pPr/>
              <a:t>27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0" presetClass="path" presetSubtype="0" accel="50000" decel="50000" fill="hold" nodeType="clickEffect">
                                  <p:stCondLst>
                                    <p:cond delay="0"/>
                                  </p:stCondLst>
                                  <p:childTnLst>
                                    <p:animMotion origin="layout" path="M -2.77778E-7 -3.7037E-6 C -0.00573 -0.02291 -0.00052 -0.04768 -0.00625 -0.07083 C -0.00538 -0.08032 -0.00313 -0.09236 -0.00313 -0.10208 " pathEditMode="relative" ptsTypes="ffA">
                                      <p:cBhvr>
                                        <p:cTn id="22" dur="2000" fill="hold"/>
                                        <p:tgtEl>
                                          <p:spTgt spid="19460"/>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4"/>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4" grpId="1" animBg="1"/>
      <p:bldP spid="6" grpId="0" animBg="1"/>
      <p:bldP spid="11"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6E930626-7494-4546-8A94-C9C3F785357A}"/>
              </a:ext>
            </a:extLst>
          </p:cNvPr>
          <p:cNvSpPr>
            <a:spLocks noGrp="1"/>
          </p:cNvSpPr>
          <p:nvPr>
            <p:ph type="title"/>
          </p:nvPr>
        </p:nvSpPr>
        <p:spPr/>
        <p:txBody>
          <a:bodyPr/>
          <a:lstStyle/>
          <a:p>
            <a:r>
              <a:rPr lang="en-US" altLang="zh-CN" dirty="0"/>
              <a:t>4.1.3   </a:t>
            </a:r>
            <a:r>
              <a:rPr lang="zh-CN" altLang="en-US" dirty="0"/>
              <a:t>链式栈</a:t>
            </a:r>
          </a:p>
        </p:txBody>
      </p:sp>
      <p:sp>
        <p:nvSpPr>
          <p:cNvPr id="29699" name="内容占位符 2">
            <a:extLst>
              <a:ext uri="{FF2B5EF4-FFF2-40B4-BE49-F238E27FC236}">
                <a16:creationId xmlns:a16="http://schemas.microsoft.com/office/drawing/2014/main" id="{5E28BC36-91C2-4067-B5E4-D2C823665F79}"/>
              </a:ext>
            </a:extLst>
          </p:cNvPr>
          <p:cNvSpPr>
            <a:spLocks noGrp="1"/>
          </p:cNvSpPr>
          <p:nvPr>
            <p:ph idx="1"/>
          </p:nvPr>
        </p:nvSpPr>
        <p:spPr>
          <a:xfrm>
            <a:off x="1182688" y="2017713"/>
            <a:ext cx="7853362" cy="4114800"/>
          </a:xfrm>
        </p:spPr>
        <p:txBody>
          <a:bodyPr/>
          <a:lstStyle/>
          <a:p>
            <a:pPr>
              <a:buFont typeface="Wingdings" panose="05000000000000000000" pitchFamily="2" charset="2"/>
              <a:buAutoNum type="arabicPeriod" startAt="2"/>
            </a:pPr>
            <a:r>
              <a:rPr lang="zh-CN" altLang="en-US" dirty="0"/>
              <a:t>出栈</a:t>
            </a:r>
            <a:endParaRPr lang="en-US" altLang="zh-CN" dirty="0"/>
          </a:p>
          <a:p>
            <a:pPr>
              <a:buFont typeface="Wingdings" panose="05000000000000000000" pitchFamily="2" charset="2"/>
              <a:buNone/>
            </a:pPr>
            <a:r>
              <a:rPr lang="en-US" altLang="zh-CN" sz="2000" dirty="0"/>
              <a:t> public T pop() //</a:t>
            </a:r>
            <a:r>
              <a:rPr lang="zh-CN" altLang="en-US" sz="2000" dirty="0"/>
              <a:t>出栈，返回当前栈顶元素</a:t>
            </a:r>
            <a:endParaRPr lang="en-US" altLang="zh-CN" sz="2000" dirty="0"/>
          </a:p>
          <a:p>
            <a:pPr>
              <a:buFont typeface="Wingdings" panose="05000000000000000000" pitchFamily="2" charset="2"/>
              <a:buNone/>
            </a:pPr>
            <a:r>
              <a:rPr lang="en-US" altLang="zh-CN" sz="2000" dirty="0"/>
              <a:t>    {</a:t>
            </a:r>
          </a:p>
          <a:p>
            <a:pPr>
              <a:buFont typeface="Wingdings" panose="05000000000000000000" pitchFamily="2" charset="2"/>
              <a:buNone/>
            </a:pPr>
            <a:r>
              <a:rPr lang="en-US" altLang="zh-CN" sz="2000" dirty="0"/>
              <a:t>        if (!</a:t>
            </a:r>
            <a:r>
              <a:rPr lang="en-US" altLang="zh-CN" sz="2000" dirty="0" err="1"/>
              <a:t>isEmpty</a:t>
            </a:r>
            <a:r>
              <a:rPr lang="en-US" altLang="zh-CN" sz="2000" dirty="0"/>
              <a:t>())</a:t>
            </a:r>
          </a:p>
          <a:p>
            <a:pPr>
              <a:buFont typeface="Wingdings" panose="05000000000000000000" pitchFamily="2" charset="2"/>
              <a:buNone/>
            </a:pPr>
            <a:r>
              <a:rPr lang="en-US" altLang="zh-CN" sz="2000" dirty="0"/>
              <a:t>        {</a:t>
            </a:r>
          </a:p>
          <a:p>
            <a:pPr>
              <a:buFont typeface="Wingdings" panose="05000000000000000000" pitchFamily="2" charset="2"/>
              <a:buNone/>
            </a:pPr>
            <a:r>
              <a:rPr lang="en-US" altLang="zh-CN" sz="2000" dirty="0"/>
              <a:t>            T temp = </a:t>
            </a:r>
            <a:r>
              <a:rPr lang="en-US" altLang="zh-CN" sz="2000" dirty="0" err="1"/>
              <a:t>this.top.data</a:t>
            </a:r>
            <a:r>
              <a:rPr lang="en-US" altLang="zh-CN" sz="2000" dirty="0"/>
              <a:t>;                   //</a:t>
            </a:r>
            <a:r>
              <a:rPr lang="zh-CN" altLang="en-US" sz="2000" dirty="0"/>
              <a:t>取得栈顶结点值</a:t>
            </a:r>
          </a:p>
          <a:p>
            <a:pPr>
              <a:buFont typeface="Wingdings" panose="05000000000000000000" pitchFamily="2" charset="2"/>
              <a:buNone/>
            </a:pPr>
            <a:r>
              <a:rPr lang="zh-CN" altLang="en-US" sz="2000" dirty="0">
                <a:solidFill>
                  <a:srgbClr val="FF0000"/>
                </a:solidFill>
              </a:rPr>
              <a:t>            </a:t>
            </a:r>
            <a:r>
              <a:rPr lang="en-US" altLang="zh-CN" sz="2000" dirty="0" err="1">
                <a:solidFill>
                  <a:srgbClr val="FF0000"/>
                </a:solidFill>
              </a:rPr>
              <a:t>this.top</a:t>
            </a:r>
            <a:r>
              <a:rPr lang="en-US" altLang="zh-CN" sz="2000" dirty="0">
                <a:solidFill>
                  <a:srgbClr val="FF0000"/>
                </a:solidFill>
              </a:rPr>
              <a:t> = </a:t>
            </a:r>
            <a:r>
              <a:rPr lang="en-US" altLang="zh-CN" sz="2000" dirty="0" err="1">
                <a:solidFill>
                  <a:srgbClr val="FF0000"/>
                </a:solidFill>
              </a:rPr>
              <a:t>this.top.next</a:t>
            </a:r>
            <a:r>
              <a:rPr lang="en-US" altLang="zh-CN" sz="2000" dirty="0">
                <a:solidFill>
                  <a:srgbClr val="FF0000"/>
                </a:solidFill>
              </a:rPr>
              <a:t>;     </a:t>
            </a:r>
            <a:r>
              <a:rPr lang="en-US" altLang="zh-CN" sz="2000" dirty="0"/>
              <a:t>            //</a:t>
            </a:r>
            <a:r>
              <a:rPr lang="zh-CN" altLang="en-US" sz="2000" dirty="0"/>
              <a:t>删除栈顶结点</a:t>
            </a:r>
          </a:p>
          <a:p>
            <a:pPr>
              <a:buFont typeface="Wingdings" panose="05000000000000000000" pitchFamily="2" charset="2"/>
              <a:buNone/>
            </a:pPr>
            <a:r>
              <a:rPr lang="zh-CN" altLang="en-US" sz="2000" dirty="0"/>
              <a:t>            </a:t>
            </a:r>
            <a:r>
              <a:rPr lang="en-US" altLang="zh-CN" sz="2000" dirty="0"/>
              <a:t>return temp;</a:t>
            </a:r>
          </a:p>
          <a:p>
            <a:pPr>
              <a:buFont typeface="Wingdings" panose="05000000000000000000" pitchFamily="2" charset="2"/>
              <a:buNone/>
            </a:pPr>
            <a:r>
              <a:rPr lang="en-US" altLang="zh-CN" sz="2000" dirty="0"/>
              <a:t>        }</a:t>
            </a:r>
          </a:p>
          <a:p>
            <a:pPr>
              <a:buFont typeface="Wingdings" panose="05000000000000000000" pitchFamily="2" charset="2"/>
              <a:buNone/>
            </a:pPr>
            <a:r>
              <a:rPr lang="en-US" altLang="zh-CN" sz="2000" dirty="0"/>
              <a:t>        return null;</a:t>
            </a:r>
          </a:p>
          <a:p>
            <a:pPr>
              <a:buFont typeface="Wingdings" panose="05000000000000000000" pitchFamily="2" charset="2"/>
              <a:buNone/>
            </a:pPr>
            <a:r>
              <a:rPr lang="en-US" altLang="zh-CN" sz="2000" dirty="0"/>
              <a:t>    }</a:t>
            </a:r>
            <a:endParaRPr lang="zh-CN" altLang="en-US" sz="2000" dirty="0"/>
          </a:p>
        </p:txBody>
      </p:sp>
      <p:pic>
        <p:nvPicPr>
          <p:cNvPr id="29700" name="Picture 4">
            <a:extLst>
              <a:ext uri="{FF2B5EF4-FFF2-40B4-BE49-F238E27FC236}">
                <a16:creationId xmlns:a16="http://schemas.microsoft.com/office/drawing/2014/main" id="{D63BD959-C58D-4E7A-80B3-A1955CF81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9925" y="115888"/>
            <a:ext cx="1876425"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D544B77F-E034-4B66-A61B-1820BEAC5E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9850" y="115888"/>
            <a:ext cx="6000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a:extLst>
              <a:ext uri="{FF2B5EF4-FFF2-40B4-BE49-F238E27FC236}">
                <a16:creationId xmlns:a16="http://schemas.microsoft.com/office/drawing/2014/main" id="{FE1229F1-CC0A-40C2-AD88-1DC2EE15126B}"/>
              </a:ext>
            </a:extLst>
          </p:cNvPr>
          <p:cNvSpPr/>
          <p:nvPr/>
        </p:nvSpPr>
        <p:spPr>
          <a:xfrm>
            <a:off x="4139952" y="5013176"/>
            <a:ext cx="3983783"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a:spAutoFit/>
          </a:bodyPr>
          <a:lstStyle/>
          <a:p>
            <a:r>
              <a:rPr lang="en-US" altLang="zh-CN" dirty="0">
                <a:solidFill>
                  <a:srgbClr val="FF0000"/>
                </a:solidFill>
              </a:rPr>
              <a:t>return (T)</a:t>
            </a:r>
            <a:r>
              <a:rPr lang="en-US" altLang="zh-CN" dirty="0" err="1">
                <a:solidFill>
                  <a:srgbClr val="FF0000"/>
                </a:solidFill>
              </a:rPr>
              <a:t>this.value</a:t>
            </a:r>
            <a:r>
              <a:rPr lang="en-US" altLang="zh-CN" dirty="0">
                <a:solidFill>
                  <a:srgbClr val="FF0000"/>
                </a:solidFill>
              </a:rPr>
              <a:t>[</a:t>
            </a:r>
            <a:r>
              <a:rPr lang="en-US" altLang="zh-CN" dirty="0" err="1">
                <a:solidFill>
                  <a:srgbClr val="FF0000"/>
                </a:solidFill>
              </a:rPr>
              <a:t>this.top</a:t>
            </a:r>
            <a:r>
              <a:rPr lang="en-US" altLang="zh-CN" dirty="0">
                <a:solidFill>
                  <a:srgbClr val="FF0000"/>
                </a:solidFill>
              </a:rPr>
              <a:t>--];</a:t>
            </a:r>
            <a:endParaRPr lang="zh-CN" altLang="en-US" dirty="0"/>
          </a:p>
        </p:txBody>
      </p:sp>
      <p:cxnSp>
        <p:nvCxnSpPr>
          <p:cNvPr id="4" name="直接箭头连接符 3">
            <a:extLst>
              <a:ext uri="{FF2B5EF4-FFF2-40B4-BE49-F238E27FC236}">
                <a16:creationId xmlns:a16="http://schemas.microsoft.com/office/drawing/2014/main" id="{E5F410C1-4ADF-4866-96DB-827017F0B11E}"/>
              </a:ext>
            </a:extLst>
          </p:cNvPr>
          <p:cNvCxnSpPr>
            <a:cxnSpLocks/>
          </p:cNvCxnSpPr>
          <p:nvPr/>
        </p:nvCxnSpPr>
        <p:spPr>
          <a:xfrm flipH="1" flipV="1">
            <a:off x="5292080" y="4653136"/>
            <a:ext cx="648072" cy="360040"/>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灯片编号占位符 8">
            <a:extLst>
              <a:ext uri="{FF2B5EF4-FFF2-40B4-BE49-F238E27FC236}">
                <a16:creationId xmlns:a16="http://schemas.microsoft.com/office/drawing/2014/main" id="{DCC19BA1-C4F8-4C39-9669-261F86995B43}"/>
              </a:ext>
            </a:extLst>
          </p:cNvPr>
          <p:cNvSpPr>
            <a:spLocks noGrp="1"/>
          </p:cNvSpPr>
          <p:nvPr>
            <p:ph type="sldNum" sz="quarter" idx="12"/>
          </p:nvPr>
        </p:nvSpPr>
        <p:spPr/>
        <p:txBody>
          <a:bodyPr/>
          <a:lstStyle/>
          <a:p>
            <a:fld id="{6F7EDBC0-6DEE-4BD2-A354-B0E2D215F1D6}" type="slidenum">
              <a:rPr lang="zh-CN" altLang="en-US" smtClean="0"/>
              <a:pPr/>
              <a:t>28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6.66667E-6 -2.96296E-6 C -0.00035 0.01944 0.00209 0.0706 -0.00469 0.09792 C -0.00261 0.1088 -0.00157 0.11782 -0.00157 0.12917 " pathEditMode="relative" ptsTypes="ffA">
                                      <p:cBhvr>
                                        <p:cTn id="6" dur="2000" fill="hold"/>
                                        <p:tgtEl>
                                          <p:spTgt spid="5"/>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4B3E036D-E688-421B-8097-A118D116B642}"/>
              </a:ext>
            </a:extLst>
          </p:cNvPr>
          <p:cNvSpPr>
            <a:spLocks noGrp="1"/>
          </p:cNvSpPr>
          <p:nvPr>
            <p:ph type="title"/>
          </p:nvPr>
        </p:nvSpPr>
        <p:spPr/>
        <p:txBody>
          <a:bodyPr/>
          <a:lstStyle/>
          <a:p>
            <a:r>
              <a:rPr lang="en-US" altLang="zh-CN" dirty="0"/>
              <a:t>4.1.3   </a:t>
            </a:r>
            <a:r>
              <a:rPr lang="zh-CN" altLang="en-US" dirty="0"/>
              <a:t>链式栈</a:t>
            </a:r>
          </a:p>
        </p:txBody>
      </p:sp>
      <p:sp>
        <p:nvSpPr>
          <p:cNvPr id="30723" name="内容占位符 2">
            <a:extLst>
              <a:ext uri="{FF2B5EF4-FFF2-40B4-BE49-F238E27FC236}">
                <a16:creationId xmlns:a16="http://schemas.microsoft.com/office/drawing/2014/main" id="{D8AAB5AA-3B19-4202-BB05-B3167D0364C8}"/>
              </a:ext>
            </a:extLst>
          </p:cNvPr>
          <p:cNvSpPr>
            <a:spLocks noGrp="1"/>
          </p:cNvSpPr>
          <p:nvPr>
            <p:ph idx="1"/>
          </p:nvPr>
        </p:nvSpPr>
        <p:spPr/>
        <p:txBody>
          <a:bodyPr/>
          <a:lstStyle/>
          <a:p>
            <a:pPr>
              <a:buFont typeface="Wingdings" panose="05000000000000000000" pitchFamily="2" charset="2"/>
              <a:buAutoNum type="arabicPeriod" startAt="3"/>
            </a:pPr>
            <a:r>
              <a:rPr lang="zh-CN" altLang="en-US" dirty="0"/>
              <a:t>取栈顶元素</a:t>
            </a:r>
            <a:endParaRPr lang="en-US" altLang="zh-CN" dirty="0"/>
          </a:p>
          <a:p>
            <a:pPr>
              <a:buFont typeface="Wingdings" panose="05000000000000000000" pitchFamily="2" charset="2"/>
              <a:buNone/>
            </a:pPr>
            <a:r>
              <a:rPr lang="en-US" altLang="zh-CN" sz="2000" dirty="0"/>
              <a:t> public  T get() //</a:t>
            </a:r>
            <a:r>
              <a:rPr lang="zh-CN" altLang="en-US" sz="2000" dirty="0"/>
              <a:t>取栈顶元素值，未出栈，若栈空返回</a:t>
            </a:r>
            <a:r>
              <a:rPr lang="en-US" altLang="zh-CN" sz="2000" dirty="0"/>
              <a:t>null</a:t>
            </a:r>
          </a:p>
          <a:p>
            <a:pPr>
              <a:buFont typeface="Wingdings" panose="05000000000000000000" pitchFamily="2" charset="2"/>
              <a:buNone/>
            </a:pPr>
            <a:r>
              <a:rPr lang="en-US" altLang="zh-CN" sz="2000" dirty="0"/>
              <a:t>    {</a:t>
            </a:r>
          </a:p>
          <a:p>
            <a:pPr>
              <a:buFont typeface="Wingdings" panose="05000000000000000000" pitchFamily="2" charset="2"/>
              <a:buNone/>
            </a:pPr>
            <a:r>
              <a:rPr lang="en-US" altLang="zh-CN" sz="2000" dirty="0"/>
              <a:t>        if (!</a:t>
            </a:r>
            <a:r>
              <a:rPr lang="en-US" altLang="zh-CN" sz="2000" dirty="0" err="1"/>
              <a:t>isEmpty</a:t>
            </a:r>
            <a:r>
              <a:rPr lang="en-US" altLang="zh-CN" sz="2000" dirty="0"/>
              <a:t>())</a:t>
            </a:r>
          </a:p>
          <a:p>
            <a:pPr>
              <a:buFont typeface="Wingdings" panose="05000000000000000000" pitchFamily="2" charset="2"/>
              <a:buNone/>
            </a:pPr>
            <a:r>
              <a:rPr lang="en-US" altLang="zh-CN" sz="2000" dirty="0"/>
              <a:t>            </a:t>
            </a:r>
            <a:r>
              <a:rPr lang="en-US" altLang="zh-CN" sz="2000" dirty="0">
                <a:solidFill>
                  <a:srgbClr val="FF0000"/>
                </a:solidFill>
              </a:rPr>
              <a:t>return </a:t>
            </a:r>
            <a:r>
              <a:rPr lang="en-US" altLang="zh-CN" sz="2000" dirty="0" err="1">
                <a:solidFill>
                  <a:srgbClr val="FF0000"/>
                </a:solidFill>
              </a:rPr>
              <a:t>this.top.data</a:t>
            </a:r>
            <a:r>
              <a:rPr lang="en-US" altLang="zh-CN" sz="2000" dirty="0"/>
              <a:t>;</a:t>
            </a:r>
          </a:p>
          <a:p>
            <a:pPr>
              <a:buFont typeface="Wingdings" panose="05000000000000000000" pitchFamily="2" charset="2"/>
              <a:buNone/>
            </a:pPr>
            <a:r>
              <a:rPr lang="en-US" altLang="zh-CN" sz="2000" dirty="0"/>
              <a:t>        return null;</a:t>
            </a:r>
          </a:p>
          <a:p>
            <a:pPr>
              <a:buFont typeface="Wingdings" panose="05000000000000000000" pitchFamily="2" charset="2"/>
              <a:buNone/>
            </a:pPr>
            <a:r>
              <a:rPr lang="en-US" altLang="zh-CN" sz="2000" dirty="0"/>
              <a:t>    }</a:t>
            </a:r>
            <a:endParaRPr lang="zh-CN" altLang="en-US" sz="2000" dirty="0"/>
          </a:p>
        </p:txBody>
      </p:sp>
      <p:sp>
        <p:nvSpPr>
          <p:cNvPr id="2" name="灯片编号占位符 1">
            <a:extLst>
              <a:ext uri="{FF2B5EF4-FFF2-40B4-BE49-F238E27FC236}">
                <a16:creationId xmlns:a16="http://schemas.microsoft.com/office/drawing/2014/main" id="{F969630E-677D-471F-82E1-10D9D74543EA}"/>
              </a:ext>
            </a:extLst>
          </p:cNvPr>
          <p:cNvSpPr>
            <a:spLocks noGrp="1"/>
          </p:cNvSpPr>
          <p:nvPr>
            <p:ph type="sldNum" sz="quarter" idx="12"/>
          </p:nvPr>
        </p:nvSpPr>
        <p:spPr/>
        <p:txBody>
          <a:bodyPr/>
          <a:lstStyle/>
          <a:p>
            <a:fld id="{6F7EDBC0-6DEE-4BD2-A354-B0E2D215F1D6}" type="slidenum">
              <a:rPr lang="zh-CN" altLang="en-US" smtClean="0"/>
              <a:pPr/>
              <a:t>29</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10162D41-FF2B-472F-B52C-A0EE2381EAD3}"/>
              </a:ext>
            </a:extLst>
          </p:cNvPr>
          <p:cNvSpPr>
            <a:spLocks noGrp="1"/>
          </p:cNvSpPr>
          <p:nvPr>
            <p:ph type="title"/>
          </p:nvPr>
        </p:nvSpPr>
        <p:spPr>
          <a:xfrm>
            <a:off x="714375" y="152400"/>
            <a:ext cx="7500938" cy="1204913"/>
          </a:xfrm>
        </p:spPr>
        <p:txBody>
          <a:bodyPr/>
          <a:lstStyle/>
          <a:p>
            <a:pPr algn="l"/>
            <a:r>
              <a:rPr lang="zh-CN" altLang="en-US" sz="4000">
                <a:solidFill>
                  <a:srgbClr val="0000FF"/>
                </a:solidFill>
              </a:rPr>
              <a:t>栈和队列是两种重要的线性结构</a:t>
            </a:r>
          </a:p>
        </p:txBody>
      </p:sp>
      <p:sp>
        <p:nvSpPr>
          <p:cNvPr id="2" name="灯片编号占位符 1">
            <a:extLst>
              <a:ext uri="{FF2B5EF4-FFF2-40B4-BE49-F238E27FC236}">
                <a16:creationId xmlns:a16="http://schemas.microsoft.com/office/drawing/2014/main" id="{5390E772-5CEC-41FE-A68E-7D99732D142C}"/>
              </a:ext>
            </a:extLst>
          </p:cNvPr>
          <p:cNvSpPr>
            <a:spLocks noGrp="1"/>
          </p:cNvSpPr>
          <p:nvPr>
            <p:ph type="sldNum" sz="quarter" idx="12"/>
          </p:nvPr>
        </p:nvSpPr>
        <p:spPr/>
        <p:txBody>
          <a:bodyPr/>
          <a:lstStyle/>
          <a:p>
            <a:fld id="{821B39D1-4505-4181-8D9D-48026613E947}" type="slidenum">
              <a:rPr lang="zh-CN" altLang="en-US" smtClean="0"/>
              <a:pPr/>
              <a:t>3</a:t>
            </a:fld>
            <a:endParaRPr lang="en-US" altLang="zh-CN"/>
          </a:p>
        </p:txBody>
      </p:sp>
      <p:sp>
        <p:nvSpPr>
          <p:cNvPr id="5" name="文本框 4">
            <a:extLst>
              <a:ext uri="{FF2B5EF4-FFF2-40B4-BE49-F238E27FC236}">
                <a16:creationId xmlns:a16="http://schemas.microsoft.com/office/drawing/2014/main" id="{771AD5AF-105D-45B8-9390-62FE86584009}"/>
              </a:ext>
            </a:extLst>
          </p:cNvPr>
          <p:cNvSpPr txBox="1"/>
          <p:nvPr/>
        </p:nvSpPr>
        <p:spPr>
          <a:xfrm>
            <a:off x="395536" y="1613895"/>
            <a:ext cx="7835799" cy="1938992"/>
          </a:xfrm>
          <a:prstGeom prst="rect">
            <a:avLst/>
          </a:prstGeom>
          <a:gradFill>
            <a:gsLst>
              <a:gs pos="1000">
                <a:srgbClr val="FFFDF2"/>
              </a:gs>
              <a:gs pos="12000">
                <a:srgbClr val="FFFCE6"/>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r>
              <a:rPr lang="zh-CN" altLang="en-US" sz="4000" dirty="0"/>
              <a:t>栈：</a:t>
            </a:r>
            <a:endParaRPr lang="en-US" altLang="zh-CN" sz="4000" dirty="0"/>
          </a:p>
          <a:p>
            <a:r>
              <a:rPr lang="zh-CN" altLang="en-US" sz="4000" dirty="0"/>
              <a:t>       插入和删除操作 </a:t>
            </a:r>
            <a:endParaRPr lang="en-US" altLang="zh-CN" sz="4000" dirty="0"/>
          </a:p>
          <a:p>
            <a:r>
              <a:rPr lang="zh-CN" altLang="en-US" sz="4000" dirty="0"/>
              <a:t>       只允许在线性表的</a:t>
            </a:r>
            <a:r>
              <a:rPr lang="zh-CN" altLang="en-US" sz="4000" dirty="0">
                <a:solidFill>
                  <a:srgbClr val="FF0000"/>
                </a:solidFill>
              </a:rPr>
              <a:t>一端</a:t>
            </a:r>
            <a:r>
              <a:rPr lang="zh-CN" altLang="en-US" sz="4000" dirty="0"/>
              <a:t>进行。</a:t>
            </a:r>
            <a:endParaRPr lang="zh-CN" altLang="en-US" sz="6000" dirty="0"/>
          </a:p>
        </p:txBody>
      </p:sp>
      <p:sp>
        <p:nvSpPr>
          <p:cNvPr id="10" name="文本框 9">
            <a:extLst>
              <a:ext uri="{FF2B5EF4-FFF2-40B4-BE49-F238E27FC236}">
                <a16:creationId xmlns:a16="http://schemas.microsoft.com/office/drawing/2014/main" id="{C6C362CD-BE0B-4BBA-8FFB-11D3603A1024}"/>
              </a:ext>
            </a:extLst>
          </p:cNvPr>
          <p:cNvSpPr txBox="1"/>
          <p:nvPr/>
        </p:nvSpPr>
        <p:spPr>
          <a:xfrm>
            <a:off x="395535" y="3717032"/>
            <a:ext cx="7819777" cy="1938992"/>
          </a:xfrm>
          <a:prstGeom prst="rect">
            <a:avLst/>
          </a:prstGeom>
          <a:gradFill>
            <a:gsLst>
              <a:gs pos="1000">
                <a:srgbClr val="FFFDF2"/>
              </a:gs>
              <a:gs pos="12000">
                <a:srgbClr val="FFFCE6"/>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zh-CN" altLang="en-US" sz="4000" dirty="0"/>
              <a:t>队列：</a:t>
            </a:r>
            <a:endParaRPr lang="en-US" altLang="zh-CN" sz="4000" dirty="0"/>
          </a:p>
          <a:p>
            <a:r>
              <a:rPr lang="zh-CN" altLang="en-US" sz="4000" dirty="0"/>
              <a:t>       插入和删除操作 </a:t>
            </a:r>
            <a:endParaRPr lang="en-US" altLang="zh-CN" sz="4000" dirty="0"/>
          </a:p>
          <a:p>
            <a:r>
              <a:rPr lang="zh-CN" altLang="en-US" sz="4000" dirty="0"/>
              <a:t>       分别在线性表的</a:t>
            </a:r>
            <a:r>
              <a:rPr lang="zh-CN" altLang="en-US" sz="4000" dirty="0">
                <a:solidFill>
                  <a:srgbClr val="FF0000"/>
                </a:solidFill>
              </a:rPr>
              <a:t>两端</a:t>
            </a:r>
            <a:r>
              <a:rPr lang="zh-CN" altLang="en-US" sz="4000" dirty="0"/>
              <a:t>进行。</a:t>
            </a:r>
            <a:endParaRPr lang="zh-CN" altLang="en-US" sz="6000" dirty="0"/>
          </a:p>
        </p:txBody>
      </p:sp>
      <p:sp>
        <p:nvSpPr>
          <p:cNvPr id="7" name="文本框 6">
            <a:extLst>
              <a:ext uri="{FF2B5EF4-FFF2-40B4-BE49-F238E27FC236}">
                <a16:creationId xmlns:a16="http://schemas.microsoft.com/office/drawing/2014/main" id="{F8BF978D-A6E6-4B53-AD09-318ADAC30C14}"/>
              </a:ext>
            </a:extLst>
          </p:cNvPr>
          <p:cNvSpPr txBox="1"/>
          <p:nvPr/>
        </p:nvSpPr>
        <p:spPr>
          <a:xfrm flipH="1">
            <a:off x="5816839" y="1958927"/>
            <a:ext cx="1923513" cy="584775"/>
          </a:xfrm>
          <a:prstGeom prst="rect">
            <a:avLst/>
          </a:prstGeom>
          <a:solidFill>
            <a:srgbClr val="00B0F0"/>
          </a:solidFill>
        </p:spPr>
        <p:txBody>
          <a:bodyPr wrap="square" rtlCol="0">
            <a:spAutoFit/>
          </a:bodyPr>
          <a:lstStyle/>
          <a:p>
            <a:r>
              <a:rPr lang="zh-CN" altLang="en-US" sz="3200" dirty="0"/>
              <a:t>后进先出</a:t>
            </a:r>
          </a:p>
        </p:txBody>
      </p:sp>
      <p:sp>
        <p:nvSpPr>
          <p:cNvPr id="12" name="文本框 11">
            <a:extLst>
              <a:ext uri="{FF2B5EF4-FFF2-40B4-BE49-F238E27FC236}">
                <a16:creationId xmlns:a16="http://schemas.microsoft.com/office/drawing/2014/main" id="{106A46A1-D884-4B80-B239-34D1A11C97BD}"/>
              </a:ext>
            </a:extLst>
          </p:cNvPr>
          <p:cNvSpPr txBox="1"/>
          <p:nvPr/>
        </p:nvSpPr>
        <p:spPr>
          <a:xfrm flipH="1">
            <a:off x="5816839" y="4017925"/>
            <a:ext cx="1923513" cy="584775"/>
          </a:xfrm>
          <a:prstGeom prst="rect">
            <a:avLst/>
          </a:prstGeom>
          <a:solidFill>
            <a:srgbClr val="00B0F0"/>
          </a:solidFill>
        </p:spPr>
        <p:txBody>
          <a:bodyPr wrap="square" rtlCol="0">
            <a:spAutoFit/>
          </a:bodyPr>
          <a:lstStyle/>
          <a:p>
            <a:r>
              <a:rPr lang="zh-CN" altLang="en-US" sz="3200" dirty="0"/>
              <a:t>先进先出</a:t>
            </a:r>
          </a:p>
        </p:txBody>
      </p:sp>
    </p:spTree>
    <p:extLst>
      <p:ext uri="{BB962C8B-B14F-4D97-AF65-F5344CB8AC3E}">
        <p14:creationId xmlns:p14="http://schemas.microsoft.com/office/powerpoint/2010/main" val="2133990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7"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C8884C4C-3294-4C19-8EDF-8694544D3073}"/>
              </a:ext>
            </a:extLst>
          </p:cNvPr>
          <p:cNvSpPr>
            <a:spLocks noGrp="1"/>
          </p:cNvSpPr>
          <p:nvPr>
            <p:ph type="title"/>
          </p:nvPr>
        </p:nvSpPr>
        <p:spPr/>
        <p:txBody>
          <a:bodyPr/>
          <a:lstStyle/>
          <a:p>
            <a:r>
              <a:rPr lang="en-US" altLang="zh-CN" dirty="0"/>
              <a:t>4.1.3   </a:t>
            </a:r>
            <a:r>
              <a:rPr lang="zh-CN" altLang="en-US" dirty="0"/>
              <a:t>链式栈</a:t>
            </a:r>
          </a:p>
        </p:txBody>
      </p:sp>
      <p:sp>
        <p:nvSpPr>
          <p:cNvPr id="31747" name="内容占位符 2">
            <a:extLst>
              <a:ext uri="{FF2B5EF4-FFF2-40B4-BE49-F238E27FC236}">
                <a16:creationId xmlns:a16="http://schemas.microsoft.com/office/drawing/2014/main" id="{501ACF32-0409-4457-86E9-7BC5981E760A}"/>
              </a:ext>
            </a:extLst>
          </p:cNvPr>
          <p:cNvSpPr>
            <a:spLocks noGrp="1"/>
          </p:cNvSpPr>
          <p:nvPr>
            <p:ph idx="1"/>
          </p:nvPr>
        </p:nvSpPr>
        <p:spPr>
          <a:xfrm>
            <a:off x="685800" y="1988840"/>
            <a:ext cx="7772400" cy="4114800"/>
          </a:xfrm>
        </p:spPr>
        <p:txBody>
          <a:bodyPr/>
          <a:lstStyle/>
          <a:p>
            <a:pPr>
              <a:buFont typeface="Wingdings" panose="05000000000000000000" pitchFamily="2" charset="2"/>
              <a:buNone/>
            </a:pPr>
            <a:r>
              <a:rPr lang="zh-CN" altLang="en-US" dirty="0"/>
              <a:t>复杂度分析：</a:t>
            </a:r>
            <a:endParaRPr lang="en-US" altLang="zh-CN" dirty="0"/>
          </a:p>
          <a:p>
            <a:pPr>
              <a:buFont typeface="Wingdings" panose="05000000000000000000" pitchFamily="2" charset="2"/>
              <a:buNone/>
            </a:pPr>
            <a:r>
              <a:rPr lang="en-US" altLang="zh-CN" dirty="0"/>
              <a:t>      </a:t>
            </a:r>
            <a:r>
              <a:rPr lang="zh-CN" altLang="en-US" dirty="0"/>
              <a:t>因链式栈的各种操作都在栈顶进行，只涉及一个元素，不需要遍历整个链表中元素，因此时间复杂度为</a:t>
            </a:r>
            <a:r>
              <a:rPr lang="en-US" altLang="zh-CN" dirty="0"/>
              <a:t>O(1)</a:t>
            </a:r>
            <a:r>
              <a:rPr lang="zh-CN" altLang="en-US" dirty="0"/>
              <a:t>。</a:t>
            </a:r>
          </a:p>
        </p:txBody>
      </p:sp>
      <p:sp>
        <p:nvSpPr>
          <p:cNvPr id="2" name="灯片编号占位符 1">
            <a:extLst>
              <a:ext uri="{FF2B5EF4-FFF2-40B4-BE49-F238E27FC236}">
                <a16:creationId xmlns:a16="http://schemas.microsoft.com/office/drawing/2014/main" id="{41E02ADA-9AD0-4C81-B4BE-E2E2B002BC33}"/>
              </a:ext>
            </a:extLst>
          </p:cNvPr>
          <p:cNvSpPr>
            <a:spLocks noGrp="1"/>
          </p:cNvSpPr>
          <p:nvPr>
            <p:ph type="sldNum" sz="quarter" idx="12"/>
          </p:nvPr>
        </p:nvSpPr>
        <p:spPr/>
        <p:txBody>
          <a:bodyPr/>
          <a:lstStyle/>
          <a:p>
            <a:fld id="{6F7EDBC0-6DEE-4BD2-A354-B0E2D215F1D6}" type="slidenum">
              <a:rPr lang="zh-CN" altLang="en-US" smtClean="0"/>
              <a:pPr/>
              <a:t>30</a:t>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99F34F14-9362-4B20-945D-00F166F4CD68}"/>
              </a:ext>
            </a:extLst>
          </p:cNvPr>
          <p:cNvSpPr>
            <a:spLocks noGrp="1"/>
          </p:cNvSpPr>
          <p:nvPr>
            <p:ph type="title"/>
          </p:nvPr>
        </p:nvSpPr>
        <p:spPr/>
        <p:txBody>
          <a:bodyPr/>
          <a:lstStyle/>
          <a:p>
            <a:r>
              <a:rPr lang="en-US" altLang="zh-CN" dirty="0"/>
              <a:t>4.1.4   </a:t>
            </a:r>
            <a:r>
              <a:rPr lang="zh-CN" altLang="en-US" dirty="0"/>
              <a:t>栈的应用</a:t>
            </a:r>
          </a:p>
        </p:txBody>
      </p:sp>
      <p:sp>
        <p:nvSpPr>
          <p:cNvPr id="3" name="内容占位符 2">
            <a:extLst>
              <a:ext uri="{FF2B5EF4-FFF2-40B4-BE49-F238E27FC236}">
                <a16:creationId xmlns:a16="http://schemas.microsoft.com/office/drawing/2014/main" id="{57C1C767-B905-4ACC-AE6E-B1A8FC00EEFF}"/>
              </a:ext>
            </a:extLst>
          </p:cNvPr>
          <p:cNvSpPr>
            <a:spLocks noGrp="1"/>
          </p:cNvSpPr>
          <p:nvPr>
            <p:ph idx="1"/>
          </p:nvPr>
        </p:nvSpPr>
        <p:spPr>
          <a:xfrm>
            <a:off x="928688" y="2017713"/>
            <a:ext cx="8026400" cy="4625975"/>
          </a:xfrm>
        </p:spPr>
        <p:txBody>
          <a:bodyPr/>
          <a:lstStyle/>
          <a:p>
            <a:pPr marL="0" indent="0">
              <a:buFont typeface="Wingdings" panose="05000000000000000000" pitchFamily="2" charset="2"/>
              <a:buNone/>
            </a:pPr>
            <a:r>
              <a:rPr lang="en-US" altLang="zh-CN" sz="2800"/>
              <a:t>1</a:t>
            </a:r>
            <a:r>
              <a:rPr lang="zh-CN" altLang="en-US" sz="2800"/>
              <a:t>、栈是嵌套调用机制的实现基础 </a:t>
            </a:r>
          </a:p>
          <a:p>
            <a:pPr marL="0" indent="0">
              <a:buFont typeface="Wingdings" panose="05000000000000000000" pitchFamily="2" charset="2"/>
              <a:buNone/>
            </a:pPr>
            <a:r>
              <a:rPr lang="zh-CN" altLang="en-US" sz="2800"/>
              <a:t>      在一个方法体中调用另一个方法，称为方法的嵌套调用。例如：执行方法</a:t>
            </a:r>
            <a:r>
              <a:rPr lang="en-US" altLang="zh-CN" sz="2800"/>
              <a:t>A</a:t>
            </a:r>
            <a:r>
              <a:rPr lang="zh-CN" altLang="en-US" sz="2800"/>
              <a:t>时，调用方法</a:t>
            </a:r>
            <a:r>
              <a:rPr lang="en-US" altLang="zh-CN" sz="2800"/>
              <a:t>B</a:t>
            </a:r>
            <a:r>
              <a:rPr lang="zh-CN" altLang="en-US" sz="2800"/>
              <a:t>，此时</a:t>
            </a:r>
            <a:r>
              <a:rPr lang="en-US" altLang="zh-CN" sz="2800"/>
              <a:t>A</a:t>
            </a:r>
            <a:r>
              <a:rPr lang="zh-CN" altLang="en-US" sz="2800"/>
              <a:t>和</a:t>
            </a:r>
            <a:r>
              <a:rPr lang="en-US" altLang="zh-CN" sz="2800"/>
              <a:t>B</a:t>
            </a:r>
            <a:r>
              <a:rPr lang="zh-CN" altLang="en-US" sz="2800"/>
              <a:t>均未执行完，仍占用系统资源。根据嵌套调用规则，每个方法在执行完后要返回调用它的方法中 。程序运行中，操作系统怎要做到返回调用方法？它又如何知道返回哪个方法？</a:t>
            </a:r>
            <a:endParaRPr lang="en-US" altLang="zh-CN" sz="2800"/>
          </a:p>
          <a:p>
            <a:pPr marL="0" indent="0">
              <a:buFont typeface="Wingdings" panose="05000000000000000000" pitchFamily="2" charset="2"/>
              <a:buNone/>
            </a:pPr>
            <a:r>
              <a:rPr lang="en-US" altLang="zh-CN" sz="2800"/>
              <a:t>      </a:t>
            </a:r>
            <a:r>
              <a:rPr lang="zh-CN" altLang="en-US" sz="2800"/>
              <a:t>由于方法返回的次序与调用的次序正好相反，即后调用，先返回，这正是栈的特性</a:t>
            </a:r>
            <a:r>
              <a:rPr lang="en-US" altLang="zh-CN" sz="2800"/>
              <a:t>—</a:t>
            </a:r>
            <a:r>
              <a:rPr lang="zh-CN" altLang="en-US" sz="2800"/>
              <a:t>后进先出，所以，可以借助一个栈来记录调用的相关信息。</a:t>
            </a:r>
          </a:p>
        </p:txBody>
      </p:sp>
      <p:sp>
        <p:nvSpPr>
          <p:cNvPr id="2" name="灯片编号占位符 1">
            <a:extLst>
              <a:ext uri="{FF2B5EF4-FFF2-40B4-BE49-F238E27FC236}">
                <a16:creationId xmlns:a16="http://schemas.microsoft.com/office/drawing/2014/main" id="{72106C97-CAC1-45AF-8EBB-E19594AB1545}"/>
              </a:ext>
            </a:extLst>
          </p:cNvPr>
          <p:cNvSpPr>
            <a:spLocks noGrp="1"/>
          </p:cNvSpPr>
          <p:nvPr>
            <p:ph type="sldNum" sz="quarter" idx="12"/>
          </p:nvPr>
        </p:nvSpPr>
        <p:spPr/>
        <p:txBody>
          <a:bodyPr/>
          <a:lstStyle/>
          <a:p>
            <a:fld id="{6F7EDBC0-6DEE-4BD2-A354-B0E2D215F1D6}" type="slidenum">
              <a:rPr lang="zh-CN" altLang="en-US" smtClean="0"/>
              <a:pPr/>
              <a:t>31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37C2D63-8ACB-4C93-9E80-596CF7219FEB}"/>
              </a:ext>
            </a:extLst>
          </p:cNvPr>
          <p:cNvSpPr>
            <a:spLocks noGrp="1" noChangeArrowheads="1"/>
          </p:cNvSpPr>
          <p:nvPr>
            <p:ph type="title"/>
          </p:nvPr>
        </p:nvSpPr>
        <p:spPr/>
        <p:txBody>
          <a:bodyPr/>
          <a:lstStyle/>
          <a:p>
            <a:pPr eaLnBrk="1" hangingPunct="1"/>
            <a:r>
              <a:rPr lang="en-US" altLang="zh-CN" dirty="0"/>
              <a:t>4.1.4   </a:t>
            </a:r>
            <a:r>
              <a:rPr lang="zh-CN" altLang="en-US" dirty="0"/>
              <a:t>栈的应用</a:t>
            </a:r>
          </a:p>
        </p:txBody>
      </p:sp>
      <p:sp>
        <p:nvSpPr>
          <p:cNvPr id="33795" name="Rectangle 3">
            <a:extLst>
              <a:ext uri="{FF2B5EF4-FFF2-40B4-BE49-F238E27FC236}">
                <a16:creationId xmlns:a16="http://schemas.microsoft.com/office/drawing/2014/main" id="{0692E2FC-E5DA-40A2-9B58-B731B4E91B06}"/>
              </a:ext>
            </a:extLst>
          </p:cNvPr>
          <p:cNvSpPr>
            <a:spLocks noGrp="1" noChangeArrowheads="1"/>
          </p:cNvSpPr>
          <p:nvPr>
            <p:ph type="body" idx="1"/>
          </p:nvPr>
        </p:nvSpPr>
        <p:spPr>
          <a:xfrm>
            <a:off x="1116013" y="1844675"/>
            <a:ext cx="7772400" cy="4824413"/>
          </a:xfrm>
        </p:spPr>
        <p:txBody>
          <a:bodyPr/>
          <a:lstStyle/>
          <a:p>
            <a:pPr marL="0" indent="0" eaLnBrk="1" hangingPunct="1">
              <a:buFont typeface="Wingdings" panose="05000000000000000000" pitchFamily="2" charset="2"/>
              <a:buNone/>
            </a:pPr>
            <a:r>
              <a:rPr lang="zh-CN" altLang="en-US" sz="2800"/>
              <a:t>调用过程可以用图示表示，将方法有关信息入栈称为“保护现场”，调用完成后返回的时候将相关调用方法的信息出栈，成为“恢复现场”。</a:t>
            </a:r>
          </a:p>
        </p:txBody>
      </p:sp>
      <p:pic>
        <p:nvPicPr>
          <p:cNvPr id="33796" name="Picture 4" descr="3d4">
            <a:extLst>
              <a:ext uri="{FF2B5EF4-FFF2-40B4-BE49-F238E27FC236}">
                <a16:creationId xmlns:a16="http://schemas.microsoft.com/office/drawing/2014/main" id="{7F543BF0-8C03-438B-9694-1C2681D49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313" y="3214688"/>
            <a:ext cx="7056437" cy="339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3A3EF9EF-730D-4D56-8980-69A36BD696DC}"/>
              </a:ext>
            </a:extLst>
          </p:cNvPr>
          <p:cNvSpPr>
            <a:spLocks noGrp="1"/>
          </p:cNvSpPr>
          <p:nvPr>
            <p:ph type="sldNum" sz="quarter" idx="12"/>
          </p:nvPr>
        </p:nvSpPr>
        <p:spPr/>
        <p:txBody>
          <a:bodyPr/>
          <a:lstStyle/>
          <a:p>
            <a:fld id="{6F7EDBC0-6DEE-4BD2-A354-B0E2D215F1D6}" type="slidenum">
              <a:rPr lang="zh-CN" altLang="en-US" smtClean="0"/>
              <a:pPr/>
              <a:t>32</a:t>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6F172ED2-BCBE-40E3-9B7D-F77531FAEAF2}"/>
              </a:ext>
            </a:extLst>
          </p:cNvPr>
          <p:cNvSpPr>
            <a:spLocks noGrp="1"/>
          </p:cNvSpPr>
          <p:nvPr>
            <p:ph type="title"/>
          </p:nvPr>
        </p:nvSpPr>
        <p:spPr/>
        <p:txBody>
          <a:bodyPr/>
          <a:lstStyle/>
          <a:p>
            <a:r>
              <a:rPr lang="zh-CN" altLang="en-US" sz="3600" dirty="0"/>
              <a:t>例</a:t>
            </a:r>
            <a:r>
              <a:rPr lang="en-US" altLang="zh-CN" sz="3600" dirty="0"/>
              <a:t>4.1 </a:t>
            </a:r>
            <a:r>
              <a:rPr lang="zh-CN" altLang="en-US" sz="3600" dirty="0"/>
              <a:t>判断表达式中括号是否匹配</a:t>
            </a:r>
          </a:p>
        </p:txBody>
      </p:sp>
      <p:sp>
        <p:nvSpPr>
          <p:cNvPr id="3" name="内容占位符 2">
            <a:extLst>
              <a:ext uri="{FF2B5EF4-FFF2-40B4-BE49-F238E27FC236}">
                <a16:creationId xmlns:a16="http://schemas.microsoft.com/office/drawing/2014/main" id="{BB5F2913-0A38-4760-A987-3E2CD216A769}"/>
              </a:ext>
            </a:extLst>
          </p:cNvPr>
          <p:cNvSpPr>
            <a:spLocks noGrp="1"/>
          </p:cNvSpPr>
          <p:nvPr>
            <p:ph idx="1"/>
          </p:nvPr>
        </p:nvSpPr>
        <p:spPr/>
        <p:txBody>
          <a:bodyPr/>
          <a:lstStyle/>
          <a:p>
            <a:pPr marL="0" indent="0">
              <a:buFont typeface="Wingdings" panose="05000000000000000000" pitchFamily="2" charset="2"/>
              <a:buNone/>
            </a:pPr>
            <a:r>
              <a:rPr lang="zh-CN" altLang="en-US" sz="2800" dirty="0"/>
              <a:t>      括号匹配指的是：程序中出现的圆括号、方括号、花括号等，左右括号的个数要相等，而且必须先左括号后右括号的形式出现，否则编译就会出错。</a:t>
            </a:r>
            <a:endParaRPr lang="en-US" altLang="zh-CN" sz="2800" dirty="0"/>
          </a:p>
          <a:p>
            <a:pPr marL="0" indent="0">
              <a:buFont typeface="Wingdings" panose="05000000000000000000" pitchFamily="2" charset="2"/>
              <a:buNone/>
            </a:pPr>
            <a:r>
              <a:rPr lang="en-US" altLang="zh-CN" sz="2800" dirty="0"/>
              <a:t>       </a:t>
            </a:r>
            <a:r>
              <a:rPr lang="zh-CN" altLang="en-US" sz="2800" dirty="0"/>
              <a:t>匹配原则是：右括号和前面最近的一个左括号匹配。依次类推，后面第二个右括号和前面倒数第二个左括号匹配。如果出现单个括号，则出错；如果右括号前面没有左括号或者左括号后面没有右括号也出错。 </a:t>
            </a:r>
          </a:p>
        </p:txBody>
      </p:sp>
      <p:sp>
        <p:nvSpPr>
          <p:cNvPr id="2" name="灯片编号占位符 1">
            <a:extLst>
              <a:ext uri="{FF2B5EF4-FFF2-40B4-BE49-F238E27FC236}">
                <a16:creationId xmlns:a16="http://schemas.microsoft.com/office/drawing/2014/main" id="{F5D07F14-6359-4672-A12F-47CF59E3DCD9}"/>
              </a:ext>
            </a:extLst>
          </p:cNvPr>
          <p:cNvSpPr>
            <a:spLocks noGrp="1"/>
          </p:cNvSpPr>
          <p:nvPr>
            <p:ph type="sldNum" sz="quarter" idx="12"/>
          </p:nvPr>
        </p:nvSpPr>
        <p:spPr/>
        <p:txBody>
          <a:bodyPr/>
          <a:lstStyle/>
          <a:p>
            <a:fld id="{6F7EDBC0-6DEE-4BD2-A354-B0E2D215F1D6}" type="slidenum">
              <a:rPr lang="zh-CN" altLang="en-US" smtClean="0"/>
              <a:pPr/>
              <a:t>33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1E5E5C18-9818-4B5D-8D84-ED1D58E98398}"/>
              </a:ext>
            </a:extLst>
          </p:cNvPr>
          <p:cNvSpPr>
            <a:spLocks noGrp="1"/>
          </p:cNvSpPr>
          <p:nvPr>
            <p:ph type="title"/>
          </p:nvPr>
        </p:nvSpPr>
        <p:spPr/>
        <p:txBody>
          <a:bodyPr/>
          <a:lstStyle/>
          <a:p>
            <a:r>
              <a:rPr lang="zh-CN" altLang="en-US" sz="4000" dirty="0"/>
              <a:t>例</a:t>
            </a:r>
            <a:r>
              <a:rPr lang="en-US" altLang="zh-CN" sz="4000" dirty="0"/>
              <a:t>4.1 </a:t>
            </a:r>
            <a:r>
              <a:rPr lang="zh-CN" altLang="en-US" sz="4000" dirty="0"/>
              <a:t>判断表达式中括号是否匹配</a:t>
            </a:r>
          </a:p>
        </p:txBody>
      </p:sp>
      <p:sp>
        <p:nvSpPr>
          <p:cNvPr id="35843" name="内容占位符 2">
            <a:extLst>
              <a:ext uri="{FF2B5EF4-FFF2-40B4-BE49-F238E27FC236}">
                <a16:creationId xmlns:a16="http://schemas.microsoft.com/office/drawing/2014/main" id="{D498A5F9-5B6E-4F95-8ACA-631CF03F9C3A}"/>
              </a:ext>
            </a:extLst>
          </p:cNvPr>
          <p:cNvSpPr>
            <a:spLocks noGrp="1"/>
          </p:cNvSpPr>
          <p:nvPr>
            <p:ph idx="1"/>
          </p:nvPr>
        </p:nvSpPr>
        <p:spPr>
          <a:xfrm>
            <a:off x="1000125" y="2017713"/>
            <a:ext cx="7954963" cy="4114800"/>
          </a:xfrm>
        </p:spPr>
        <p:txBody>
          <a:bodyPr/>
          <a:lstStyle/>
          <a:p>
            <a:pPr marL="0" indent="0">
              <a:buFont typeface="Wingdings" panose="05000000000000000000" pitchFamily="2" charset="2"/>
              <a:buNone/>
            </a:pPr>
            <a:r>
              <a:rPr lang="zh-CN" altLang="en-US"/>
              <a:t>     </a:t>
            </a:r>
            <a:r>
              <a:rPr lang="zh-CN" altLang="en-US" sz="2800"/>
              <a:t>根据匹配原则，可以考虑用栈实现括号匹配。将目前不匹配的左括号入栈，当判断出有对应的右括号的时候，将该左括号出栈，如果每一个括号都匹配，则最后左括号全部出栈，栈会为空。</a:t>
            </a:r>
            <a:endParaRPr lang="en-US" altLang="zh-CN" sz="2800"/>
          </a:p>
          <a:p>
            <a:pPr marL="0" indent="0">
              <a:buFont typeface="Wingdings" panose="05000000000000000000" pitchFamily="2" charset="2"/>
              <a:buNone/>
            </a:pPr>
            <a:r>
              <a:rPr lang="zh-CN" altLang="en-US" sz="2800"/>
              <a:t>以圆括号匹配为例，（其他括号匹配类似），判断表达式中圆括号是否匹配。</a:t>
            </a:r>
            <a:endParaRPr lang="en-US" altLang="zh-CN"/>
          </a:p>
          <a:p>
            <a:pPr marL="0" indent="0">
              <a:buFont typeface="Wingdings" panose="05000000000000000000" pitchFamily="2" charset="2"/>
              <a:buNone/>
            </a:pPr>
            <a:r>
              <a:rPr lang="en-US" altLang="zh-CN"/>
              <a:t>    </a:t>
            </a:r>
            <a:r>
              <a:rPr lang="zh-CN" altLang="en-US"/>
              <a:t>如：（（</a:t>
            </a:r>
            <a:r>
              <a:rPr lang="en-US" altLang="zh-CN"/>
              <a:t>1</a:t>
            </a:r>
            <a:r>
              <a:rPr lang="zh-CN" altLang="en-US"/>
              <a:t>＋</a:t>
            </a:r>
            <a:r>
              <a:rPr lang="en-US" altLang="zh-CN"/>
              <a:t>2</a:t>
            </a:r>
            <a:r>
              <a:rPr lang="zh-CN" altLang="en-US"/>
              <a:t>）</a:t>
            </a:r>
            <a:r>
              <a:rPr lang="en-US" altLang="zh-CN"/>
              <a:t>×3</a:t>
            </a:r>
            <a:r>
              <a:rPr lang="zh-CN" altLang="en-US"/>
              <a:t>＋</a:t>
            </a:r>
            <a:r>
              <a:rPr lang="en-US" altLang="zh-CN"/>
              <a:t>4</a:t>
            </a:r>
            <a:r>
              <a:rPr lang="zh-CN" altLang="en-US"/>
              <a:t>）表达式</a:t>
            </a:r>
          </a:p>
        </p:txBody>
      </p:sp>
      <p:sp>
        <p:nvSpPr>
          <p:cNvPr id="2" name="灯片编号占位符 1">
            <a:extLst>
              <a:ext uri="{FF2B5EF4-FFF2-40B4-BE49-F238E27FC236}">
                <a16:creationId xmlns:a16="http://schemas.microsoft.com/office/drawing/2014/main" id="{2DA50987-83B7-4768-9059-D17D4A58D6CA}"/>
              </a:ext>
            </a:extLst>
          </p:cNvPr>
          <p:cNvSpPr>
            <a:spLocks noGrp="1"/>
          </p:cNvSpPr>
          <p:nvPr>
            <p:ph type="sldNum" sz="quarter" idx="12"/>
          </p:nvPr>
        </p:nvSpPr>
        <p:spPr/>
        <p:txBody>
          <a:bodyPr/>
          <a:lstStyle/>
          <a:p>
            <a:fld id="{6F7EDBC0-6DEE-4BD2-A354-B0E2D215F1D6}" type="slidenum">
              <a:rPr lang="zh-CN" altLang="en-US" smtClean="0"/>
              <a:pPr/>
              <a:t>34</a:t>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3978641-5ED9-4C03-8F1E-344DE07633D5}"/>
              </a:ext>
            </a:extLst>
          </p:cNvPr>
          <p:cNvSpPr>
            <a:spLocks noGrp="1" noChangeArrowheads="1"/>
          </p:cNvSpPr>
          <p:nvPr>
            <p:ph type="title"/>
          </p:nvPr>
        </p:nvSpPr>
        <p:spPr>
          <a:xfrm>
            <a:off x="811213" y="957336"/>
            <a:ext cx="8332787" cy="839788"/>
          </a:xfrm>
        </p:spPr>
        <p:txBody>
          <a:bodyPr/>
          <a:lstStyle/>
          <a:p>
            <a:pPr eaLnBrk="1" hangingPunct="1"/>
            <a:r>
              <a:rPr lang="zh-CN" altLang="en-US" sz="4000" dirty="0"/>
              <a:t>例</a:t>
            </a:r>
            <a:r>
              <a:rPr lang="en-US" altLang="zh-CN" sz="4000" dirty="0"/>
              <a:t>4.1 </a:t>
            </a:r>
            <a:r>
              <a:rPr lang="zh-CN" altLang="en-US" sz="4000" dirty="0"/>
              <a:t>判断表达式中圆括号是否匹配</a:t>
            </a:r>
          </a:p>
        </p:txBody>
      </p:sp>
      <p:pic>
        <p:nvPicPr>
          <p:cNvPr id="2" name="图片 1">
            <a:extLst>
              <a:ext uri="{FF2B5EF4-FFF2-40B4-BE49-F238E27FC236}">
                <a16:creationId xmlns:a16="http://schemas.microsoft.com/office/drawing/2014/main" id="{8A5E0943-054F-4C23-A1A9-C48EB90D042D}"/>
              </a:ext>
            </a:extLst>
          </p:cNvPr>
          <p:cNvPicPr>
            <a:picLocks noChangeAspect="1"/>
          </p:cNvPicPr>
          <p:nvPr/>
        </p:nvPicPr>
        <p:blipFill>
          <a:blip r:embed="rId3"/>
          <a:stretch>
            <a:fillRect/>
          </a:stretch>
        </p:blipFill>
        <p:spPr>
          <a:xfrm>
            <a:off x="1150927" y="1797124"/>
            <a:ext cx="6842145" cy="1296144"/>
          </a:xfrm>
          <a:prstGeom prst="rect">
            <a:avLst/>
          </a:prstGeom>
        </p:spPr>
      </p:pic>
      <p:pic>
        <p:nvPicPr>
          <p:cNvPr id="3" name="图片 2">
            <a:extLst>
              <a:ext uri="{FF2B5EF4-FFF2-40B4-BE49-F238E27FC236}">
                <a16:creationId xmlns:a16="http://schemas.microsoft.com/office/drawing/2014/main" id="{AAC5C685-D05E-49E6-8478-714109875DB5}"/>
              </a:ext>
            </a:extLst>
          </p:cNvPr>
          <p:cNvPicPr>
            <a:picLocks noChangeAspect="1"/>
          </p:cNvPicPr>
          <p:nvPr/>
        </p:nvPicPr>
        <p:blipFill>
          <a:blip r:embed="rId4"/>
          <a:stretch>
            <a:fillRect/>
          </a:stretch>
        </p:blipFill>
        <p:spPr>
          <a:xfrm>
            <a:off x="294509" y="3167011"/>
            <a:ext cx="2016224" cy="3340837"/>
          </a:xfrm>
          <a:prstGeom prst="rect">
            <a:avLst/>
          </a:prstGeom>
        </p:spPr>
      </p:pic>
      <p:pic>
        <p:nvPicPr>
          <p:cNvPr id="4" name="图片 3">
            <a:extLst>
              <a:ext uri="{FF2B5EF4-FFF2-40B4-BE49-F238E27FC236}">
                <a16:creationId xmlns:a16="http://schemas.microsoft.com/office/drawing/2014/main" id="{007AAFE6-6302-4489-B57B-999E3C769952}"/>
              </a:ext>
            </a:extLst>
          </p:cNvPr>
          <p:cNvPicPr>
            <a:picLocks noChangeAspect="1"/>
          </p:cNvPicPr>
          <p:nvPr/>
        </p:nvPicPr>
        <p:blipFill>
          <a:blip r:embed="rId5"/>
          <a:stretch>
            <a:fillRect/>
          </a:stretch>
        </p:blipFill>
        <p:spPr>
          <a:xfrm>
            <a:off x="1878101" y="3250380"/>
            <a:ext cx="2016224" cy="3083637"/>
          </a:xfrm>
          <a:prstGeom prst="rect">
            <a:avLst/>
          </a:prstGeom>
        </p:spPr>
      </p:pic>
      <p:pic>
        <p:nvPicPr>
          <p:cNvPr id="5" name="图片 4">
            <a:extLst>
              <a:ext uri="{FF2B5EF4-FFF2-40B4-BE49-F238E27FC236}">
                <a16:creationId xmlns:a16="http://schemas.microsoft.com/office/drawing/2014/main" id="{0692B289-EEE1-45B5-83AB-89DF9B34CEB2}"/>
              </a:ext>
            </a:extLst>
          </p:cNvPr>
          <p:cNvPicPr>
            <a:picLocks noChangeAspect="1"/>
          </p:cNvPicPr>
          <p:nvPr/>
        </p:nvPicPr>
        <p:blipFill>
          <a:blip r:embed="rId6"/>
          <a:stretch>
            <a:fillRect/>
          </a:stretch>
        </p:blipFill>
        <p:spPr>
          <a:xfrm>
            <a:off x="3755428" y="3093268"/>
            <a:ext cx="2016224" cy="3288365"/>
          </a:xfrm>
          <a:prstGeom prst="rect">
            <a:avLst/>
          </a:prstGeom>
        </p:spPr>
      </p:pic>
      <p:pic>
        <p:nvPicPr>
          <p:cNvPr id="6" name="图片 5">
            <a:extLst>
              <a:ext uri="{FF2B5EF4-FFF2-40B4-BE49-F238E27FC236}">
                <a16:creationId xmlns:a16="http://schemas.microsoft.com/office/drawing/2014/main" id="{C8A67401-279E-494A-A0A8-916457D513C1}"/>
              </a:ext>
            </a:extLst>
          </p:cNvPr>
          <p:cNvPicPr>
            <a:picLocks noChangeAspect="1"/>
          </p:cNvPicPr>
          <p:nvPr/>
        </p:nvPicPr>
        <p:blipFill>
          <a:blip r:embed="rId7"/>
          <a:stretch>
            <a:fillRect/>
          </a:stretch>
        </p:blipFill>
        <p:spPr>
          <a:xfrm>
            <a:off x="5570514" y="3046194"/>
            <a:ext cx="3030764" cy="3434052"/>
          </a:xfrm>
          <a:prstGeom prst="rect">
            <a:avLst/>
          </a:prstGeom>
        </p:spPr>
      </p:pic>
      <p:sp>
        <p:nvSpPr>
          <p:cNvPr id="7" name="灯片编号占位符 6">
            <a:extLst>
              <a:ext uri="{FF2B5EF4-FFF2-40B4-BE49-F238E27FC236}">
                <a16:creationId xmlns:a16="http://schemas.microsoft.com/office/drawing/2014/main" id="{61AF2750-5994-4A34-908F-22243CD3D353}"/>
              </a:ext>
            </a:extLst>
          </p:cNvPr>
          <p:cNvSpPr>
            <a:spLocks noGrp="1"/>
          </p:cNvSpPr>
          <p:nvPr>
            <p:ph type="sldNum" sz="quarter" idx="12"/>
          </p:nvPr>
        </p:nvSpPr>
        <p:spPr/>
        <p:txBody>
          <a:bodyPr/>
          <a:lstStyle/>
          <a:p>
            <a:fld id="{6F7EDBC0-6DEE-4BD2-A354-B0E2D215F1D6}" type="slidenum">
              <a:rPr lang="zh-CN" altLang="en-US" smtClean="0"/>
              <a:pPr/>
              <a:t>35</a:t>
            </a:fld>
            <a:endParaRPr lang="en-US" altLang="zh-CN"/>
          </a:p>
        </p:txBody>
      </p:sp>
    </p:spTree>
    <p:extLst>
      <p:ext uri="{BB962C8B-B14F-4D97-AF65-F5344CB8AC3E}">
        <p14:creationId xmlns:p14="http://schemas.microsoft.com/office/powerpoint/2010/main" val="2992364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59EB5843-7824-4CC6-AD72-4B1D686D61DF}"/>
              </a:ext>
            </a:extLst>
          </p:cNvPr>
          <p:cNvSpPr>
            <a:spLocks noGrp="1"/>
          </p:cNvSpPr>
          <p:nvPr>
            <p:ph type="title"/>
          </p:nvPr>
        </p:nvSpPr>
        <p:spPr>
          <a:xfrm>
            <a:off x="1000125" y="836613"/>
            <a:ext cx="7943850" cy="839787"/>
          </a:xfrm>
        </p:spPr>
        <p:txBody>
          <a:bodyPr/>
          <a:lstStyle/>
          <a:p>
            <a:r>
              <a:rPr lang="zh-CN" altLang="en-US" sz="3200"/>
              <a:t>判断表达式中的圆括号是否匹配的算法程序</a:t>
            </a:r>
            <a:endParaRPr lang="zh-CN" altLang="en-US"/>
          </a:p>
        </p:txBody>
      </p:sp>
      <p:sp>
        <p:nvSpPr>
          <p:cNvPr id="37891" name="内容占位符 2">
            <a:extLst>
              <a:ext uri="{FF2B5EF4-FFF2-40B4-BE49-F238E27FC236}">
                <a16:creationId xmlns:a16="http://schemas.microsoft.com/office/drawing/2014/main" id="{C46B9A39-6115-459C-89E0-679A0CC6DBF2}"/>
              </a:ext>
            </a:extLst>
          </p:cNvPr>
          <p:cNvSpPr>
            <a:spLocks noGrp="1"/>
          </p:cNvSpPr>
          <p:nvPr>
            <p:ph idx="1"/>
          </p:nvPr>
        </p:nvSpPr>
        <p:spPr>
          <a:xfrm>
            <a:off x="285750" y="1857375"/>
            <a:ext cx="8858250" cy="5000625"/>
          </a:xfrm>
        </p:spPr>
        <p:txBody>
          <a:bodyPr/>
          <a:lstStyle/>
          <a:p>
            <a:pPr>
              <a:buFont typeface="Wingdings" panose="05000000000000000000" pitchFamily="2" charset="2"/>
              <a:buNone/>
            </a:pPr>
            <a:r>
              <a:rPr lang="en-US" altLang="zh-CN" sz="1600"/>
              <a:t> public static String isValid(String expstr)       </a:t>
            </a:r>
            <a:endParaRPr lang="zh-CN" altLang="en-US" sz="1600"/>
          </a:p>
          <a:p>
            <a:pPr>
              <a:buFont typeface="Wingdings" panose="05000000000000000000" pitchFamily="2" charset="2"/>
              <a:buNone/>
            </a:pPr>
            <a:r>
              <a:rPr lang="zh-CN" altLang="en-US" sz="1600"/>
              <a:t>    </a:t>
            </a:r>
            <a:r>
              <a:rPr lang="en-US" altLang="zh-CN" sz="1600"/>
              <a:t>{  SeqStack&lt;String&gt; </a:t>
            </a:r>
            <a:r>
              <a:rPr lang="en-US" altLang="zh-CN" sz="1600">
                <a:solidFill>
                  <a:srgbClr val="FF0000"/>
                </a:solidFill>
              </a:rPr>
              <a:t>stack = new SeqStack</a:t>
            </a:r>
            <a:r>
              <a:rPr lang="en-US" altLang="zh-CN" sz="1600"/>
              <a:t>&lt;String&gt;(expstr.length());  </a:t>
            </a:r>
            <a:endParaRPr lang="zh-CN" altLang="en-US" sz="1600"/>
          </a:p>
          <a:p>
            <a:pPr>
              <a:buFont typeface="Wingdings" panose="05000000000000000000" pitchFamily="2" charset="2"/>
              <a:buNone/>
            </a:pPr>
            <a:r>
              <a:rPr lang="en-US" altLang="zh-CN" sz="1600"/>
              <a:t>        int i=0;</a:t>
            </a:r>
          </a:p>
          <a:p>
            <a:pPr>
              <a:buFont typeface="Wingdings" panose="05000000000000000000" pitchFamily="2" charset="2"/>
              <a:buNone/>
            </a:pPr>
            <a:r>
              <a:rPr lang="en-US" altLang="zh-CN" sz="1600"/>
              <a:t>        while(i&lt;expstr.length())</a:t>
            </a:r>
          </a:p>
          <a:p>
            <a:pPr>
              <a:buFont typeface="Wingdings" panose="05000000000000000000" pitchFamily="2" charset="2"/>
              <a:buNone/>
            </a:pPr>
            <a:r>
              <a:rPr lang="en-US" altLang="zh-CN" sz="1600"/>
              <a:t>        {  char ch=expstr.charAt(i);    i++; </a:t>
            </a:r>
          </a:p>
          <a:p>
            <a:pPr>
              <a:buFont typeface="Wingdings" panose="05000000000000000000" pitchFamily="2" charset="2"/>
              <a:buNone/>
            </a:pPr>
            <a:r>
              <a:rPr lang="en-US" altLang="zh-CN" sz="1600"/>
              <a:t>            switch(ch)</a:t>
            </a:r>
          </a:p>
          <a:p>
            <a:pPr>
              <a:buFont typeface="Wingdings" panose="05000000000000000000" pitchFamily="2" charset="2"/>
              <a:buNone/>
            </a:pPr>
            <a:r>
              <a:rPr lang="en-US" altLang="zh-CN" sz="1600"/>
              <a:t>            {  case '</a:t>
            </a:r>
            <a:r>
              <a:rPr lang="en-US" altLang="zh-CN" sz="1600">
                <a:solidFill>
                  <a:srgbClr val="0000FF"/>
                </a:solidFill>
              </a:rPr>
              <a:t>(</a:t>
            </a:r>
            <a:r>
              <a:rPr lang="en-US" altLang="zh-CN" sz="1600"/>
              <a:t>': </a:t>
            </a:r>
            <a:r>
              <a:rPr lang="en-US" altLang="zh-CN" sz="1600">
                <a:solidFill>
                  <a:srgbClr val="FF0000"/>
                </a:solidFill>
              </a:rPr>
              <a:t>stack.push</a:t>
            </a:r>
            <a:r>
              <a:rPr lang="en-US" altLang="zh-CN" sz="1600"/>
              <a:t>(ch+"");               //</a:t>
            </a:r>
            <a:r>
              <a:rPr lang="zh-CN" altLang="en-US" sz="1600"/>
              <a:t>左括号入栈</a:t>
            </a:r>
          </a:p>
          <a:p>
            <a:pPr>
              <a:buFont typeface="Wingdings" panose="05000000000000000000" pitchFamily="2" charset="2"/>
              <a:buNone/>
            </a:pPr>
            <a:r>
              <a:rPr lang="zh-CN" altLang="en-US" sz="1600"/>
              <a:t>                              </a:t>
            </a:r>
            <a:r>
              <a:rPr lang="en-US" altLang="zh-CN" sz="1600"/>
              <a:t>break;</a:t>
            </a:r>
          </a:p>
          <a:p>
            <a:pPr>
              <a:buFont typeface="Wingdings" panose="05000000000000000000" pitchFamily="2" charset="2"/>
              <a:buNone/>
            </a:pPr>
            <a:r>
              <a:rPr lang="en-US" altLang="zh-CN" sz="1600"/>
              <a:t>                case '</a:t>
            </a:r>
            <a:r>
              <a:rPr lang="en-US" altLang="zh-CN" sz="1600">
                <a:solidFill>
                  <a:srgbClr val="0000FF"/>
                </a:solidFill>
              </a:rPr>
              <a:t>)</a:t>
            </a:r>
            <a:r>
              <a:rPr lang="en-US" altLang="zh-CN" sz="1600"/>
              <a:t>': if (stack.isEmpty() || !</a:t>
            </a:r>
            <a:r>
              <a:rPr lang="en-US" altLang="zh-CN" sz="1600">
                <a:solidFill>
                  <a:srgbClr val="FF0000"/>
                </a:solidFill>
              </a:rPr>
              <a:t>stack.pop().equals("(")</a:t>
            </a:r>
            <a:r>
              <a:rPr lang="en-US" altLang="zh-CN" sz="1600"/>
              <a:t>) //</a:t>
            </a:r>
            <a:r>
              <a:rPr lang="zh-CN" altLang="en-US" sz="1600"/>
              <a:t>遇见右括号，出栈</a:t>
            </a:r>
          </a:p>
          <a:p>
            <a:pPr>
              <a:buFont typeface="Wingdings" panose="05000000000000000000" pitchFamily="2" charset="2"/>
              <a:buNone/>
            </a:pPr>
            <a:r>
              <a:rPr lang="zh-CN" altLang="en-US" sz="1600"/>
              <a:t>                              </a:t>
            </a:r>
            <a:r>
              <a:rPr lang="en-US" altLang="zh-CN" sz="1600"/>
              <a:t>return "</a:t>
            </a:r>
            <a:r>
              <a:rPr lang="zh-CN" altLang="en-US" sz="1600"/>
              <a:t>期望</a:t>
            </a:r>
            <a:r>
              <a:rPr lang="en-US" altLang="zh-CN" sz="1600"/>
              <a:t>(";              //</a:t>
            </a:r>
            <a:r>
              <a:rPr lang="zh-CN" altLang="en-US" sz="1600"/>
              <a:t>判断出栈字符是否为左括号</a:t>
            </a:r>
          </a:p>
          <a:p>
            <a:pPr>
              <a:buFont typeface="Wingdings" panose="05000000000000000000" pitchFamily="2" charset="2"/>
              <a:buNone/>
            </a:pPr>
            <a:r>
              <a:rPr lang="zh-CN" altLang="en-US" sz="1600"/>
              <a:t>            </a:t>
            </a:r>
            <a:r>
              <a:rPr lang="en-US" altLang="zh-CN" sz="1600"/>
              <a:t>}    }</a:t>
            </a:r>
          </a:p>
          <a:p>
            <a:pPr>
              <a:buFont typeface="Wingdings" panose="05000000000000000000" pitchFamily="2" charset="2"/>
              <a:buNone/>
            </a:pPr>
            <a:r>
              <a:rPr lang="en-US" altLang="zh-CN" sz="1600"/>
              <a:t>        if(stack.isEmpty())</a:t>
            </a:r>
          </a:p>
          <a:p>
            <a:pPr>
              <a:buFont typeface="Wingdings" panose="05000000000000000000" pitchFamily="2" charset="2"/>
              <a:buNone/>
            </a:pPr>
            <a:r>
              <a:rPr lang="en-US" altLang="zh-CN" sz="1600"/>
              <a:t>            return "";                                     //</a:t>
            </a:r>
            <a:r>
              <a:rPr lang="zh-CN" altLang="en-US" sz="1600"/>
              <a:t>返回空串表示没有错误</a:t>
            </a:r>
          </a:p>
          <a:p>
            <a:pPr>
              <a:buFont typeface="Wingdings" panose="05000000000000000000" pitchFamily="2" charset="2"/>
              <a:buNone/>
            </a:pPr>
            <a:r>
              <a:rPr lang="zh-CN" altLang="en-US" sz="1600"/>
              <a:t>        </a:t>
            </a:r>
            <a:r>
              <a:rPr lang="en-US" altLang="zh-CN" sz="1600"/>
              <a:t>else </a:t>
            </a:r>
          </a:p>
          <a:p>
            <a:pPr>
              <a:buFont typeface="Wingdings" panose="05000000000000000000" pitchFamily="2" charset="2"/>
              <a:buNone/>
            </a:pPr>
            <a:r>
              <a:rPr lang="en-US" altLang="zh-CN" sz="1600"/>
              <a:t>            return "</a:t>
            </a:r>
            <a:r>
              <a:rPr lang="zh-CN" altLang="en-US" sz="1600"/>
              <a:t>期望</a:t>
            </a:r>
            <a:r>
              <a:rPr lang="en-US" altLang="zh-CN" sz="1600"/>
              <a:t>)";</a:t>
            </a:r>
          </a:p>
          <a:p>
            <a:pPr>
              <a:buFont typeface="Wingdings" panose="05000000000000000000" pitchFamily="2" charset="2"/>
              <a:buNone/>
            </a:pPr>
            <a:r>
              <a:rPr lang="en-US" altLang="zh-CN" sz="1600"/>
              <a:t>    } </a:t>
            </a:r>
            <a:endParaRPr lang="zh-CN" altLang="en-US" sz="1600"/>
          </a:p>
        </p:txBody>
      </p:sp>
      <p:sp>
        <p:nvSpPr>
          <p:cNvPr id="5" name="圆角矩形 4">
            <a:extLst>
              <a:ext uri="{FF2B5EF4-FFF2-40B4-BE49-F238E27FC236}">
                <a16:creationId xmlns:a16="http://schemas.microsoft.com/office/drawing/2014/main" id="{2B03F723-0A75-4FF5-AA73-925AC3E6CBD5}"/>
              </a:ext>
            </a:extLst>
          </p:cNvPr>
          <p:cNvSpPr/>
          <p:nvPr/>
        </p:nvSpPr>
        <p:spPr>
          <a:xfrm>
            <a:off x="6429375" y="5286375"/>
            <a:ext cx="2714625" cy="12858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rgbClr val="FF0000"/>
                </a:solidFill>
              </a:rPr>
              <a:t>执行结果：</a:t>
            </a:r>
            <a:r>
              <a:rPr lang="en-US" altLang="zh-CN" b="1" dirty="0">
                <a:solidFill>
                  <a:srgbClr val="FF0000"/>
                </a:solidFill>
              </a:rPr>
              <a:t>((1+2)*3+4)</a:t>
            </a:r>
            <a:r>
              <a:rPr lang="en-US" altLang="zh-CN" b="1" dirty="0">
                <a:solidFill>
                  <a:srgbClr val="0000FF"/>
                </a:solidFill>
              </a:rPr>
              <a:t>)</a:t>
            </a:r>
            <a:r>
              <a:rPr lang="en-US" altLang="zh-CN" b="1" dirty="0">
                <a:solidFill>
                  <a:srgbClr val="FF0000"/>
                </a:solidFill>
              </a:rPr>
              <a:t>(  </a:t>
            </a:r>
            <a:r>
              <a:rPr lang="zh-CN" altLang="en-US" b="1" dirty="0">
                <a:solidFill>
                  <a:srgbClr val="FF0000"/>
                </a:solidFill>
              </a:rPr>
              <a:t>期望</a:t>
            </a:r>
            <a:r>
              <a:rPr lang="en-US" altLang="zh-CN" b="1" dirty="0">
                <a:solidFill>
                  <a:srgbClr val="FF0000"/>
                </a:solidFill>
              </a:rPr>
              <a:t>(</a:t>
            </a:r>
            <a:endParaRPr lang="zh-CN" altLang="en-US" b="1" dirty="0">
              <a:solidFill>
                <a:srgbClr val="FF0000"/>
              </a:solidFill>
            </a:endParaRPr>
          </a:p>
        </p:txBody>
      </p:sp>
      <p:sp>
        <p:nvSpPr>
          <p:cNvPr id="2" name="灯片编号占位符 1">
            <a:extLst>
              <a:ext uri="{FF2B5EF4-FFF2-40B4-BE49-F238E27FC236}">
                <a16:creationId xmlns:a16="http://schemas.microsoft.com/office/drawing/2014/main" id="{649999EE-03A9-476D-BB0B-66D13BCF0268}"/>
              </a:ext>
            </a:extLst>
          </p:cNvPr>
          <p:cNvSpPr>
            <a:spLocks noGrp="1"/>
          </p:cNvSpPr>
          <p:nvPr>
            <p:ph type="sldNum" sz="quarter" idx="12"/>
          </p:nvPr>
        </p:nvSpPr>
        <p:spPr/>
        <p:txBody>
          <a:bodyPr/>
          <a:lstStyle/>
          <a:p>
            <a:fld id="{6F7EDBC0-6DEE-4BD2-A354-B0E2D215F1D6}" type="slidenum">
              <a:rPr lang="zh-CN" altLang="en-US" smtClean="0"/>
              <a:pPr/>
              <a:t>36</a:t>
            </a:fld>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a:extLst>
              <a:ext uri="{FF2B5EF4-FFF2-40B4-BE49-F238E27FC236}">
                <a16:creationId xmlns:a16="http://schemas.microsoft.com/office/drawing/2014/main" id="{769BB375-C758-4ED6-B2CA-AE21E7A659DC}"/>
              </a:ext>
            </a:extLst>
          </p:cNvPr>
          <p:cNvSpPr txBox="1">
            <a:spLocks noChangeArrowheads="1"/>
          </p:cNvSpPr>
          <p:nvPr/>
        </p:nvSpPr>
        <p:spPr bwMode="auto">
          <a:xfrm>
            <a:off x="914400" y="914400"/>
            <a:ext cx="7905750" cy="769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4400" b="1" dirty="0">
                <a:ea typeface="楷体_GB2312" pitchFamily="49" charset="-122"/>
              </a:rPr>
              <a:t>例</a:t>
            </a:r>
            <a:r>
              <a:rPr kumimoji="1" lang="en-US" altLang="zh-CN" sz="4400" b="1" dirty="0">
                <a:ea typeface="楷体_GB2312" pitchFamily="49" charset="-122"/>
              </a:rPr>
              <a:t>4.2 </a:t>
            </a:r>
            <a:r>
              <a:rPr kumimoji="1" lang="zh-CN" altLang="en-US" sz="4400" b="1" dirty="0">
                <a:ea typeface="楷体_GB2312" pitchFamily="49" charset="-122"/>
              </a:rPr>
              <a:t>行编辑程序问题</a:t>
            </a:r>
          </a:p>
        </p:txBody>
      </p:sp>
      <p:sp>
        <p:nvSpPr>
          <p:cNvPr id="37891" name="Text Box 3">
            <a:extLst>
              <a:ext uri="{FF2B5EF4-FFF2-40B4-BE49-F238E27FC236}">
                <a16:creationId xmlns:a16="http://schemas.microsoft.com/office/drawing/2014/main" id="{BBC95E4A-B7FE-4886-A30A-0F5E12978092}"/>
              </a:ext>
            </a:extLst>
          </p:cNvPr>
          <p:cNvSpPr txBox="1">
            <a:spLocks noChangeArrowheads="1"/>
          </p:cNvSpPr>
          <p:nvPr/>
        </p:nvSpPr>
        <p:spPr bwMode="auto">
          <a:xfrm>
            <a:off x="1660525" y="2274888"/>
            <a:ext cx="3990975" cy="646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3600" b="1">
                <a:solidFill>
                  <a:srgbClr val="660033"/>
                </a:solidFill>
                <a:ea typeface="楷体_GB2312" pitchFamily="49" charset="-122"/>
              </a:rPr>
              <a:t>如何实现？</a:t>
            </a:r>
            <a:endParaRPr kumimoji="1" lang="zh-CN" altLang="en-US" sz="3600" b="1">
              <a:ea typeface="楷体_GB2312" pitchFamily="49" charset="-122"/>
            </a:endParaRPr>
          </a:p>
        </p:txBody>
      </p:sp>
      <p:sp>
        <p:nvSpPr>
          <p:cNvPr id="37892" name="Text Box 4">
            <a:extLst>
              <a:ext uri="{FF2B5EF4-FFF2-40B4-BE49-F238E27FC236}">
                <a16:creationId xmlns:a16="http://schemas.microsoft.com/office/drawing/2014/main" id="{4C71583B-5C21-4F35-9026-0B133287BB5D}"/>
              </a:ext>
            </a:extLst>
          </p:cNvPr>
          <p:cNvSpPr txBox="1">
            <a:spLocks noChangeArrowheads="1"/>
          </p:cNvSpPr>
          <p:nvPr/>
        </p:nvSpPr>
        <p:spPr bwMode="auto">
          <a:xfrm>
            <a:off x="1187450" y="3189288"/>
            <a:ext cx="6786563" cy="830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3200" b="1">
                <a:ea typeface="楷体_GB2312" pitchFamily="49" charset="-122"/>
              </a:rPr>
              <a:t>“</a:t>
            </a:r>
            <a:r>
              <a:rPr kumimoji="1" lang="zh-CN" altLang="en-US" sz="3200" b="1">
                <a:ea typeface="楷体_GB2312" pitchFamily="49" charset="-122"/>
              </a:rPr>
              <a:t>每接受一个字符即存入存储器”  </a:t>
            </a:r>
            <a:r>
              <a:rPr kumimoji="1" lang="en-US" altLang="zh-CN" sz="4800" b="1">
                <a:ea typeface="楷体_GB2312" pitchFamily="49" charset="-122"/>
              </a:rPr>
              <a:t>?</a:t>
            </a:r>
            <a:r>
              <a:rPr kumimoji="1" lang="en-US" altLang="zh-CN" sz="3200" b="1">
                <a:ea typeface="楷体_GB2312" pitchFamily="49" charset="-122"/>
              </a:rPr>
              <a:t> </a:t>
            </a:r>
            <a:endParaRPr kumimoji="1" lang="en-US" altLang="zh-CN" sz="3200">
              <a:ea typeface="楷体_GB2312" pitchFamily="49" charset="-122"/>
            </a:endParaRPr>
          </a:p>
        </p:txBody>
      </p:sp>
      <p:sp>
        <p:nvSpPr>
          <p:cNvPr id="37893" name="Text Box 5">
            <a:extLst>
              <a:ext uri="{FF2B5EF4-FFF2-40B4-BE49-F238E27FC236}">
                <a16:creationId xmlns:a16="http://schemas.microsoft.com/office/drawing/2014/main" id="{6C830EC4-72ED-413C-950C-E0BA4276E9F2}"/>
              </a:ext>
            </a:extLst>
          </p:cNvPr>
          <p:cNvSpPr txBox="1">
            <a:spLocks noChangeArrowheads="1"/>
          </p:cNvSpPr>
          <p:nvPr/>
        </p:nvSpPr>
        <p:spPr bwMode="auto">
          <a:xfrm>
            <a:off x="1889125" y="4560888"/>
            <a:ext cx="2236788" cy="58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3200" b="1">
                <a:solidFill>
                  <a:srgbClr val="0000FF"/>
                </a:solidFill>
                <a:ea typeface="楷体_GB2312" pitchFamily="49" charset="-122"/>
              </a:rPr>
              <a:t>并不恰当！</a:t>
            </a:r>
            <a:endParaRPr kumimoji="1" lang="zh-CN" altLang="en-US" sz="3200" b="1">
              <a:solidFill>
                <a:srgbClr val="0000FF"/>
              </a:solidFill>
            </a:endParaRPr>
          </a:p>
        </p:txBody>
      </p:sp>
      <p:sp>
        <p:nvSpPr>
          <p:cNvPr id="38918" name="灯片编号占位符 2">
            <a:extLst>
              <a:ext uri="{FF2B5EF4-FFF2-40B4-BE49-F238E27FC236}">
                <a16:creationId xmlns:a16="http://schemas.microsoft.com/office/drawing/2014/main" id="{472DB58F-AF04-4246-A880-B3E3F4EF3635}"/>
              </a:ext>
            </a:extLst>
          </p:cNvPr>
          <p:cNvSpPr>
            <a:spLocks noGrp="1"/>
          </p:cNvSpPr>
          <p:nvPr>
            <p:ph type="sldNum" sz="quarter" idx="12"/>
          </p:nvPr>
        </p:nvSpPr>
        <p:spPr>
          <a:xfrm>
            <a:off x="5832475" y="6642100"/>
            <a:ext cx="331152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B15AD968-BDDB-4298-9CBC-70E96942E805}" type="slidenum">
              <a:rPr lang="ko-KR" altLang="en-US" sz="1200">
                <a:solidFill>
                  <a:schemeClr val="accent1"/>
                </a:solidFill>
                <a:latin typeface="Verdana" panose="020B0604030504040204" pitchFamily="34" charset="0"/>
              </a:rPr>
              <a:pPr algn="ctr" eaLnBrk="1" hangingPunct="1"/>
              <a:t>37</a:t>
            </a:fld>
            <a:endParaRPr lang="en-US" altLang="ko-KR" sz="1200">
              <a:solidFill>
                <a:schemeClr val="accent1"/>
              </a:solidFill>
              <a:latin typeface="Verdana" panose="020B0604030504040204" pitchFamily="34" charset="0"/>
            </a:endParaRPr>
          </a:p>
        </p:txBody>
      </p:sp>
      <p:sp>
        <p:nvSpPr>
          <p:cNvPr id="8" name="Text Box 3">
            <a:extLst>
              <a:ext uri="{FF2B5EF4-FFF2-40B4-BE49-F238E27FC236}">
                <a16:creationId xmlns:a16="http://schemas.microsoft.com/office/drawing/2014/main" id="{EEF14CDF-5C47-48C7-8F1B-2D590B34428C}"/>
              </a:ext>
            </a:extLst>
          </p:cNvPr>
          <p:cNvSpPr txBox="1">
            <a:spLocks noChangeArrowheads="1"/>
          </p:cNvSpPr>
          <p:nvPr/>
        </p:nvSpPr>
        <p:spPr bwMode="auto">
          <a:xfrm>
            <a:off x="1054100" y="5184775"/>
            <a:ext cx="8089900" cy="1365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kumimoji="1" lang="en-US" altLang="zh-CN" sz="4000" b="1">
                <a:ea typeface="楷体_GB2312" pitchFamily="49" charset="-122"/>
              </a:rPr>
              <a:t>      </a:t>
            </a:r>
            <a:r>
              <a:rPr kumimoji="1" lang="zh-CN" altLang="en-US" sz="3200" b="1">
                <a:ea typeface="楷体_GB2312" pitchFamily="49" charset="-122"/>
              </a:rPr>
              <a:t>在用户输入一行的过程中，允许用户输入出差错，并在发现有误时可以及时更正。</a:t>
            </a:r>
            <a:endParaRPr kumimoji="1" lang="zh-CN" altLang="en-US" sz="1800" b="1">
              <a:ea typeface="楷体_GB2312"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91"/>
                                        </p:tgtEl>
                                        <p:attrNameLst>
                                          <p:attrName>style.visibility</p:attrName>
                                        </p:attrNameLst>
                                      </p:cBhvr>
                                      <p:to>
                                        <p:strVal val="visible"/>
                                      </p:to>
                                    </p:set>
                                    <p:animEffect transition="in" filter="wipe(left)">
                                      <p:cBhvr>
                                        <p:cTn id="7" dur="500"/>
                                        <p:tgtEl>
                                          <p:spTgt spid="378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892"/>
                                        </p:tgtEl>
                                        <p:attrNameLst>
                                          <p:attrName>style.visibility</p:attrName>
                                        </p:attrNameLst>
                                      </p:cBhvr>
                                      <p:to>
                                        <p:strVal val="visible"/>
                                      </p:to>
                                    </p:set>
                                    <p:animEffect transition="in" filter="wipe(left)">
                                      <p:cBhvr>
                                        <p:cTn id="12" dur="500"/>
                                        <p:tgtEl>
                                          <p:spTgt spid="378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893"/>
                                        </p:tgtEl>
                                        <p:attrNameLst>
                                          <p:attrName>style.visibility</p:attrName>
                                        </p:attrNameLst>
                                      </p:cBhvr>
                                      <p:to>
                                        <p:strVal val="visible"/>
                                      </p:to>
                                    </p:set>
                                    <p:animEffect transition="in" filter="blinds(horizontal)">
                                      <p:cBhvr>
                                        <p:cTn id="17" dur="500"/>
                                        <p:tgtEl>
                                          <p:spTgt spid="378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8"/>
                                        </p:tgtEl>
                                        <p:attrNameLst>
                                          <p:attrName>style.visibility</p:attrName>
                                        </p:attrNameLst>
                                      </p:cBhvr>
                                      <p:to>
                                        <p:strVal val="visible"/>
                                      </p:to>
                                    </p:set>
                                    <p:animEffect transition="in" filter="wipe(left)">
                                      <p:cBhvr>
                                        <p:cTn id="22" dur="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autoUpdateAnimBg="0"/>
      <p:bldP spid="37892" grpId="0" autoUpdateAnimBg="0"/>
      <p:bldP spid="37893" grpId="0" autoUpdateAnimBg="0"/>
      <p:bldP spid="8"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a:extLst>
              <a:ext uri="{FF2B5EF4-FFF2-40B4-BE49-F238E27FC236}">
                <a16:creationId xmlns:a16="http://schemas.microsoft.com/office/drawing/2014/main" id="{7098F34F-2BBF-47B1-B3D5-D849B1CC05FD}"/>
              </a:ext>
            </a:extLst>
          </p:cNvPr>
          <p:cNvSpPr txBox="1">
            <a:spLocks noChangeArrowheads="1"/>
          </p:cNvSpPr>
          <p:nvPr/>
        </p:nvSpPr>
        <p:spPr bwMode="auto">
          <a:xfrm>
            <a:off x="728663" y="3208338"/>
            <a:ext cx="8091487" cy="201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kumimoji="1" lang="en-US" altLang="zh-CN" sz="4000" b="1">
                <a:ea typeface="楷体_GB2312" pitchFamily="49" charset="-122"/>
              </a:rPr>
              <a:t>    </a:t>
            </a:r>
            <a:r>
              <a:rPr kumimoji="1" lang="zh-CN" altLang="en-US" sz="3200" b="1">
                <a:ea typeface="楷体_GB2312" pitchFamily="49" charset="-122"/>
              </a:rPr>
              <a:t>设立一个输入缓冲区，用以接受用户输入的一行字符，然后逐行存入用户数据区，并假设“</a:t>
            </a:r>
            <a:r>
              <a:rPr kumimoji="1" lang="en-US" altLang="zh-CN" sz="3200" b="1">
                <a:ea typeface="楷体_GB2312" pitchFamily="49" charset="-122"/>
              </a:rPr>
              <a:t>#”</a:t>
            </a:r>
            <a:r>
              <a:rPr kumimoji="1" lang="zh-CN" altLang="en-US" sz="3200" b="1">
                <a:ea typeface="楷体_GB2312" pitchFamily="49" charset="-122"/>
              </a:rPr>
              <a:t>为退格符，“</a:t>
            </a:r>
            <a:r>
              <a:rPr kumimoji="1" lang="en-US" altLang="zh-CN" sz="3200" b="1">
                <a:ea typeface="楷体_GB2312" pitchFamily="49" charset="-122"/>
              </a:rPr>
              <a:t>@”</a:t>
            </a:r>
            <a:r>
              <a:rPr kumimoji="1" lang="zh-CN" altLang="en-US" sz="3200" b="1">
                <a:ea typeface="楷体_GB2312" pitchFamily="49" charset="-122"/>
              </a:rPr>
              <a:t>为退行符。</a:t>
            </a:r>
            <a:endParaRPr kumimoji="1" lang="zh-CN" altLang="en-US" sz="1800" b="1">
              <a:ea typeface="楷体_GB2312" pitchFamily="49" charset="-122"/>
            </a:endParaRPr>
          </a:p>
        </p:txBody>
      </p:sp>
      <p:sp>
        <p:nvSpPr>
          <p:cNvPr id="38916" name="Text Box 4">
            <a:extLst>
              <a:ext uri="{FF2B5EF4-FFF2-40B4-BE49-F238E27FC236}">
                <a16:creationId xmlns:a16="http://schemas.microsoft.com/office/drawing/2014/main" id="{890D4C68-26E6-4B57-B464-4B5AAC3371D0}"/>
              </a:ext>
            </a:extLst>
          </p:cNvPr>
          <p:cNvSpPr txBox="1">
            <a:spLocks noChangeArrowheads="1"/>
          </p:cNvSpPr>
          <p:nvPr/>
        </p:nvSpPr>
        <p:spPr bwMode="auto">
          <a:xfrm>
            <a:off x="728663" y="2452688"/>
            <a:ext cx="3057525" cy="58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3200">
                <a:solidFill>
                  <a:srgbClr val="FF0000"/>
                </a:solidFill>
              </a:rPr>
              <a:t>合理的作法是：</a:t>
            </a:r>
            <a:endParaRPr kumimoji="1" lang="zh-CN" altLang="en-US" sz="3200"/>
          </a:p>
        </p:txBody>
      </p:sp>
      <p:sp>
        <p:nvSpPr>
          <p:cNvPr id="39940" name="灯片编号占位符 2">
            <a:extLst>
              <a:ext uri="{FF2B5EF4-FFF2-40B4-BE49-F238E27FC236}">
                <a16:creationId xmlns:a16="http://schemas.microsoft.com/office/drawing/2014/main" id="{710FE291-37F8-4AD6-B6C2-DA5A1D401603}"/>
              </a:ext>
            </a:extLst>
          </p:cNvPr>
          <p:cNvSpPr>
            <a:spLocks noGrp="1"/>
          </p:cNvSpPr>
          <p:nvPr>
            <p:ph type="sldNum" sz="quarter" idx="12"/>
          </p:nvPr>
        </p:nvSpPr>
        <p:spPr>
          <a:xfrm>
            <a:off x="5832475" y="6642100"/>
            <a:ext cx="331152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0B37F1EE-58D5-4627-A2F4-C87EACA31BCB}" type="slidenum">
              <a:rPr lang="ko-KR" altLang="en-US" sz="1200">
                <a:solidFill>
                  <a:schemeClr val="accent1"/>
                </a:solidFill>
                <a:latin typeface="Verdana" panose="020B0604030504040204" pitchFamily="34" charset="0"/>
              </a:rPr>
              <a:pPr algn="ctr" eaLnBrk="1" hangingPunct="1"/>
              <a:t>38</a:t>
            </a:fld>
            <a:endParaRPr lang="en-US" altLang="ko-KR" sz="1200">
              <a:solidFill>
                <a:schemeClr val="accent1"/>
              </a:solidFill>
              <a:latin typeface="Verdana" panose="020B060403050404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box(in)">
                                      <p:cBhvr>
                                        <p:cTn id="7" dur="500"/>
                                        <p:tgtEl>
                                          <p:spTgt spid="389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38914"/>
                                        </p:tgtEl>
                                        <p:attrNameLst>
                                          <p:attrName>style.visibility</p:attrName>
                                        </p:attrNameLst>
                                      </p:cBhvr>
                                      <p:to>
                                        <p:strVal val="visible"/>
                                      </p:to>
                                    </p:set>
                                    <p:animEffect transition="in" filter="wipe(left)">
                                      <p:cBhvr>
                                        <p:cTn id="12" dur="300"/>
                                        <p:tgtEl>
                                          <p:spTgt spid="38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utoUpdateAnimBg="0"/>
      <p:bldP spid="38916"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a:extLst>
              <a:ext uri="{FF2B5EF4-FFF2-40B4-BE49-F238E27FC236}">
                <a16:creationId xmlns:a16="http://schemas.microsoft.com/office/drawing/2014/main" id="{153350A6-53ED-475F-B8DA-BF6D405F59A1}"/>
              </a:ext>
            </a:extLst>
          </p:cNvPr>
          <p:cNvSpPr txBox="1">
            <a:spLocks noChangeArrowheads="1"/>
          </p:cNvSpPr>
          <p:nvPr/>
        </p:nvSpPr>
        <p:spPr bwMode="auto">
          <a:xfrm>
            <a:off x="971550" y="981075"/>
            <a:ext cx="7118350" cy="232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kumimoji="1" lang="zh-CN" altLang="en-US" sz="3600">
                <a:ea typeface="楷体_GB2312" pitchFamily="49" charset="-122"/>
              </a:rPr>
              <a:t>假设从终端接受了这样两行字符：</a:t>
            </a:r>
          </a:p>
          <a:p>
            <a:pPr eaLnBrk="1" hangingPunct="1">
              <a:lnSpc>
                <a:spcPct val="125000"/>
              </a:lnSpc>
            </a:pPr>
            <a:r>
              <a:rPr kumimoji="1" lang="zh-CN" altLang="en-US" sz="4000">
                <a:ea typeface="楷体_GB2312" pitchFamily="49" charset="-122"/>
              </a:rPr>
              <a:t>        </a:t>
            </a:r>
            <a:r>
              <a:rPr kumimoji="1" lang="en-US" altLang="zh-CN" sz="4000" b="1">
                <a:ea typeface="楷体_GB2312" pitchFamily="49" charset="-122"/>
              </a:rPr>
              <a:t>wh</a:t>
            </a:r>
            <a:r>
              <a:rPr kumimoji="1" lang="en-US" altLang="zh-CN" sz="4000">
                <a:ea typeface="楷体_GB2312" pitchFamily="49" charset="-122"/>
              </a:rPr>
              <a:t>li##</a:t>
            </a:r>
            <a:r>
              <a:rPr kumimoji="1" lang="en-US" altLang="zh-CN" sz="4000" b="1">
                <a:ea typeface="楷体_GB2312" pitchFamily="49" charset="-122"/>
              </a:rPr>
              <a:t>il</a:t>
            </a:r>
            <a:r>
              <a:rPr kumimoji="1" lang="en-US" altLang="zh-CN" sz="4000">
                <a:ea typeface="楷体_GB2312" pitchFamily="49" charset="-122"/>
              </a:rPr>
              <a:t>r#</a:t>
            </a:r>
            <a:r>
              <a:rPr kumimoji="1" lang="en-US" altLang="zh-CN" sz="4000" b="1">
                <a:ea typeface="楷体_GB2312" pitchFamily="49" charset="-122"/>
              </a:rPr>
              <a:t>e</a:t>
            </a:r>
            <a:r>
              <a:rPr kumimoji="1" lang="zh-CN" altLang="en-US" sz="4000">
                <a:ea typeface="楷体_GB2312" pitchFamily="49" charset="-122"/>
              </a:rPr>
              <a:t>（</a:t>
            </a:r>
            <a:r>
              <a:rPr kumimoji="1" lang="en-US" altLang="zh-CN" sz="4000">
                <a:ea typeface="楷体_GB2312" pitchFamily="49" charset="-122"/>
              </a:rPr>
              <a:t>s#</a:t>
            </a:r>
            <a:r>
              <a:rPr kumimoji="1" lang="en-US" altLang="zh-CN" sz="4000" b="1">
                <a:ea typeface="楷体_GB2312" pitchFamily="49" charset="-122"/>
              </a:rPr>
              <a:t>*</a:t>
            </a:r>
            <a:r>
              <a:rPr kumimoji="1" lang="en-US" altLang="zh-CN" sz="4000">
                <a:ea typeface="楷体_GB2312" pitchFamily="49" charset="-122"/>
              </a:rPr>
              <a:t>s)</a:t>
            </a:r>
          </a:p>
          <a:p>
            <a:pPr eaLnBrk="1" hangingPunct="1">
              <a:lnSpc>
                <a:spcPct val="125000"/>
              </a:lnSpc>
            </a:pPr>
            <a:r>
              <a:rPr kumimoji="1" lang="en-US" altLang="zh-CN" sz="4000">
                <a:ea typeface="楷体_GB2312" pitchFamily="49" charset="-122"/>
              </a:rPr>
              <a:t>          outcha@</a:t>
            </a:r>
            <a:r>
              <a:rPr kumimoji="1" lang="en-US" altLang="zh-CN" sz="4000" b="1">
                <a:ea typeface="楷体_GB2312" pitchFamily="49" charset="-122"/>
              </a:rPr>
              <a:t>putchar</a:t>
            </a:r>
            <a:r>
              <a:rPr kumimoji="1" lang="en-US" altLang="zh-CN" sz="4000">
                <a:ea typeface="楷体_GB2312" pitchFamily="49" charset="-122"/>
              </a:rPr>
              <a:t>(</a:t>
            </a:r>
            <a:r>
              <a:rPr kumimoji="1" lang="en-US" altLang="zh-CN" sz="4000" b="1">
                <a:ea typeface="楷体_GB2312" pitchFamily="49" charset="-122"/>
              </a:rPr>
              <a:t>*</a:t>
            </a:r>
            <a:r>
              <a:rPr kumimoji="1" lang="en-US" altLang="zh-CN" sz="4000">
                <a:ea typeface="楷体_GB2312" pitchFamily="49" charset="-122"/>
              </a:rPr>
              <a:t>s=#</a:t>
            </a:r>
            <a:r>
              <a:rPr kumimoji="1" lang="en-US" altLang="zh-CN" sz="4000" b="1">
                <a:ea typeface="楷体_GB2312" pitchFamily="49" charset="-122"/>
              </a:rPr>
              <a:t>++</a:t>
            </a:r>
            <a:r>
              <a:rPr kumimoji="1" lang="en-US" altLang="zh-CN" sz="4000">
                <a:ea typeface="楷体_GB2312" pitchFamily="49" charset="-122"/>
              </a:rPr>
              <a:t>);</a:t>
            </a:r>
          </a:p>
        </p:txBody>
      </p:sp>
      <p:sp>
        <p:nvSpPr>
          <p:cNvPr id="39939" name="Text Box 3">
            <a:extLst>
              <a:ext uri="{FF2B5EF4-FFF2-40B4-BE49-F238E27FC236}">
                <a16:creationId xmlns:a16="http://schemas.microsoft.com/office/drawing/2014/main" id="{32D7D03C-EE42-4820-9FE1-41D84D8D24D8}"/>
              </a:ext>
            </a:extLst>
          </p:cNvPr>
          <p:cNvSpPr txBox="1">
            <a:spLocks noChangeArrowheads="1"/>
          </p:cNvSpPr>
          <p:nvPr/>
        </p:nvSpPr>
        <p:spPr bwMode="auto">
          <a:xfrm>
            <a:off x="806450" y="3565525"/>
            <a:ext cx="6280150" cy="2378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kumimoji="1" lang="zh-CN" altLang="en-US" sz="4000">
                <a:ea typeface="楷体_GB2312" pitchFamily="49" charset="-122"/>
              </a:rPr>
              <a:t>则实际有效的是下列两行：</a:t>
            </a:r>
          </a:p>
          <a:p>
            <a:pPr eaLnBrk="1" hangingPunct="1">
              <a:lnSpc>
                <a:spcPct val="125000"/>
              </a:lnSpc>
            </a:pPr>
            <a:r>
              <a:rPr kumimoji="1" lang="zh-CN" altLang="en-US" sz="4000">
                <a:ea typeface="楷体_GB2312" pitchFamily="49" charset="-122"/>
              </a:rPr>
              <a:t>        </a:t>
            </a:r>
            <a:r>
              <a:rPr kumimoji="1" lang="en-US" altLang="zh-CN" sz="4000" b="1">
                <a:ea typeface="楷体_GB2312" pitchFamily="49" charset="-122"/>
              </a:rPr>
              <a:t>while</a:t>
            </a:r>
            <a:r>
              <a:rPr kumimoji="1" lang="en-US" altLang="zh-CN" sz="4000">
                <a:ea typeface="楷体_GB2312" pitchFamily="49" charset="-122"/>
              </a:rPr>
              <a:t> (</a:t>
            </a:r>
            <a:r>
              <a:rPr kumimoji="1" lang="en-US" altLang="zh-CN" sz="4000" b="1">
                <a:ea typeface="楷体_GB2312" pitchFamily="49" charset="-122"/>
              </a:rPr>
              <a:t>*</a:t>
            </a:r>
            <a:r>
              <a:rPr kumimoji="1" lang="en-US" altLang="zh-CN" sz="4000">
                <a:ea typeface="楷体_GB2312" pitchFamily="49" charset="-122"/>
              </a:rPr>
              <a:t>s)</a:t>
            </a:r>
          </a:p>
          <a:p>
            <a:pPr eaLnBrk="1" hangingPunct="1">
              <a:lnSpc>
                <a:spcPct val="125000"/>
              </a:lnSpc>
            </a:pPr>
            <a:r>
              <a:rPr kumimoji="1" lang="en-US" altLang="zh-CN" sz="4000">
                <a:ea typeface="楷体_GB2312" pitchFamily="49" charset="-122"/>
              </a:rPr>
              <a:t>          </a:t>
            </a:r>
            <a:r>
              <a:rPr kumimoji="1" lang="en-US" altLang="zh-CN" sz="4000" b="1">
                <a:ea typeface="楷体_GB2312" pitchFamily="49" charset="-122"/>
              </a:rPr>
              <a:t>putchar</a:t>
            </a:r>
            <a:r>
              <a:rPr kumimoji="1" lang="en-US" altLang="zh-CN" sz="4000">
                <a:ea typeface="楷体_GB2312" pitchFamily="49" charset="-122"/>
              </a:rPr>
              <a:t>(</a:t>
            </a:r>
            <a:r>
              <a:rPr kumimoji="1" lang="en-US" altLang="zh-CN" sz="4000" b="1">
                <a:ea typeface="楷体_GB2312" pitchFamily="49" charset="-122"/>
              </a:rPr>
              <a:t>*</a:t>
            </a:r>
            <a:r>
              <a:rPr kumimoji="1" lang="en-US" altLang="zh-CN" sz="4000">
                <a:ea typeface="楷体_GB2312" pitchFamily="49" charset="-122"/>
              </a:rPr>
              <a:t>s</a:t>
            </a:r>
            <a:r>
              <a:rPr kumimoji="1" lang="en-US" altLang="zh-CN" sz="4000" b="1">
                <a:ea typeface="楷体_GB2312" pitchFamily="49" charset="-122"/>
              </a:rPr>
              <a:t>++</a:t>
            </a:r>
            <a:r>
              <a:rPr kumimoji="1" lang="en-US" altLang="zh-CN" sz="4000">
                <a:ea typeface="楷体_GB2312" pitchFamily="49" charset="-122"/>
              </a:rPr>
              <a:t>);</a:t>
            </a:r>
            <a:endParaRPr kumimoji="1" lang="en-US" altLang="zh-CN" sz="4000"/>
          </a:p>
        </p:txBody>
      </p:sp>
      <p:sp>
        <p:nvSpPr>
          <p:cNvPr id="40964" name="灯片编号占位符 2">
            <a:extLst>
              <a:ext uri="{FF2B5EF4-FFF2-40B4-BE49-F238E27FC236}">
                <a16:creationId xmlns:a16="http://schemas.microsoft.com/office/drawing/2014/main" id="{222B0035-2531-4182-83FD-E3EB13AFB770}"/>
              </a:ext>
            </a:extLst>
          </p:cNvPr>
          <p:cNvSpPr>
            <a:spLocks noGrp="1"/>
          </p:cNvSpPr>
          <p:nvPr>
            <p:ph type="sldNum" sz="quarter" idx="12"/>
          </p:nvPr>
        </p:nvSpPr>
        <p:spPr>
          <a:xfrm>
            <a:off x="5832475" y="6642100"/>
            <a:ext cx="331152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AB648D61-0060-40DF-A797-2B135EEE44D0}" type="slidenum">
              <a:rPr lang="ko-KR" altLang="en-US" sz="1200">
                <a:solidFill>
                  <a:schemeClr val="accent1"/>
                </a:solidFill>
                <a:latin typeface="Verdana" panose="020B0604030504040204" pitchFamily="34" charset="0"/>
              </a:rPr>
              <a:pPr algn="ctr" eaLnBrk="1" hangingPunct="1"/>
              <a:t>39</a:t>
            </a:fld>
            <a:endParaRPr lang="en-US" altLang="ko-KR" sz="1200">
              <a:solidFill>
                <a:schemeClr val="accent1"/>
              </a:solidFill>
              <a:latin typeface="Verdana" panose="020B060403050404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9939"/>
                                        </p:tgtEl>
                                        <p:attrNameLst>
                                          <p:attrName>style.visibility</p:attrName>
                                        </p:attrNameLst>
                                      </p:cBhvr>
                                      <p:to>
                                        <p:strVal val="visible"/>
                                      </p:to>
                                    </p:set>
                                    <p:animEffect transition="in" filter="barn(outVertical)">
                                      <p:cBhvr>
                                        <p:cTn id="7" dur="500"/>
                                        <p:tgtEl>
                                          <p:spTgt spid="39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08A7958-86A9-455B-869E-2E98AE252982}"/>
              </a:ext>
            </a:extLst>
          </p:cNvPr>
          <p:cNvSpPr>
            <a:spLocks noGrp="1" noChangeArrowheads="1"/>
          </p:cNvSpPr>
          <p:nvPr>
            <p:ph type="title"/>
          </p:nvPr>
        </p:nvSpPr>
        <p:spPr/>
        <p:txBody>
          <a:bodyPr/>
          <a:lstStyle/>
          <a:p>
            <a:pPr eaLnBrk="1" hangingPunct="1"/>
            <a:r>
              <a:rPr lang="en-US" altLang="zh-CN" dirty="0"/>
              <a:t>4.1   </a:t>
            </a:r>
            <a:r>
              <a:rPr lang="zh-CN" altLang="en-US" dirty="0"/>
              <a:t>栈</a:t>
            </a:r>
          </a:p>
        </p:txBody>
      </p:sp>
      <p:sp>
        <p:nvSpPr>
          <p:cNvPr id="6147" name="Rectangle 3">
            <a:extLst>
              <a:ext uri="{FF2B5EF4-FFF2-40B4-BE49-F238E27FC236}">
                <a16:creationId xmlns:a16="http://schemas.microsoft.com/office/drawing/2014/main" id="{7C6E6E4A-4B4C-42CB-BEE2-985D23B0960A}"/>
              </a:ext>
            </a:extLst>
          </p:cNvPr>
          <p:cNvSpPr>
            <a:spLocks noGrp="1" noChangeArrowheads="1"/>
          </p:cNvSpPr>
          <p:nvPr>
            <p:ph type="body" idx="1"/>
          </p:nvPr>
        </p:nvSpPr>
        <p:spPr>
          <a:xfrm>
            <a:off x="827088" y="2060575"/>
            <a:ext cx="7772400" cy="4038600"/>
          </a:xfrm>
        </p:spPr>
        <p:txBody>
          <a:bodyPr/>
          <a:lstStyle/>
          <a:p>
            <a:pPr eaLnBrk="1" hangingPunct="1">
              <a:buFont typeface="Times New Roman" panose="02020603050405020304" pitchFamily="18" charset="0"/>
              <a:buNone/>
            </a:pPr>
            <a:r>
              <a:rPr lang="en-US" altLang="zh-CN" dirty="0"/>
              <a:t>4.1.1   </a:t>
            </a:r>
            <a:r>
              <a:rPr lang="zh-CN" altLang="en-US" dirty="0"/>
              <a:t>栈抽象数据类型</a:t>
            </a:r>
          </a:p>
          <a:p>
            <a:pPr eaLnBrk="1" hangingPunct="1">
              <a:buFont typeface="Times New Roman" panose="02020603050405020304" pitchFamily="18" charset="0"/>
              <a:buNone/>
            </a:pPr>
            <a:r>
              <a:rPr lang="en-US" altLang="zh-CN" dirty="0"/>
              <a:t>4.1.2   </a:t>
            </a:r>
            <a:r>
              <a:rPr lang="zh-CN" altLang="en-US" dirty="0"/>
              <a:t>顺序栈</a:t>
            </a:r>
          </a:p>
          <a:p>
            <a:pPr eaLnBrk="1" hangingPunct="1">
              <a:buFont typeface="Times New Roman" panose="02020603050405020304" pitchFamily="18" charset="0"/>
              <a:buNone/>
            </a:pPr>
            <a:r>
              <a:rPr lang="en-US" altLang="zh-CN" dirty="0"/>
              <a:t>4.1.3   </a:t>
            </a:r>
            <a:r>
              <a:rPr lang="zh-CN" altLang="en-US" dirty="0"/>
              <a:t>链式栈</a:t>
            </a:r>
          </a:p>
          <a:p>
            <a:pPr eaLnBrk="1" hangingPunct="1">
              <a:buFont typeface="Times New Roman" panose="02020603050405020304" pitchFamily="18" charset="0"/>
              <a:buNone/>
            </a:pPr>
            <a:r>
              <a:rPr lang="en-US" altLang="zh-CN" dirty="0"/>
              <a:t>4.1.4   </a:t>
            </a:r>
            <a:r>
              <a:rPr lang="zh-CN" altLang="en-US" dirty="0"/>
              <a:t>栈的应用</a:t>
            </a:r>
            <a:endParaRPr lang="en-US" altLang="zh-CN" dirty="0"/>
          </a:p>
        </p:txBody>
      </p:sp>
      <p:sp>
        <p:nvSpPr>
          <p:cNvPr id="2" name="灯片编号占位符 1">
            <a:extLst>
              <a:ext uri="{FF2B5EF4-FFF2-40B4-BE49-F238E27FC236}">
                <a16:creationId xmlns:a16="http://schemas.microsoft.com/office/drawing/2014/main" id="{A97A5DC5-CEC0-4283-9EED-A01CDEA2D3AA}"/>
              </a:ext>
            </a:extLst>
          </p:cNvPr>
          <p:cNvSpPr>
            <a:spLocks noGrp="1"/>
          </p:cNvSpPr>
          <p:nvPr>
            <p:ph type="sldNum" sz="quarter" idx="12"/>
          </p:nvPr>
        </p:nvSpPr>
        <p:spPr/>
        <p:txBody>
          <a:bodyPr/>
          <a:lstStyle/>
          <a:p>
            <a:fld id="{6F7EDBC0-6DEE-4BD2-A354-B0E2D215F1D6}" type="slidenum">
              <a:rPr lang="zh-CN" altLang="en-US" smtClean="0"/>
              <a:pPr/>
              <a:t>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2" dur="500"/>
                                        <p:tgtEl>
                                          <p:spTgt spid="6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7" dur="500"/>
                                        <p:tgtEl>
                                          <p:spTgt spid="61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blinds(horizontal)">
                                      <p:cBhvr>
                                        <p:cTn id="22" dur="500"/>
                                        <p:tgtEl>
                                          <p:spTgt spid="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4">
            <a:extLst>
              <a:ext uri="{FF2B5EF4-FFF2-40B4-BE49-F238E27FC236}">
                <a16:creationId xmlns:a16="http://schemas.microsoft.com/office/drawing/2014/main" id="{3CC93E25-C053-431B-9FE3-964A21CBC8F2}"/>
              </a:ext>
            </a:extLst>
          </p:cNvPr>
          <p:cNvSpPr txBox="1">
            <a:spLocks noChangeArrowheads="1"/>
          </p:cNvSpPr>
          <p:nvPr/>
        </p:nvSpPr>
        <p:spPr bwMode="auto">
          <a:xfrm>
            <a:off x="539552" y="2204864"/>
            <a:ext cx="7632848" cy="3354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dirty="0">
                <a:ea typeface="楷体_GB2312" pitchFamily="49" charset="-122"/>
              </a:rPr>
              <a:t>    while (</a:t>
            </a:r>
            <a:r>
              <a:rPr kumimoji="1" lang="en-US" altLang="zh-CN" b="1" dirty="0" err="1">
                <a:ea typeface="楷体_GB2312" pitchFamily="49" charset="-122"/>
              </a:rPr>
              <a:t>ch</a:t>
            </a:r>
            <a:r>
              <a:rPr kumimoji="1" lang="en-US" altLang="zh-CN" b="1" dirty="0">
                <a:ea typeface="楷体_GB2312" pitchFamily="49" charset="-122"/>
              </a:rPr>
              <a:t> != EOF &amp;&amp; </a:t>
            </a:r>
            <a:r>
              <a:rPr kumimoji="1" lang="en-US" altLang="zh-CN" b="1" dirty="0" err="1">
                <a:ea typeface="楷体_GB2312" pitchFamily="49" charset="-122"/>
              </a:rPr>
              <a:t>ch</a:t>
            </a:r>
            <a:r>
              <a:rPr kumimoji="1" lang="en-US" altLang="zh-CN" b="1" dirty="0">
                <a:ea typeface="楷体_GB2312" pitchFamily="49" charset="-122"/>
              </a:rPr>
              <a:t> != '\n') {</a:t>
            </a:r>
          </a:p>
          <a:p>
            <a:pPr lvl="1" eaLnBrk="1" hangingPunct="1">
              <a:buSzPct val="60000"/>
            </a:pPr>
            <a:r>
              <a:rPr kumimoji="1" lang="en-US" altLang="zh-CN" dirty="0">
                <a:ea typeface="楷体_GB2312" pitchFamily="49" charset="-122"/>
              </a:rPr>
              <a:t>    </a:t>
            </a:r>
            <a:r>
              <a:rPr kumimoji="1" lang="en-US" altLang="zh-CN" sz="2800" dirty="0">
                <a:ea typeface="楷体_GB2312" pitchFamily="49" charset="-122"/>
              </a:rPr>
              <a:t>switch (</a:t>
            </a:r>
            <a:r>
              <a:rPr kumimoji="1" lang="en-US" altLang="zh-CN" sz="2800" dirty="0" err="1">
                <a:ea typeface="楷体_GB2312" pitchFamily="49" charset="-122"/>
              </a:rPr>
              <a:t>ch</a:t>
            </a:r>
            <a:r>
              <a:rPr kumimoji="1" lang="en-US" altLang="zh-CN" sz="2800" dirty="0">
                <a:ea typeface="楷体_GB2312" pitchFamily="49" charset="-122"/>
              </a:rPr>
              <a:t>) {</a:t>
            </a:r>
          </a:p>
          <a:p>
            <a:pPr lvl="1" eaLnBrk="1" hangingPunct="1">
              <a:buSzPct val="60000"/>
            </a:pPr>
            <a:r>
              <a:rPr kumimoji="1" lang="en-US" altLang="zh-CN" sz="2800" dirty="0">
                <a:ea typeface="楷体_GB2312" pitchFamily="49" charset="-122"/>
              </a:rPr>
              <a:t>       case '#' : </a:t>
            </a:r>
            <a:r>
              <a:rPr kumimoji="1" lang="en-US" altLang="zh-CN" sz="2800" dirty="0" err="1">
                <a:ea typeface="楷体_GB2312" pitchFamily="49" charset="-122"/>
              </a:rPr>
              <a:t>S.pop</a:t>
            </a:r>
            <a:r>
              <a:rPr kumimoji="1" lang="en-US" altLang="zh-CN" sz="2800" dirty="0">
                <a:ea typeface="楷体_GB2312" pitchFamily="49" charset="-122"/>
              </a:rPr>
              <a:t>(); break;</a:t>
            </a:r>
          </a:p>
          <a:p>
            <a:pPr lvl="1" eaLnBrk="1" hangingPunct="1">
              <a:buSzPct val="60000"/>
            </a:pPr>
            <a:r>
              <a:rPr kumimoji="1" lang="en-US" altLang="zh-CN" sz="2800" dirty="0">
                <a:ea typeface="楷体_GB2312" pitchFamily="49" charset="-122"/>
              </a:rPr>
              <a:t>       case '@': </a:t>
            </a:r>
            <a:r>
              <a:rPr kumimoji="1" lang="en-US" altLang="zh-CN" sz="2800" dirty="0" err="1">
                <a:ea typeface="楷体_GB2312" pitchFamily="49" charset="-122"/>
              </a:rPr>
              <a:t>S.clear</a:t>
            </a:r>
            <a:r>
              <a:rPr kumimoji="1" lang="en-US" altLang="zh-CN" sz="2800" dirty="0">
                <a:ea typeface="楷体_GB2312" pitchFamily="49" charset="-122"/>
              </a:rPr>
              <a:t> (); break;// </a:t>
            </a:r>
            <a:r>
              <a:rPr kumimoji="1" lang="zh-CN" altLang="en-US" sz="2800" dirty="0">
                <a:ea typeface="楷体_GB2312" pitchFamily="49" charset="-122"/>
              </a:rPr>
              <a:t>重置</a:t>
            </a:r>
            <a:r>
              <a:rPr kumimoji="1" lang="en-US" altLang="zh-CN" sz="2800" dirty="0">
                <a:ea typeface="楷体_GB2312" pitchFamily="49" charset="-122"/>
              </a:rPr>
              <a:t>S</a:t>
            </a:r>
            <a:r>
              <a:rPr kumimoji="1" lang="zh-CN" altLang="en-US" sz="2800" dirty="0">
                <a:ea typeface="楷体_GB2312" pitchFamily="49" charset="-122"/>
              </a:rPr>
              <a:t>为空栈</a:t>
            </a:r>
          </a:p>
          <a:p>
            <a:pPr lvl="1" eaLnBrk="1" hangingPunct="1">
              <a:buSzPct val="60000"/>
            </a:pPr>
            <a:r>
              <a:rPr kumimoji="1" lang="zh-CN" altLang="en-US" sz="2800" dirty="0">
                <a:ea typeface="楷体_GB2312" pitchFamily="49" charset="-122"/>
              </a:rPr>
              <a:t>       </a:t>
            </a:r>
            <a:r>
              <a:rPr kumimoji="1" lang="en-US" altLang="zh-CN" sz="2800" dirty="0">
                <a:ea typeface="楷体_GB2312" pitchFamily="49" charset="-122"/>
              </a:rPr>
              <a:t>default : </a:t>
            </a:r>
            <a:r>
              <a:rPr kumimoji="1" lang="en-US" altLang="zh-CN" sz="2800" dirty="0" err="1">
                <a:ea typeface="楷体_GB2312" pitchFamily="49" charset="-122"/>
              </a:rPr>
              <a:t>S.push</a:t>
            </a:r>
            <a:r>
              <a:rPr kumimoji="1" lang="en-US" altLang="zh-CN" sz="2800" dirty="0">
                <a:ea typeface="楷体_GB2312" pitchFamily="49" charset="-122"/>
              </a:rPr>
              <a:t>(</a:t>
            </a:r>
            <a:r>
              <a:rPr kumimoji="1" lang="en-US" altLang="zh-CN" sz="2800" dirty="0" err="1">
                <a:ea typeface="楷体_GB2312" pitchFamily="49" charset="-122"/>
              </a:rPr>
              <a:t>ch</a:t>
            </a:r>
            <a:r>
              <a:rPr kumimoji="1" lang="en-US" altLang="zh-CN" sz="2800" dirty="0">
                <a:ea typeface="楷体_GB2312" pitchFamily="49" charset="-122"/>
              </a:rPr>
              <a:t>);  break;  </a:t>
            </a:r>
          </a:p>
          <a:p>
            <a:pPr lvl="1" eaLnBrk="1" hangingPunct="1">
              <a:buSzPct val="60000"/>
            </a:pPr>
            <a:r>
              <a:rPr kumimoji="1" lang="en-US" altLang="zh-CN" sz="2800" dirty="0">
                <a:ea typeface="楷体_GB2312" pitchFamily="49" charset="-122"/>
              </a:rPr>
              <a:t>      }</a:t>
            </a:r>
          </a:p>
          <a:p>
            <a:pPr eaLnBrk="1" hangingPunct="1"/>
            <a:r>
              <a:rPr kumimoji="1" lang="en-US" altLang="zh-CN" b="1" dirty="0">
                <a:ea typeface="楷体_GB2312" pitchFamily="49" charset="-122"/>
              </a:rPr>
              <a:t>           </a:t>
            </a:r>
            <a:r>
              <a:rPr kumimoji="1" lang="en-US" altLang="zh-CN" b="1" dirty="0" err="1">
                <a:ea typeface="楷体_GB2312" pitchFamily="49" charset="-122"/>
              </a:rPr>
              <a:t>ch</a:t>
            </a:r>
            <a:r>
              <a:rPr kumimoji="1" lang="en-US" altLang="zh-CN" b="1" dirty="0">
                <a:ea typeface="楷体_GB2312" pitchFamily="49" charset="-122"/>
              </a:rPr>
              <a:t> = </a:t>
            </a:r>
            <a:r>
              <a:rPr kumimoji="1" lang="en-US" altLang="zh-CN" b="1" dirty="0" err="1">
                <a:ea typeface="楷体_GB2312" pitchFamily="49" charset="-122"/>
              </a:rPr>
              <a:t>getchar</a:t>
            </a:r>
            <a:r>
              <a:rPr kumimoji="1" lang="en-US" altLang="zh-CN" b="1" dirty="0">
                <a:ea typeface="楷体_GB2312" pitchFamily="49" charset="-122"/>
              </a:rPr>
              <a:t>();  // </a:t>
            </a:r>
            <a:r>
              <a:rPr kumimoji="1" lang="zh-CN" altLang="en-US" b="1" dirty="0">
                <a:ea typeface="楷体_GB2312" pitchFamily="49" charset="-122"/>
              </a:rPr>
              <a:t>从终端接收下一个字符</a:t>
            </a:r>
          </a:p>
          <a:p>
            <a:pPr eaLnBrk="1" hangingPunct="1"/>
            <a:r>
              <a:rPr kumimoji="1" lang="zh-CN" altLang="en-US" b="1" dirty="0">
                <a:ea typeface="楷体_GB2312" pitchFamily="49" charset="-122"/>
              </a:rPr>
              <a:t>    </a:t>
            </a:r>
            <a:r>
              <a:rPr kumimoji="1" lang="en-US" altLang="zh-CN" b="1" dirty="0">
                <a:ea typeface="楷体_GB2312" pitchFamily="49" charset="-122"/>
              </a:rPr>
              <a:t>}</a:t>
            </a:r>
            <a:endParaRPr kumimoji="1" lang="en-US" altLang="zh-CN" b="1" dirty="0"/>
          </a:p>
        </p:txBody>
      </p:sp>
      <p:sp>
        <p:nvSpPr>
          <p:cNvPr id="41987" name="灯片编号占位符 2">
            <a:extLst>
              <a:ext uri="{FF2B5EF4-FFF2-40B4-BE49-F238E27FC236}">
                <a16:creationId xmlns:a16="http://schemas.microsoft.com/office/drawing/2014/main" id="{9560645A-DDA6-4D12-9B56-A093727985C8}"/>
              </a:ext>
            </a:extLst>
          </p:cNvPr>
          <p:cNvSpPr>
            <a:spLocks noGrp="1"/>
          </p:cNvSpPr>
          <p:nvPr>
            <p:ph type="sldNum" sz="quarter" idx="12"/>
          </p:nvPr>
        </p:nvSpPr>
        <p:spPr>
          <a:xfrm>
            <a:off x="8429625" y="6384925"/>
            <a:ext cx="609600" cy="314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847AA7CF-BB76-478F-A0D6-C5AC7622E381}" type="slidenum">
              <a:rPr lang="ko-KR" altLang="en-US" sz="1200">
                <a:solidFill>
                  <a:schemeClr val="accent1"/>
                </a:solidFill>
                <a:latin typeface="Verdana" panose="020B0604030504040204" pitchFamily="34" charset="0"/>
              </a:rPr>
              <a:pPr algn="ctr" eaLnBrk="1" hangingPunct="1"/>
              <a:t>40</a:t>
            </a:fld>
            <a:endParaRPr lang="en-US" altLang="ko-KR" sz="1200">
              <a:solidFill>
                <a:schemeClr val="accent1"/>
              </a:solidFill>
              <a:latin typeface="Verdana" panose="020B0604030504040204" pitchFamily="34" charset="0"/>
            </a:endParaRPr>
          </a:p>
        </p:txBody>
      </p:sp>
      <p:sp>
        <p:nvSpPr>
          <p:cNvPr id="2" name="矩形 1">
            <a:extLst>
              <a:ext uri="{FF2B5EF4-FFF2-40B4-BE49-F238E27FC236}">
                <a16:creationId xmlns:a16="http://schemas.microsoft.com/office/drawing/2014/main" id="{56332DE6-858C-4628-8A65-1C547C8B2BA2}"/>
              </a:ext>
            </a:extLst>
          </p:cNvPr>
          <p:cNvSpPr/>
          <p:nvPr/>
        </p:nvSpPr>
        <p:spPr>
          <a:xfrm>
            <a:off x="3239344" y="568134"/>
            <a:ext cx="5904656" cy="83099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r>
              <a:rPr lang="en-US" altLang="zh-CN" b="0" i="0" u="none" strike="noStrike" dirty="0">
                <a:solidFill>
                  <a:srgbClr val="333333"/>
                </a:solidFill>
                <a:effectLst/>
                <a:latin typeface="PingFang SC"/>
              </a:rPr>
              <a:t>EOF</a:t>
            </a:r>
            <a:r>
              <a:rPr lang="zh-CN" altLang="en-US" b="0" i="0" u="none" strike="noStrike" dirty="0">
                <a:solidFill>
                  <a:srgbClr val="333333"/>
                </a:solidFill>
                <a:effectLst/>
                <a:latin typeface="PingFang SC"/>
              </a:rPr>
              <a:t>为</a:t>
            </a:r>
            <a:r>
              <a:rPr lang="en-US" altLang="zh-CN" b="0" i="0" u="none" strike="noStrike" dirty="0">
                <a:solidFill>
                  <a:srgbClr val="333333"/>
                </a:solidFill>
                <a:effectLst/>
                <a:latin typeface="PingFang SC"/>
              </a:rPr>
              <a:t>End Of File</a:t>
            </a:r>
            <a:r>
              <a:rPr lang="zh-CN" altLang="en-US" b="0" i="0" u="none" strike="noStrike" dirty="0">
                <a:solidFill>
                  <a:srgbClr val="333333"/>
                </a:solidFill>
                <a:effectLst/>
                <a:latin typeface="PingFang SC"/>
              </a:rPr>
              <a:t>的简写，这是一个宏定义，</a:t>
            </a:r>
            <a:endParaRPr lang="en-US" altLang="zh-CN" b="0" i="0" u="none" strike="noStrike" dirty="0">
              <a:solidFill>
                <a:srgbClr val="333333"/>
              </a:solidFill>
              <a:effectLst/>
              <a:latin typeface="PingFang SC"/>
            </a:endParaRPr>
          </a:p>
          <a:p>
            <a:r>
              <a:rPr lang="zh-CN" altLang="en-US" b="0" i="0" u="none" strike="noStrike" dirty="0">
                <a:solidFill>
                  <a:srgbClr val="333333"/>
                </a:solidFill>
                <a:effectLst/>
                <a:latin typeface="PingFang SC"/>
              </a:rPr>
              <a:t>代表文件结束符，其值为</a:t>
            </a:r>
            <a:r>
              <a:rPr lang="en-US" altLang="zh-CN" b="0" i="0" u="none" strike="noStrike" dirty="0">
                <a:solidFill>
                  <a:srgbClr val="333333"/>
                </a:solidFill>
                <a:effectLst/>
                <a:latin typeface="PingFang SC"/>
              </a:rPr>
              <a:t>-1</a:t>
            </a:r>
            <a:r>
              <a:rPr lang="zh-CN" altLang="en-US" b="0" i="0" u="none" strike="noStrike" dirty="0">
                <a:solidFill>
                  <a:srgbClr val="333333"/>
                </a:solidFill>
                <a:effectLst/>
                <a:latin typeface="PingFang SC"/>
              </a:rPr>
              <a:t>。</a:t>
            </a:r>
            <a:endParaRPr lang="zh-CN" altLang="en-US" dirty="0"/>
          </a:p>
        </p:txBody>
      </p:sp>
      <p:cxnSp>
        <p:nvCxnSpPr>
          <p:cNvPr id="4" name="直接箭头连接符 3">
            <a:extLst>
              <a:ext uri="{FF2B5EF4-FFF2-40B4-BE49-F238E27FC236}">
                <a16:creationId xmlns:a16="http://schemas.microsoft.com/office/drawing/2014/main" id="{A4DED7AB-6E3D-4B49-AB1D-9E693F16B923}"/>
              </a:ext>
            </a:extLst>
          </p:cNvPr>
          <p:cNvCxnSpPr>
            <a:cxnSpLocks/>
            <a:stCxn id="2" idx="1"/>
          </p:cNvCxnSpPr>
          <p:nvPr/>
        </p:nvCxnSpPr>
        <p:spPr>
          <a:xfrm flipH="1">
            <a:off x="2771800" y="983633"/>
            <a:ext cx="467544" cy="1221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BC771793-F052-429A-94B9-BDDC51C1FC95}"/>
              </a:ext>
            </a:extLst>
          </p:cNvPr>
          <p:cNvCxnSpPr>
            <a:cxnSpLocks/>
          </p:cNvCxnSpPr>
          <p:nvPr/>
        </p:nvCxnSpPr>
        <p:spPr>
          <a:xfrm flipH="1">
            <a:off x="4788024" y="1954658"/>
            <a:ext cx="683568" cy="351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50E33CDE-6CAE-430C-B5DE-8EB4DD6BA773}"/>
              </a:ext>
            </a:extLst>
          </p:cNvPr>
          <p:cNvSpPr txBox="1"/>
          <p:nvPr/>
        </p:nvSpPr>
        <p:spPr>
          <a:xfrm>
            <a:off x="5504548" y="1723826"/>
            <a:ext cx="800219"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r>
              <a:rPr lang="zh-CN" altLang="en-US" dirty="0"/>
              <a:t>换行</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7346"/>
                                        </p:tgtEl>
                                        <p:attrNameLst>
                                          <p:attrName>style.visibility</p:attrName>
                                        </p:attrNameLst>
                                      </p:cBhvr>
                                      <p:to>
                                        <p:strVal val="visible"/>
                                      </p:to>
                                    </p:set>
                                    <p:animEffect transition="in" filter="fade">
                                      <p:cBhvr>
                                        <p:cTn id="7" dur="1000"/>
                                        <p:tgtEl>
                                          <p:spTgt spid="57346"/>
                                        </p:tgtEl>
                                      </p:cBhvr>
                                    </p:animEffect>
                                    <p:anim calcmode="lin" valueType="num">
                                      <p:cBhvr>
                                        <p:cTn id="8" dur="1000" fill="hold"/>
                                        <p:tgtEl>
                                          <p:spTgt spid="57346"/>
                                        </p:tgtEl>
                                        <p:attrNameLst>
                                          <p:attrName>ppt_x</p:attrName>
                                        </p:attrNameLst>
                                      </p:cBhvr>
                                      <p:tavLst>
                                        <p:tav tm="0">
                                          <p:val>
                                            <p:strVal val="#ppt_x"/>
                                          </p:val>
                                        </p:tav>
                                        <p:tav tm="100000">
                                          <p:val>
                                            <p:strVal val="#ppt_x"/>
                                          </p:val>
                                        </p:tav>
                                      </p:tavLst>
                                    </p:anim>
                                    <p:anim calcmode="lin" valueType="num">
                                      <p:cBhvr>
                                        <p:cTn id="9" dur="1000" fill="hold"/>
                                        <p:tgtEl>
                                          <p:spTgt spid="5734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p:bldP spid="2" grpId="0" animBg="1"/>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4817F1F9-56CA-4F2E-9F4E-6FB692B5D79C}"/>
              </a:ext>
            </a:extLst>
          </p:cNvPr>
          <p:cNvSpPr>
            <a:spLocks noGrp="1"/>
          </p:cNvSpPr>
          <p:nvPr>
            <p:ph type="title"/>
          </p:nvPr>
        </p:nvSpPr>
        <p:spPr/>
        <p:txBody>
          <a:bodyPr/>
          <a:lstStyle/>
          <a:p>
            <a:r>
              <a:rPr lang="zh-CN" altLang="en-US" dirty="0"/>
              <a:t>例</a:t>
            </a:r>
            <a:r>
              <a:rPr lang="en-US" altLang="zh-CN" dirty="0"/>
              <a:t>4.3  </a:t>
            </a:r>
            <a:r>
              <a:rPr lang="zh-CN" altLang="en-US" dirty="0"/>
              <a:t>使用栈计算表达式的值</a:t>
            </a:r>
          </a:p>
        </p:txBody>
      </p:sp>
      <p:sp>
        <p:nvSpPr>
          <p:cNvPr id="30723" name="内容占位符 2">
            <a:extLst>
              <a:ext uri="{FF2B5EF4-FFF2-40B4-BE49-F238E27FC236}">
                <a16:creationId xmlns:a16="http://schemas.microsoft.com/office/drawing/2014/main" id="{95A73596-4F8A-4534-A895-34B03F53824B}"/>
              </a:ext>
            </a:extLst>
          </p:cNvPr>
          <p:cNvSpPr>
            <a:spLocks noGrp="1"/>
          </p:cNvSpPr>
          <p:nvPr>
            <p:ph idx="1"/>
          </p:nvPr>
        </p:nvSpPr>
        <p:spPr>
          <a:xfrm>
            <a:off x="857250" y="2017713"/>
            <a:ext cx="8097838" cy="4114800"/>
          </a:xfrm>
        </p:spPr>
        <p:txBody>
          <a:bodyPr/>
          <a:lstStyle/>
          <a:p>
            <a:pPr marL="0" indent="0" algn="just">
              <a:buFontTx/>
              <a:buNone/>
            </a:pPr>
            <a:r>
              <a:rPr lang="zh-CN" altLang="en-US" sz="2400"/>
              <a:t>      </a:t>
            </a:r>
            <a:r>
              <a:rPr lang="zh-CN" altLang="en-US" sz="2800"/>
              <a:t>表达式求值是程序设计语言编译中的一个最基本问题。它的实现是栈应用的又一个典型例子。这里介绍一种简单直观、广为使用的算法，通常称为</a:t>
            </a:r>
            <a:r>
              <a:rPr lang="zh-CN" altLang="en-US" sz="2800">
                <a:latin typeface="Courier New" panose="02070309020205020404" pitchFamily="49" charset="0"/>
              </a:rPr>
              <a:t>“</a:t>
            </a:r>
            <a:r>
              <a:rPr lang="zh-CN" altLang="en-US" sz="2800"/>
              <a:t>算符优先法</a:t>
            </a:r>
            <a:r>
              <a:rPr lang="zh-CN" altLang="en-US" sz="2800">
                <a:latin typeface="Courier New" panose="02070309020205020404" pitchFamily="49" charset="0"/>
              </a:rPr>
              <a:t>”</a:t>
            </a:r>
            <a:r>
              <a:rPr lang="zh-CN" altLang="en-US" sz="2800"/>
              <a:t>。</a:t>
            </a:r>
          </a:p>
          <a:p>
            <a:pPr marL="0" indent="0" algn="just">
              <a:buFontTx/>
              <a:buNone/>
            </a:pPr>
            <a:r>
              <a:rPr lang="zh-CN" altLang="en-US" sz="2800"/>
              <a:t>      要把一个表达式翻译成正确求值的一个机器指令序列，或者直接对表达式求值，首先要能够正确解释表达式。例如，要对下面的算术表达式求值</a:t>
            </a:r>
          </a:p>
          <a:p>
            <a:pPr marL="0" indent="0" algn="just">
              <a:buFontTx/>
              <a:buNone/>
            </a:pPr>
            <a:r>
              <a:rPr lang="zh-CN" altLang="en-US" sz="2800"/>
              <a:t>                      </a:t>
            </a:r>
            <a:r>
              <a:rPr lang="en-US" altLang="zh-CN" sz="2800"/>
              <a:t>4+2 *3 -10</a:t>
            </a:r>
            <a:r>
              <a:rPr lang="zh-CN" altLang="en-US" sz="2800"/>
              <a:t>／</a:t>
            </a:r>
            <a:r>
              <a:rPr lang="en-US" altLang="zh-CN" sz="2800"/>
              <a:t>5</a:t>
            </a:r>
            <a:endParaRPr lang="zh-CN" altLang="en-US" sz="2800"/>
          </a:p>
        </p:txBody>
      </p:sp>
      <p:sp>
        <p:nvSpPr>
          <p:cNvPr id="2" name="灯片编号占位符 1">
            <a:extLst>
              <a:ext uri="{FF2B5EF4-FFF2-40B4-BE49-F238E27FC236}">
                <a16:creationId xmlns:a16="http://schemas.microsoft.com/office/drawing/2014/main" id="{20B94EF8-2EF4-4525-ABB7-3F40F8F249AA}"/>
              </a:ext>
            </a:extLst>
          </p:cNvPr>
          <p:cNvSpPr>
            <a:spLocks noGrp="1"/>
          </p:cNvSpPr>
          <p:nvPr>
            <p:ph type="sldNum" sz="quarter" idx="12"/>
          </p:nvPr>
        </p:nvSpPr>
        <p:spPr/>
        <p:txBody>
          <a:bodyPr/>
          <a:lstStyle/>
          <a:p>
            <a:fld id="{6F7EDBC0-6DEE-4BD2-A354-B0E2D215F1D6}" type="slidenum">
              <a:rPr lang="zh-CN" altLang="en-US" smtClean="0"/>
              <a:pPr/>
              <a:t>41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blinds(horizontal)">
                                      <p:cBhvr>
                                        <p:cTn id="7" dur="500"/>
                                        <p:tgtEl>
                                          <p:spTgt spid="30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blinds(horizontal)">
                                      <p:cBhvr>
                                        <p:cTn id="12" dur="500"/>
                                        <p:tgtEl>
                                          <p:spTgt spid="30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Effect transition="in" filter="blinds(horizontal)">
                                      <p:cBhvr>
                                        <p:cTn id="17" dur="500"/>
                                        <p:tgtEl>
                                          <p:spTgt spid="307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1826D131-1C41-4B1B-92D5-3332A85745C2}"/>
              </a:ext>
            </a:extLst>
          </p:cNvPr>
          <p:cNvSpPr>
            <a:spLocks noGrp="1"/>
          </p:cNvSpPr>
          <p:nvPr>
            <p:ph type="title"/>
          </p:nvPr>
        </p:nvSpPr>
        <p:spPr/>
        <p:txBody>
          <a:bodyPr/>
          <a:lstStyle/>
          <a:p>
            <a:r>
              <a:rPr lang="zh-CN" altLang="en-US" dirty="0"/>
              <a:t>例</a:t>
            </a:r>
            <a:r>
              <a:rPr lang="en-US" altLang="zh-CN" dirty="0"/>
              <a:t>4.3  </a:t>
            </a:r>
            <a:r>
              <a:rPr lang="zh-CN" altLang="en-US" dirty="0"/>
              <a:t>使用栈计算表达式的值</a:t>
            </a:r>
          </a:p>
        </p:txBody>
      </p:sp>
      <p:sp>
        <p:nvSpPr>
          <p:cNvPr id="31747" name="内容占位符 2">
            <a:extLst>
              <a:ext uri="{FF2B5EF4-FFF2-40B4-BE49-F238E27FC236}">
                <a16:creationId xmlns:a16="http://schemas.microsoft.com/office/drawing/2014/main" id="{101086A8-FA81-4EFB-8292-93BC28A1EF7C}"/>
              </a:ext>
            </a:extLst>
          </p:cNvPr>
          <p:cNvSpPr>
            <a:spLocks noGrp="1"/>
          </p:cNvSpPr>
          <p:nvPr>
            <p:ph idx="1"/>
          </p:nvPr>
        </p:nvSpPr>
        <p:spPr>
          <a:xfrm>
            <a:off x="428625" y="2017713"/>
            <a:ext cx="8715375" cy="4411662"/>
          </a:xfrm>
        </p:spPr>
        <p:txBody>
          <a:bodyPr/>
          <a:lstStyle/>
          <a:p>
            <a:pPr algn="just">
              <a:buFontTx/>
              <a:buNone/>
            </a:pPr>
            <a:r>
              <a:rPr lang="en-US" altLang="zh-CN" sz="2800"/>
              <a:t> </a:t>
            </a:r>
            <a:r>
              <a:rPr lang="zh-CN" altLang="en-US" sz="2800"/>
              <a:t>首先要了解算术四则运算的规则。即：</a:t>
            </a:r>
          </a:p>
          <a:p>
            <a:pPr algn="just">
              <a:buFontTx/>
              <a:buNone/>
            </a:pPr>
            <a:r>
              <a:rPr lang="zh-CN" altLang="en-US" sz="2800"/>
              <a:t>    </a:t>
            </a:r>
            <a:r>
              <a:rPr lang="en-US" altLang="zh-CN" sz="2800"/>
              <a:t>1)</a:t>
            </a:r>
            <a:r>
              <a:rPr lang="zh-CN" altLang="en-US" sz="2800"/>
              <a:t>先乘除，后加减；</a:t>
            </a:r>
          </a:p>
          <a:p>
            <a:pPr algn="just">
              <a:buFontTx/>
              <a:buNone/>
            </a:pPr>
            <a:r>
              <a:rPr lang="zh-CN" altLang="en-US" sz="2800"/>
              <a:t>    </a:t>
            </a:r>
            <a:r>
              <a:rPr lang="en-US" altLang="zh-CN" sz="2800"/>
              <a:t>2)</a:t>
            </a:r>
            <a:r>
              <a:rPr lang="zh-CN" altLang="en-US" sz="2800"/>
              <a:t>从左算到右；</a:t>
            </a:r>
          </a:p>
          <a:p>
            <a:pPr algn="just">
              <a:buFontTx/>
              <a:buNone/>
            </a:pPr>
            <a:r>
              <a:rPr lang="zh-CN" altLang="en-US" sz="2800"/>
              <a:t>    </a:t>
            </a:r>
            <a:r>
              <a:rPr lang="en-US" altLang="zh-CN" sz="2800"/>
              <a:t>3)</a:t>
            </a:r>
            <a:r>
              <a:rPr lang="zh-CN" altLang="en-US" sz="2800"/>
              <a:t>先括号内，后括号外。由此，这个算术表达式的计算顺序应为</a:t>
            </a:r>
            <a:endParaRPr lang="en-US" altLang="zh-CN" sz="2800"/>
          </a:p>
          <a:p>
            <a:pPr algn="just">
              <a:buFontTx/>
              <a:buNone/>
            </a:pPr>
            <a:r>
              <a:rPr lang="en-US" altLang="zh-CN" sz="2800"/>
              <a:t>            4+2* 3-10/5 = 4+6-2= 10-2 =8</a:t>
            </a:r>
          </a:p>
          <a:p>
            <a:pPr algn="just">
              <a:buFontTx/>
              <a:buNone/>
            </a:pPr>
            <a:r>
              <a:rPr lang="en-US" altLang="zh-CN" sz="2800"/>
              <a:t>           </a:t>
            </a:r>
            <a:r>
              <a:rPr lang="zh-CN" altLang="en-US" sz="2800"/>
              <a:t>算符优先法就是根据这个运算优先关系的规定来实现对表达式的编译或解释执行的。</a:t>
            </a:r>
          </a:p>
        </p:txBody>
      </p:sp>
      <p:cxnSp>
        <p:nvCxnSpPr>
          <p:cNvPr id="3" name="Straight Connector 2">
            <a:extLst>
              <a:ext uri="{FF2B5EF4-FFF2-40B4-BE49-F238E27FC236}">
                <a16:creationId xmlns:a16="http://schemas.microsoft.com/office/drawing/2014/main" id="{5FAE4898-07E5-427F-A45C-F0FA3700EBB0}"/>
              </a:ext>
            </a:extLst>
          </p:cNvPr>
          <p:cNvCxnSpPr/>
          <p:nvPr/>
        </p:nvCxnSpPr>
        <p:spPr>
          <a:xfrm>
            <a:off x="2268538" y="4919663"/>
            <a:ext cx="790575"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47476AF-1F62-404B-A3D5-E77092B9C65D}"/>
              </a:ext>
            </a:extLst>
          </p:cNvPr>
          <p:cNvCxnSpPr/>
          <p:nvPr/>
        </p:nvCxnSpPr>
        <p:spPr>
          <a:xfrm>
            <a:off x="3248025" y="4919663"/>
            <a:ext cx="792163"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083D970-1C54-4870-B840-613E28945DD0}"/>
              </a:ext>
            </a:extLst>
          </p:cNvPr>
          <p:cNvCxnSpPr/>
          <p:nvPr/>
        </p:nvCxnSpPr>
        <p:spPr>
          <a:xfrm>
            <a:off x="4643438" y="4941888"/>
            <a:ext cx="649287"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99CAE9F-E901-4804-968E-DAC54CEF9E74}"/>
              </a:ext>
            </a:extLst>
          </p:cNvPr>
          <p:cNvCxnSpPr/>
          <p:nvPr/>
        </p:nvCxnSpPr>
        <p:spPr>
          <a:xfrm>
            <a:off x="6227763" y="4919663"/>
            <a:ext cx="792162"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0B5FE527-3617-4484-8A41-883F6590FF57}"/>
              </a:ext>
            </a:extLst>
          </p:cNvPr>
          <p:cNvSpPr>
            <a:spLocks noGrp="1"/>
          </p:cNvSpPr>
          <p:nvPr>
            <p:ph type="sldNum" sz="quarter" idx="12"/>
          </p:nvPr>
        </p:nvSpPr>
        <p:spPr/>
        <p:txBody>
          <a:bodyPr/>
          <a:lstStyle/>
          <a:p>
            <a:fld id="{6F7EDBC0-6DEE-4BD2-A354-B0E2D215F1D6}" type="slidenum">
              <a:rPr lang="zh-CN" altLang="en-US" smtClean="0"/>
              <a:pPr/>
              <a:t>42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blinds(horizontal)">
                                      <p:cBhvr>
                                        <p:cTn id="7" dur="500"/>
                                        <p:tgtEl>
                                          <p:spTgt spid="31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blinds(horizontal)">
                                      <p:cBhvr>
                                        <p:cTn id="12" dur="500"/>
                                        <p:tgtEl>
                                          <p:spTgt spid="317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747">
                                            <p:txEl>
                                              <p:pRg st="2" end="2"/>
                                            </p:txEl>
                                          </p:spTgt>
                                        </p:tgtEl>
                                        <p:attrNameLst>
                                          <p:attrName>style.visibility</p:attrName>
                                        </p:attrNameLst>
                                      </p:cBhvr>
                                      <p:to>
                                        <p:strVal val="visible"/>
                                      </p:to>
                                    </p:set>
                                    <p:animEffect transition="in" filter="blinds(horizontal)">
                                      <p:cBhvr>
                                        <p:cTn id="17" dur="500"/>
                                        <p:tgtEl>
                                          <p:spTgt spid="317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747">
                                            <p:txEl>
                                              <p:pRg st="3" end="3"/>
                                            </p:txEl>
                                          </p:spTgt>
                                        </p:tgtEl>
                                        <p:attrNameLst>
                                          <p:attrName>style.visibility</p:attrName>
                                        </p:attrNameLst>
                                      </p:cBhvr>
                                      <p:to>
                                        <p:strVal val="visible"/>
                                      </p:to>
                                    </p:set>
                                    <p:animEffect transition="in" filter="blinds(horizontal)">
                                      <p:cBhvr>
                                        <p:cTn id="22" dur="500"/>
                                        <p:tgtEl>
                                          <p:spTgt spid="317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1747">
                                            <p:txEl>
                                              <p:pRg st="4" end="4"/>
                                            </p:txEl>
                                          </p:spTgt>
                                        </p:tgtEl>
                                        <p:attrNameLst>
                                          <p:attrName>style.visibility</p:attrName>
                                        </p:attrNameLst>
                                      </p:cBhvr>
                                      <p:to>
                                        <p:strVal val="visible"/>
                                      </p:to>
                                    </p:set>
                                    <p:animEffect transition="in" filter="blinds(horizontal)">
                                      <p:cBhvr>
                                        <p:cTn id="27" dur="500"/>
                                        <p:tgtEl>
                                          <p:spTgt spid="317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1747">
                                            <p:txEl>
                                              <p:pRg st="5" end="5"/>
                                            </p:txEl>
                                          </p:spTgt>
                                        </p:tgtEl>
                                        <p:attrNameLst>
                                          <p:attrName>style.visibility</p:attrName>
                                        </p:attrNameLst>
                                      </p:cBhvr>
                                      <p:to>
                                        <p:strVal val="visible"/>
                                      </p:to>
                                    </p:set>
                                    <p:animEffect transition="in" filter="blinds(horizontal)">
                                      <p:cBhvr>
                                        <p:cTn id="32" dur="500"/>
                                        <p:tgtEl>
                                          <p:spTgt spid="3174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par>
                                <p:cTn id="38" presetID="10" presetClass="entr" presetSubtype="0" fill="hold"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par>
                                <p:cTn id="41" presetID="10" presetClass="entr" presetSubtype="0"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par>
                                <p:cTn id="44" presetID="10" presetClass="entr" presetSubtype="0" fill="hold"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B74A5E25-7EDA-47E5-A4A2-8442A8C3B941}"/>
              </a:ext>
            </a:extLst>
          </p:cNvPr>
          <p:cNvSpPr>
            <a:spLocks noGrp="1"/>
          </p:cNvSpPr>
          <p:nvPr>
            <p:ph type="title"/>
          </p:nvPr>
        </p:nvSpPr>
        <p:spPr/>
        <p:txBody>
          <a:bodyPr/>
          <a:lstStyle/>
          <a:p>
            <a:r>
              <a:rPr lang="zh-CN" altLang="en-US" dirty="0"/>
              <a:t>例</a:t>
            </a:r>
            <a:r>
              <a:rPr lang="en-US" altLang="zh-CN" dirty="0"/>
              <a:t>4.3  </a:t>
            </a:r>
            <a:r>
              <a:rPr lang="zh-CN" altLang="en-US" dirty="0"/>
              <a:t>使用栈计算表达式的值</a:t>
            </a:r>
          </a:p>
        </p:txBody>
      </p:sp>
      <p:sp>
        <p:nvSpPr>
          <p:cNvPr id="3" name="内容占位符 2">
            <a:extLst>
              <a:ext uri="{FF2B5EF4-FFF2-40B4-BE49-F238E27FC236}">
                <a16:creationId xmlns:a16="http://schemas.microsoft.com/office/drawing/2014/main" id="{04012E92-C880-4D63-B1F4-A2F761438A4C}"/>
              </a:ext>
            </a:extLst>
          </p:cNvPr>
          <p:cNvSpPr>
            <a:spLocks noGrp="1"/>
          </p:cNvSpPr>
          <p:nvPr>
            <p:ph idx="1"/>
          </p:nvPr>
        </p:nvSpPr>
        <p:spPr>
          <a:xfrm>
            <a:off x="785813" y="2017713"/>
            <a:ext cx="8169275" cy="4114800"/>
          </a:xfrm>
        </p:spPr>
        <p:txBody>
          <a:bodyPr/>
          <a:lstStyle/>
          <a:p>
            <a:pPr marL="0" indent="0">
              <a:buFont typeface="Wingdings" panose="05000000000000000000" pitchFamily="2" charset="2"/>
              <a:buChar char="p"/>
              <a:defRPr/>
            </a:pPr>
            <a:r>
              <a:rPr lang="zh-CN" altLang="en-US" sz="2800" dirty="0"/>
              <a:t> 假设表达式语法没有错误，程序运行的时候按照运算符的优先级就可以计算出表达式的结果。</a:t>
            </a:r>
            <a:endParaRPr lang="en-US" altLang="zh-CN" sz="2400" dirty="0"/>
          </a:p>
          <a:p>
            <a:pPr marL="0" indent="0">
              <a:buFont typeface="Wingdings" panose="05000000000000000000" pitchFamily="2" charset="2"/>
              <a:buChar char="p"/>
              <a:defRPr/>
            </a:pPr>
            <a:r>
              <a:rPr lang="zh-CN" altLang="en-US" sz="2800" dirty="0"/>
              <a:t>优先级是我们可以容易理解的，但运算器却不容易去实现。运算器适合一步一步的从头到尾计算，可以考虑用表达式的后缀形式来实现求值运算。</a:t>
            </a:r>
            <a:endParaRPr lang="en-US" altLang="zh-CN" sz="2800" dirty="0"/>
          </a:p>
          <a:p>
            <a:pPr marL="0" indent="0">
              <a:buFont typeface="Wingdings" panose="05000000000000000000" pitchFamily="2" charset="2"/>
              <a:buChar char="p"/>
              <a:defRPr/>
            </a:pPr>
            <a:r>
              <a:rPr lang="zh-CN" altLang="en-US" sz="2800" dirty="0"/>
              <a:t>后缀表达式：运算符在两个操作数之后，后缀表达式没有括号，算符没有优先级，从左向右按顺序计算即可得到表达式的结果。</a:t>
            </a:r>
            <a:endParaRPr lang="en-US" altLang="zh-CN" sz="2800" dirty="0"/>
          </a:p>
          <a:p>
            <a:pPr>
              <a:buFont typeface="Wingdings" panose="05000000000000000000" pitchFamily="2" charset="2"/>
              <a:buNone/>
              <a:defRPr/>
            </a:pPr>
            <a:endParaRPr lang="zh-CN" altLang="en-US" sz="2800" dirty="0"/>
          </a:p>
        </p:txBody>
      </p:sp>
      <p:sp>
        <p:nvSpPr>
          <p:cNvPr id="2" name="灯片编号占位符 1">
            <a:extLst>
              <a:ext uri="{FF2B5EF4-FFF2-40B4-BE49-F238E27FC236}">
                <a16:creationId xmlns:a16="http://schemas.microsoft.com/office/drawing/2014/main" id="{0348B041-48DD-463D-887E-BF14A68FA211}"/>
              </a:ext>
            </a:extLst>
          </p:cNvPr>
          <p:cNvSpPr>
            <a:spLocks noGrp="1"/>
          </p:cNvSpPr>
          <p:nvPr>
            <p:ph type="sldNum" sz="quarter" idx="12"/>
          </p:nvPr>
        </p:nvSpPr>
        <p:spPr/>
        <p:txBody>
          <a:bodyPr/>
          <a:lstStyle/>
          <a:p>
            <a:fld id="{6F7EDBC0-6DEE-4BD2-A354-B0E2D215F1D6}" type="slidenum">
              <a:rPr lang="zh-CN" altLang="en-US" smtClean="0"/>
              <a:pPr/>
              <a:t>43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a:extLst>
              <a:ext uri="{FF2B5EF4-FFF2-40B4-BE49-F238E27FC236}">
                <a16:creationId xmlns:a16="http://schemas.microsoft.com/office/drawing/2014/main" id="{446A6970-BD03-4667-A319-82027CE2218C}"/>
              </a:ext>
            </a:extLst>
          </p:cNvPr>
          <p:cNvSpPr>
            <a:spLocks noGrp="1" noChangeArrowheads="1"/>
          </p:cNvSpPr>
          <p:nvPr>
            <p:ph type="body" idx="1"/>
          </p:nvPr>
        </p:nvSpPr>
        <p:spPr>
          <a:xfrm>
            <a:off x="893763" y="549275"/>
            <a:ext cx="7788275" cy="1150938"/>
          </a:xfrm>
        </p:spPr>
        <p:txBody>
          <a:bodyPr/>
          <a:lstStyle/>
          <a:p>
            <a:pPr eaLnBrk="1" hangingPunct="1">
              <a:lnSpc>
                <a:spcPct val="90000"/>
              </a:lnSpc>
              <a:buFont typeface="Wingdings" panose="05000000000000000000" pitchFamily="2" charset="2"/>
              <a:buNone/>
            </a:pPr>
            <a:r>
              <a:rPr lang="zh-CN" altLang="en-US" sz="4000">
                <a:solidFill>
                  <a:srgbClr val="FF0000"/>
                </a:solidFill>
              </a:rPr>
              <a:t>使用栈计算表达式的值。</a:t>
            </a:r>
            <a:endParaRPr lang="en-US" altLang="zh-CN" sz="4000">
              <a:solidFill>
                <a:srgbClr val="FF0000"/>
              </a:solidFill>
            </a:endParaRPr>
          </a:p>
          <a:p>
            <a:pPr eaLnBrk="1" hangingPunct="1">
              <a:lnSpc>
                <a:spcPct val="90000"/>
              </a:lnSpc>
              <a:buFont typeface="Wingdings" panose="05000000000000000000" pitchFamily="2" charset="2"/>
              <a:buNone/>
            </a:pPr>
            <a:r>
              <a:rPr lang="zh-CN" altLang="en-US"/>
              <a:t>中缀表达式</a:t>
            </a:r>
            <a:r>
              <a:rPr lang="en-US" altLang="zh-CN"/>
              <a:t>1+2*(3-4)+5</a:t>
            </a:r>
            <a:endParaRPr lang="zh-CN" altLang="en-US"/>
          </a:p>
        </p:txBody>
      </p:sp>
      <p:pic>
        <p:nvPicPr>
          <p:cNvPr id="18437" name="Picture 5" descr="3d6">
            <a:extLst>
              <a:ext uri="{FF2B5EF4-FFF2-40B4-BE49-F238E27FC236}">
                <a16:creationId xmlns:a16="http://schemas.microsoft.com/office/drawing/2014/main" id="{A23A63A0-2312-4D89-A37C-582823F4A8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1854200"/>
            <a:ext cx="5689600"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47">
            <a:extLst>
              <a:ext uri="{FF2B5EF4-FFF2-40B4-BE49-F238E27FC236}">
                <a16:creationId xmlns:a16="http://schemas.microsoft.com/office/drawing/2014/main" id="{AC09B385-41C2-4A44-90D4-AB5ED4287144}"/>
              </a:ext>
            </a:extLst>
          </p:cNvPr>
          <p:cNvGrpSpPr>
            <a:grpSpLocks/>
          </p:cNvGrpSpPr>
          <p:nvPr/>
        </p:nvGrpSpPr>
        <p:grpSpPr bwMode="auto">
          <a:xfrm>
            <a:off x="142875" y="2714625"/>
            <a:ext cx="2071688" cy="3500438"/>
            <a:chOff x="0" y="2714620"/>
            <a:chExt cx="2071670" cy="3500462"/>
          </a:xfrm>
        </p:grpSpPr>
        <p:sp>
          <p:nvSpPr>
            <p:cNvPr id="6" name="椭圆 5">
              <a:extLst>
                <a:ext uri="{FF2B5EF4-FFF2-40B4-BE49-F238E27FC236}">
                  <a16:creationId xmlns:a16="http://schemas.microsoft.com/office/drawing/2014/main" id="{90E2F3D1-DDEB-4DC1-800B-1D49F430553F}"/>
                </a:ext>
              </a:extLst>
            </p:cNvPr>
            <p:cNvSpPr/>
            <p:nvPr/>
          </p:nvSpPr>
          <p:spPr>
            <a:xfrm>
              <a:off x="1071554" y="2714620"/>
              <a:ext cx="357184"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rgbClr val="FF0000"/>
                  </a:solidFill>
                </a:rPr>
                <a:t>＋</a:t>
              </a:r>
            </a:p>
          </p:txBody>
        </p:sp>
        <p:sp>
          <p:nvSpPr>
            <p:cNvPr id="7" name="椭圆 6">
              <a:extLst>
                <a:ext uri="{FF2B5EF4-FFF2-40B4-BE49-F238E27FC236}">
                  <a16:creationId xmlns:a16="http://schemas.microsoft.com/office/drawing/2014/main" id="{E8E7107E-402B-4679-87DB-4F7A81BCE6D9}"/>
                </a:ext>
              </a:extLst>
            </p:cNvPr>
            <p:cNvSpPr/>
            <p:nvPr/>
          </p:nvSpPr>
          <p:spPr>
            <a:xfrm>
              <a:off x="428621" y="3500438"/>
              <a:ext cx="357185" cy="3571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rgbClr val="FF0000"/>
                  </a:solidFill>
                </a:rPr>
                <a:t>＋</a:t>
              </a:r>
            </a:p>
          </p:txBody>
        </p:sp>
        <p:sp>
          <p:nvSpPr>
            <p:cNvPr id="8" name="椭圆 7">
              <a:extLst>
                <a:ext uri="{FF2B5EF4-FFF2-40B4-BE49-F238E27FC236}">
                  <a16:creationId xmlns:a16="http://schemas.microsoft.com/office/drawing/2014/main" id="{0DA2568B-C97A-43A1-AF20-7CA6DE515D61}"/>
                </a:ext>
              </a:extLst>
            </p:cNvPr>
            <p:cNvSpPr/>
            <p:nvPr/>
          </p:nvSpPr>
          <p:spPr>
            <a:xfrm>
              <a:off x="1714485" y="3500438"/>
              <a:ext cx="357185" cy="3571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rPr>
                <a:t>5</a:t>
              </a:r>
              <a:endParaRPr lang="zh-CN" altLang="en-US" b="1" dirty="0">
                <a:solidFill>
                  <a:srgbClr val="FF0000"/>
                </a:solidFill>
              </a:endParaRPr>
            </a:p>
          </p:txBody>
        </p:sp>
        <p:sp>
          <p:nvSpPr>
            <p:cNvPr id="9" name="椭圆 8">
              <a:extLst>
                <a:ext uri="{FF2B5EF4-FFF2-40B4-BE49-F238E27FC236}">
                  <a16:creationId xmlns:a16="http://schemas.microsoft.com/office/drawing/2014/main" id="{C1F9F02E-2975-43FC-8B9D-D4A2778320BA}"/>
                </a:ext>
              </a:extLst>
            </p:cNvPr>
            <p:cNvSpPr/>
            <p:nvPr/>
          </p:nvSpPr>
          <p:spPr>
            <a:xfrm>
              <a:off x="0" y="4429132"/>
              <a:ext cx="357185"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rPr>
                <a:t>1</a:t>
              </a:r>
              <a:endParaRPr lang="zh-CN" altLang="en-US" b="1" dirty="0">
                <a:solidFill>
                  <a:srgbClr val="FF0000"/>
                </a:solidFill>
              </a:endParaRPr>
            </a:p>
          </p:txBody>
        </p:sp>
        <p:sp>
          <p:nvSpPr>
            <p:cNvPr id="10" name="椭圆 9">
              <a:extLst>
                <a:ext uri="{FF2B5EF4-FFF2-40B4-BE49-F238E27FC236}">
                  <a16:creationId xmlns:a16="http://schemas.microsoft.com/office/drawing/2014/main" id="{C808E674-A527-482B-A50D-33F1186E4794}"/>
                </a:ext>
              </a:extLst>
            </p:cNvPr>
            <p:cNvSpPr/>
            <p:nvPr/>
          </p:nvSpPr>
          <p:spPr>
            <a:xfrm>
              <a:off x="928680" y="4357694"/>
              <a:ext cx="357184" cy="3571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rPr>
                <a:t>×</a:t>
              </a:r>
              <a:endParaRPr lang="zh-CN" altLang="en-US" b="1" dirty="0">
                <a:solidFill>
                  <a:srgbClr val="FF0000"/>
                </a:solidFill>
              </a:endParaRPr>
            </a:p>
          </p:txBody>
        </p:sp>
        <p:sp>
          <p:nvSpPr>
            <p:cNvPr id="11" name="椭圆 10">
              <a:extLst>
                <a:ext uri="{FF2B5EF4-FFF2-40B4-BE49-F238E27FC236}">
                  <a16:creationId xmlns:a16="http://schemas.microsoft.com/office/drawing/2014/main" id="{5D55DC3F-24CF-4724-A6B5-2D6FBCD11794}"/>
                </a:ext>
              </a:extLst>
            </p:cNvPr>
            <p:cNvSpPr/>
            <p:nvPr/>
          </p:nvSpPr>
          <p:spPr>
            <a:xfrm>
              <a:off x="1357301" y="5000636"/>
              <a:ext cx="357184"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rPr>
                <a:t>—</a:t>
              </a:r>
              <a:endParaRPr lang="zh-CN" altLang="en-US" b="1" dirty="0">
                <a:solidFill>
                  <a:srgbClr val="FF0000"/>
                </a:solidFill>
              </a:endParaRPr>
            </a:p>
          </p:txBody>
        </p:sp>
        <p:sp>
          <p:nvSpPr>
            <p:cNvPr id="12" name="椭圆 11">
              <a:extLst>
                <a:ext uri="{FF2B5EF4-FFF2-40B4-BE49-F238E27FC236}">
                  <a16:creationId xmlns:a16="http://schemas.microsoft.com/office/drawing/2014/main" id="{59CC84A3-9D42-497A-AB79-F1C1FF555CD9}"/>
                </a:ext>
              </a:extLst>
            </p:cNvPr>
            <p:cNvSpPr/>
            <p:nvPr/>
          </p:nvSpPr>
          <p:spPr>
            <a:xfrm>
              <a:off x="500059" y="5072074"/>
              <a:ext cx="357184" cy="3571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rPr>
                <a:t>2</a:t>
              </a:r>
              <a:endParaRPr lang="zh-CN" altLang="en-US" b="1" dirty="0">
                <a:solidFill>
                  <a:srgbClr val="FF0000"/>
                </a:solidFill>
              </a:endParaRPr>
            </a:p>
          </p:txBody>
        </p:sp>
        <p:sp>
          <p:nvSpPr>
            <p:cNvPr id="13" name="椭圆 12">
              <a:extLst>
                <a:ext uri="{FF2B5EF4-FFF2-40B4-BE49-F238E27FC236}">
                  <a16:creationId xmlns:a16="http://schemas.microsoft.com/office/drawing/2014/main" id="{2D1619EC-2AE0-4E71-B03B-3DFEAF631910}"/>
                </a:ext>
              </a:extLst>
            </p:cNvPr>
            <p:cNvSpPr/>
            <p:nvPr/>
          </p:nvSpPr>
          <p:spPr>
            <a:xfrm>
              <a:off x="1000116" y="5857892"/>
              <a:ext cx="357185"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rPr>
                <a:t>3</a:t>
              </a:r>
              <a:endParaRPr lang="zh-CN" altLang="en-US" b="1" dirty="0">
                <a:solidFill>
                  <a:srgbClr val="FF0000"/>
                </a:solidFill>
              </a:endParaRPr>
            </a:p>
          </p:txBody>
        </p:sp>
        <p:sp>
          <p:nvSpPr>
            <p:cNvPr id="14" name="椭圆 13">
              <a:extLst>
                <a:ext uri="{FF2B5EF4-FFF2-40B4-BE49-F238E27FC236}">
                  <a16:creationId xmlns:a16="http://schemas.microsoft.com/office/drawing/2014/main" id="{F68B8711-246B-447C-AA42-927F5CD43DBB}"/>
                </a:ext>
              </a:extLst>
            </p:cNvPr>
            <p:cNvSpPr/>
            <p:nvPr/>
          </p:nvSpPr>
          <p:spPr>
            <a:xfrm>
              <a:off x="1714485" y="5857892"/>
              <a:ext cx="357185"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rPr>
                <a:t>4</a:t>
              </a:r>
              <a:endParaRPr lang="zh-CN" altLang="en-US" b="1" dirty="0">
                <a:solidFill>
                  <a:srgbClr val="FF0000"/>
                </a:solidFill>
              </a:endParaRPr>
            </a:p>
          </p:txBody>
        </p:sp>
        <p:cxnSp>
          <p:nvCxnSpPr>
            <p:cNvPr id="16" name="直接连接符 15">
              <a:extLst>
                <a:ext uri="{FF2B5EF4-FFF2-40B4-BE49-F238E27FC236}">
                  <a16:creationId xmlns:a16="http://schemas.microsoft.com/office/drawing/2014/main" id="{D4731962-DBD7-4201-85B6-FB6C8073E6F3}"/>
                </a:ext>
              </a:extLst>
            </p:cNvPr>
            <p:cNvCxnSpPr>
              <a:stCxn id="9" idx="0"/>
              <a:endCxn id="7" idx="4"/>
            </p:cNvCxnSpPr>
            <p:nvPr/>
          </p:nvCxnSpPr>
          <p:spPr>
            <a:xfrm rot="5400000" flipH="1" flipV="1">
              <a:off x="107152" y="3929863"/>
              <a:ext cx="571504" cy="4270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59383A43-9124-4DF4-84F8-D7A3BA318A2B}"/>
                </a:ext>
              </a:extLst>
            </p:cNvPr>
            <p:cNvCxnSpPr>
              <a:stCxn id="10" idx="0"/>
              <a:endCxn id="7" idx="4"/>
            </p:cNvCxnSpPr>
            <p:nvPr/>
          </p:nvCxnSpPr>
          <p:spPr>
            <a:xfrm rot="16200000" flipV="1">
              <a:off x="606416" y="3857632"/>
              <a:ext cx="500066" cy="5000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FCD1D653-D122-4EE2-A9B6-37FC9AA38B0D}"/>
                </a:ext>
              </a:extLst>
            </p:cNvPr>
            <p:cNvCxnSpPr>
              <a:stCxn id="7" idx="0"/>
              <a:endCxn id="6" idx="4"/>
            </p:cNvCxnSpPr>
            <p:nvPr/>
          </p:nvCxnSpPr>
          <p:spPr>
            <a:xfrm rot="5400000" flipH="1" flipV="1">
              <a:off x="713571" y="2964659"/>
              <a:ext cx="428628" cy="6429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2C82A656-6056-4AA5-98BC-491485A2135A}"/>
                </a:ext>
              </a:extLst>
            </p:cNvPr>
            <p:cNvCxnSpPr>
              <a:stCxn id="8" idx="0"/>
              <a:endCxn id="6" idx="4"/>
            </p:cNvCxnSpPr>
            <p:nvPr/>
          </p:nvCxnSpPr>
          <p:spPr>
            <a:xfrm rot="16200000" flipV="1">
              <a:off x="1356504" y="2964659"/>
              <a:ext cx="428628" cy="6429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84269829-5266-45C6-82BF-B0D3BF030F91}"/>
                </a:ext>
              </a:extLst>
            </p:cNvPr>
            <p:cNvCxnSpPr>
              <a:stCxn id="12" idx="0"/>
              <a:endCxn id="10" idx="4"/>
            </p:cNvCxnSpPr>
            <p:nvPr/>
          </p:nvCxnSpPr>
          <p:spPr>
            <a:xfrm rot="5400000" flipH="1" flipV="1">
              <a:off x="713573" y="4679168"/>
              <a:ext cx="357190" cy="4286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846280B9-62BA-4CB4-A63A-9684905B855E}"/>
                </a:ext>
              </a:extLst>
            </p:cNvPr>
            <p:cNvCxnSpPr>
              <a:stCxn id="11" idx="0"/>
              <a:endCxn id="10" idx="4"/>
            </p:cNvCxnSpPr>
            <p:nvPr/>
          </p:nvCxnSpPr>
          <p:spPr>
            <a:xfrm rot="16200000" flipV="1">
              <a:off x="1177914" y="4643449"/>
              <a:ext cx="285752" cy="4286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29AF6AEA-4F72-4293-B300-B05F6BAFFF24}"/>
                </a:ext>
              </a:extLst>
            </p:cNvPr>
            <p:cNvCxnSpPr>
              <a:stCxn id="13" idx="0"/>
              <a:endCxn id="11" idx="4"/>
            </p:cNvCxnSpPr>
            <p:nvPr/>
          </p:nvCxnSpPr>
          <p:spPr>
            <a:xfrm rot="5400000" flipH="1" flipV="1">
              <a:off x="1106474" y="5429266"/>
              <a:ext cx="500065" cy="3571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A0BC06BB-E9C5-4BED-867B-44BF556E2F8A}"/>
                </a:ext>
              </a:extLst>
            </p:cNvPr>
            <p:cNvCxnSpPr>
              <a:stCxn id="14" idx="0"/>
              <a:endCxn id="11" idx="4"/>
            </p:cNvCxnSpPr>
            <p:nvPr/>
          </p:nvCxnSpPr>
          <p:spPr>
            <a:xfrm rot="16200000" flipV="1">
              <a:off x="1463659" y="5429266"/>
              <a:ext cx="500065" cy="3571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灯片编号占位符 2">
            <a:extLst>
              <a:ext uri="{FF2B5EF4-FFF2-40B4-BE49-F238E27FC236}">
                <a16:creationId xmlns:a16="http://schemas.microsoft.com/office/drawing/2014/main" id="{85DCC7CC-7683-4482-9D6D-1DECABFE87D0}"/>
              </a:ext>
            </a:extLst>
          </p:cNvPr>
          <p:cNvSpPr>
            <a:spLocks noGrp="1"/>
          </p:cNvSpPr>
          <p:nvPr>
            <p:ph type="sldNum" sz="quarter" idx="12"/>
          </p:nvPr>
        </p:nvSpPr>
        <p:spPr/>
        <p:txBody>
          <a:bodyPr/>
          <a:lstStyle/>
          <a:p>
            <a:fld id="{6F7EDBC0-6DEE-4BD2-A354-B0E2D215F1D6}" type="slidenum">
              <a:rPr lang="zh-CN" altLang="en-US" smtClean="0"/>
              <a:pPr/>
              <a:t>44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437"/>
                                        </p:tgtEl>
                                        <p:attrNameLst>
                                          <p:attrName>style.visibility</p:attrName>
                                        </p:attrNameLst>
                                      </p:cBhvr>
                                      <p:to>
                                        <p:strVal val="visible"/>
                                      </p:to>
                                    </p:set>
                                    <p:animEffect transition="in" filter="blinds(horizontal)">
                                      <p:cBhvr>
                                        <p:cTn id="12" dur="500"/>
                                        <p:tgtEl>
                                          <p:spTgt spid="18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FC011FDC-CC5B-4741-9F77-7E0FBEC93C70}"/>
              </a:ext>
            </a:extLst>
          </p:cNvPr>
          <p:cNvSpPr>
            <a:spLocks noGrp="1"/>
          </p:cNvSpPr>
          <p:nvPr>
            <p:ph type="title"/>
          </p:nvPr>
        </p:nvSpPr>
        <p:spPr>
          <a:xfrm>
            <a:off x="899592" y="908720"/>
            <a:ext cx="7793037" cy="839787"/>
          </a:xfrm>
        </p:spPr>
        <p:txBody>
          <a:bodyPr/>
          <a:lstStyle/>
          <a:p>
            <a:r>
              <a:rPr lang="zh-CN" altLang="en-US" dirty="0"/>
              <a:t>中缀表达式转换为后缀表达式</a:t>
            </a:r>
          </a:p>
        </p:txBody>
      </p:sp>
      <p:sp>
        <p:nvSpPr>
          <p:cNvPr id="47107" name="内容占位符 2">
            <a:extLst>
              <a:ext uri="{FF2B5EF4-FFF2-40B4-BE49-F238E27FC236}">
                <a16:creationId xmlns:a16="http://schemas.microsoft.com/office/drawing/2014/main" id="{F5D5D822-C892-4BCB-89D6-07CA9DB3811C}"/>
              </a:ext>
            </a:extLst>
          </p:cNvPr>
          <p:cNvSpPr>
            <a:spLocks noGrp="1"/>
          </p:cNvSpPr>
          <p:nvPr>
            <p:ph idx="1"/>
          </p:nvPr>
        </p:nvSpPr>
        <p:spPr>
          <a:xfrm>
            <a:off x="642938" y="2000250"/>
            <a:ext cx="8501062" cy="4857750"/>
          </a:xfrm>
        </p:spPr>
        <p:txBody>
          <a:bodyPr/>
          <a:lstStyle/>
          <a:p>
            <a:pPr marL="0" indent="0"/>
            <a:r>
              <a:rPr lang="zh-CN" altLang="en-US" sz="2800" dirty="0"/>
              <a:t>设置一个运算符栈，从左到右对中缀表达式每个字符进行处理。</a:t>
            </a:r>
            <a:endParaRPr lang="en-US" altLang="zh-CN" sz="2800" dirty="0"/>
          </a:p>
          <a:p>
            <a:pPr marL="0" indent="0"/>
            <a:r>
              <a:rPr lang="zh-CN" altLang="en-US" sz="2800" dirty="0"/>
              <a:t>遇到“</a:t>
            </a:r>
            <a:r>
              <a:rPr lang="en-US" altLang="zh-CN" sz="2800" dirty="0"/>
              <a:t>(</a:t>
            </a:r>
            <a:r>
              <a:rPr lang="zh-CN" altLang="en-US" sz="2800" dirty="0"/>
              <a:t>”，入栈。</a:t>
            </a:r>
            <a:endParaRPr lang="en-US" altLang="zh-CN" sz="2800" dirty="0"/>
          </a:p>
          <a:p>
            <a:pPr marL="0" indent="0"/>
            <a:r>
              <a:rPr lang="zh-CN" altLang="en-US" sz="2800" dirty="0"/>
              <a:t>遇到数字，原样输出</a:t>
            </a:r>
            <a:r>
              <a:rPr lang="en-US" altLang="zh-CN" sz="2800" dirty="0"/>
              <a:t>(</a:t>
            </a:r>
            <a:r>
              <a:rPr lang="zh-CN" altLang="en-US" sz="2800" dirty="0"/>
              <a:t>或放入后缀表达式数组中</a:t>
            </a:r>
            <a:r>
              <a:rPr lang="en-US" altLang="zh-CN" sz="2800" dirty="0"/>
              <a:t>)</a:t>
            </a:r>
            <a:r>
              <a:rPr lang="zh-CN" altLang="en-US" sz="2800" dirty="0"/>
              <a:t>。</a:t>
            </a:r>
            <a:endParaRPr lang="en-US" altLang="zh-CN" sz="2800" dirty="0"/>
          </a:p>
          <a:p>
            <a:pPr marL="0" indent="0"/>
            <a:r>
              <a:rPr lang="zh-CN" altLang="en-US" sz="2800" dirty="0"/>
              <a:t>遇到运算符，比较其与栈顶运算符的优先级，高则入栈，低则栈顶出栈，输出，直到栈顶比它低为止。</a:t>
            </a:r>
            <a:endParaRPr lang="en-US" altLang="zh-CN" sz="2800" dirty="0"/>
          </a:p>
          <a:p>
            <a:pPr marL="0" indent="0"/>
            <a:r>
              <a:rPr lang="zh-CN" altLang="en-US" sz="2800" dirty="0"/>
              <a:t>遇到“</a:t>
            </a:r>
            <a:r>
              <a:rPr lang="en-US" altLang="zh-CN" sz="2800" dirty="0"/>
              <a:t>)</a:t>
            </a:r>
            <a:r>
              <a:rPr lang="zh-CN" altLang="en-US" sz="2800" dirty="0"/>
              <a:t>”，运算符出栈，直到“</a:t>
            </a:r>
            <a:r>
              <a:rPr lang="en-US" altLang="zh-CN" sz="2800" dirty="0"/>
              <a:t>(</a:t>
            </a:r>
            <a:r>
              <a:rPr lang="zh-CN" altLang="en-US" sz="2800" dirty="0"/>
              <a:t>”。</a:t>
            </a:r>
            <a:endParaRPr lang="en-US" altLang="zh-CN" sz="2800" dirty="0"/>
          </a:p>
          <a:p>
            <a:pPr marL="0" indent="0"/>
            <a:r>
              <a:rPr lang="zh-CN" altLang="en-US" sz="2800" dirty="0"/>
              <a:t>重复</a:t>
            </a:r>
            <a:r>
              <a:rPr lang="en-US" altLang="zh-CN" sz="2800" dirty="0"/>
              <a:t>2</a:t>
            </a:r>
            <a:r>
              <a:rPr lang="zh-CN" altLang="en-US" sz="2800" dirty="0"/>
              <a:t>－</a:t>
            </a:r>
            <a:r>
              <a:rPr lang="en-US" altLang="zh-CN" sz="2800" dirty="0"/>
              <a:t>5</a:t>
            </a:r>
            <a:r>
              <a:rPr lang="zh-CN" altLang="en-US" sz="2800" dirty="0"/>
              <a:t>，直到表达式结束。表达式结束时，运算符栈元素全部出栈。</a:t>
            </a:r>
          </a:p>
        </p:txBody>
      </p:sp>
      <p:sp>
        <p:nvSpPr>
          <p:cNvPr id="2" name="灯片编号占位符 1">
            <a:extLst>
              <a:ext uri="{FF2B5EF4-FFF2-40B4-BE49-F238E27FC236}">
                <a16:creationId xmlns:a16="http://schemas.microsoft.com/office/drawing/2014/main" id="{CD3700E0-7BE6-4F15-AB00-7D9C8151A206}"/>
              </a:ext>
            </a:extLst>
          </p:cNvPr>
          <p:cNvSpPr>
            <a:spLocks noGrp="1"/>
          </p:cNvSpPr>
          <p:nvPr>
            <p:ph type="sldNum" sz="quarter" idx="12"/>
          </p:nvPr>
        </p:nvSpPr>
        <p:spPr/>
        <p:txBody>
          <a:bodyPr/>
          <a:lstStyle/>
          <a:p>
            <a:fld id="{6F7EDBC0-6DEE-4BD2-A354-B0E2D215F1D6}" type="slidenum">
              <a:rPr lang="zh-CN" altLang="en-US" smtClean="0"/>
              <a:pPr/>
              <a:t>45</a:t>
            </a:fld>
            <a:endParaRPr lang="en-US" altLang="zh-CN"/>
          </a:p>
        </p:txBody>
      </p:sp>
      <p:pic>
        <p:nvPicPr>
          <p:cNvPr id="3" name="图片 2">
            <a:extLst>
              <a:ext uri="{FF2B5EF4-FFF2-40B4-BE49-F238E27FC236}">
                <a16:creationId xmlns:a16="http://schemas.microsoft.com/office/drawing/2014/main" id="{FC2CF9BD-6D03-41EE-BB7B-5E5708CE1AA1}"/>
              </a:ext>
            </a:extLst>
          </p:cNvPr>
          <p:cNvPicPr>
            <a:picLocks noChangeAspect="1"/>
          </p:cNvPicPr>
          <p:nvPr/>
        </p:nvPicPr>
        <p:blipFill>
          <a:blip r:embed="rId3"/>
          <a:stretch>
            <a:fillRect/>
          </a:stretch>
        </p:blipFill>
        <p:spPr>
          <a:xfrm>
            <a:off x="179512" y="166990"/>
            <a:ext cx="4824536" cy="644432"/>
          </a:xfrm>
          <a:prstGeom prst="rect">
            <a:avLst/>
          </a:prstGeom>
        </p:spPr>
      </p:pic>
      <p:pic>
        <p:nvPicPr>
          <p:cNvPr id="6" name="图片 5">
            <a:extLst>
              <a:ext uri="{FF2B5EF4-FFF2-40B4-BE49-F238E27FC236}">
                <a16:creationId xmlns:a16="http://schemas.microsoft.com/office/drawing/2014/main" id="{AA1EAF46-F422-42EC-89E2-134808A8DEEC}"/>
              </a:ext>
            </a:extLst>
          </p:cNvPr>
          <p:cNvPicPr>
            <a:picLocks noChangeAspect="1"/>
          </p:cNvPicPr>
          <p:nvPr/>
        </p:nvPicPr>
        <p:blipFill>
          <a:blip r:embed="rId4"/>
          <a:stretch>
            <a:fillRect/>
          </a:stretch>
        </p:blipFill>
        <p:spPr>
          <a:xfrm>
            <a:off x="4644008" y="312803"/>
            <a:ext cx="4320480" cy="688348"/>
          </a:xfrm>
          <a:prstGeom prst="rect">
            <a:avLst/>
          </a:prstGeom>
        </p:spPr>
      </p:pic>
      <p:sp>
        <p:nvSpPr>
          <p:cNvPr id="4" name="箭头: 下弧形 3">
            <a:extLst>
              <a:ext uri="{FF2B5EF4-FFF2-40B4-BE49-F238E27FC236}">
                <a16:creationId xmlns:a16="http://schemas.microsoft.com/office/drawing/2014/main" id="{1A826033-CAB0-4B8D-888A-8B1E5BD38779}"/>
              </a:ext>
            </a:extLst>
          </p:cNvPr>
          <p:cNvSpPr/>
          <p:nvPr/>
        </p:nvSpPr>
        <p:spPr>
          <a:xfrm>
            <a:off x="3932014" y="811422"/>
            <a:ext cx="1072034" cy="25257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1A124C9B-1422-473C-878A-CB423B0E827B}"/>
              </a:ext>
            </a:extLst>
          </p:cNvPr>
          <p:cNvSpPr>
            <a:spLocks noGrp="1" noChangeArrowheads="1"/>
          </p:cNvSpPr>
          <p:nvPr>
            <p:ph type="title"/>
          </p:nvPr>
        </p:nvSpPr>
        <p:spPr>
          <a:xfrm>
            <a:off x="468313" y="260350"/>
            <a:ext cx="8404225" cy="839788"/>
          </a:xfrm>
        </p:spPr>
        <p:txBody>
          <a:bodyPr/>
          <a:lstStyle/>
          <a:p>
            <a:pPr eaLnBrk="1" hangingPunct="1"/>
            <a:r>
              <a:rPr lang="en-US" altLang="zh-CN" sz="4000"/>
              <a:t>1.</a:t>
            </a:r>
            <a:r>
              <a:rPr lang="zh-CN" altLang="en-US" sz="4000"/>
              <a:t>将中缀表达式转换为后缀表达式</a:t>
            </a:r>
          </a:p>
        </p:txBody>
      </p:sp>
      <p:pic>
        <p:nvPicPr>
          <p:cNvPr id="48131" name="Picture 4" descr="3d7">
            <a:extLst>
              <a:ext uri="{FF2B5EF4-FFF2-40B4-BE49-F238E27FC236}">
                <a16:creationId xmlns:a16="http://schemas.microsoft.com/office/drawing/2014/main" id="{809FDA73-6EB8-40E6-9230-0B00D1C46D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052513"/>
            <a:ext cx="7273925" cy="563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530190AC-21B6-4614-8C90-28B9C805F586}"/>
              </a:ext>
            </a:extLst>
          </p:cNvPr>
          <p:cNvSpPr>
            <a:spLocks noGrp="1"/>
          </p:cNvSpPr>
          <p:nvPr>
            <p:ph type="sldNum" sz="quarter" idx="12"/>
          </p:nvPr>
        </p:nvSpPr>
        <p:spPr/>
        <p:txBody>
          <a:bodyPr/>
          <a:lstStyle/>
          <a:p>
            <a:fld id="{6F7EDBC0-6DEE-4BD2-A354-B0E2D215F1D6}" type="slidenum">
              <a:rPr lang="zh-CN" altLang="en-US" smtClean="0"/>
              <a:pPr/>
              <a:t>46</a:t>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74A2C7F0-1B08-4CCB-80E1-E2D27C680AEE}"/>
              </a:ext>
            </a:extLst>
          </p:cNvPr>
          <p:cNvSpPr>
            <a:spLocks noGrp="1"/>
          </p:cNvSpPr>
          <p:nvPr>
            <p:ph type="title"/>
          </p:nvPr>
        </p:nvSpPr>
        <p:spPr>
          <a:xfrm>
            <a:off x="1150938" y="764704"/>
            <a:ext cx="7793037" cy="839787"/>
          </a:xfrm>
        </p:spPr>
        <p:txBody>
          <a:bodyPr/>
          <a:lstStyle/>
          <a:p>
            <a:r>
              <a:rPr lang="en-US" altLang="zh-CN"/>
              <a:t>2</a:t>
            </a:r>
            <a:r>
              <a:rPr lang="zh-CN" altLang="en-US"/>
              <a:t>后缀表达式求值</a:t>
            </a:r>
          </a:p>
        </p:txBody>
      </p:sp>
      <p:sp>
        <p:nvSpPr>
          <p:cNvPr id="49155" name="内容占位符 2">
            <a:extLst>
              <a:ext uri="{FF2B5EF4-FFF2-40B4-BE49-F238E27FC236}">
                <a16:creationId xmlns:a16="http://schemas.microsoft.com/office/drawing/2014/main" id="{E48C7FA5-B41C-4626-947E-B6621DFA93D9}"/>
              </a:ext>
            </a:extLst>
          </p:cNvPr>
          <p:cNvSpPr>
            <a:spLocks noGrp="1"/>
          </p:cNvSpPr>
          <p:nvPr>
            <p:ph idx="1"/>
          </p:nvPr>
        </p:nvSpPr>
        <p:spPr>
          <a:xfrm>
            <a:off x="685800" y="2783797"/>
            <a:ext cx="7772400" cy="4114800"/>
          </a:xfrm>
        </p:spPr>
        <p:txBody>
          <a:bodyPr/>
          <a:lstStyle/>
          <a:p>
            <a:r>
              <a:rPr lang="zh-CN" altLang="en-US" sz="2800" dirty="0"/>
              <a:t>从左到右对后缀表达式字符串进行扫描，每次处理一个字符。</a:t>
            </a:r>
            <a:endParaRPr lang="en-US" altLang="zh-CN" sz="2800" dirty="0"/>
          </a:p>
          <a:p>
            <a:r>
              <a:rPr lang="zh-CN" altLang="en-US" sz="2800" dirty="0"/>
              <a:t>遇到数字转化为数值，入栈。</a:t>
            </a:r>
            <a:endParaRPr lang="en-US" altLang="zh-CN" sz="2800" dirty="0"/>
          </a:p>
          <a:p>
            <a:r>
              <a:rPr lang="zh-CN" altLang="en-US" sz="2800" dirty="0"/>
              <a:t>遇到运算符，出栈两个值进行运算，运算结果再入栈。</a:t>
            </a:r>
            <a:endParaRPr lang="en-US" altLang="zh-CN" sz="2800" dirty="0"/>
          </a:p>
          <a:p>
            <a:r>
              <a:rPr lang="zh-CN" altLang="en-US" sz="2800" dirty="0"/>
              <a:t>重复直到表达式结束，栈中最后一个元素即为结果。</a:t>
            </a:r>
          </a:p>
        </p:txBody>
      </p:sp>
      <p:sp>
        <p:nvSpPr>
          <p:cNvPr id="2" name="灯片编号占位符 1">
            <a:extLst>
              <a:ext uri="{FF2B5EF4-FFF2-40B4-BE49-F238E27FC236}">
                <a16:creationId xmlns:a16="http://schemas.microsoft.com/office/drawing/2014/main" id="{3B4BE2A8-9DDA-435F-BB90-7B8E695A2CD0}"/>
              </a:ext>
            </a:extLst>
          </p:cNvPr>
          <p:cNvSpPr>
            <a:spLocks noGrp="1"/>
          </p:cNvSpPr>
          <p:nvPr>
            <p:ph type="sldNum" sz="quarter" idx="12"/>
          </p:nvPr>
        </p:nvSpPr>
        <p:spPr/>
        <p:txBody>
          <a:bodyPr/>
          <a:lstStyle/>
          <a:p>
            <a:fld id="{6F7EDBC0-6DEE-4BD2-A354-B0E2D215F1D6}" type="slidenum">
              <a:rPr lang="zh-CN" altLang="en-US" smtClean="0"/>
              <a:pPr/>
              <a:t>47</a:t>
            </a:fld>
            <a:endParaRPr lang="en-US" altLang="zh-CN"/>
          </a:p>
        </p:txBody>
      </p:sp>
      <p:pic>
        <p:nvPicPr>
          <p:cNvPr id="3" name="图片 2">
            <a:extLst>
              <a:ext uri="{FF2B5EF4-FFF2-40B4-BE49-F238E27FC236}">
                <a16:creationId xmlns:a16="http://schemas.microsoft.com/office/drawing/2014/main" id="{F98A05D5-3254-4C79-9125-500341A486EB}"/>
              </a:ext>
            </a:extLst>
          </p:cNvPr>
          <p:cNvPicPr>
            <a:picLocks noChangeAspect="1"/>
          </p:cNvPicPr>
          <p:nvPr/>
        </p:nvPicPr>
        <p:blipFill>
          <a:blip r:embed="rId3"/>
          <a:stretch>
            <a:fillRect/>
          </a:stretch>
        </p:blipFill>
        <p:spPr>
          <a:xfrm>
            <a:off x="1547664" y="1851215"/>
            <a:ext cx="5619750" cy="895350"/>
          </a:xfrm>
          <a:prstGeom prst="rect">
            <a:avLst/>
          </a:prstGeom>
        </p:spPr>
      </p:pic>
      <p:pic>
        <p:nvPicPr>
          <p:cNvPr id="6" name="图片 5">
            <a:extLst>
              <a:ext uri="{FF2B5EF4-FFF2-40B4-BE49-F238E27FC236}">
                <a16:creationId xmlns:a16="http://schemas.microsoft.com/office/drawing/2014/main" id="{0F36714E-1510-4743-942A-EFC229FB2BB1}"/>
              </a:ext>
            </a:extLst>
          </p:cNvPr>
          <p:cNvPicPr>
            <a:picLocks noChangeAspect="1"/>
          </p:cNvPicPr>
          <p:nvPr/>
        </p:nvPicPr>
        <p:blipFill>
          <a:blip r:embed="rId4"/>
          <a:stretch>
            <a:fillRect/>
          </a:stretch>
        </p:blipFill>
        <p:spPr>
          <a:xfrm>
            <a:off x="179511" y="166990"/>
            <a:ext cx="5552956" cy="7417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387D94FD-C72A-4359-9243-C87AF1639E55}"/>
              </a:ext>
            </a:extLst>
          </p:cNvPr>
          <p:cNvSpPr>
            <a:spLocks noGrp="1" noChangeArrowheads="1"/>
          </p:cNvSpPr>
          <p:nvPr>
            <p:ph type="title"/>
          </p:nvPr>
        </p:nvSpPr>
        <p:spPr>
          <a:xfrm>
            <a:off x="755650" y="260350"/>
            <a:ext cx="7793038" cy="839788"/>
          </a:xfrm>
        </p:spPr>
        <p:txBody>
          <a:bodyPr/>
          <a:lstStyle/>
          <a:p>
            <a:pPr eaLnBrk="1" hangingPunct="1"/>
            <a:r>
              <a:rPr lang="en-US" altLang="zh-CN"/>
              <a:t>2.</a:t>
            </a:r>
            <a:r>
              <a:rPr lang="zh-CN" altLang="en-US"/>
              <a:t>后缀表达式求值 </a:t>
            </a:r>
          </a:p>
        </p:txBody>
      </p:sp>
      <p:pic>
        <p:nvPicPr>
          <p:cNvPr id="50179" name="Picture 5" descr="3d8">
            <a:extLst>
              <a:ext uri="{FF2B5EF4-FFF2-40B4-BE49-F238E27FC236}">
                <a16:creationId xmlns:a16="http://schemas.microsoft.com/office/drawing/2014/main" id="{3B780C16-E69E-4E8C-8172-B0D0954A3C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125538"/>
            <a:ext cx="7921625"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36384710-9EAE-4ADE-9F9E-1ACC81D54366}"/>
              </a:ext>
            </a:extLst>
          </p:cNvPr>
          <p:cNvSpPr>
            <a:spLocks noGrp="1"/>
          </p:cNvSpPr>
          <p:nvPr>
            <p:ph type="sldNum" sz="quarter" idx="12"/>
          </p:nvPr>
        </p:nvSpPr>
        <p:spPr/>
        <p:txBody>
          <a:bodyPr/>
          <a:lstStyle/>
          <a:p>
            <a:fld id="{6F7EDBC0-6DEE-4BD2-A354-B0E2D215F1D6}" type="slidenum">
              <a:rPr lang="zh-CN" altLang="en-US" smtClean="0"/>
              <a:pPr/>
              <a:t>48</a:t>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a:extLst>
              <a:ext uri="{FF2B5EF4-FFF2-40B4-BE49-F238E27FC236}">
                <a16:creationId xmlns:a16="http://schemas.microsoft.com/office/drawing/2014/main" id="{BD9BF10C-8F23-43F5-B81A-3A49EE8446C5}"/>
              </a:ext>
            </a:extLst>
          </p:cNvPr>
          <p:cNvSpPr>
            <a:spLocks noGrp="1"/>
          </p:cNvSpPr>
          <p:nvPr>
            <p:ph type="title"/>
          </p:nvPr>
        </p:nvSpPr>
        <p:spPr/>
        <p:txBody>
          <a:bodyPr/>
          <a:lstStyle/>
          <a:p>
            <a:r>
              <a:rPr lang="zh-CN" altLang="en-US" sz="4000"/>
              <a:t>表达式求值的另外一种实现方式</a:t>
            </a:r>
          </a:p>
        </p:txBody>
      </p:sp>
      <p:sp>
        <p:nvSpPr>
          <p:cNvPr id="62467" name="内容占位符 2">
            <a:extLst>
              <a:ext uri="{FF2B5EF4-FFF2-40B4-BE49-F238E27FC236}">
                <a16:creationId xmlns:a16="http://schemas.microsoft.com/office/drawing/2014/main" id="{CED9FBD7-F276-4A48-B143-B6B092109934}"/>
              </a:ext>
            </a:extLst>
          </p:cNvPr>
          <p:cNvSpPr>
            <a:spLocks noGrp="1"/>
          </p:cNvSpPr>
          <p:nvPr>
            <p:ph idx="1"/>
          </p:nvPr>
        </p:nvSpPr>
        <p:spPr>
          <a:xfrm>
            <a:off x="428625" y="1714500"/>
            <a:ext cx="8526463" cy="5143500"/>
          </a:xfrm>
        </p:spPr>
        <p:txBody>
          <a:bodyPr/>
          <a:lstStyle/>
          <a:p>
            <a:pPr marL="0" indent="0">
              <a:buFont typeface="Wingdings" panose="05000000000000000000" pitchFamily="2" charset="2"/>
              <a:buNone/>
            </a:pPr>
            <a:r>
              <a:rPr lang="zh-CN" altLang="en-US" sz="2800"/>
              <a:t>       在运算过程中考虑优先级，也就是把刚才转换后缀表达式过程和计算过程一起来做</a:t>
            </a:r>
            <a:r>
              <a:rPr lang="zh-CN" altLang="en-US"/>
              <a:t>。</a:t>
            </a:r>
            <a:endParaRPr lang="en-US" altLang="zh-CN"/>
          </a:p>
          <a:p>
            <a:pPr marL="0" indent="0"/>
            <a:r>
              <a:rPr lang="zh-CN" altLang="en-US" sz="2800"/>
              <a:t>设立两个栈，分别存放操作数和运算符。</a:t>
            </a:r>
            <a:endParaRPr lang="en-US" altLang="zh-CN" sz="2800"/>
          </a:p>
          <a:p>
            <a:pPr marL="0" indent="0"/>
            <a:r>
              <a:rPr lang="zh-CN" altLang="en-US" sz="2800"/>
              <a:t>运算符有优先级，遇到“</a:t>
            </a:r>
            <a:r>
              <a:rPr lang="en-US" altLang="zh-CN" sz="2800"/>
              <a:t>(</a:t>
            </a:r>
            <a:r>
              <a:rPr lang="zh-CN" altLang="en-US" sz="2800"/>
              <a:t>”，入栈。遇到运算符，比较其与栈顶运算符的优先级，高则入栈，低则栈顶出栈，运算，直到栈顶比它低为止。遇到“</a:t>
            </a:r>
            <a:r>
              <a:rPr lang="en-US" altLang="zh-CN" sz="2800"/>
              <a:t>)</a:t>
            </a:r>
            <a:r>
              <a:rPr lang="zh-CN" altLang="en-US" sz="2800"/>
              <a:t>”，运算符出栈，直到“</a:t>
            </a:r>
            <a:r>
              <a:rPr lang="en-US" altLang="zh-CN" sz="2800"/>
              <a:t>(</a:t>
            </a:r>
            <a:r>
              <a:rPr lang="zh-CN" altLang="en-US" sz="2800"/>
              <a:t>”。</a:t>
            </a:r>
            <a:endParaRPr lang="en-US" altLang="zh-CN" sz="2800"/>
          </a:p>
          <a:p>
            <a:pPr marL="0" indent="0"/>
            <a:r>
              <a:rPr lang="zh-CN" altLang="en-US" sz="2800"/>
              <a:t>操作数直接入操作数栈，当运算符出栈时，相应出栈两个操作数进行运算，结果继续入操作数栈。</a:t>
            </a:r>
            <a:endParaRPr lang="en-US" altLang="zh-CN" sz="2800"/>
          </a:p>
          <a:p>
            <a:pPr marL="0" indent="0"/>
            <a:r>
              <a:rPr lang="zh-CN" altLang="en-US" sz="2800"/>
              <a:t>当运算符栈空，操作数栈只有一个元素时就是最后的结果。</a:t>
            </a:r>
          </a:p>
        </p:txBody>
      </p:sp>
      <p:sp>
        <p:nvSpPr>
          <p:cNvPr id="2" name="灯片编号占位符 1">
            <a:extLst>
              <a:ext uri="{FF2B5EF4-FFF2-40B4-BE49-F238E27FC236}">
                <a16:creationId xmlns:a16="http://schemas.microsoft.com/office/drawing/2014/main" id="{88919C7B-452B-486E-8A16-679FEC04993B}"/>
              </a:ext>
            </a:extLst>
          </p:cNvPr>
          <p:cNvSpPr>
            <a:spLocks noGrp="1"/>
          </p:cNvSpPr>
          <p:nvPr>
            <p:ph type="sldNum" sz="quarter" idx="12"/>
          </p:nvPr>
        </p:nvSpPr>
        <p:spPr/>
        <p:txBody>
          <a:bodyPr/>
          <a:lstStyle/>
          <a:p>
            <a:fld id="{6F7EDBC0-6DEE-4BD2-A354-B0E2D215F1D6}" type="slidenum">
              <a:rPr lang="zh-CN" altLang="en-US" smtClean="0"/>
              <a:pPr/>
              <a:t>49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blinds(horizontal)">
                                      <p:cBhvr>
                                        <p:cTn id="7" dur="500"/>
                                        <p:tgtEl>
                                          <p:spTgt spid="62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467">
                                            <p:txEl>
                                              <p:pRg st="1" end="1"/>
                                            </p:txEl>
                                          </p:spTgt>
                                        </p:tgtEl>
                                        <p:attrNameLst>
                                          <p:attrName>style.visibility</p:attrName>
                                        </p:attrNameLst>
                                      </p:cBhvr>
                                      <p:to>
                                        <p:strVal val="visible"/>
                                      </p:to>
                                    </p:set>
                                    <p:animEffect transition="in" filter="blinds(horizontal)">
                                      <p:cBhvr>
                                        <p:cTn id="12" dur="500"/>
                                        <p:tgtEl>
                                          <p:spTgt spid="624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467">
                                            <p:txEl>
                                              <p:pRg st="2" end="2"/>
                                            </p:txEl>
                                          </p:spTgt>
                                        </p:tgtEl>
                                        <p:attrNameLst>
                                          <p:attrName>style.visibility</p:attrName>
                                        </p:attrNameLst>
                                      </p:cBhvr>
                                      <p:to>
                                        <p:strVal val="visible"/>
                                      </p:to>
                                    </p:set>
                                    <p:animEffect transition="in" filter="blinds(horizontal)">
                                      <p:cBhvr>
                                        <p:cTn id="17" dur="500"/>
                                        <p:tgtEl>
                                          <p:spTgt spid="624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2467">
                                            <p:txEl>
                                              <p:pRg st="3" end="3"/>
                                            </p:txEl>
                                          </p:spTgt>
                                        </p:tgtEl>
                                        <p:attrNameLst>
                                          <p:attrName>style.visibility</p:attrName>
                                        </p:attrNameLst>
                                      </p:cBhvr>
                                      <p:to>
                                        <p:strVal val="visible"/>
                                      </p:to>
                                    </p:set>
                                    <p:animEffect transition="in" filter="blinds(horizontal)">
                                      <p:cBhvr>
                                        <p:cTn id="22" dur="500"/>
                                        <p:tgtEl>
                                          <p:spTgt spid="624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2467">
                                            <p:txEl>
                                              <p:pRg st="4" end="4"/>
                                            </p:txEl>
                                          </p:spTgt>
                                        </p:tgtEl>
                                        <p:attrNameLst>
                                          <p:attrName>style.visibility</p:attrName>
                                        </p:attrNameLst>
                                      </p:cBhvr>
                                      <p:to>
                                        <p:strVal val="visible"/>
                                      </p:to>
                                    </p:set>
                                    <p:animEffect transition="in" filter="blinds(horizontal)">
                                      <p:cBhvr>
                                        <p:cTn id="27" dur="500"/>
                                        <p:tgtEl>
                                          <p:spTgt spid="624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60CD3CC-20C2-47FA-A4BC-1ECF6673F808}"/>
              </a:ext>
            </a:extLst>
          </p:cNvPr>
          <p:cNvSpPr>
            <a:spLocks noGrp="1"/>
          </p:cNvSpPr>
          <p:nvPr>
            <p:ph type="title"/>
          </p:nvPr>
        </p:nvSpPr>
        <p:spPr>
          <a:xfrm>
            <a:off x="857250" y="785813"/>
            <a:ext cx="7793038" cy="839787"/>
          </a:xfrm>
        </p:spPr>
        <p:txBody>
          <a:bodyPr/>
          <a:lstStyle/>
          <a:p>
            <a:r>
              <a:rPr lang="en-US" altLang="zh-CN" dirty="0"/>
              <a:t>4.1.1   </a:t>
            </a:r>
            <a:r>
              <a:rPr lang="zh-CN" altLang="en-US" dirty="0"/>
              <a:t>栈抽象数据类型</a:t>
            </a:r>
          </a:p>
        </p:txBody>
      </p:sp>
      <p:sp>
        <p:nvSpPr>
          <p:cNvPr id="7171" name="内容占位符 2">
            <a:extLst>
              <a:ext uri="{FF2B5EF4-FFF2-40B4-BE49-F238E27FC236}">
                <a16:creationId xmlns:a16="http://schemas.microsoft.com/office/drawing/2014/main" id="{CB043619-2737-4847-9AF8-A90FA6F85CE8}"/>
              </a:ext>
            </a:extLst>
          </p:cNvPr>
          <p:cNvSpPr>
            <a:spLocks noGrp="1"/>
          </p:cNvSpPr>
          <p:nvPr>
            <p:ph idx="1"/>
          </p:nvPr>
        </p:nvSpPr>
        <p:spPr>
          <a:xfrm>
            <a:off x="642938" y="2017713"/>
            <a:ext cx="8312150" cy="4114800"/>
          </a:xfrm>
        </p:spPr>
        <p:txBody>
          <a:bodyPr/>
          <a:lstStyle/>
          <a:p>
            <a:pPr marL="0" indent="0">
              <a:buFont typeface="Wingdings" panose="05000000000000000000" pitchFamily="2" charset="2"/>
              <a:buChar char="Ø"/>
            </a:pPr>
            <a:r>
              <a:rPr lang="zh-CN" altLang="en-US" dirty="0">
                <a:solidFill>
                  <a:schemeClr val="folHlink"/>
                </a:solidFill>
              </a:rPr>
              <a:t>栈</a:t>
            </a:r>
            <a:r>
              <a:rPr lang="en-US" altLang="zh-CN" dirty="0">
                <a:solidFill>
                  <a:schemeClr val="folHlink"/>
                </a:solidFill>
              </a:rPr>
              <a:t>(Stack)</a:t>
            </a:r>
            <a:r>
              <a:rPr lang="en-US" altLang="zh-CN" dirty="0"/>
              <a:t>  </a:t>
            </a:r>
            <a:r>
              <a:rPr lang="zh-CN" altLang="en-US" dirty="0"/>
              <a:t>是限定仅在</a:t>
            </a:r>
            <a:r>
              <a:rPr lang="zh-CN" altLang="en-US" dirty="0">
                <a:solidFill>
                  <a:srgbClr val="FF0000"/>
                </a:solidFill>
              </a:rPr>
              <a:t>表尾</a:t>
            </a:r>
            <a:r>
              <a:rPr lang="zh-CN" altLang="en-US" dirty="0"/>
              <a:t>进行插入或删除操作的</a:t>
            </a:r>
            <a:r>
              <a:rPr lang="zh-CN" altLang="en-US" dirty="0">
                <a:solidFill>
                  <a:srgbClr val="FF0000"/>
                </a:solidFill>
              </a:rPr>
              <a:t>线性表</a:t>
            </a:r>
            <a:r>
              <a:rPr lang="zh-CN" altLang="en-US" dirty="0"/>
              <a:t>。</a:t>
            </a:r>
            <a:endParaRPr lang="en-US" altLang="zh-CN" dirty="0"/>
          </a:p>
          <a:p>
            <a:pPr marL="0" indent="0">
              <a:buFont typeface="Wingdings" panose="05000000000000000000" pitchFamily="2" charset="2"/>
              <a:buChar char="Ø"/>
            </a:pPr>
            <a:r>
              <a:rPr lang="zh-CN" altLang="en-US" dirty="0"/>
              <a:t> 对栈来说，表尾端有其特殊含义，称为</a:t>
            </a:r>
            <a:r>
              <a:rPr lang="zh-CN" altLang="en-US" dirty="0">
                <a:solidFill>
                  <a:schemeClr val="folHlink"/>
                </a:solidFill>
              </a:rPr>
              <a:t>栈顶</a:t>
            </a:r>
            <a:r>
              <a:rPr lang="en-US" altLang="zh-CN" dirty="0">
                <a:solidFill>
                  <a:schemeClr val="folHlink"/>
                </a:solidFill>
              </a:rPr>
              <a:t>(top)</a:t>
            </a:r>
            <a:r>
              <a:rPr lang="zh-CN" altLang="en-US" dirty="0"/>
              <a:t>，相应地，表头端称为</a:t>
            </a:r>
            <a:r>
              <a:rPr lang="zh-CN" altLang="en-US" dirty="0">
                <a:solidFill>
                  <a:schemeClr val="folHlink"/>
                </a:solidFill>
              </a:rPr>
              <a:t>栈底</a:t>
            </a:r>
            <a:r>
              <a:rPr lang="en-US" altLang="zh-CN" dirty="0">
                <a:solidFill>
                  <a:schemeClr val="folHlink"/>
                </a:solidFill>
              </a:rPr>
              <a:t>(bottom)</a:t>
            </a:r>
            <a:r>
              <a:rPr lang="zh-CN" altLang="en-US" dirty="0"/>
              <a:t>。</a:t>
            </a:r>
            <a:endParaRPr lang="en-US" altLang="zh-CN" dirty="0"/>
          </a:p>
          <a:p>
            <a:pPr marL="0" indent="0">
              <a:buFont typeface="Wingdings" panose="05000000000000000000" pitchFamily="2" charset="2"/>
              <a:buChar char="Ø"/>
            </a:pPr>
            <a:r>
              <a:rPr lang="zh-CN" altLang="en-US" dirty="0"/>
              <a:t>不含元素的空表称为</a:t>
            </a:r>
            <a:r>
              <a:rPr lang="zh-CN" altLang="en-US" dirty="0">
                <a:solidFill>
                  <a:schemeClr val="folHlink"/>
                </a:solidFill>
              </a:rPr>
              <a:t>空栈</a:t>
            </a:r>
            <a:r>
              <a:rPr lang="zh-CN" altLang="en-US" dirty="0"/>
              <a:t>。</a:t>
            </a:r>
          </a:p>
        </p:txBody>
      </p:sp>
      <p:grpSp>
        <p:nvGrpSpPr>
          <p:cNvPr id="11" name="Group 2">
            <a:extLst>
              <a:ext uri="{FF2B5EF4-FFF2-40B4-BE49-F238E27FC236}">
                <a16:creationId xmlns:a16="http://schemas.microsoft.com/office/drawing/2014/main" id="{39CE3AB4-40B5-4B32-B6EF-191DD58C1FB4}"/>
              </a:ext>
            </a:extLst>
          </p:cNvPr>
          <p:cNvGrpSpPr>
            <a:grpSpLocks/>
          </p:cNvGrpSpPr>
          <p:nvPr/>
        </p:nvGrpSpPr>
        <p:grpSpPr bwMode="auto">
          <a:xfrm>
            <a:off x="7258088" y="627029"/>
            <a:ext cx="1202260" cy="1144966"/>
            <a:chOff x="1440" y="1920"/>
            <a:chExt cx="1212" cy="1776"/>
          </a:xfrm>
        </p:grpSpPr>
        <p:sp>
          <p:nvSpPr>
            <p:cNvPr id="12" name="Line 3">
              <a:extLst>
                <a:ext uri="{FF2B5EF4-FFF2-40B4-BE49-F238E27FC236}">
                  <a16:creationId xmlns:a16="http://schemas.microsoft.com/office/drawing/2014/main" id="{3CA27E2B-E758-4E4F-B987-533AF91E3A67}"/>
                </a:ext>
              </a:extLst>
            </p:cNvPr>
            <p:cNvSpPr>
              <a:spLocks noChangeShapeType="1"/>
            </p:cNvSpPr>
            <p:nvPr/>
          </p:nvSpPr>
          <p:spPr bwMode="auto">
            <a:xfrm>
              <a:off x="1440" y="1920"/>
              <a:ext cx="0" cy="1776"/>
            </a:xfrm>
            <a:prstGeom prst="line">
              <a:avLst/>
            </a:prstGeom>
            <a:noFill/>
            <a:ln w="57150">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4">
              <a:extLst>
                <a:ext uri="{FF2B5EF4-FFF2-40B4-BE49-F238E27FC236}">
                  <a16:creationId xmlns:a16="http://schemas.microsoft.com/office/drawing/2014/main" id="{BA08F597-2C48-4FC7-A9A7-7F78EE24655F}"/>
                </a:ext>
              </a:extLst>
            </p:cNvPr>
            <p:cNvSpPr>
              <a:spLocks noChangeShapeType="1"/>
            </p:cNvSpPr>
            <p:nvPr/>
          </p:nvSpPr>
          <p:spPr bwMode="auto">
            <a:xfrm>
              <a:off x="1440" y="3696"/>
              <a:ext cx="1200" cy="0"/>
            </a:xfrm>
            <a:prstGeom prst="line">
              <a:avLst/>
            </a:prstGeom>
            <a:noFill/>
            <a:ln w="57150">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5">
              <a:extLst>
                <a:ext uri="{FF2B5EF4-FFF2-40B4-BE49-F238E27FC236}">
                  <a16:creationId xmlns:a16="http://schemas.microsoft.com/office/drawing/2014/main" id="{493C9E86-6C7E-42DA-9DF1-A8E228B752D7}"/>
                </a:ext>
              </a:extLst>
            </p:cNvPr>
            <p:cNvSpPr>
              <a:spLocks noChangeShapeType="1"/>
            </p:cNvSpPr>
            <p:nvPr/>
          </p:nvSpPr>
          <p:spPr bwMode="auto">
            <a:xfrm>
              <a:off x="2652" y="1968"/>
              <a:ext cx="0" cy="1728"/>
            </a:xfrm>
            <a:prstGeom prst="line">
              <a:avLst/>
            </a:prstGeom>
            <a:noFill/>
            <a:ln w="57150">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 name="Arc 9">
            <a:extLst>
              <a:ext uri="{FF2B5EF4-FFF2-40B4-BE49-F238E27FC236}">
                <a16:creationId xmlns:a16="http://schemas.microsoft.com/office/drawing/2014/main" id="{41F69D21-27A9-47DD-A56E-FE75F3D82CE9}"/>
              </a:ext>
            </a:extLst>
          </p:cNvPr>
          <p:cNvSpPr>
            <a:spLocks/>
          </p:cNvSpPr>
          <p:nvPr/>
        </p:nvSpPr>
        <p:spPr bwMode="auto">
          <a:xfrm>
            <a:off x="7164288" y="188640"/>
            <a:ext cx="593194" cy="438388"/>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206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 name="Arc 11">
            <a:extLst>
              <a:ext uri="{FF2B5EF4-FFF2-40B4-BE49-F238E27FC236}">
                <a16:creationId xmlns:a16="http://schemas.microsoft.com/office/drawing/2014/main" id="{E356EAC6-31AA-40D8-8B73-99C2AAD907B8}"/>
              </a:ext>
            </a:extLst>
          </p:cNvPr>
          <p:cNvSpPr>
            <a:spLocks/>
          </p:cNvSpPr>
          <p:nvPr/>
        </p:nvSpPr>
        <p:spPr bwMode="auto">
          <a:xfrm rot="10886353" flipV="1">
            <a:off x="7922123" y="180122"/>
            <a:ext cx="632873" cy="469978"/>
          </a:xfrm>
          <a:custGeom>
            <a:avLst/>
            <a:gdLst>
              <a:gd name="T0" fmla="*/ 0 w 26092"/>
              <a:gd name="T1" fmla="*/ 2147483647 h 21600"/>
              <a:gd name="T2" fmla="*/ 2147483647 w 26092"/>
              <a:gd name="T3" fmla="*/ 2147483647 h 21600"/>
              <a:gd name="T4" fmla="*/ 2147483647 w 26092"/>
              <a:gd name="T5" fmla="*/ 2147483647 h 21600"/>
              <a:gd name="T6" fmla="*/ 0 60000 65536"/>
              <a:gd name="T7" fmla="*/ 0 60000 65536"/>
              <a:gd name="T8" fmla="*/ 0 60000 65536"/>
              <a:gd name="T9" fmla="*/ 0 w 26092"/>
              <a:gd name="T10" fmla="*/ 0 h 21600"/>
              <a:gd name="T11" fmla="*/ 26092 w 26092"/>
              <a:gd name="T12" fmla="*/ 21600 h 21600"/>
            </a:gdLst>
            <a:ahLst/>
            <a:cxnLst>
              <a:cxn ang="T6">
                <a:pos x="T0" y="T1"/>
              </a:cxn>
              <a:cxn ang="T7">
                <a:pos x="T2" y="T3"/>
              </a:cxn>
              <a:cxn ang="T8">
                <a:pos x="T4" y="T5"/>
              </a:cxn>
            </a:cxnLst>
            <a:rect l="T9" t="T10" r="T11" b="T12"/>
            <a:pathLst>
              <a:path w="26092" h="21600" fill="none" extrusionOk="0">
                <a:moveTo>
                  <a:pt x="0" y="489"/>
                </a:moveTo>
                <a:cubicBezTo>
                  <a:pt x="1501" y="163"/>
                  <a:pt x="3034" y="-1"/>
                  <a:pt x="4571" y="0"/>
                </a:cubicBezTo>
                <a:cubicBezTo>
                  <a:pt x="15786" y="0"/>
                  <a:pt x="25136" y="8584"/>
                  <a:pt x="26092" y="19758"/>
                </a:cubicBezTo>
              </a:path>
              <a:path w="26092" h="21600" stroke="0" extrusionOk="0">
                <a:moveTo>
                  <a:pt x="0" y="489"/>
                </a:moveTo>
                <a:cubicBezTo>
                  <a:pt x="1501" y="163"/>
                  <a:pt x="3034" y="-1"/>
                  <a:pt x="4571" y="0"/>
                </a:cubicBezTo>
                <a:cubicBezTo>
                  <a:pt x="15786" y="0"/>
                  <a:pt x="25136" y="8584"/>
                  <a:pt x="26092" y="19758"/>
                </a:cubicBezTo>
                <a:lnTo>
                  <a:pt x="4571" y="21600"/>
                </a:lnTo>
                <a:lnTo>
                  <a:pt x="0" y="489"/>
                </a:lnTo>
                <a:close/>
              </a:path>
            </a:pathLst>
          </a:custGeom>
          <a:noFill/>
          <a:ln w="38100">
            <a:solidFill>
              <a:srgbClr val="00206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 name="Text Box 10">
            <a:extLst>
              <a:ext uri="{FF2B5EF4-FFF2-40B4-BE49-F238E27FC236}">
                <a16:creationId xmlns:a16="http://schemas.microsoft.com/office/drawing/2014/main" id="{BBB75034-E93A-4277-B964-6872EF475096}"/>
              </a:ext>
            </a:extLst>
          </p:cNvPr>
          <p:cNvSpPr txBox="1">
            <a:spLocks noChangeArrowheads="1"/>
          </p:cNvSpPr>
          <p:nvPr/>
        </p:nvSpPr>
        <p:spPr bwMode="auto">
          <a:xfrm>
            <a:off x="6657720" y="243026"/>
            <a:ext cx="900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002060"/>
                </a:solidFill>
              </a:rPr>
              <a:t>入栈</a:t>
            </a:r>
          </a:p>
        </p:txBody>
      </p:sp>
      <p:sp>
        <p:nvSpPr>
          <p:cNvPr id="18" name="Text Box 12">
            <a:extLst>
              <a:ext uri="{FF2B5EF4-FFF2-40B4-BE49-F238E27FC236}">
                <a16:creationId xmlns:a16="http://schemas.microsoft.com/office/drawing/2014/main" id="{E0D180AE-7DAB-4406-9641-2B517EC818C3}"/>
              </a:ext>
            </a:extLst>
          </p:cNvPr>
          <p:cNvSpPr txBox="1">
            <a:spLocks noChangeArrowheads="1"/>
          </p:cNvSpPr>
          <p:nvPr/>
        </p:nvSpPr>
        <p:spPr bwMode="auto">
          <a:xfrm>
            <a:off x="8029344" y="257607"/>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002060"/>
                </a:solidFill>
              </a:rPr>
              <a:t>出栈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7171">
                                            <p:txEl>
                                              <p:pRg st="0" end="0"/>
                                            </p:txEl>
                                          </p:spTgt>
                                        </p:tgtEl>
                                        <p:attrNameLst>
                                          <p:attrName>style.visibility</p:attrName>
                                        </p:attrNameLst>
                                      </p:cBhvr>
                                      <p:to>
                                        <p:strVal val="visible"/>
                                      </p:to>
                                    </p:set>
                                    <p:animEffect transition="in" filter="blinds(horizontal)">
                                      <p:cBhvr>
                                        <p:cTn id="19" dur="500"/>
                                        <p:tgtEl>
                                          <p:spTgt spid="7171">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7171">
                                            <p:txEl>
                                              <p:pRg st="1" end="1"/>
                                            </p:txEl>
                                          </p:spTgt>
                                        </p:tgtEl>
                                        <p:attrNameLst>
                                          <p:attrName>style.visibility</p:attrName>
                                        </p:attrNameLst>
                                      </p:cBhvr>
                                      <p:to>
                                        <p:strVal val="visible"/>
                                      </p:to>
                                    </p:set>
                                    <p:animEffect transition="in" filter="blinds(horizontal)">
                                      <p:cBhvr>
                                        <p:cTn id="24" dur="500"/>
                                        <p:tgtEl>
                                          <p:spTgt spid="7171">
                                            <p:txEl>
                                              <p:pRg st="1" end="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7171">
                                            <p:txEl>
                                              <p:pRg st="2" end="2"/>
                                            </p:txEl>
                                          </p:spTgt>
                                        </p:tgtEl>
                                        <p:attrNameLst>
                                          <p:attrName>style.visibility</p:attrName>
                                        </p:attrNameLst>
                                      </p:cBhvr>
                                      <p:to>
                                        <p:strVal val="visible"/>
                                      </p:to>
                                    </p:set>
                                    <p:animEffect transition="in" filter="blinds(horizontal)">
                                      <p:cBhvr>
                                        <p:cTn id="29" dur="500"/>
                                        <p:tgtEl>
                                          <p:spTgt spid="71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P spid="15" grpId="0" animBg="1"/>
      <p:bldP spid="16" grpId="0" animBg="1"/>
      <p:bldP spid="17" grpId="0"/>
      <p:bldP spid="1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CF66C560-2054-4006-94C1-62AC253AEEF6}"/>
              </a:ext>
            </a:extLst>
          </p:cNvPr>
          <p:cNvSpPr>
            <a:spLocks noGrp="1"/>
          </p:cNvSpPr>
          <p:nvPr>
            <p:ph type="title"/>
          </p:nvPr>
        </p:nvSpPr>
        <p:spPr/>
        <p:txBody>
          <a:bodyPr/>
          <a:lstStyle/>
          <a:p>
            <a:r>
              <a:rPr lang="zh-CN" altLang="en-US"/>
              <a:t>算符的优先关系</a:t>
            </a:r>
          </a:p>
        </p:txBody>
      </p:sp>
      <p:graphicFrame>
        <p:nvGraphicFramePr>
          <p:cNvPr id="5" name="内容占位符 4">
            <a:extLst>
              <a:ext uri="{FF2B5EF4-FFF2-40B4-BE49-F238E27FC236}">
                <a16:creationId xmlns:a16="http://schemas.microsoft.com/office/drawing/2014/main" id="{6452AE08-06D7-464D-9642-10A948386474}"/>
              </a:ext>
            </a:extLst>
          </p:cNvPr>
          <p:cNvGraphicFramePr>
            <a:graphicFrameLocks noGrp="1"/>
          </p:cNvGraphicFramePr>
          <p:nvPr>
            <p:ph idx="1"/>
          </p:nvPr>
        </p:nvGraphicFramePr>
        <p:xfrm>
          <a:off x="1071563" y="2214563"/>
          <a:ext cx="7143750" cy="3803653"/>
        </p:xfrm>
        <a:graphic>
          <a:graphicData uri="http://schemas.openxmlformats.org/drawingml/2006/table">
            <a:tbl>
              <a:tblPr/>
              <a:tblGrid>
                <a:gridCol w="892759">
                  <a:extLst>
                    <a:ext uri="{9D8B030D-6E8A-4147-A177-3AD203B41FA5}">
                      <a16:colId xmlns:a16="http://schemas.microsoft.com/office/drawing/2014/main" val="20000"/>
                    </a:ext>
                  </a:extLst>
                </a:gridCol>
                <a:gridCol w="892759">
                  <a:extLst>
                    <a:ext uri="{9D8B030D-6E8A-4147-A177-3AD203B41FA5}">
                      <a16:colId xmlns:a16="http://schemas.microsoft.com/office/drawing/2014/main" val="20001"/>
                    </a:ext>
                  </a:extLst>
                </a:gridCol>
                <a:gridCol w="892759">
                  <a:extLst>
                    <a:ext uri="{9D8B030D-6E8A-4147-A177-3AD203B41FA5}">
                      <a16:colId xmlns:a16="http://schemas.microsoft.com/office/drawing/2014/main" val="20002"/>
                    </a:ext>
                  </a:extLst>
                </a:gridCol>
                <a:gridCol w="892759">
                  <a:extLst>
                    <a:ext uri="{9D8B030D-6E8A-4147-A177-3AD203B41FA5}">
                      <a16:colId xmlns:a16="http://schemas.microsoft.com/office/drawing/2014/main" val="20003"/>
                    </a:ext>
                  </a:extLst>
                </a:gridCol>
                <a:gridCol w="892759">
                  <a:extLst>
                    <a:ext uri="{9D8B030D-6E8A-4147-A177-3AD203B41FA5}">
                      <a16:colId xmlns:a16="http://schemas.microsoft.com/office/drawing/2014/main" val="20004"/>
                    </a:ext>
                  </a:extLst>
                </a:gridCol>
                <a:gridCol w="892759">
                  <a:extLst>
                    <a:ext uri="{9D8B030D-6E8A-4147-A177-3AD203B41FA5}">
                      <a16:colId xmlns:a16="http://schemas.microsoft.com/office/drawing/2014/main" val="20005"/>
                    </a:ext>
                  </a:extLst>
                </a:gridCol>
                <a:gridCol w="893598">
                  <a:extLst>
                    <a:ext uri="{9D8B030D-6E8A-4147-A177-3AD203B41FA5}">
                      <a16:colId xmlns:a16="http://schemas.microsoft.com/office/drawing/2014/main" val="20006"/>
                    </a:ext>
                  </a:extLst>
                </a:gridCol>
                <a:gridCol w="893598">
                  <a:extLst>
                    <a:ext uri="{9D8B030D-6E8A-4147-A177-3AD203B41FA5}">
                      <a16:colId xmlns:a16="http://schemas.microsoft.com/office/drawing/2014/main" val="20007"/>
                    </a:ext>
                  </a:extLst>
                </a:gridCol>
              </a:tblGrid>
              <a:tr h="473226">
                <a:tc>
                  <a:txBody>
                    <a:bodyPr/>
                    <a:lstStyle/>
                    <a:p>
                      <a:pPr algn="just">
                        <a:lnSpc>
                          <a:spcPts val="1800"/>
                        </a:lnSpc>
                        <a:spcAft>
                          <a:spcPts val="0"/>
                        </a:spcAft>
                      </a:pPr>
                      <a:r>
                        <a:rPr lang="en-US" altLang="zh-CN" sz="1800" b="1" kern="100" dirty="0">
                          <a:latin typeface="Times New Roman"/>
                          <a:ea typeface="+mn-ea"/>
                          <a:cs typeface="Times New Roman"/>
                        </a:rPr>
                        <a:t>        θ</a:t>
                      </a:r>
                      <a:r>
                        <a:rPr lang="en-US" sz="1800" b="1" kern="100" dirty="0">
                          <a:latin typeface="Times New Roman"/>
                          <a:ea typeface="+mn-ea"/>
                          <a:cs typeface="Times New Roman"/>
                        </a:rPr>
                        <a:t>2</a:t>
                      </a:r>
                      <a:endParaRPr lang="en-US" altLang="zh-CN" sz="1800" b="1" kern="100" dirty="0">
                        <a:latin typeface="Times New Roman"/>
                        <a:ea typeface="宋体"/>
                        <a:cs typeface="Times New Roman"/>
                      </a:endParaRPr>
                    </a:p>
                    <a:p>
                      <a:pPr algn="just">
                        <a:lnSpc>
                          <a:spcPts val="1800"/>
                        </a:lnSpc>
                        <a:spcAft>
                          <a:spcPts val="0"/>
                        </a:spcAft>
                      </a:pPr>
                      <a:r>
                        <a:rPr lang="zh-CN" sz="1800" b="1" kern="100" dirty="0">
                          <a:latin typeface="Times New Roman"/>
                          <a:ea typeface="宋体"/>
                          <a:cs typeface="Times New Roman"/>
                        </a:rPr>
                        <a:t>θ</a:t>
                      </a:r>
                      <a:r>
                        <a:rPr lang="en-US" sz="1800" b="1" kern="100" dirty="0">
                          <a:latin typeface="Times New Roman"/>
                          <a:ea typeface="宋体"/>
                          <a:cs typeface="Times New Roman"/>
                        </a:rPr>
                        <a:t>1</a:t>
                      </a:r>
                      <a:endParaRPr lang="zh-CN" sz="1800" b="1" kern="100" dirty="0">
                        <a:latin typeface="Times New Roman"/>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9525" cap="flat" cmpd="sng" algn="ctr">
                      <a:solidFill>
                        <a:srgbClr val="000000"/>
                      </a:solidFill>
                      <a:prstDash val="solid"/>
                      <a:round/>
                      <a:headEnd type="none" w="med" len="med"/>
                      <a:tailEnd type="none" w="med" len="med"/>
                    </a:lnTlToBr>
                  </a:tcPr>
                </a:tc>
                <a:tc>
                  <a:txBody>
                    <a:bodyPr/>
                    <a:lstStyle/>
                    <a:p>
                      <a:pPr algn="ctr">
                        <a:lnSpc>
                          <a:spcPts val="1800"/>
                        </a:lnSpc>
                        <a:spcAft>
                          <a:spcPts val="0"/>
                        </a:spcAft>
                      </a:pPr>
                      <a:r>
                        <a:rPr lang="en-US" sz="1800" b="1" kern="100" dirty="0">
                          <a:solidFill>
                            <a:srgbClr val="0000FF"/>
                          </a:solidFill>
                          <a:latin typeface="宋体"/>
                          <a:ea typeface="宋体"/>
                          <a:cs typeface="Times New Roman"/>
                        </a:rPr>
                        <a:t>+</a:t>
                      </a:r>
                      <a:endParaRPr lang="zh-CN" sz="1800" b="1" kern="100" dirty="0">
                        <a:solidFill>
                          <a:srgbClr val="0000FF"/>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800" b="1" kern="100" dirty="0">
                          <a:solidFill>
                            <a:srgbClr val="0000FF"/>
                          </a:solidFill>
                          <a:latin typeface="宋体"/>
                          <a:ea typeface="宋体"/>
                          <a:cs typeface="Times New Roman"/>
                        </a:rPr>
                        <a:t>-</a:t>
                      </a:r>
                      <a:endParaRPr lang="zh-CN" sz="1800" b="1" kern="100" dirty="0">
                        <a:solidFill>
                          <a:srgbClr val="0000FF"/>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800" b="1" kern="100" dirty="0">
                          <a:solidFill>
                            <a:srgbClr val="0000FF"/>
                          </a:solidFill>
                          <a:latin typeface="宋体"/>
                          <a:ea typeface="宋体"/>
                          <a:cs typeface="Times New Roman"/>
                        </a:rPr>
                        <a:t>*</a:t>
                      </a:r>
                      <a:endParaRPr lang="zh-CN" sz="1800" b="1" kern="100" dirty="0">
                        <a:solidFill>
                          <a:srgbClr val="0000FF"/>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800" b="1" kern="100">
                          <a:solidFill>
                            <a:srgbClr val="0000FF"/>
                          </a:solidFill>
                          <a:latin typeface="宋体"/>
                          <a:ea typeface="宋体"/>
                          <a:cs typeface="Times New Roman"/>
                        </a:rPr>
                        <a:t>/</a:t>
                      </a:r>
                      <a:endParaRPr lang="zh-CN" sz="1800" b="1" kern="100">
                        <a:solidFill>
                          <a:srgbClr val="0000FF"/>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800" b="1" kern="100">
                          <a:solidFill>
                            <a:srgbClr val="0000FF"/>
                          </a:solidFill>
                          <a:latin typeface="宋体"/>
                          <a:ea typeface="宋体"/>
                          <a:cs typeface="Times New Roman"/>
                        </a:rPr>
                        <a:t>(</a:t>
                      </a:r>
                      <a:endParaRPr lang="zh-CN" sz="1800" b="1" kern="100">
                        <a:solidFill>
                          <a:srgbClr val="0000FF"/>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800" b="1" kern="100" dirty="0">
                          <a:solidFill>
                            <a:srgbClr val="0000FF"/>
                          </a:solidFill>
                          <a:latin typeface="宋体"/>
                          <a:ea typeface="宋体"/>
                          <a:cs typeface="Times New Roman"/>
                        </a:rPr>
                        <a:t>)</a:t>
                      </a:r>
                      <a:endParaRPr lang="zh-CN" sz="1800" b="1" kern="100" dirty="0">
                        <a:solidFill>
                          <a:srgbClr val="0000FF"/>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1800" b="1" kern="100" dirty="0">
                          <a:solidFill>
                            <a:srgbClr val="0000FF"/>
                          </a:solidFill>
                          <a:latin typeface="宋体"/>
                          <a:ea typeface="宋体"/>
                          <a:cs typeface="Times New Roman"/>
                        </a:rPr>
                        <a:t>#</a:t>
                      </a:r>
                      <a:endParaRPr lang="zh-CN" sz="1800" b="1" kern="100" dirty="0">
                        <a:solidFill>
                          <a:srgbClr val="0000FF"/>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73226">
                <a:tc>
                  <a:txBody>
                    <a:bodyPr/>
                    <a:lstStyle/>
                    <a:p>
                      <a:pPr algn="ctr">
                        <a:lnSpc>
                          <a:spcPts val="1800"/>
                        </a:lnSpc>
                        <a:spcAft>
                          <a:spcPts val="0"/>
                        </a:spcAft>
                      </a:pPr>
                      <a:r>
                        <a:rPr lang="en-US" sz="2000" b="1" kern="100" dirty="0">
                          <a:solidFill>
                            <a:srgbClr val="FF0000"/>
                          </a:solidFill>
                          <a:latin typeface="宋体"/>
                          <a:ea typeface="宋体"/>
                          <a:cs typeface="Times New Roman"/>
                        </a:rPr>
                        <a:t>+</a:t>
                      </a:r>
                      <a:endParaRPr lang="zh-CN" sz="2000" b="1" kern="100" dirty="0">
                        <a:solidFill>
                          <a:srgbClr val="FF0000"/>
                        </a:solidFill>
                        <a:latin typeface="Times New Roman"/>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dirty="0">
                          <a:solidFill>
                            <a:srgbClr val="FF0000"/>
                          </a:solidFill>
                          <a:latin typeface="宋体"/>
                          <a:ea typeface="宋体"/>
                          <a:cs typeface="Times New Roman"/>
                        </a:rPr>
                        <a:t>&gt;</a:t>
                      </a:r>
                      <a:endParaRPr lang="zh-CN" sz="2000" b="1" kern="100" dirty="0">
                        <a:solidFill>
                          <a:srgbClr val="FF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dirty="0">
                          <a:solidFill>
                            <a:srgbClr val="FF0000"/>
                          </a:solidFill>
                          <a:latin typeface="宋体"/>
                          <a:ea typeface="宋体"/>
                          <a:cs typeface="Times New Roman"/>
                        </a:rPr>
                        <a:t>&gt;</a:t>
                      </a:r>
                      <a:endParaRPr lang="zh-CN" sz="2000" b="1" kern="100" dirty="0">
                        <a:solidFill>
                          <a:srgbClr val="FF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dirty="0">
                          <a:latin typeface="宋体"/>
                          <a:ea typeface="宋体"/>
                          <a:cs typeface="Times New Roman"/>
                        </a:rPr>
                        <a:t>&lt;</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dirty="0">
                          <a:latin typeface="宋体"/>
                          <a:ea typeface="宋体"/>
                          <a:cs typeface="Times New Roman"/>
                        </a:rPr>
                        <a:t>&lt;</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dirty="0">
                          <a:latin typeface="宋体"/>
                          <a:ea typeface="宋体"/>
                          <a:cs typeface="Times New Roman"/>
                        </a:rPr>
                        <a:t>&lt;</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dirty="0">
                          <a:solidFill>
                            <a:srgbClr val="FF0000"/>
                          </a:solidFill>
                          <a:latin typeface="宋体"/>
                          <a:ea typeface="宋体"/>
                          <a:cs typeface="Times New Roman"/>
                        </a:rPr>
                        <a:t>&gt;</a:t>
                      </a:r>
                      <a:endParaRPr lang="zh-CN" sz="2000" b="1" kern="100" dirty="0">
                        <a:solidFill>
                          <a:srgbClr val="FF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a:solidFill>
                            <a:srgbClr val="FF0000"/>
                          </a:solidFill>
                          <a:latin typeface="宋体"/>
                          <a:ea typeface="宋体"/>
                          <a:cs typeface="Times New Roman"/>
                        </a:rPr>
                        <a:t>&gt;</a:t>
                      </a:r>
                      <a:endParaRPr lang="zh-CN" sz="2000" b="1" kern="100">
                        <a:solidFill>
                          <a:srgbClr val="FF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73226">
                <a:tc>
                  <a:txBody>
                    <a:bodyPr/>
                    <a:lstStyle/>
                    <a:p>
                      <a:pPr algn="ctr">
                        <a:lnSpc>
                          <a:spcPts val="1800"/>
                        </a:lnSpc>
                        <a:spcAft>
                          <a:spcPts val="0"/>
                        </a:spcAft>
                      </a:pPr>
                      <a:r>
                        <a:rPr lang="en-US" sz="2000" b="1" kern="100" dirty="0">
                          <a:solidFill>
                            <a:srgbClr val="FF0000"/>
                          </a:solidFill>
                          <a:latin typeface="宋体"/>
                          <a:ea typeface="宋体"/>
                          <a:cs typeface="Times New Roman"/>
                        </a:rPr>
                        <a:t>-</a:t>
                      </a:r>
                      <a:endParaRPr lang="zh-CN" sz="2000" b="1" kern="100" dirty="0">
                        <a:solidFill>
                          <a:srgbClr val="FF0000"/>
                        </a:solidFill>
                        <a:latin typeface="Times New Roman"/>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dirty="0">
                          <a:solidFill>
                            <a:srgbClr val="FF0000"/>
                          </a:solidFill>
                          <a:latin typeface="宋体"/>
                          <a:ea typeface="宋体"/>
                          <a:cs typeface="Times New Roman"/>
                        </a:rPr>
                        <a:t>&gt;</a:t>
                      </a:r>
                      <a:endParaRPr lang="zh-CN" sz="2000" b="1" kern="100" dirty="0">
                        <a:solidFill>
                          <a:srgbClr val="FF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dirty="0">
                          <a:solidFill>
                            <a:srgbClr val="FF0000"/>
                          </a:solidFill>
                          <a:latin typeface="宋体"/>
                          <a:ea typeface="宋体"/>
                          <a:cs typeface="Times New Roman"/>
                        </a:rPr>
                        <a:t>&gt;</a:t>
                      </a:r>
                      <a:endParaRPr lang="zh-CN" sz="2000" b="1" kern="100" dirty="0">
                        <a:solidFill>
                          <a:srgbClr val="FF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dirty="0">
                          <a:latin typeface="宋体"/>
                          <a:ea typeface="宋体"/>
                          <a:cs typeface="Times New Roman"/>
                        </a:rPr>
                        <a:t>&lt;</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dirty="0">
                          <a:latin typeface="宋体"/>
                          <a:ea typeface="宋体"/>
                          <a:cs typeface="Times New Roman"/>
                        </a:rPr>
                        <a:t>&lt;</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dirty="0">
                          <a:latin typeface="宋体"/>
                          <a:ea typeface="宋体"/>
                          <a:cs typeface="Times New Roman"/>
                        </a:rPr>
                        <a:t>&lt;</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dirty="0">
                          <a:solidFill>
                            <a:srgbClr val="FF0000"/>
                          </a:solidFill>
                          <a:latin typeface="宋体"/>
                          <a:ea typeface="宋体"/>
                          <a:cs typeface="Times New Roman"/>
                        </a:rPr>
                        <a:t>&gt;</a:t>
                      </a:r>
                      <a:endParaRPr lang="zh-CN" sz="2000" b="1" kern="100" dirty="0">
                        <a:solidFill>
                          <a:srgbClr val="FF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dirty="0">
                          <a:solidFill>
                            <a:srgbClr val="FF0000"/>
                          </a:solidFill>
                          <a:latin typeface="宋体"/>
                          <a:ea typeface="宋体"/>
                          <a:cs typeface="Times New Roman"/>
                        </a:rPr>
                        <a:t>&gt;</a:t>
                      </a:r>
                      <a:endParaRPr lang="zh-CN" sz="2000" b="1" kern="100" dirty="0">
                        <a:solidFill>
                          <a:srgbClr val="FF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73226">
                <a:tc>
                  <a:txBody>
                    <a:bodyPr/>
                    <a:lstStyle/>
                    <a:p>
                      <a:pPr algn="ctr">
                        <a:lnSpc>
                          <a:spcPts val="1800"/>
                        </a:lnSpc>
                        <a:spcAft>
                          <a:spcPts val="0"/>
                        </a:spcAft>
                      </a:pPr>
                      <a:r>
                        <a:rPr lang="en-US" sz="2000" b="1" kern="100" dirty="0">
                          <a:solidFill>
                            <a:srgbClr val="FF0000"/>
                          </a:solidFill>
                          <a:latin typeface="宋体"/>
                          <a:ea typeface="宋体"/>
                          <a:cs typeface="Times New Roman"/>
                        </a:rPr>
                        <a:t>*</a:t>
                      </a:r>
                      <a:endParaRPr lang="zh-CN" sz="2000" b="1" kern="100" dirty="0">
                        <a:solidFill>
                          <a:srgbClr val="FF0000"/>
                        </a:solidFill>
                        <a:latin typeface="Times New Roman"/>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a:solidFill>
                            <a:srgbClr val="FF0000"/>
                          </a:solidFill>
                          <a:latin typeface="宋体"/>
                          <a:ea typeface="宋体"/>
                          <a:cs typeface="Times New Roman"/>
                        </a:rPr>
                        <a:t>&gt;</a:t>
                      </a:r>
                      <a:endParaRPr lang="zh-CN" sz="2000" b="1" kern="100">
                        <a:solidFill>
                          <a:srgbClr val="FF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dirty="0">
                          <a:solidFill>
                            <a:srgbClr val="FF0000"/>
                          </a:solidFill>
                          <a:latin typeface="宋体"/>
                          <a:ea typeface="宋体"/>
                          <a:cs typeface="Times New Roman"/>
                        </a:rPr>
                        <a:t>&gt;</a:t>
                      </a:r>
                      <a:endParaRPr lang="zh-CN" sz="2000" b="1" kern="100" dirty="0">
                        <a:solidFill>
                          <a:srgbClr val="FF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dirty="0">
                          <a:solidFill>
                            <a:srgbClr val="FF0000"/>
                          </a:solidFill>
                          <a:latin typeface="宋体"/>
                          <a:ea typeface="宋体"/>
                          <a:cs typeface="Times New Roman"/>
                        </a:rPr>
                        <a:t>&gt;</a:t>
                      </a:r>
                      <a:endParaRPr lang="zh-CN" sz="2000" b="1" kern="100" dirty="0">
                        <a:solidFill>
                          <a:srgbClr val="FF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dirty="0">
                          <a:solidFill>
                            <a:srgbClr val="FF0000"/>
                          </a:solidFill>
                          <a:latin typeface="宋体"/>
                          <a:ea typeface="宋体"/>
                          <a:cs typeface="Times New Roman"/>
                        </a:rPr>
                        <a:t>&gt;</a:t>
                      </a:r>
                      <a:endParaRPr lang="zh-CN" sz="2000" b="1" kern="100" dirty="0">
                        <a:solidFill>
                          <a:srgbClr val="FF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dirty="0">
                          <a:latin typeface="宋体"/>
                          <a:ea typeface="宋体"/>
                          <a:cs typeface="Times New Roman"/>
                        </a:rPr>
                        <a:t>&lt;</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a:solidFill>
                            <a:srgbClr val="FF0000"/>
                          </a:solidFill>
                          <a:latin typeface="宋体"/>
                          <a:ea typeface="宋体"/>
                          <a:cs typeface="Times New Roman"/>
                        </a:rPr>
                        <a:t>&gt;</a:t>
                      </a:r>
                      <a:endParaRPr lang="zh-CN" sz="2000" b="1" kern="100">
                        <a:solidFill>
                          <a:srgbClr val="FF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dirty="0">
                          <a:solidFill>
                            <a:srgbClr val="FF0000"/>
                          </a:solidFill>
                          <a:latin typeface="宋体"/>
                          <a:ea typeface="宋体"/>
                          <a:cs typeface="Times New Roman"/>
                        </a:rPr>
                        <a:t>&gt;</a:t>
                      </a:r>
                      <a:endParaRPr lang="zh-CN" sz="2000" b="1" kern="100" dirty="0">
                        <a:solidFill>
                          <a:srgbClr val="FF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73226">
                <a:tc>
                  <a:txBody>
                    <a:bodyPr/>
                    <a:lstStyle/>
                    <a:p>
                      <a:pPr algn="ctr">
                        <a:lnSpc>
                          <a:spcPts val="1800"/>
                        </a:lnSpc>
                        <a:spcAft>
                          <a:spcPts val="0"/>
                        </a:spcAft>
                      </a:pPr>
                      <a:r>
                        <a:rPr lang="en-US" sz="2000" b="1" kern="100" dirty="0">
                          <a:solidFill>
                            <a:srgbClr val="FF0000"/>
                          </a:solidFill>
                          <a:latin typeface="宋体"/>
                          <a:ea typeface="宋体"/>
                          <a:cs typeface="Times New Roman"/>
                        </a:rPr>
                        <a:t>/</a:t>
                      </a:r>
                      <a:endParaRPr lang="zh-CN" sz="2000" b="1" kern="100" dirty="0">
                        <a:solidFill>
                          <a:srgbClr val="FF0000"/>
                        </a:solidFill>
                        <a:latin typeface="Times New Roman"/>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dirty="0">
                          <a:solidFill>
                            <a:srgbClr val="FF0000"/>
                          </a:solidFill>
                          <a:latin typeface="宋体"/>
                          <a:ea typeface="宋体"/>
                          <a:cs typeface="Times New Roman"/>
                        </a:rPr>
                        <a:t>&gt;</a:t>
                      </a:r>
                      <a:endParaRPr lang="zh-CN" sz="2000" b="1" kern="100" dirty="0">
                        <a:solidFill>
                          <a:srgbClr val="FF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dirty="0">
                          <a:solidFill>
                            <a:srgbClr val="FF0000"/>
                          </a:solidFill>
                          <a:latin typeface="宋体"/>
                          <a:ea typeface="宋体"/>
                          <a:cs typeface="Times New Roman"/>
                        </a:rPr>
                        <a:t>&gt;</a:t>
                      </a:r>
                      <a:endParaRPr lang="zh-CN" sz="2000" b="1" kern="100" dirty="0">
                        <a:solidFill>
                          <a:srgbClr val="FF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dirty="0">
                          <a:solidFill>
                            <a:srgbClr val="FF0000"/>
                          </a:solidFill>
                          <a:latin typeface="宋体"/>
                          <a:ea typeface="宋体"/>
                          <a:cs typeface="Times New Roman"/>
                        </a:rPr>
                        <a:t>&gt;</a:t>
                      </a:r>
                      <a:endParaRPr lang="zh-CN" sz="2000" b="1" kern="100" dirty="0">
                        <a:solidFill>
                          <a:srgbClr val="FF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dirty="0">
                          <a:solidFill>
                            <a:srgbClr val="FF0000"/>
                          </a:solidFill>
                          <a:latin typeface="宋体"/>
                          <a:ea typeface="宋体"/>
                          <a:cs typeface="Times New Roman"/>
                        </a:rPr>
                        <a:t>&gt;</a:t>
                      </a:r>
                      <a:endParaRPr lang="zh-CN" sz="2000" b="1" kern="100" dirty="0">
                        <a:solidFill>
                          <a:srgbClr val="FF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dirty="0">
                          <a:latin typeface="宋体"/>
                          <a:ea typeface="宋体"/>
                          <a:cs typeface="Times New Roman"/>
                        </a:rPr>
                        <a:t>&lt;</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a:solidFill>
                            <a:srgbClr val="FF0000"/>
                          </a:solidFill>
                          <a:latin typeface="宋体"/>
                          <a:ea typeface="宋体"/>
                          <a:cs typeface="Times New Roman"/>
                        </a:rPr>
                        <a:t>&gt;</a:t>
                      </a:r>
                      <a:endParaRPr lang="zh-CN" sz="2000" b="1" kern="100">
                        <a:solidFill>
                          <a:srgbClr val="FF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dirty="0">
                          <a:solidFill>
                            <a:srgbClr val="FF0000"/>
                          </a:solidFill>
                          <a:latin typeface="宋体"/>
                          <a:ea typeface="宋体"/>
                          <a:cs typeface="Times New Roman"/>
                        </a:rPr>
                        <a:t>&gt;</a:t>
                      </a:r>
                      <a:endParaRPr lang="zh-CN" sz="2000" b="1" kern="100" dirty="0">
                        <a:solidFill>
                          <a:srgbClr val="FF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91071">
                <a:tc>
                  <a:txBody>
                    <a:bodyPr/>
                    <a:lstStyle/>
                    <a:p>
                      <a:pPr algn="ctr">
                        <a:lnSpc>
                          <a:spcPts val="1800"/>
                        </a:lnSpc>
                        <a:spcAft>
                          <a:spcPts val="0"/>
                        </a:spcAft>
                      </a:pPr>
                      <a:r>
                        <a:rPr lang="en-US" sz="2000" b="1" kern="100" dirty="0">
                          <a:solidFill>
                            <a:srgbClr val="FF0000"/>
                          </a:solidFill>
                          <a:latin typeface="宋体"/>
                          <a:ea typeface="宋体"/>
                          <a:cs typeface="Times New Roman"/>
                        </a:rPr>
                        <a:t>(</a:t>
                      </a:r>
                      <a:endParaRPr lang="zh-CN" sz="2000" b="1" kern="100" dirty="0">
                        <a:solidFill>
                          <a:srgbClr val="FF0000"/>
                        </a:solidFill>
                        <a:latin typeface="Times New Roman"/>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a:latin typeface="宋体"/>
                          <a:ea typeface="宋体"/>
                          <a:cs typeface="Times New Roman"/>
                        </a:rPr>
                        <a:t>&lt;</a:t>
                      </a:r>
                      <a:endParaRPr lang="zh-CN" sz="20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dirty="0">
                          <a:latin typeface="宋体"/>
                          <a:ea typeface="宋体"/>
                          <a:cs typeface="Times New Roman"/>
                        </a:rPr>
                        <a:t>&lt;</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a:latin typeface="宋体"/>
                          <a:ea typeface="宋体"/>
                          <a:cs typeface="Times New Roman"/>
                        </a:rPr>
                        <a:t>&lt;</a:t>
                      </a:r>
                      <a:endParaRPr lang="zh-CN" sz="20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a:latin typeface="宋体"/>
                          <a:ea typeface="宋体"/>
                          <a:cs typeface="Times New Roman"/>
                        </a:rPr>
                        <a:t>&lt;</a:t>
                      </a:r>
                      <a:endParaRPr lang="zh-CN" sz="20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dirty="0">
                          <a:latin typeface="宋体"/>
                          <a:ea typeface="宋体"/>
                          <a:cs typeface="Times New Roman"/>
                        </a:rPr>
                        <a:t>&lt;</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dirty="0">
                          <a:solidFill>
                            <a:srgbClr val="0000FF"/>
                          </a:solidFill>
                          <a:latin typeface="宋体"/>
                          <a:ea typeface="宋体"/>
                          <a:cs typeface="Times New Roman"/>
                        </a:rPr>
                        <a:t>=</a:t>
                      </a:r>
                      <a:endParaRPr lang="zh-CN" sz="2000" b="1" kern="100" dirty="0">
                        <a:solidFill>
                          <a:srgbClr val="0000FF"/>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endParaRPr lang="en-US" sz="2000" b="1" kern="100" dirty="0">
                        <a:latin typeface="宋体"/>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73226">
                <a:tc>
                  <a:txBody>
                    <a:bodyPr/>
                    <a:lstStyle/>
                    <a:p>
                      <a:pPr algn="ctr">
                        <a:lnSpc>
                          <a:spcPts val="1800"/>
                        </a:lnSpc>
                        <a:spcAft>
                          <a:spcPts val="0"/>
                        </a:spcAft>
                      </a:pPr>
                      <a:r>
                        <a:rPr lang="en-US" sz="2000" b="1" kern="100" dirty="0">
                          <a:solidFill>
                            <a:srgbClr val="FF0000"/>
                          </a:solidFill>
                          <a:latin typeface="宋体"/>
                          <a:ea typeface="宋体"/>
                          <a:cs typeface="Times New Roman"/>
                        </a:rPr>
                        <a:t>)</a:t>
                      </a:r>
                      <a:endParaRPr lang="zh-CN" sz="2000" b="1" kern="100" dirty="0">
                        <a:solidFill>
                          <a:srgbClr val="FF0000"/>
                        </a:solidFill>
                        <a:latin typeface="Times New Roman"/>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dirty="0">
                          <a:solidFill>
                            <a:srgbClr val="FF0000"/>
                          </a:solidFill>
                          <a:latin typeface="宋体"/>
                          <a:ea typeface="宋体"/>
                          <a:cs typeface="Times New Roman"/>
                        </a:rPr>
                        <a:t>&gt;</a:t>
                      </a:r>
                      <a:endParaRPr lang="zh-CN" sz="2000" b="1" kern="100" dirty="0">
                        <a:solidFill>
                          <a:srgbClr val="FF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dirty="0">
                          <a:solidFill>
                            <a:srgbClr val="FF0000"/>
                          </a:solidFill>
                          <a:latin typeface="宋体"/>
                          <a:ea typeface="宋体"/>
                          <a:cs typeface="Times New Roman"/>
                        </a:rPr>
                        <a:t>&gt;</a:t>
                      </a:r>
                      <a:endParaRPr lang="zh-CN" sz="2000" b="1" kern="100" dirty="0">
                        <a:solidFill>
                          <a:srgbClr val="FF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dirty="0">
                          <a:solidFill>
                            <a:srgbClr val="FF0000"/>
                          </a:solidFill>
                          <a:latin typeface="宋体"/>
                          <a:ea typeface="宋体"/>
                          <a:cs typeface="Times New Roman"/>
                        </a:rPr>
                        <a:t>&gt;</a:t>
                      </a:r>
                      <a:endParaRPr lang="zh-CN" sz="2000" b="1" kern="100" dirty="0">
                        <a:solidFill>
                          <a:srgbClr val="FF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dirty="0">
                          <a:solidFill>
                            <a:srgbClr val="FF0000"/>
                          </a:solidFill>
                          <a:latin typeface="宋体"/>
                          <a:ea typeface="宋体"/>
                          <a:cs typeface="Times New Roman"/>
                        </a:rPr>
                        <a:t>&gt;</a:t>
                      </a:r>
                      <a:endParaRPr lang="zh-CN" sz="2000" b="1" kern="100" dirty="0">
                        <a:solidFill>
                          <a:srgbClr val="FF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endParaRPr lang="zh-CN" sz="2000" b="1" kern="100" dirty="0">
                        <a:solidFill>
                          <a:srgbClr val="FF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dirty="0">
                          <a:solidFill>
                            <a:srgbClr val="FF0000"/>
                          </a:solidFill>
                          <a:latin typeface="宋体"/>
                          <a:ea typeface="宋体"/>
                          <a:cs typeface="Times New Roman"/>
                        </a:rPr>
                        <a:t>&gt;</a:t>
                      </a:r>
                      <a:endParaRPr lang="zh-CN" sz="2000" b="1" kern="100" dirty="0">
                        <a:solidFill>
                          <a:srgbClr val="FF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dirty="0">
                          <a:solidFill>
                            <a:srgbClr val="FF0000"/>
                          </a:solidFill>
                          <a:latin typeface="宋体"/>
                          <a:ea typeface="宋体"/>
                          <a:cs typeface="Times New Roman"/>
                        </a:rPr>
                        <a:t>&gt;</a:t>
                      </a:r>
                      <a:endParaRPr lang="zh-CN" sz="2000" b="1" kern="100" dirty="0">
                        <a:solidFill>
                          <a:srgbClr val="FF0000"/>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73226">
                <a:tc>
                  <a:txBody>
                    <a:bodyPr/>
                    <a:lstStyle/>
                    <a:p>
                      <a:pPr algn="ctr">
                        <a:lnSpc>
                          <a:spcPts val="1800"/>
                        </a:lnSpc>
                        <a:spcAft>
                          <a:spcPts val="0"/>
                        </a:spcAft>
                      </a:pPr>
                      <a:r>
                        <a:rPr lang="en-US" sz="2000" b="1" kern="100" dirty="0">
                          <a:solidFill>
                            <a:srgbClr val="FF0000"/>
                          </a:solidFill>
                          <a:latin typeface="宋体"/>
                          <a:ea typeface="宋体"/>
                          <a:cs typeface="Times New Roman"/>
                        </a:rPr>
                        <a:t>#</a:t>
                      </a:r>
                      <a:endParaRPr lang="zh-CN" sz="2000" b="1" kern="100" dirty="0">
                        <a:solidFill>
                          <a:srgbClr val="FF0000"/>
                        </a:solidFill>
                        <a:latin typeface="Times New Roman"/>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a:latin typeface="宋体"/>
                          <a:ea typeface="宋体"/>
                          <a:cs typeface="Times New Roman"/>
                        </a:rPr>
                        <a:t>&lt;</a:t>
                      </a:r>
                      <a:endParaRPr lang="zh-CN" sz="20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a:latin typeface="宋体"/>
                          <a:ea typeface="宋体"/>
                          <a:cs typeface="Times New Roman"/>
                        </a:rPr>
                        <a:t>&lt;</a:t>
                      </a:r>
                      <a:endParaRPr lang="zh-CN" sz="20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a:latin typeface="宋体"/>
                          <a:ea typeface="宋体"/>
                          <a:cs typeface="Times New Roman"/>
                        </a:rPr>
                        <a:t>&lt;</a:t>
                      </a:r>
                      <a:endParaRPr lang="zh-CN" sz="20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dirty="0">
                          <a:latin typeface="宋体"/>
                          <a:ea typeface="宋体"/>
                          <a:cs typeface="Times New Roman"/>
                        </a:rPr>
                        <a:t>&lt;</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dirty="0">
                          <a:latin typeface="宋体"/>
                          <a:ea typeface="宋体"/>
                          <a:cs typeface="Times New Roman"/>
                        </a:rPr>
                        <a:t>&lt;</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endParaRPr lang="en-US" sz="2000" b="1" kern="100" dirty="0">
                        <a:latin typeface="宋体"/>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800"/>
                        </a:lnSpc>
                        <a:spcAft>
                          <a:spcPts val="0"/>
                        </a:spcAft>
                      </a:pPr>
                      <a:r>
                        <a:rPr lang="en-US" sz="2000" b="1" kern="100" dirty="0">
                          <a:solidFill>
                            <a:srgbClr val="0000FF"/>
                          </a:solidFill>
                          <a:latin typeface="宋体"/>
                          <a:ea typeface="宋体"/>
                          <a:cs typeface="Times New Roman"/>
                        </a:rPr>
                        <a:t>=</a:t>
                      </a:r>
                      <a:endParaRPr lang="zh-CN" sz="2000" b="1" kern="100" dirty="0">
                        <a:solidFill>
                          <a:srgbClr val="0000FF"/>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2" name="灯片编号占位符 1">
            <a:extLst>
              <a:ext uri="{FF2B5EF4-FFF2-40B4-BE49-F238E27FC236}">
                <a16:creationId xmlns:a16="http://schemas.microsoft.com/office/drawing/2014/main" id="{791F8B1E-A9CD-4ACB-8541-2D77208A849C}"/>
              </a:ext>
            </a:extLst>
          </p:cNvPr>
          <p:cNvSpPr>
            <a:spLocks noGrp="1"/>
          </p:cNvSpPr>
          <p:nvPr>
            <p:ph type="sldNum" sz="quarter" idx="12"/>
          </p:nvPr>
        </p:nvSpPr>
        <p:spPr/>
        <p:txBody>
          <a:bodyPr/>
          <a:lstStyle/>
          <a:p>
            <a:fld id="{6F7EDBC0-6DEE-4BD2-A354-B0E2D215F1D6}" type="slidenum">
              <a:rPr lang="zh-CN" altLang="en-US" smtClean="0"/>
              <a:pPr/>
              <a:t>50</a:t>
            </a:fld>
            <a:endParaRPr lang="en-US" altLang="zh-CN" dirty="0"/>
          </a:p>
        </p:txBody>
      </p:sp>
      <p:sp>
        <p:nvSpPr>
          <p:cNvPr id="6" name="TextBox 5">
            <a:extLst>
              <a:ext uri="{FF2B5EF4-FFF2-40B4-BE49-F238E27FC236}">
                <a16:creationId xmlns:a16="http://schemas.microsoft.com/office/drawing/2014/main" id="{C0AAD78E-2515-4B71-849C-E592473081F4}"/>
              </a:ext>
            </a:extLst>
          </p:cNvPr>
          <p:cNvSpPr txBox="1">
            <a:spLocks noChangeArrowheads="1"/>
          </p:cNvSpPr>
          <p:nvPr/>
        </p:nvSpPr>
        <p:spPr bwMode="auto">
          <a:xfrm>
            <a:off x="6072188" y="6032504"/>
            <a:ext cx="2143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u="sng" dirty="0">
                <a:solidFill>
                  <a:srgbClr val="7030A0"/>
                </a:solidFill>
              </a:rPr>
              <a:t>演示</a:t>
            </a:r>
            <a:r>
              <a:rPr lang="zh-CN" altLang="en-US" sz="2800" b="1" u="sng" dirty="0">
                <a:solidFill>
                  <a:srgbClr val="7030A0"/>
                </a:solidFill>
                <a:hlinkClick r:id="rId2" action="ppaction://hlinkfile">
                  <a:extLst>
                    <a:ext uri="{A12FA001-AC4F-418D-AE19-62706E023703}">
                      <ahyp:hlinkClr xmlns:ahyp="http://schemas.microsoft.com/office/drawing/2018/hyperlinkcolor" val="tx"/>
                    </a:ext>
                  </a:extLst>
                </a:hlinkClick>
              </a:rPr>
              <a:t>程序</a:t>
            </a:r>
            <a:endParaRPr lang="zh-CN" altLang="en-US" sz="2800" b="1" u="sng" dirty="0">
              <a:solidFill>
                <a:srgbClr val="7030A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9FCA26E5-B7F5-40EB-96A3-642679DB2B8E}"/>
              </a:ext>
            </a:extLst>
          </p:cNvPr>
          <p:cNvSpPr>
            <a:spLocks noGrp="1" noChangeArrowheads="1"/>
          </p:cNvSpPr>
          <p:nvPr>
            <p:ph type="title"/>
          </p:nvPr>
        </p:nvSpPr>
        <p:spPr/>
        <p:txBody>
          <a:bodyPr/>
          <a:lstStyle/>
          <a:p>
            <a:pPr eaLnBrk="1" hangingPunct="1"/>
            <a:r>
              <a:rPr lang="zh-CN" altLang="en-US" dirty="0"/>
              <a:t>例</a:t>
            </a:r>
            <a:r>
              <a:rPr lang="en-US" altLang="zh-CN" dirty="0"/>
              <a:t>4.4</a:t>
            </a:r>
            <a:r>
              <a:rPr lang="zh-CN" altLang="en-US" dirty="0"/>
              <a:t>栈及其应用 </a:t>
            </a:r>
          </a:p>
        </p:txBody>
      </p:sp>
      <p:sp>
        <p:nvSpPr>
          <p:cNvPr id="53251" name="Rectangle 3">
            <a:extLst>
              <a:ext uri="{FF2B5EF4-FFF2-40B4-BE49-F238E27FC236}">
                <a16:creationId xmlns:a16="http://schemas.microsoft.com/office/drawing/2014/main" id="{85D85752-B1AB-4028-AB77-DC28C09FA102}"/>
              </a:ext>
            </a:extLst>
          </p:cNvPr>
          <p:cNvSpPr>
            <a:spLocks noGrp="1" noChangeArrowheads="1"/>
          </p:cNvSpPr>
          <p:nvPr>
            <p:ph type="body" idx="1"/>
          </p:nvPr>
        </p:nvSpPr>
        <p:spPr>
          <a:xfrm>
            <a:off x="285750" y="2357438"/>
            <a:ext cx="4500563" cy="4275137"/>
          </a:xfrm>
        </p:spPr>
        <p:txBody>
          <a:bodyPr/>
          <a:lstStyle/>
          <a:p>
            <a:pPr marL="0" indent="0" eaLnBrk="1" hangingPunct="1">
              <a:buFont typeface="Wingdings" panose="05000000000000000000" pitchFamily="2" charset="2"/>
              <a:buNone/>
            </a:pPr>
            <a:r>
              <a:rPr lang="zh-CN" altLang="en-US" sz="2800"/>
              <a:t>     解迷宫问题时，通常从入口出发，顺某一方向向前探索，若能走通，则继续往前走；否则沿原路退回，换一个方向再继续探索，直至找到出口为止。为了保证在任何位置上都能沿原路退回，显然需要用一个后进先出的结构来保存从入口到当前位置的路径。</a:t>
            </a:r>
            <a:endParaRPr lang="zh-CN" altLang="en-US"/>
          </a:p>
        </p:txBody>
      </p:sp>
      <p:pic>
        <p:nvPicPr>
          <p:cNvPr id="53252" name="Picture 4" descr="3d13">
            <a:extLst>
              <a:ext uri="{FF2B5EF4-FFF2-40B4-BE49-F238E27FC236}">
                <a16:creationId xmlns:a16="http://schemas.microsoft.com/office/drawing/2014/main" id="{A6D1557C-992D-48F6-BDE1-BC511E182E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20" y="2732614"/>
            <a:ext cx="4356100"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矩形 6">
            <a:extLst>
              <a:ext uri="{FF2B5EF4-FFF2-40B4-BE49-F238E27FC236}">
                <a16:creationId xmlns:a16="http://schemas.microsoft.com/office/drawing/2014/main" id="{D833190A-AE29-4393-80F5-DFF6C9571CDD}"/>
              </a:ext>
            </a:extLst>
          </p:cNvPr>
          <p:cNvSpPr>
            <a:spLocks noChangeArrowheads="1"/>
          </p:cNvSpPr>
          <p:nvPr/>
        </p:nvSpPr>
        <p:spPr bwMode="auto">
          <a:xfrm>
            <a:off x="785813" y="1857375"/>
            <a:ext cx="7286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a:solidFill>
                  <a:srgbClr val="FF0000"/>
                </a:solidFill>
              </a:rPr>
              <a:t>走迷宫：求迷宫中从入口到出口的路径</a:t>
            </a:r>
            <a:endParaRPr lang="en-US" altLang="zh-CN" sz="3200" b="1" dirty="0">
              <a:solidFill>
                <a:srgbClr val="FF0000"/>
              </a:solidFill>
            </a:endParaRPr>
          </a:p>
        </p:txBody>
      </p:sp>
      <p:sp>
        <p:nvSpPr>
          <p:cNvPr id="2" name="灯片编号占位符 1">
            <a:extLst>
              <a:ext uri="{FF2B5EF4-FFF2-40B4-BE49-F238E27FC236}">
                <a16:creationId xmlns:a16="http://schemas.microsoft.com/office/drawing/2014/main" id="{ACE90A08-056A-4A2C-BD76-8317F9B4FA04}"/>
              </a:ext>
            </a:extLst>
          </p:cNvPr>
          <p:cNvSpPr>
            <a:spLocks noGrp="1"/>
          </p:cNvSpPr>
          <p:nvPr>
            <p:ph type="sldNum" sz="quarter" idx="12"/>
          </p:nvPr>
        </p:nvSpPr>
        <p:spPr>
          <a:xfrm>
            <a:off x="7038975" y="6271969"/>
            <a:ext cx="1905000" cy="457200"/>
          </a:xfrm>
        </p:spPr>
        <p:txBody>
          <a:bodyPr/>
          <a:lstStyle/>
          <a:p>
            <a:fld id="{6F7EDBC0-6DEE-4BD2-A354-B0E2D215F1D6}" type="slidenum">
              <a:rPr lang="zh-CN" altLang="en-US" smtClean="0"/>
              <a:pPr/>
              <a:t>51</a:t>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FA92ABAB-EAAE-4932-8FAD-255DB0135FEF}"/>
              </a:ext>
            </a:extLst>
          </p:cNvPr>
          <p:cNvSpPr>
            <a:spLocks noGrp="1"/>
          </p:cNvSpPr>
          <p:nvPr>
            <p:ph type="title"/>
          </p:nvPr>
        </p:nvSpPr>
        <p:spPr/>
        <p:txBody>
          <a:bodyPr/>
          <a:lstStyle/>
          <a:p>
            <a:r>
              <a:rPr lang="zh-CN" altLang="en-US"/>
              <a:t>解题基本思想</a:t>
            </a:r>
          </a:p>
        </p:txBody>
      </p:sp>
      <p:sp>
        <p:nvSpPr>
          <p:cNvPr id="40963" name="内容占位符 2">
            <a:extLst>
              <a:ext uri="{FF2B5EF4-FFF2-40B4-BE49-F238E27FC236}">
                <a16:creationId xmlns:a16="http://schemas.microsoft.com/office/drawing/2014/main" id="{62012114-23F5-4F67-A806-D48A2BFE411D}"/>
              </a:ext>
            </a:extLst>
          </p:cNvPr>
          <p:cNvSpPr>
            <a:spLocks noGrp="1"/>
          </p:cNvSpPr>
          <p:nvPr>
            <p:ph idx="1"/>
          </p:nvPr>
        </p:nvSpPr>
        <p:spPr>
          <a:xfrm>
            <a:off x="785813" y="1857375"/>
            <a:ext cx="8169275" cy="4275138"/>
          </a:xfrm>
        </p:spPr>
        <p:txBody>
          <a:bodyPr/>
          <a:lstStyle/>
          <a:p>
            <a:pPr marL="0" indent="0">
              <a:buFont typeface="Wingdings" panose="05000000000000000000" pitchFamily="2" charset="2"/>
              <a:buNone/>
            </a:pPr>
            <a:r>
              <a:rPr lang="zh-CN" altLang="en-US" sz="2800"/>
              <a:t>假设</a:t>
            </a:r>
            <a:r>
              <a:rPr lang="zh-CN" altLang="en-US" sz="2800">
                <a:latin typeface="Courier New" panose="02070309020205020404" pitchFamily="49" charset="0"/>
              </a:rPr>
              <a:t>“</a:t>
            </a:r>
            <a:r>
              <a:rPr lang="zh-CN" altLang="en-US" sz="2800"/>
              <a:t>当前位置</a:t>
            </a:r>
            <a:r>
              <a:rPr lang="zh-CN" altLang="en-US" sz="2800">
                <a:latin typeface="Courier New" panose="02070309020205020404" pitchFamily="49" charset="0"/>
              </a:rPr>
              <a:t>”</a:t>
            </a:r>
            <a:r>
              <a:rPr lang="zh-CN" altLang="en-US" sz="2800"/>
              <a:t>指的是</a:t>
            </a:r>
            <a:r>
              <a:rPr lang="zh-CN" altLang="en-US" sz="2800">
                <a:latin typeface="Courier New" panose="02070309020205020404" pitchFamily="49" charset="0"/>
              </a:rPr>
              <a:t>“</a:t>
            </a:r>
            <a:r>
              <a:rPr lang="zh-CN" altLang="en-US" sz="2800"/>
              <a:t>在搜索过程中某一时刻所在图中某个方块位置</a:t>
            </a:r>
            <a:r>
              <a:rPr lang="zh-CN" altLang="en-US" sz="2800">
                <a:latin typeface="Courier New" panose="02070309020205020404" pitchFamily="49" charset="0"/>
              </a:rPr>
              <a:t>”</a:t>
            </a:r>
            <a:endParaRPr lang="en-US" altLang="zh-CN" sz="2800"/>
          </a:p>
          <a:p>
            <a:pPr marL="0" indent="0"/>
            <a:r>
              <a:rPr lang="zh-CN" altLang="en-US" sz="2800"/>
              <a:t>若当前位置</a:t>
            </a:r>
            <a:r>
              <a:rPr lang="zh-CN" altLang="en-US" sz="2800">
                <a:latin typeface="Courier New" panose="02070309020205020404" pitchFamily="49" charset="0"/>
              </a:rPr>
              <a:t>“</a:t>
            </a:r>
            <a:r>
              <a:rPr lang="zh-CN" altLang="en-US" sz="2800"/>
              <a:t>可通</a:t>
            </a:r>
            <a:r>
              <a:rPr lang="zh-CN" altLang="en-US" sz="2800">
                <a:latin typeface="Courier New" panose="02070309020205020404" pitchFamily="49" charset="0"/>
              </a:rPr>
              <a:t>”</a:t>
            </a:r>
            <a:r>
              <a:rPr lang="zh-CN" altLang="en-US" sz="2800"/>
              <a:t>，则纳入</a:t>
            </a:r>
            <a:r>
              <a:rPr lang="zh-CN" altLang="en-US" sz="2800">
                <a:latin typeface="Courier New" panose="02070309020205020404" pitchFamily="49" charset="0"/>
              </a:rPr>
              <a:t>“</a:t>
            </a:r>
            <a:r>
              <a:rPr lang="zh-CN" altLang="en-US" sz="2800"/>
              <a:t>当前路径</a:t>
            </a:r>
            <a:r>
              <a:rPr lang="zh-CN" altLang="en-US" sz="2800">
                <a:latin typeface="Courier New" panose="02070309020205020404" pitchFamily="49" charset="0"/>
              </a:rPr>
              <a:t>”</a:t>
            </a:r>
            <a:r>
              <a:rPr lang="zh-CN" altLang="en-US" sz="2800"/>
              <a:t>，并继续朝</a:t>
            </a:r>
            <a:r>
              <a:rPr lang="zh-CN" altLang="en-US" sz="2800">
                <a:latin typeface="Courier New" panose="02070309020205020404" pitchFamily="49" charset="0"/>
              </a:rPr>
              <a:t>“</a:t>
            </a:r>
            <a:r>
              <a:rPr lang="zh-CN" altLang="en-US" sz="2800"/>
              <a:t>下一位置</a:t>
            </a:r>
            <a:r>
              <a:rPr lang="zh-CN" altLang="en-US" sz="2800">
                <a:latin typeface="Courier New" panose="02070309020205020404" pitchFamily="49" charset="0"/>
              </a:rPr>
              <a:t>”</a:t>
            </a:r>
            <a:r>
              <a:rPr lang="zh-CN" altLang="en-US" sz="2800"/>
              <a:t>探索，即切换</a:t>
            </a:r>
            <a:r>
              <a:rPr lang="zh-CN" altLang="en-US" sz="2800">
                <a:latin typeface="Courier New" panose="02070309020205020404" pitchFamily="49" charset="0"/>
              </a:rPr>
              <a:t>“</a:t>
            </a:r>
            <a:r>
              <a:rPr lang="zh-CN" altLang="en-US" sz="2800"/>
              <a:t>下一位置</a:t>
            </a:r>
            <a:r>
              <a:rPr lang="zh-CN" altLang="en-US" sz="2800">
                <a:latin typeface="Courier New" panose="02070309020205020404" pitchFamily="49" charset="0"/>
              </a:rPr>
              <a:t>”</a:t>
            </a:r>
            <a:r>
              <a:rPr lang="zh-CN" altLang="en-US" sz="2800"/>
              <a:t>为</a:t>
            </a:r>
            <a:r>
              <a:rPr lang="zh-CN" altLang="en-US" sz="2800">
                <a:latin typeface="Courier New" panose="02070309020205020404" pitchFamily="49" charset="0"/>
              </a:rPr>
              <a:t>“</a:t>
            </a:r>
            <a:r>
              <a:rPr lang="zh-CN" altLang="en-US" sz="2800"/>
              <a:t>当前位置</a:t>
            </a:r>
            <a:r>
              <a:rPr lang="zh-CN" altLang="en-US" sz="2800">
                <a:latin typeface="Courier New" panose="02070309020205020404" pitchFamily="49" charset="0"/>
              </a:rPr>
              <a:t>”</a:t>
            </a:r>
            <a:r>
              <a:rPr lang="zh-CN" altLang="en-US" sz="2800"/>
              <a:t>，如此重复直至到达出口；</a:t>
            </a:r>
            <a:endParaRPr lang="en-US" altLang="zh-CN" sz="2800"/>
          </a:p>
          <a:p>
            <a:pPr marL="0" indent="0"/>
            <a:r>
              <a:rPr lang="zh-CN" altLang="en-US" sz="2800"/>
              <a:t>若当前位置</a:t>
            </a:r>
            <a:r>
              <a:rPr lang="zh-CN" altLang="en-US" sz="2800">
                <a:latin typeface="Courier New" panose="02070309020205020404" pitchFamily="49" charset="0"/>
              </a:rPr>
              <a:t>“</a:t>
            </a:r>
            <a:r>
              <a:rPr lang="zh-CN" altLang="en-US" sz="2800"/>
              <a:t>不可通</a:t>
            </a:r>
            <a:r>
              <a:rPr lang="zh-CN" altLang="en-US" sz="2800">
                <a:latin typeface="Courier New" panose="02070309020205020404" pitchFamily="49" charset="0"/>
              </a:rPr>
              <a:t>”</a:t>
            </a:r>
            <a:r>
              <a:rPr lang="zh-CN" altLang="en-US" sz="2800"/>
              <a:t>，则应顺着</a:t>
            </a:r>
            <a:r>
              <a:rPr lang="zh-CN" altLang="en-US" sz="2800">
                <a:latin typeface="Courier New" panose="02070309020205020404" pitchFamily="49" charset="0"/>
              </a:rPr>
              <a:t>“</a:t>
            </a:r>
            <a:r>
              <a:rPr lang="zh-CN" altLang="en-US" sz="2800"/>
              <a:t>来向</a:t>
            </a:r>
            <a:r>
              <a:rPr lang="zh-CN" altLang="en-US" sz="2800">
                <a:latin typeface="Courier New" panose="02070309020205020404" pitchFamily="49" charset="0"/>
              </a:rPr>
              <a:t>”</a:t>
            </a:r>
            <a:r>
              <a:rPr lang="zh-CN" altLang="en-US" sz="2800"/>
              <a:t>退回到</a:t>
            </a:r>
            <a:r>
              <a:rPr lang="zh-CN" altLang="en-US" sz="2800">
                <a:latin typeface="Courier New" panose="02070309020205020404" pitchFamily="49" charset="0"/>
              </a:rPr>
              <a:t>“</a:t>
            </a:r>
            <a:r>
              <a:rPr lang="zh-CN" altLang="en-US" sz="2800"/>
              <a:t>前一位置</a:t>
            </a:r>
            <a:r>
              <a:rPr lang="zh-CN" altLang="en-US" sz="2800">
                <a:latin typeface="Courier New" panose="02070309020205020404" pitchFamily="49" charset="0"/>
              </a:rPr>
              <a:t>”</a:t>
            </a:r>
            <a:r>
              <a:rPr lang="zh-CN" altLang="en-US" sz="2800"/>
              <a:t>，然后朝着除</a:t>
            </a:r>
            <a:r>
              <a:rPr lang="zh-CN" altLang="en-US" sz="2800">
                <a:latin typeface="Courier New" panose="02070309020205020404" pitchFamily="49" charset="0"/>
              </a:rPr>
              <a:t>“</a:t>
            </a:r>
            <a:r>
              <a:rPr lang="zh-CN" altLang="en-US" sz="2800"/>
              <a:t>来向</a:t>
            </a:r>
            <a:r>
              <a:rPr lang="zh-CN" altLang="en-US" sz="2800">
                <a:latin typeface="Courier New" panose="02070309020205020404" pitchFamily="49" charset="0"/>
              </a:rPr>
              <a:t>”</a:t>
            </a:r>
            <a:r>
              <a:rPr lang="zh-CN" altLang="en-US" sz="2800"/>
              <a:t>之外的其他方向继续探索；若该块的四周四个方块均</a:t>
            </a:r>
            <a:r>
              <a:rPr lang="zh-CN" altLang="en-US" sz="2800">
                <a:latin typeface="Courier New" panose="02070309020205020404" pitchFamily="49" charset="0"/>
              </a:rPr>
              <a:t>“</a:t>
            </a:r>
            <a:r>
              <a:rPr lang="zh-CN" altLang="en-US" sz="2800"/>
              <a:t>不可通</a:t>
            </a:r>
            <a:r>
              <a:rPr lang="zh-CN" altLang="en-US" sz="2800">
                <a:latin typeface="Courier New" panose="02070309020205020404" pitchFamily="49" charset="0"/>
              </a:rPr>
              <a:t>”</a:t>
            </a:r>
            <a:r>
              <a:rPr lang="zh-CN" altLang="en-US" sz="2800"/>
              <a:t>，则应从</a:t>
            </a:r>
            <a:r>
              <a:rPr lang="zh-CN" altLang="en-US" sz="2800">
                <a:latin typeface="Courier New" panose="02070309020205020404" pitchFamily="49" charset="0"/>
              </a:rPr>
              <a:t>“</a:t>
            </a:r>
            <a:r>
              <a:rPr lang="zh-CN" altLang="en-US" sz="2800"/>
              <a:t>当前路径</a:t>
            </a:r>
            <a:r>
              <a:rPr lang="zh-CN" altLang="en-US" sz="2800">
                <a:latin typeface="Courier New" panose="02070309020205020404" pitchFamily="49" charset="0"/>
              </a:rPr>
              <a:t>”</a:t>
            </a:r>
            <a:r>
              <a:rPr lang="zh-CN" altLang="en-US" sz="2800"/>
              <a:t>上删除该块。</a:t>
            </a:r>
          </a:p>
        </p:txBody>
      </p:sp>
      <p:sp>
        <p:nvSpPr>
          <p:cNvPr id="2" name="灯片编号占位符 1">
            <a:extLst>
              <a:ext uri="{FF2B5EF4-FFF2-40B4-BE49-F238E27FC236}">
                <a16:creationId xmlns:a16="http://schemas.microsoft.com/office/drawing/2014/main" id="{9F5C80D5-4F48-4EC0-AC81-A1F4CD7C4370}"/>
              </a:ext>
            </a:extLst>
          </p:cNvPr>
          <p:cNvSpPr>
            <a:spLocks noGrp="1"/>
          </p:cNvSpPr>
          <p:nvPr>
            <p:ph type="sldNum" sz="quarter" idx="12"/>
          </p:nvPr>
        </p:nvSpPr>
        <p:spPr/>
        <p:txBody>
          <a:bodyPr/>
          <a:lstStyle/>
          <a:p>
            <a:fld id="{6F7EDBC0-6DEE-4BD2-A354-B0E2D215F1D6}" type="slidenum">
              <a:rPr lang="zh-CN" altLang="en-US" smtClean="0"/>
              <a:pPr/>
              <a:t>52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500"/>
                                        <p:tgtEl>
                                          <p:spTgt spid="40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fade">
                                      <p:cBhvr>
                                        <p:cTn id="12" dur="500"/>
                                        <p:tgtEl>
                                          <p:spTgt spid="409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Effect transition="in" filter="fade">
                                      <p:cBhvr>
                                        <p:cTn id="17" dur="500"/>
                                        <p:tgtEl>
                                          <p:spTgt spid="409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80724AC9-F81A-42B6-9CFA-10D39E8337E3}"/>
              </a:ext>
            </a:extLst>
          </p:cNvPr>
          <p:cNvSpPr>
            <a:spLocks noGrp="1"/>
          </p:cNvSpPr>
          <p:nvPr>
            <p:ph type="title"/>
          </p:nvPr>
        </p:nvSpPr>
        <p:spPr/>
        <p:txBody>
          <a:bodyPr/>
          <a:lstStyle/>
          <a:p>
            <a:r>
              <a:rPr lang="zh-CN" altLang="en-US"/>
              <a:t>解题基本思想</a:t>
            </a:r>
          </a:p>
        </p:txBody>
      </p:sp>
      <p:sp>
        <p:nvSpPr>
          <p:cNvPr id="55299" name="内容占位符 2">
            <a:extLst>
              <a:ext uri="{FF2B5EF4-FFF2-40B4-BE49-F238E27FC236}">
                <a16:creationId xmlns:a16="http://schemas.microsoft.com/office/drawing/2014/main" id="{3C34FDAF-E393-4C61-9604-3AF9B1082B1B}"/>
              </a:ext>
            </a:extLst>
          </p:cNvPr>
          <p:cNvSpPr>
            <a:spLocks noGrp="1"/>
          </p:cNvSpPr>
          <p:nvPr>
            <p:ph idx="1"/>
          </p:nvPr>
        </p:nvSpPr>
        <p:spPr>
          <a:xfrm>
            <a:off x="827584" y="1906587"/>
            <a:ext cx="7772400" cy="4114800"/>
          </a:xfrm>
        </p:spPr>
        <p:txBody>
          <a:bodyPr/>
          <a:lstStyle/>
          <a:p>
            <a:pPr marL="0" indent="0">
              <a:buFont typeface="Wingdings" panose="05000000000000000000" pitchFamily="2" charset="2"/>
              <a:buNone/>
            </a:pPr>
            <a:r>
              <a:rPr lang="zh-CN" altLang="en-US" sz="2800" dirty="0"/>
              <a:t>     所谓</a:t>
            </a:r>
            <a:r>
              <a:rPr lang="zh-CN" altLang="en-US" sz="2800" dirty="0">
                <a:latin typeface="Courier New" panose="02070309020205020404" pitchFamily="49" charset="0"/>
              </a:rPr>
              <a:t>“</a:t>
            </a:r>
            <a:r>
              <a:rPr lang="zh-CN" altLang="en-US" sz="2800" dirty="0"/>
              <a:t>下一位置</a:t>
            </a:r>
            <a:r>
              <a:rPr lang="zh-CN" altLang="en-US" sz="2800" dirty="0">
                <a:latin typeface="Courier New" panose="02070309020205020404" pitchFamily="49" charset="0"/>
              </a:rPr>
              <a:t>”</a:t>
            </a:r>
            <a:r>
              <a:rPr lang="zh-CN" altLang="en-US" sz="2800" dirty="0"/>
              <a:t>指的是</a:t>
            </a:r>
            <a:r>
              <a:rPr lang="zh-CN" altLang="en-US" sz="2800" dirty="0">
                <a:latin typeface="Courier New" panose="02070309020205020404" pitchFamily="49" charset="0"/>
              </a:rPr>
              <a:t>“</a:t>
            </a:r>
            <a:r>
              <a:rPr lang="zh-CN" altLang="en-US" sz="2800" dirty="0"/>
              <a:t>当前位置</a:t>
            </a:r>
            <a:r>
              <a:rPr lang="zh-CN" altLang="en-US" sz="2800" dirty="0">
                <a:latin typeface="Courier New" panose="02070309020205020404" pitchFamily="49" charset="0"/>
              </a:rPr>
              <a:t>”</a:t>
            </a:r>
            <a:r>
              <a:rPr lang="zh-CN" altLang="en-US" sz="2800" dirty="0"/>
              <a:t>四周四个方向</a:t>
            </a:r>
            <a:r>
              <a:rPr lang="en-US" altLang="zh-CN" sz="2800" dirty="0"/>
              <a:t>(</a:t>
            </a:r>
            <a:r>
              <a:rPr lang="zh-CN" altLang="en-US" sz="2800" dirty="0"/>
              <a:t>东、南、西、北</a:t>
            </a:r>
            <a:r>
              <a:rPr lang="en-US" altLang="zh-CN" sz="2800" dirty="0"/>
              <a:t>)</a:t>
            </a:r>
            <a:r>
              <a:rPr lang="zh-CN" altLang="en-US" sz="2800" dirty="0"/>
              <a:t>上相邻的方块。假设以栈</a:t>
            </a:r>
            <a:r>
              <a:rPr lang="en-US" altLang="zh-CN" sz="2800" dirty="0"/>
              <a:t>S</a:t>
            </a:r>
            <a:r>
              <a:rPr lang="zh-CN" altLang="en-US" sz="2800" dirty="0"/>
              <a:t>记录</a:t>
            </a:r>
            <a:r>
              <a:rPr lang="zh-CN" altLang="en-US" sz="2800" dirty="0">
                <a:latin typeface="Courier New" panose="02070309020205020404" pitchFamily="49" charset="0"/>
              </a:rPr>
              <a:t>“</a:t>
            </a:r>
            <a:r>
              <a:rPr lang="zh-CN" altLang="en-US" sz="2800" dirty="0"/>
              <a:t>当前路径</a:t>
            </a:r>
            <a:r>
              <a:rPr lang="zh-CN" altLang="en-US" sz="2800" dirty="0">
                <a:latin typeface="Courier New" panose="02070309020205020404" pitchFamily="49" charset="0"/>
              </a:rPr>
              <a:t>”</a:t>
            </a:r>
            <a:r>
              <a:rPr lang="zh-CN" altLang="en-US" sz="2800" dirty="0"/>
              <a:t>，则栈顶中存放的是</a:t>
            </a:r>
            <a:r>
              <a:rPr lang="zh-CN" altLang="en-US" sz="2800" dirty="0">
                <a:latin typeface="Courier New" panose="02070309020205020404" pitchFamily="49" charset="0"/>
              </a:rPr>
              <a:t>“</a:t>
            </a:r>
            <a:r>
              <a:rPr lang="zh-CN" altLang="en-US" sz="2800" dirty="0"/>
              <a:t>当前路径上最后一个块</a:t>
            </a:r>
            <a:r>
              <a:rPr lang="zh-CN" altLang="en-US" sz="2800" dirty="0">
                <a:latin typeface="Courier New" panose="02070309020205020404" pitchFamily="49" charset="0"/>
              </a:rPr>
              <a:t>”</a:t>
            </a:r>
            <a:r>
              <a:rPr lang="zh-CN" altLang="en-US" sz="2800" dirty="0"/>
              <a:t>。由此，</a:t>
            </a:r>
            <a:r>
              <a:rPr lang="zh-CN" altLang="en-US" sz="2800" dirty="0">
                <a:latin typeface="Courier New" panose="02070309020205020404" pitchFamily="49" charset="0"/>
              </a:rPr>
              <a:t>“</a:t>
            </a:r>
            <a:r>
              <a:rPr lang="zh-CN" altLang="en-US" sz="2800" dirty="0"/>
              <a:t>纳入路径</a:t>
            </a:r>
            <a:r>
              <a:rPr lang="zh-CN" altLang="en-US" sz="2800" dirty="0">
                <a:latin typeface="Courier New" panose="02070309020205020404" pitchFamily="49" charset="0"/>
              </a:rPr>
              <a:t>”</a:t>
            </a:r>
            <a:r>
              <a:rPr lang="zh-CN" altLang="en-US" sz="2800" dirty="0"/>
              <a:t>的操作即为</a:t>
            </a:r>
            <a:r>
              <a:rPr lang="zh-CN" altLang="en-US" sz="2800" dirty="0">
                <a:latin typeface="Courier New" panose="02070309020205020404" pitchFamily="49" charset="0"/>
              </a:rPr>
              <a:t>“</a:t>
            </a:r>
            <a:r>
              <a:rPr lang="zh-CN" altLang="en-US" sz="2800" dirty="0"/>
              <a:t>当前位置入栈</a:t>
            </a:r>
            <a:r>
              <a:rPr lang="zh-CN" altLang="en-US" sz="2800" dirty="0">
                <a:latin typeface="Courier New" panose="02070309020205020404" pitchFamily="49" charset="0"/>
              </a:rPr>
              <a:t>”</a:t>
            </a:r>
            <a:r>
              <a:rPr lang="zh-CN" altLang="en-US" sz="2800" dirty="0"/>
              <a:t>；</a:t>
            </a:r>
            <a:r>
              <a:rPr lang="zh-CN" altLang="en-US" sz="2800" dirty="0">
                <a:latin typeface="Courier New" panose="02070309020205020404" pitchFamily="49" charset="0"/>
              </a:rPr>
              <a:t>“</a:t>
            </a:r>
            <a:r>
              <a:rPr lang="zh-CN" altLang="en-US" sz="2800" dirty="0"/>
              <a:t>从当前路径上删除前一通道块</a:t>
            </a:r>
            <a:r>
              <a:rPr lang="zh-CN" altLang="en-US" sz="2800" dirty="0">
                <a:latin typeface="Courier New" panose="02070309020205020404" pitchFamily="49" charset="0"/>
              </a:rPr>
              <a:t>”</a:t>
            </a:r>
            <a:r>
              <a:rPr lang="zh-CN" altLang="en-US" sz="2800" dirty="0"/>
              <a:t>的操作即为</a:t>
            </a:r>
            <a:r>
              <a:rPr lang="zh-CN" altLang="en-US" sz="2800" dirty="0">
                <a:latin typeface="Courier New" panose="02070309020205020404" pitchFamily="49" charset="0"/>
              </a:rPr>
              <a:t>“</a:t>
            </a:r>
            <a:r>
              <a:rPr lang="zh-CN" altLang="en-US" sz="2800" dirty="0"/>
              <a:t>出栈</a:t>
            </a:r>
            <a:r>
              <a:rPr lang="zh-CN" altLang="en-US" sz="2800" dirty="0">
                <a:latin typeface="Courier New" panose="02070309020205020404" pitchFamily="49" charset="0"/>
              </a:rPr>
              <a:t>”</a:t>
            </a:r>
            <a:r>
              <a:rPr lang="zh-CN" altLang="en-US" sz="2800" dirty="0"/>
              <a:t>。</a:t>
            </a:r>
          </a:p>
          <a:p>
            <a:pPr marL="0" indent="0">
              <a:buFont typeface="Wingdings" panose="05000000000000000000" pitchFamily="2" charset="2"/>
              <a:buNone/>
            </a:pPr>
            <a:endParaRPr lang="zh-CN" altLang="en-US" sz="2800" dirty="0"/>
          </a:p>
        </p:txBody>
      </p:sp>
      <p:sp>
        <p:nvSpPr>
          <p:cNvPr id="2" name="灯片编号占位符 1">
            <a:extLst>
              <a:ext uri="{FF2B5EF4-FFF2-40B4-BE49-F238E27FC236}">
                <a16:creationId xmlns:a16="http://schemas.microsoft.com/office/drawing/2014/main" id="{98D471A7-3A6F-4236-B462-1B1CFD381998}"/>
              </a:ext>
            </a:extLst>
          </p:cNvPr>
          <p:cNvSpPr>
            <a:spLocks noGrp="1"/>
          </p:cNvSpPr>
          <p:nvPr>
            <p:ph type="sldNum" sz="quarter" idx="12"/>
          </p:nvPr>
        </p:nvSpPr>
        <p:spPr/>
        <p:txBody>
          <a:bodyPr/>
          <a:lstStyle/>
          <a:p>
            <a:fld id="{6F7EDBC0-6DEE-4BD2-A354-B0E2D215F1D6}" type="slidenum">
              <a:rPr lang="zh-CN" altLang="en-US" smtClean="0"/>
              <a:pPr/>
              <a:t>53</a:t>
            </a:fld>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80724AC9-F81A-42B6-9CFA-10D39E8337E3}"/>
              </a:ext>
            </a:extLst>
          </p:cNvPr>
          <p:cNvSpPr>
            <a:spLocks noGrp="1"/>
          </p:cNvSpPr>
          <p:nvPr>
            <p:ph type="title"/>
          </p:nvPr>
        </p:nvSpPr>
        <p:spPr/>
        <p:txBody>
          <a:bodyPr/>
          <a:lstStyle/>
          <a:p>
            <a:r>
              <a:rPr lang="zh-CN" altLang="en-US"/>
              <a:t>解题基本思想</a:t>
            </a:r>
          </a:p>
        </p:txBody>
      </p:sp>
      <p:sp>
        <p:nvSpPr>
          <p:cNvPr id="2" name="灯片编号占位符 1">
            <a:extLst>
              <a:ext uri="{FF2B5EF4-FFF2-40B4-BE49-F238E27FC236}">
                <a16:creationId xmlns:a16="http://schemas.microsoft.com/office/drawing/2014/main" id="{98D471A7-3A6F-4236-B462-1B1CFD381998}"/>
              </a:ext>
            </a:extLst>
          </p:cNvPr>
          <p:cNvSpPr>
            <a:spLocks noGrp="1"/>
          </p:cNvSpPr>
          <p:nvPr>
            <p:ph type="sldNum" sz="quarter" idx="12"/>
          </p:nvPr>
        </p:nvSpPr>
        <p:spPr/>
        <p:txBody>
          <a:bodyPr/>
          <a:lstStyle/>
          <a:p>
            <a:fld id="{6F7EDBC0-6DEE-4BD2-A354-B0E2D215F1D6}" type="slidenum">
              <a:rPr lang="zh-CN" altLang="en-US" smtClean="0"/>
              <a:pPr/>
              <a:t>54</a:t>
            </a:fld>
            <a:endParaRPr lang="en-US" altLang="zh-CN"/>
          </a:p>
        </p:txBody>
      </p:sp>
      <p:pic>
        <p:nvPicPr>
          <p:cNvPr id="7" name="Picture 4" descr="3d13">
            <a:extLst>
              <a:ext uri="{FF2B5EF4-FFF2-40B4-BE49-F238E27FC236}">
                <a16:creationId xmlns:a16="http://schemas.microsoft.com/office/drawing/2014/main" id="{EE4B6EED-20DA-438D-BEF8-2A5E55E6D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018" y="2163883"/>
            <a:ext cx="4356100"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表格 7">
            <a:extLst>
              <a:ext uri="{FF2B5EF4-FFF2-40B4-BE49-F238E27FC236}">
                <a16:creationId xmlns:a16="http://schemas.microsoft.com/office/drawing/2014/main" id="{37BF6328-9F9A-4332-88C4-0C630433606B}"/>
              </a:ext>
            </a:extLst>
          </p:cNvPr>
          <p:cNvGraphicFramePr>
            <a:graphicFrameLocks noGrp="1"/>
          </p:cNvGraphicFramePr>
          <p:nvPr>
            <p:extLst>
              <p:ext uri="{D42A27DB-BD31-4B8C-83A1-F6EECF244321}">
                <p14:modId xmlns:p14="http://schemas.microsoft.com/office/powerpoint/2010/main" val="1451483646"/>
              </p:ext>
            </p:extLst>
          </p:nvPr>
        </p:nvGraphicFramePr>
        <p:xfrm>
          <a:off x="1040458" y="2608227"/>
          <a:ext cx="3433441" cy="2474376"/>
        </p:xfrm>
        <a:graphic>
          <a:graphicData uri="http://schemas.openxmlformats.org/drawingml/2006/table">
            <a:tbl>
              <a:tblPr firstRow="1" bandRow="1">
                <a:tableStyleId>{5C22544A-7EE6-4342-B048-85BDC9FD1C3A}</a:tableStyleId>
              </a:tblPr>
              <a:tblGrid>
                <a:gridCol w="580321">
                  <a:extLst>
                    <a:ext uri="{9D8B030D-6E8A-4147-A177-3AD203B41FA5}">
                      <a16:colId xmlns:a16="http://schemas.microsoft.com/office/drawing/2014/main" val="3360368009"/>
                    </a:ext>
                  </a:extLst>
                </a:gridCol>
                <a:gridCol w="570624">
                  <a:extLst>
                    <a:ext uri="{9D8B030D-6E8A-4147-A177-3AD203B41FA5}">
                      <a16:colId xmlns:a16="http://schemas.microsoft.com/office/drawing/2014/main" val="3035105108"/>
                    </a:ext>
                  </a:extLst>
                </a:gridCol>
                <a:gridCol w="570624">
                  <a:extLst>
                    <a:ext uri="{9D8B030D-6E8A-4147-A177-3AD203B41FA5}">
                      <a16:colId xmlns:a16="http://schemas.microsoft.com/office/drawing/2014/main" val="1502259797"/>
                    </a:ext>
                  </a:extLst>
                </a:gridCol>
                <a:gridCol w="570624">
                  <a:extLst>
                    <a:ext uri="{9D8B030D-6E8A-4147-A177-3AD203B41FA5}">
                      <a16:colId xmlns:a16="http://schemas.microsoft.com/office/drawing/2014/main" val="3439719274"/>
                    </a:ext>
                  </a:extLst>
                </a:gridCol>
                <a:gridCol w="570624">
                  <a:extLst>
                    <a:ext uri="{9D8B030D-6E8A-4147-A177-3AD203B41FA5}">
                      <a16:colId xmlns:a16="http://schemas.microsoft.com/office/drawing/2014/main" val="3976679263"/>
                    </a:ext>
                  </a:extLst>
                </a:gridCol>
                <a:gridCol w="570624">
                  <a:extLst>
                    <a:ext uri="{9D8B030D-6E8A-4147-A177-3AD203B41FA5}">
                      <a16:colId xmlns:a16="http://schemas.microsoft.com/office/drawing/2014/main" val="1224232707"/>
                    </a:ext>
                  </a:extLst>
                </a:gridCol>
              </a:tblGrid>
              <a:tr h="412396">
                <a:tc>
                  <a:txBody>
                    <a:bodyPr/>
                    <a:lstStyle/>
                    <a:p>
                      <a:endParaRPr lang="zh-CN" altLang="en-US" sz="1800" b="0" kern="1200" dirty="0">
                        <a:solidFill>
                          <a:schemeClr val="tx1"/>
                        </a:solidFill>
                        <a:latin typeface="+mn-lt"/>
                        <a:ea typeface="+mn-ea"/>
                        <a:cs typeface="+mn-cs"/>
                      </a:endParaRPr>
                    </a:p>
                  </a:txBody>
                  <a:tcPr>
                    <a:noFill/>
                  </a:tcPr>
                </a:tc>
                <a:tc>
                  <a:txBody>
                    <a:bodyPr/>
                    <a:lstStyle/>
                    <a:p>
                      <a:r>
                        <a:rPr lang="en-US" altLang="zh-CN" b="0" dirty="0">
                          <a:solidFill>
                            <a:schemeClr val="tx1"/>
                          </a:solidFill>
                        </a:rPr>
                        <a:t>0,1</a:t>
                      </a:r>
                      <a:endParaRPr lang="zh-CN" altLang="en-US" b="0" dirty="0">
                        <a:solidFill>
                          <a:schemeClr val="tx1"/>
                        </a:solidFill>
                      </a:endParaRPr>
                    </a:p>
                  </a:txBody>
                  <a:tcPr>
                    <a:noFill/>
                  </a:tcPr>
                </a:tc>
                <a:tc>
                  <a:txBody>
                    <a:bodyPr/>
                    <a:lstStyle/>
                    <a:p>
                      <a:r>
                        <a:rPr lang="en-US" altLang="zh-CN" b="0" dirty="0">
                          <a:solidFill>
                            <a:schemeClr val="tx1"/>
                          </a:solidFill>
                        </a:rPr>
                        <a:t>0,2</a:t>
                      </a:r>
                      <a:endParaRPr lang="zh-CN" altLang="en-US" b="0" dirty="0">
                        <a:solidFill>
                          <a:schemeClr val="tx1"/>
                        </a:solidFill>
                      </a:endParaRPr>
                    </a:p>
                  </a:txBody>
                  <a:tcPr>
                    <a:noFill/>
                  </a:tcPr>
                </a:tc>
                <a:tc>
                  <a:txBody>
                    <a:bodyPr/>
                    <a:lstStyle/>
                    <a:p>
                      <a:r>
                        <a:rPr lang="en-US" altLang="zh-CN" b="0" dirty="0">
                          <a:solidFill>
                            <a:schemeClr val="tx1"/>
                          </a:solidFill>
                        </a:rPr>
                        <a:t>0,3</a:t>
                      </a:r>
                      <a:endParaRPr lang="zh-CN" altLang="en-US" b="0" dirty="0">
                        <a:solidFill>
                          <a:schemeClr val="tx1"/>
                        </a:solidFill>
                      </a:endParaRPr>
                    </a:p>
                  </a:txBody>
                  <a:tcPr>
                    <a:noFill/>
                  </a:tcPr>
                </a:tc>
                <a:tc>
                  <a:txBody>
                    <a:bodyPr/>
                    <a:lstStyle/>
                    <a:p>
                      <a:r>
                        <a:rPr lang="en-US" altLang="zh-CN" b="0" dirty="0">
                          <a:solidFill>
                            <a:schemeClr val="tx1"/>
                          </a:solidFill>
                        </a:rPr>
                        <a:t>0,4</a:t>
                      </a:r>
                      <a:endParaRPr lang="zh-CN" altLang="en-US" b="0" dirty="0">
                        <a:solidFill>
                          <a:schemeClr val="tx1"/>
                        </a:solidFill>
                      </a:endParaRPr>
                    </a:p>
                  </a:txBody>
                  <a:tcPr>
                    <a:noFill/>
                  </a:tcPr>
                </a:tc>
                <a:tc>
                  <a:txBody>
                    <a:bodyPr/>
                    <a:lstStyle/>
                    <a:p>
                      <a:r>
                        <a:rPr lang="en-US" altLang="zh-CN" b="0" dirty="0">
                          <a:solidFill>
                            <a:schemeClr val="tx1"/>
                          </a:solidFill>
                        </a:rPr>
                        <a:t>0,5</a:t>
                      </a:r>
                      <a:endParaRPr lang="zh-CN" altLang="en-US" b="0" dirty="0">
                        <a:solidFill>
                          <a:schemeClr val="tx1"/>
                        </a:solidFill>
                      </a:endParaRPr>
                    </a:p>
                  </a:txBody>
                  <a:tcPr>
                    <a:noFill/>
                  </a:tcPr>
                </a:tc>
                <a:extLst>
                  <a:ext uri="{0D108BD9-81ED-4DB2-BD59-A6C34878D82A}">
                    <a16:rowId xmlns:a16="http://schemas.microsoft.com/office/drawing/2014/main" val="1235699815"/>
                  </a:ext>
                </a:extLst>
              </a:tr>
              <a:tr h="412396">
                <a:tc>
                  <a:txBody>
                    <a:bodyPr/>
                    <a:lstStyle/>
                    <a:p>
                      <a:pPr marL="0" algn="l" defTabSz="914400" rtl="0" eaLnBrk="1" latinLnBrk="0" hangingPunct="1"/>
                      <a:endParaRPr lang="zh-CN" altLang="en-US" sz="1800" kern="1200" dirty="0">
                        <a:solidFill>
                          <a:schemeClr val="tx1"/>
                        </a:solidFill>
                        <a:latin typeface="+mn-lt"/>
                        <a:ea typeface="+mn-ea"/>
                        <a:cs typeface="+mn-cs"/>
                      </a:endParaRPr>
                    </a:p>
                  </a:txBody>
                  <a:tcPr>
                    <a:noFill/>
                  </a:tcPr>
                </a:tc>
                <a:tc>
                  <a:txBody>
                    <a:bodyPr/>
                    <a:lstStyle/>
                    <a:p>
                      <a:pPr marL="0" algn="l" defTabSz="914400" rtl="0" eaLnBrk="1" latinLnBrk="0" hangingPunct="1"/>
                      <a:endParaRPr lang="zh-CN" altLang="en-US" sz="1800" kern="1200" dirty="0">
                        <a:solidFill>
                          <a:schemeClr val="tx1"/>
                        </a:solidFill>
                        <a:latin typeface="+mn-lt"/>
                        <a:ea typeface="+mn-ea"/>
                        <a:cs typeface="+mn-cs"/>
                      </a:endParaRPr>
                    </a:p>
                  </a:txBody>
                  <a:tcPr>
                    <a:noFill/>
                  </a:tcPr>
                </a:tc>
                <a:tc>
                  <a:txBody>
                    <a:bodyPr/>
                    <a:lstStyle/>
                    <a:p>
                      <a:pPr marL="0" algn="l" defTabSz="914400" rtl="0" eaLnBrk="1" latinLnBrk="0" hangingPunct="1"/>
                      <a:r>
                        <a:rPr lang="en-US" altLang="zh-CN" sz="1800" kern="1200" dirty="0">
                          <a:solidFill>
                            <a:schemeClr val="tx1"/>
                          </a:solidFill>
                          <a:latin typeface="+mn-lt"/>
                          <a:ea typeface="+mn-ea"/>
                          <a:cs typeface="+mn-cs"/>
                        </a:rPr>
                        <a:t>1,2</a:t>
                      </a:r>
                      <a:endParaRPr lang="zh-CN" altLang="en-US" sz="1800" kern="1200" dirty="0">
                        <a:solidFill>
                          <a:schemeClr val="tx1"/>
                        </a:solidFill>
                        <a:latin typeface="+mn-lt"/>
                        <a:ea typeface="+mn-ea"/>
                        <a:cs typeface="+mn-cs"/>
                      </a:endParaRPr>
                    </a:p>
                  </a:txBody>
                  <a:tcPr>
                    <a:noFill/>
                  </a:tcPr>
                </a:tc>
                <a:tc>
                  <a:txBody>
                    <a:bodyPr/>
                    <a:lstStyle/>
                    <a:p>
                      <a:pPr marL="0" algn="l" defTabSz="914400" rtl="0" eaLnBrk="1" latinLnBrk="0" hangingPunct="1"/>
                      <a:r>
                        <a:rPr lang="en-US" altLang="zh-CN" sz="1800" kern="1200" dirty="0">
                          <a:solidFill>
                            <a:schemeClr val="tx1"/>
                          </a:solidFill>
                          <a:latin typeface="+mn-lt"/>
                          <a:ea typeface="+mn-ea"/>
                          <a:cs typeface="+mn-cs"/>
                        </a:rPr>
                        <a:t>1,3</a:t>
                      </a:r>
                      <a:endParaRPr lang="zh-CN" altLang="en-US" sz="1800" kern="1200" dirty="0">
                        <a:solidFill>
                          <a:schemeClr val="tx1"/>
                        </a:solidFill>
                        <a:latin typeface="+mn-lt"/>
                        <a:ea typeface="+mn-ea"/>
                        <a:cs typeface="+mn-cs"/>
                      </a:endParaRPr>
                    </a:p>
                  </a:txBody>
                  <a:tcPr>
                    <a:noFill/>
                  </a:tcPr>
                </a:tc>
                <a:tc>
                  <a:txBody>
                    <a:bodyPr/>
                    <a:lstStyle/>
                    <a:p>
                      <a:pPr marL="0" algn="l" defTabSz="914400" rtl="0" eaLnBrk="1" latinLnBrk="0" hangingPunct="1"/>
                      <a:r>
                        <a:rPr lang="en-US" altLang="zh-CN" sz="1800" kern="1200" dirty="0">
                          <a:solidFill>
                            <a:schemeClr val="tx1"/>
                          </a:solidFill>
                          <a:latin typeface="+mn-lt"/>
                          <a:ea typeface="+mn-ea"/>
                          <a:cs typeface="+mn-cs"/>
                        </a:rPr>
                        <a:t>1,4</a:t>
                      </a:r>
                      <a:endParaRPr lang="zh-CN" altLang="en-US" sz="1800" kern="1200" dirty="0">
                        <a:solidFill>
                          <a:schemeClr val="tx1"/>
                        </a:solidFill>
                        <a:latin typeface="+mn-lt"/>
                        <a:ea typeface="+mn-ea"/>
                        <a:cs typeface="+mn-cs"/>
                      </a:endParaRPr>
                    </a:p>
                  </a:txBody>
                  <a:tcPr>
                    <a:noFill/>
                  </a:tcPr>
                </a:tc>
                <a:tc>
                  <a:txBody>
                    <a:bodyPr/>
                    <a:lstStyle/>
                    <a:p>
                      <a:pPr marL="0" algn="l" defTabSz="914400" rtl="0" eaLnBrk="1" latinLnBrk="0" hangingPunct="1"/>
                      <a:r>
                        <a:rPr lang="en-US" altLang="zh-CN" sz="1800" kern="1200" dirty="0">
                          <a:solidFill>
                            <a:schemeClr val="tx1"/>
                          </a:solidFill>
                          <a:latin typeface="+mn-lt"/>
                          <a:ea typeface="+mn-ea"/>
                          <a:cs typeface="+mn-cs"/>
                        </a:rPr>
                        <a:t>1,5</a:t>
                      </a:r>
                      <a:endParaRPr lang="zh-CN" altLang="en-US" sz="1800" kern="1200" dirty="0">
                        <a:solidFill>
                          <a:schemeClr val="tx1"/>
                        </a:solidFill>
                        <a:latin typeface="+mn-lt"/>
                        <a:ea typeface="+mn-ea"/>
                        <a:cs typeface="+mn-cs"/>
                      </a:endParaRPr>
                    </a:p>
                  </a:txBody>
                  <a:tcPr>
                    <a:noFill/>
                  </a:tcPr>
                </a:tc>
                <a:extLst>
                  <a:ext uri="{0D108BD9-81ED-4DB2-BD59-A6C34878D82A}">
                    <a16:rowId xmlns:a16="http://schemas.microsoft.com/office/drawing/2014/main" val="1520115418"/>
                  </a:ext>
                </a:extLst>
              </a:tr>
              <a:tr h="412396">
                <a:tc>
                  <a:txBody>
                    <a:bodyPr/>
                    <a:lstStyle/>
                    <a:p>
                      <a:r>
                        <a:rPr lang="en-US" altLang="zh-CN" sz="1800" kern="1200" dirty="0">
                          <a:solidFill>
                            <a:schemeClr val="tx1"/>
                          </a:solidFill>
                          <a:latin typeface="+mn-lt"/>
                          <a:ea typeface="+mn-ea"/>
                          <a:cs typeface="+mn-cs"/>
                        </a:rPr>
                        <a:t>2,0</a:t>
                      </a:r>
                      <a:endParaRPr lang="zh-CN" altLang="en-US" sz="1800" kern="1200" dirty="0">
                        <a:solidFill>
                          <a:schemeClr val="tx1"/>
                        </a:solidFill>
                        <a:latin typeface="+mn-lt"/>
                        <a:ea typeface="+mn-ea"/>
                        <a:cs typeface="+mn-cs"/>
                      </a:endParaRPr>
                    </a:p>
                  </a:txBody>
                  <a:tcPr>
                    <a:noFill/>
                  </a:tcPr>
                </a:tc>
                <a:tc>
                  <a:txBody>
                    <a:bodyPr/>
                    <a:lstStyle/>
                    <a:p>
                      <a:endParaRPr lang="zh-CN" altLang="en-US" dirty="0">
                        <a:solidFill>
                          <a:schemeClr val="tx1"/>
                        </a:solidFill>
                      </a:endParaRPr>
                    </a:p>
                  </a:txBody>
                  <a:tcPr>
                    <a:noFill/>
                  </a:tcPr>
                </a:tc>
                <a:tc>
                  <a:txBody>
                    <a:bodyPr/>
                    <a:lstStyle/>
                    <a:p>
                      <a:r>
                        <a:rPr lang="en-US" altLang="zh-CN" dirty="0">
                          <a:solidFill>
                            <a:schemeClr val="tx1"/>
                          </a:solidFill>
                        </a:rPr>
                        <a:t>2,2</a:t>
                      </a:r>
                      <a:endParaRPr lang="zh-CN" altLang="en-US" dirty="0">
                        <a:solidFill>
                          <a:schemeClr val="tx1"/>
                        </a:solidFill>
                      </a:endParaRPr>
                    </a:p>
                  </a:txBody>
                  <a:tcPr>
                    <a:noFill/>
                  </a:tcPr>
                </a:tc>
                <a:tc>
                  <a:txBody>
                    <a:bodyPr/>
                    <a:lstStyle/>
                    <a:p>
                      <a:r>
                        <a:rPr lang="en-US" altLang="zh-CN" dirty="0">
                          <a:solidFill>
                            <a:schemeClr val="tx1"/>
                          </a:solidFill>
                        </a:rPr>
                        <a:t>2,3</a:t>
                      </a:r>
                      <a:endParaRPr lang="zh-CN" altLang="en-US" dirty="0">
                        <a:solidFill>
                          <a:schemeClr val="tx1"/>
                        </a:solidFill>
                      </a:endParaRPr>
                    </a:p>
                  </a:txBody>
                  <a:tcPr>
                    <a:noFill/>
                  </a:tcPr>
                </a:tc>
                <a:tc>
                  <a:txBody>
                    <a:bodyPr/>
                    <a:lstStyle/>
                    <a:p>
                      <a:r>
                        <a:rPr lang="en-US" altLang="zh-CN" dirty="0">
                          <a:solidFill>
                            <a:schemeClr val="tx1"/>
                          </a:solidFill>
                        </a:rPr>
                        <a:t>2,4</a:t>
                      </a:r>
                      <a:endParaRPr lang="zh-CN" altLang="en-US" dirty="0">
                        <a:solidFill>
                          <a:schemeClr val="tx1"/>
                        </a:solidFill>
                      </a:endParaRPr>
                    </a:p>
                  </a:txBody>
                  <a:tcPr>
                    <a:noFill/>
                  </a:tcPr>
                </a:tc>
                <a:tc>
                  <a:txBody>
                    <a:bodyPr/>
                    <a:lstStyle/>
                    <a:p>
                      <a:r>
                        <a:rPr lang="en-US" altLang="zh-CN" dirty="0">
                          <a:solidFill>
                            <a:schemeClr val="tx1"/>
                          </a:solidFill>
                        </a:rPr>
                        <a:t>2,5</a:t>
                      </a:r>
                      <a:endParaRPr lang="zh-CN" altLang="en-US" dirty="0">
                        <a:solidFill>
                          <a:schemeClr val="tx1"/>
                        </a:solidFill>
                      </a:endParaRPr>
                    </a:p>
                  </a:txBody>
                  <a:tcPr>
                    <a:noFill/>
                  </a:tcPr>
                </a:tc>
                <a:extLst>
                  <a:ext uri="{0D108BD9-81ED-4DB2-BD59-A6C34878D82A}">
                    <a16:rowId xmlns:a16="http://schemas.microsoft.com/office/drawing/2014/main" val="4000130777"/>
                  </a:ext>
                </a:extLst>
              </a:tr>
              <a:tr h="412396">
                <a:tc>
                  <a:txBody>
                    <a:bodyPr/>
                    <a:lstStyle/>
                    <a:p>
                      <a:endParaRPr lang="zh-CN" altLang="en-US" dirty="0">
                        <a:solidFill>
                          <a:schemeClr val="tx1"/>
                        </a:solidFill>
                      </a:endParaRPr>
                    </a:p>
                  </a:txBody>
                  <a:tcPr>
                    <a:noFill/>
                  </a:tcPr>
                </a:tc>
                <a:tc>
                  <a:txBody>
                    <a:bodyPr/>
                    <a:lstStyle/>
                    <a:p>
                      <a:endParaRPr lang="zh-CN" altLang="en-US" dirty="0">
                        <a:solidFill>
                          <a:schemeClr val="tx1"/>
                        </a:solidFill>
                      </a:endParaRPr>
                    </a:p>
                  </a:txBody>
                  <a:tcPr>
                    <a:noFill/>
                  </a:tcPr>
                </a:tc>
                <a:tc>
                  <a:txBody>
                    <a:bodyPr/>
                    <a:lstStyle/>
                    <a:p>
                      <a:r>
                        <a:rPr lang="en-US" altLang="zh-CN" dirty="0">
                          <a:solidFill>
                            <a:schemeClr val="tx1"/>
                          </a:solidFill>
                        </a:rPr>
                        <a:t>3,2</a:t>
                      </a:r>
                      <a:endParaRPr lang="zh-CN" altLang="en-US" dirty="0">
                        <a:solidFill>
                          <a:schemeClr val="tx1"/>
                        </a:solidFill>
                      </a:endParaRPr>
                    </a:p>
                  </a:txBody>
                  <a:tcPr>
                    <a:noFill/>
                  </a:tcPr>
                </a:tc>
                <a:tc>
                  <a:txBody>
                    <a:bodyPr/>
                    <a:lstStyle/>
                    <a:p>
                      <a:r>
                        <a:rPr lang="en-US" altLang="zh-CN" dirty="0">
                          <a:solidFill>
                            <a:schemeClr val="tx1"/>
                          </a:solidFill>
                        </a:rPr>
                        <a:t>3,3</a:t>
                      </a:r>
                      <a:endParaRPr lang="zh-CN" altLang="en-US" dirty="0">
                        <a:solidFill>
                          <a:schemeClr val="tx1"/>
                        </a:solidFill>
                      </a:endParaRPr>
                    </a:p>
                  </a:txBody>
                  <a:tcPr>
                    <a:noFill/>
                  </a:tcPr>
                </a:tc>
                <a:tc>
                  <a:txBody>
                    <a:bodyPr/>
                    <a:lstStyle/>
                    <a:p>
                      <a:r>
                        <a:rPr lang="en-US" altLang="zh-CN" dirty="0">
                          <a:solidFill>
                            <a:schemeClr val="tx1"/>
                          </a:solidFill>
                        </a:rPr>
                        <a:t>3,4</a:t>
                      </a:r>
                      <a:endParaRPr lang="zh-CN" altLang="en-US" dirty="0">
                        <a:solidFill>
                          <a:schemeClr val="tx1"/>
                        </a:solidFill>
                      </a:endParaRPr>
                    </a:p>
                  </a:txBody>
                  <a:tcPr>
                    <a:noFill/>
                  </a:tcPr>
                </a:tc>
                <a:tc>
                  <a:txBody>
                    <a:bodyPr/>
                    <a:lstStyle/>
                    <a:p>
                      <a:r>
                        <a:rPr lang="en-US" altLang="zh-CN" dirty="0">
                          <a:solidFill>
                            <a:schemeClr val="tx1"/>
                          </a:solidFill>
                        </a:rPr>
                        <a:t>3,5</a:t>
                      </a:r>
                      <a:endParaRPr lang="zh-CN" altLang="en-US" dirty="0">
                        <a:solidFill>
                          <a:schemeClr val="tx1"/>
                        </a:solidFill>
                      </a:endParaRPr>
                    </a:p>
                  </a:txBody>
                  <a:tcPr>
                    <a:noFill/>
                  </a:tcPr>
                </a:tc>
                <a:extLst>
                  <a:ext uri="{0D108BD9-81ED-4DB2-BD59-A6C34878D82A}">
                    <a16:rowId xmlns:a16="http://schemas.microsoft.com/office/drawing/2014/main" val="1089604619"/>
                  </a:ext>
                </a:extLst>
              </a:tr>
              <a:tr h="412396">
                <a:tc>
                  <a:txBody>
                    <a:bodyPr/>
                    <a:lstStyle/>
                    <a:p>
                      <a:endParaRPr lang="zh-CN" altLang="en-US" dirty="0">
                        <a:solidFill>
                          <a:schemeClr val="tx1"/>
                        </a:solidFill>
                      </a:endParaRPr>
                    </a:p>
                  </a:txBody>
                  <a:tcPr>
                    <a:noFill/>
                  </a:tcPr>
                </a:tc>
                <a:tc>
                  <a:txBody>
                    <a:bodyPr/>
                    <a:lstStyle/>
                    <a:p>
                      <a:r>
                        <a:rPr lang="en-US" altLang="zh-CN" dirty="0">
                          <a:solidFill>
                            <a:schemeClr val="tx1"/>
                          </a:solidFill>
                        </a:rPr>
                        <a:t>4,1</a:t>
                      </a:r>
                      <a:endParaRPr lang="zh-CN" altLang="en-US" dirty="0">
                        <a:solidFill>
                          <a:schemeClr val="tx1"/>
                        </a:solidFill>
                      </a:endParaRPr>
                    </a:p>
                  </a:txBody>
                  <a:tcPr>
                    <a:noFill/>
                  </a:tcPr>
                </a:tc>
                <a:tc>
                  <a:txBody>
                    <a:bodyPr/>
                    <a:lstStyle/>
                    <a:p>
                      <a:r>
                        <a:rPr lang="en-US" altLang="zh-CN" dirty="0">
                          <a:solidFill>
                            <a:schemeClr val="tx1"/>
                          </a:solidFill>
                        </a:rPr>
                        <a:t>4,2</a:t>
                      </a:r>
                      <a:endParaRPr lang="zh-CN" altLang="en-US" dirty="0">
                        <a:solidFill>
                          <a:schemeClr val="tx1"/>
                        </a:solidFill>
                      </a:endParaRPr>
                    </a:p>
                  </a:txBody>
                  <a:tcPr>
                    <a:noFill/>
                  </a:tcPr>
                </a:tc>
                <a:tc>
                  <a:txBody>
                    <a:bodyPr/>
                    <a:lstStyle/>
                    <a:p>
                      <a:endParaRPr lang="zh-CN" altLang="en-US" dirty="0">
                        <a:solidFill>
                          <a:schemeClr val="tx1"/>
                        </a:solidFill>
                      </a:endParaRPr>
                    </a:p>
                  </a:txBody>
                  <a:tcPr>
                    <a:noFill/>
                  </a:tcPr>
                </a:tc>
                <a:tc>
                  <a:txBody>
                    <a:bodyPr/>
                    <a:lstStyle/>
                    <a:p>
                      <a:endParaRPr lang="zh-CN" altLang="en-US" dirty="0">
                        <a:solidFill>
                          <a:schemeClr val="tx1"/>
                        </a:solidFill>
                      </a:endParaRPr>
                    </a:p>
                  </a:txBody>
                  <a:tcPr>
                    <a:noFill/>
                  </a:tcPr>
                </a:tc>
                <a:tc>
                  <a:txBody>
                    <a:bodyPr/>
                    <a:lstStyle/>
                    <a:p>
                      <a:endParaRPr lang="zh-CN" altLang="en-US" dirty="0">
                        <a:solidFill>
                          <a:schemeClr val="tx1"/>
                        </a:solidFill>
                      </a:endParaRPr>
                    </a:p>
                  </a:txBody>
                  <a:tcPr>
                    <a:noFill/>
                  </a:tcPr>
                </a:tc>
                <a:extLst>
                  <a:ext uri="{0D108BD9-81ED-4DB2-BD59-A6C34878D82A}">
                    <a16:rowId xmlns:a16="http://schemas.microsoft.com/office/drawing/2014/main" val="123408611"/>
                  </a:ext>
                </a:extLst>
              </a:tr>
              <a:tr h="412396">
                <a:tc>
                  <a:txBody>
                    <a:bodyPr/>
                    <a:lstStyle/>
                    <a:p>
                      <a:endParaRPr lang="zh-CN" altLang="en-US" dirty="0">
                        <a:solidFill>
                          <a:schemeClr val="tx1"/>
                        </a:solidFill>
                      </a:endParaRPr>
                    </a:p>
                  </a:txBody>
                  <a:tcPr>
                    <a:noFill/>
                  </a:tcPr>
                </a:tc>
                <a:tc>
                  <a:txBody>
                    <a:bodyPr/>
                    <a:lstStyle/>
                    <a:p>
                      <a:endParaRPr lang="zh-CN" altLang="en-US" dirty="0">
                        <a:solidFill>
                          <a:schemeClr val="tx1"/>
                        </a:solidFill>
                      </a:endParaRPr>
                    </a:p>
                  </a:txBody>
                  <a:tcPr>
                    <a:noFill/>
                  </a:tcPr>
                </a:tc>
                <a:tc>
                  <a:txBody>
                    <a:bodyPr/>
                    <a:lstStyle/>
                    <a:p>
                      <a:endParaRPr lang="zh-CN" altLang="en-US" dirty="0">
                        <a:solidFill>
                          <a:schemeClr val="tx1"/>
                        </a:solidFill>
                      </a:endParaRPr>
                    </a:p>
                  </a:txBody>
                  <a:tcPr>
                    <a:noFill/>
                  </a:tcPr>
                </a:tc>
                <a:tc>
                  <a:txBody>
                    <a:bodyPr/>
                    <a:lstStyle/>
                    <a:p>
                      <a:endParaRPr lang="zh-CN" altLang="en-US" dirty="0">
                        <a:solidFill>
                          <a:schemeClr val="tx1"/>
                        </a:solidFill>
                      </a:endParaRPr>
                    </a:p>
                  </a:txBody>
                  <a:tcPr>
                    <a:noFill/>
                  </a:tcPr>
                </a:tc>
                <a:tc>
                  <a:txBody>
                    <a:bodyPr/>
                    <a:lstStyle/>
                    <a:p>
                      <a:r>
                        <a:rPr lang="en-US" altLang="zh-CN" dirty="0">
                          <a:solidFill>
                            <a:schemeClr val="tx1"/>
                          </a:solidFill>
                        </a:rPr>
                        <a:t>5,4</a:t>
                      </a:r>
                      <a:endParaRPr lang="zh-CN" altLang="en-US" dirty="0">
                        <a:solidFill>
                          <a:schemeClr val="tx1"/>
                        </a:solidFill>
                      </a:endParaRPr>
                    </a:p>
                  </a:txBody>
                  <a:tcPr>
                    <a:noFill/>
                  </a:tcPr>
                </a:tc>
                <a:tc>
                  <a:txBody>
                    <a:bodyPr/>
                    <a:lstStyle/>
                    <a:p>
                      <a:r>
                        <a:rPr lang="en-US" altLang="zh-CN" sz="1800" kern="1200" dirty="0">
                          <a:solidFill>
                            <a:schemeClr val="tx1"/>
                          </a:solidFill>
                          <a:latin typeface="+mn-lt"/>
                          <a:ea typeface="+mn-ea"/>
                          <a:cs typeface="+mn-cs"/>
                        </a:rPr>
                        <a:t>5,5</a:t>
                      </a:r>
                      <a:endParaRPr lang="zh-CN" altLang="en-US" sz="1800" kern="1200" dirty="0">
                        <a:solidFill>
                          <a:schemeClr val="tx1"/>
                        </a:solidFill>
                        <a:latin typeface="+mn-lt"/>
                        <a:ea typeface="+mn-ea"/>
                        <a:cs typeface="+mn-cs"/>
                      </a:endParaRPr>
                    </a:p>
                  </a:txBody>
                  <a:tcPr>
                    <a:noFill/>
                  </a:tcPr>
                </a:tc>
                <a:extLst>
                  <a:ext uri="{0D108BD9-81ED-4DB2-BD59-A6C34878D82A}">
                    <a16:rowId xmlns:a16="http://schemas.microsoft.com/office/drawing/2014/main" val="3936500301"/>
                  </a:ext>
                </a:extLst>
              </a:tr>
            </a:tbl>
          </a:graphicData>
        </a:graphic>
      </p:graphicFrame>
      <p:sp>
        <p:nvSpPr>
          <p:cNvPr id="9" name="Line 5">
            <a:extLst>
              <a:ext uri="{FF2B5EF4-FFF2-40B4-BE49-F238E27FC236}">
                <a16:creationId xmlns:a16="http://schemas.microsoft.com/office/drawing/2014/main" id="{38D395B3-6A2B-4D41-822F-822B695AC0F5}"/>
              </a:ext>
            </a:extLst>
          </p:cNvPr>
          <p:cNvSpPr>
            <a:spLocks noChangeShapeType="1"/>
          </p:cNvSpPr>
          <p:nvPr/>
        </p:nvSpPr>
        <p:spPr bwMode="auto">
          <a:xfrm>
            <a:off x="6927627" y="1712359"/>
            <a:ext cx="30609" cy="5026696"/>
          </a:xfrm>
          <a:prstGeom prst="line">
            <a:avLst/>
          </a:prstGeom>
          <a:noFill/>
          <a:ln w="571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Rectangle 9">
            <a:extLst>
              <a:ext uri="{FF2B5EF4-FFF2-40B4-BE49-F238E27FC236}">
                <a16:creationId xmlns:a16="http://schemas.microsoft.com/office/drawing/2014/main" id="{DC9CFD1E-AF84-4960-9B80-AA69CF7A1C1B}"/>
              </a:ext>
            </a:extLst>
          </p:cNvPr>
          <p:cNvSpPr>
            <a:spLocks noChangeArrowheads="1"/>
          </p:cNvSpPr>
          <p:nvPr/>
        </p:nvSpPr>
        <p:spPr bwMode="auto">
          <a:xfrm>
            <a:off x="5656039" y="6244789"/>
            <a:ext cx="1258888" cy="495300"/>
          </a:xfrm>
          <a:prstGeom prst="rect">
            <a:avLst/>
          </a:prstGeom>
          <a:solidFill>
            <a:schemeClr val="tx1">
              <a:lumMod val="20000"/>
              <a:lumOff val="80000"/>
            </a:schemeClr>
          </a:solidFill>
          <a:ln w="9525">
            <a:solidFill>
              <a:schemeClr val="tx1"/>
            </a:solidFill>
            <a:miter lim="800000"/>
            <a:headEnd/>
            <a:tailEnd/>
          </a:ln>
          <a:effectLst/>
        </p:spPr>
        <p:txBody>
          <a:bodyPr wrap="none" tIns="0" anchor="ctr"/>
          <a:lstStyle>
            <a:lvl1pPr>
              <a:spcBef>
                <a:spcPct val="20000"/>
              </a:spcBef>
              <a:buClr>
                <a:schemeClr val="tx1"/>
              </a:buClr>
              <a:buFont typeface="Wingdings" panose="05000000000000000000" pitchFamily="2" charset="2"/>
              <a:buChar char="u"/>
              <a:defRPr sz="2800" b="1">
                <a:solidFill>
                  <a:srgbClr val="002060"/>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rgbClr val="002060"/>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rgbClr val="002060"/>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rgbClr val="002060"/>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9pPr>
          </a:lstStyle>
          <a:p>
            <a:pPr algn="ctr">
              <a:spcBef>
                <a:spcPct val="0"/>
              </a:spcBef>
              <a:buClrTx/>
              <a:buFontTx/>
              <a:buNone/>
              <a:defRPr/>
            </a:pPr>
            <a:r>
              <a:rPr lang="en-US" altLang="zh-CN" sz="3600" dirty="0">
                <a:solidFill>
                  <a:srgbClr val="003399"/>
                </a:solidFill>
                <a:latin typeface="Times New Roman" panose="02020603050405020304" pitchFamily="18" charset="0"/>
              </a:rPr>
              <a:t>0, 0</a:t>
            </a:r>
            <a:endParaRPr lang="en-US" altLang="zh-CN" sz="3600" baseline="-25000" dirty="0">
              <a:solidFill>
                <a:srgbClr val="003399"/>
              </a:solidFill>
              <a:latin typeface="Times New Roman" panose="02020603050405020304" pitchFamily="18" charset="0"/>
            </a:endParaRPr>
          </a:p>
        </p:txBody>
      </p:sp>
      <p:sp>
        <p:nvSpPr>
          <p:cNvPr id="11" name="Rectangle 13">
            <a:extLst>
              <a:ext uri="{FF2B5EF4-FFF2-40B4-BE49-F238E27FC236}">
                <a16:creationId xmlns:a16="http://schemas.microsoft.com/office/drawing/2014/main" id="{C7144386-74B1-4686-949F-57419FC8C5A4}"/>
              </a:ext>
            </a:extLst>
          </p:cNvPr>
          <p:cNvSpPr>
            <a:spLocks noChangeArrowheads="1"/>
          </p:cNvSpPr>
          <p:nvPr/>
        </p:nvSpPr>
        <p:spPr bwMode="auto">
          <a:xfrm>
            <a:off x="5707855" y="5741988"/>
            <a:ext cx="1271588" cy="495300"/>
          </a:xfrm>
          <a:prstGeom prst="rect">
            <a:avLst/>
          </a:prstGeom>
          <a:solidFill>
            <a:schemeClr val="tx1">
              <a:lumMod val="20000"/>
              <a:lumOff val="80000"/>
            </a:schemeClr>
          </a:solidFill>
          <a:ln w="9525">
            <a:solidFill>
              <a:schemeClr val="tx1"/>
            </a:solidFill>
            <a:miter lim="800000"/>
            <a:headEnd/>
            <a:tailEnd/>
          </a:ln>
          <a:effectLst/>
        </p:spPr>
        <p:txBody>
          <a:bodyPr wrap="none" tIns="0" anchor="ctr"/>
          <a:lstStyle>
            <a:lvl1pPr>
              <a:spcBef>
                <a:spcPct val="20000"/>
              </a:spcBef>
              <a:buClr>
                <a:schemeClr val="tx1"/>
              </a:buClr>
              <a:buFont typeface="Wingdings" panose="05000000000000000000" pitchFamily="2" charset="2"/>
              <a:buChar char="u"/>
              <a:defRPr sz="2800" b="1">
                <a:solidFill>
                  <a:srgbClr val="002060"/>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rgbClr val="002060"/>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rgbClr val="002060"/>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rgbClr val="002060"/>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9pPr>
          </a:lstStyle>
          <a:p>
            <a:pPr algn="ctr">
              <a:spcBef>
                <a:spcPct val="0"/>
              </a:spcBef>
              <a:buClrTx/>
              <a:buFontTx/>
              <a:buNone/>
              <a:defRPr/>
            </a:pPr>
            <a:r>
              <a:rPr lang="en-US" altLang="zh-CN" sz="3600" dirty="0">
                <a:solidFill>
                  <a:srgbClr val="003399"/>
                </a:solidFill>
                <a:latin typeface="Times New Roman" panose="02020603050405020304" pitchFamily="18" charset="0"/>
              </a:rPr>
              <a:t>1, 0</a:t>
            </a:r>
            <a:endParaRPr lang="en-US" altLang="zh-CN" sz="3600" baseline="-25000" dirty="0">
              <a:solidFill>
                <a:srgbClr val="003399"/>
              </a:solidFill>
              <a:latin typeface="Times New Roman" panose="02020603050405020304" pitchFamily="18" charset="0"/>
            </a:endParaRPr>
          </a:p>
        </p:txBody>
      </p:sp>
      <p:sp>
        <p:nvSpPr>
          <p:cNvPr id="12" name="Line 3">
            <a:extLst>
              <a:ext uri="{FF2B5EF4-FFF2-40B4-BE49-F238E27FC236}">
                <a16:creationId xmlns:a16="http://schemas.microsoft.com/office/drawing/2014/main" id="{354E61AD-268B-4FEF-A53A-5AA94E119A44}"/>
              </a:ext>
            </a:extLst>
          </p:cNvPr>
          <p:cNvSpPr>
            <a:spLocks noChangeShapeType="1"/>
          </p:cNvSpPr>
          <p:nvPr/>
        </p:nvSpPr>
        <p:spPr bwMode="auto">
          <a:xfrm>
            <a:off x="5635389" y="1712360"/>
            <a:ext cx="53957" cy="4991770"/>
          </a:xfrm>
          <a:prstGeom prst="line">
            <a:avLst/>
          </a:prstGeom>
          <a:noFill/>
          <a:ln w="571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4">
            <a:extLst>
              <a:ext uri="{FF2B5EF4-FFF2-40B4-BE49-F238E27FC236}">
                <a16:creationId xmlns:a16="http://schemas.microsoft.com/office/drawing/2014/main" id="{BEDD4CE9-AC19-4F32-A2B2-95A2219ADE63}"/>
              </a:ext>
            </a:extLst>
          </p:cNvPr>
          <p:cNvSpPr>
            <a:spLocks noChangeShapeType="1"/>
          </p:cNvSpPr>
          <p:nvPr/>
        </p:nvSpPr>
        <p:spPr bwMode="auto">
          <a:xfrm>
            <a:off x="5679281" y="6776048"/>
            <a:ext cx="1328737" cy="0"/>
          </a:xfrm>
          <a:prstGeom prst="line">
            <a:avLst/>
          </a:prstGeom>
          <a:noFill/>
          <a:ln w="571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Rectangle 13">
            <a:extLst>
              <a:ext uri="{FF2B5EF4-FFF2-40B4-BE49-F238E27FC236}">
                <a16:creationId xmlns:a16="http://schemas.microsoft.com/office/drawing/2014/main" id="{2F88E138-71FB-4007-8868-E5361BC7DAE6}"/>
              </a:ext>
            </a:extLst>
          </p:cNvPr>
          <p:cNvSpPr>
            <a:spLocks noChangeArrowheads="1"/>
          </p:cNvSpPr>
          <p:nvPr/>
        </p:nvSpPr>
        <p:spPr bwMode="auto">
          <a:xfrm>
            <a:off x="5686648" y="5260009"/>
            <a:ext cx="1271588" cy="495300"/>
          </a:xfrm>
          <a:prstGeom prst="rect">
            <a:avLst/>
          </a:prstGeom>
          <a:solidFill>
            <a:schemeClr val="tx1">
              <a:lumMod val="20000"/>
              <a:lumOff val="80000"/>
            </a:schemeClr>
          </a:solidFill>
          <a:ln w="9525">
            <a:solidFill>
              <a:schemeClr val="tx1"/>
            </a:solidFill>
            <a:miter lim="800000"/>
            <a:headEnd/>
            <a:tailEnd/>
          </a:ln>
          <a:effectLst/>
        </p:spPr>
        <p:txBody>
          <a:bodyPr wrap="none" tIns="0" anchor="ctr"/>
          <a:lstStyle>
            <a:lvl1pPr>
              <a:spcBef>
                <a:spcPct val="20000"/>
              </a:spcBef>
              <a:buClr>
                <a:schemeClr val="tx1"/>
              </a:buClr>
              <a:buFont typeface="Wingdings" panose="05000000000000000000" pitchFamily="2" charset="2"/>
              <a:buChar char="u"/>
              <a:defRPr sz="2800" b="1">
                <a:solidFill>
                  <a:srgbClr val="002060"/>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rgbClr val="002060"/>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rgbClr val="002060"/>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rgbClr val="002060"/>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9pPr>
          </a:lstStyle>
          <a:p>
            <a:pPr algn="ctr">
              <a:spcBef>
                <a:spcPct val="0"/>
              </a:spcBef>
              <a:buClrTx/>
              <a:buFontTx/>
              <a:buNone/>
              <a:defRPr/>
            </a:pPr>
            <a:r>
              <a:rPr lang="en-US" altLang="zh-CN" sz="3600" dirty="0">
                <a:solidFill>
                  <a:srgbClr val="003399"/>
                </a:solidFill>
                <a:latin typeface="Times New Roman" panose="02020603050405020304" pitchFamily="18" charset="0"/>
              </a:rPr>
              <a:t>1, 1</a:t>
            </a:r>
            <a:endParaRPr lang="en-US" altLang="zh-CN" sz="3600" baseline="-25000" dirty="0">
              <a:solidFill>
                <a:srgbClr val="003399"/>
              </a:solidFill>
              <a:latin typeface="Times New Roman" panose="02020603050405020304" pitchFamily="18" charset="0"/>
            </a:endParaRPr>
          </a:p>
        </p:txBody>
      </p:sp>
      <p:sp>
        <p:nvSpPr>
          <p:cNvPr id="16" name="Rectangle 13">
            <a:extLst>
              <a:ext uri="{FF2B5EF4-FFF2-40B4-BE49-F238E27FC236}">
                <a16:creationId xmlns:a16="http://schemas.microsoft.com/office/drawing/2014/main" id="{5008CE25-8AD2-4B7D-BE7C-AD720639E096}"/>
              </a:ext>
            </a:extLst>
          </p:cNvPr>
          <p:cNvSpPr>
            <a:spLocks noChangeArrowheads="1"/>
          </p:cNvSpPr>
          <p:nvPr/>
        </p:nvSpPr>
        <p:spPr bwMode="auto">
          <a:xfrm>
            <a:off x="5682666" y="4746212"/>
            <a:ext cx="1271588" cy="495300"/>
          </a:xfrm>
          <a:prstGeom prst="rect">
            <a:avLst/>
          </a:prstGeom>
          <a:solidFill>
            <a:schemeClr val="tx1">
              <a:lumMod val="20000"/>
              <a:lumOff val="80000"/>
            </a:schemeClr>
          </a:solidFill>
          <a:ln w="9525">
            <a:solidFill>
              <a:schemeClr val="tx1"/>
            </a:solidFill>
            <a:miter lim="800000"/>
            <a:headEnd/>
            <a:tailEnd/>
          </a:ln>
          <a:effectLst/>
        </p:spPr>
        <p:txBody>
          <a:bodyPr wrap="none" tIns="0" anchor="ctr"/>
          <a:lstStyle>
            <a:lvl1pPr>
              <a:spcBef>
                <a:spcPct val="20000"/>
              </a:spcBef>
              <a:buClr>
                <a:schemeClr val="tx1"/>
              </a:buClr>
              <a:buFont typeface="Wingdings" panose="05000000000000000000" pitchFamily="2" charset="2"/>
              <a:buChar char="u"/>
              <a:defRPr sz="2800" b="1">
                <a:solidFill>
                  <a:srgbClr val="002060"/>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rgbClr val="002060"/>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rgbClr val="002060"/>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rgbClr val="002060"/>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9pPr>
          </a:lstStyle>
          <a:p>
            <a:pPr algn="ctr">
              <a:spcBef>
                <a:spcPct val="0"/>
              </a:spcBef>
              <a:buClrTx/>
              <a:buFontTx/>
              <a:buNone/>
              <a:defRPr/>
            </a:pPr>
            <a:r>
              <a:rPr lang="en-US" altLang="zh-CN" sz="3600" dirty="0">
                <a:solidFill>
                  <a:srgbClr val="003399"/>
                </a:solidFill>
                <a:latin typeface="Times New Roman" panose="02020603050405020304" pitchFamily="18" charset="0"/>
              </a:rPr>
              <a:t>1, 2</a:t>
            </a:r>
            <a:endParaRPr lang="en-US" altLang="zh-CN" sz="3600" baseline="-25000" dirty="0">
              <a:solidFill>
                <a:srgbClr val="003399"/>
              </a:solidFill>
              <a:latin typeface="Times New Roman" panose="02020603050405020304" pitchFamily="18" charset="0"/>
            </a:endParaRPr>
          </a:p>
        </p:txBody>
      </p:sp>
      <p:sp>
        <p:nvSpPr>
          <p:cNvPr id="17" name="Rectangle 13">
            <a:extLst>
              <a:ext uri="{FF2B5EF4-FFF2-40B4-BE49-F238E27FC236}">
                <a16:creationId xmlns:a16="http://schemas.microsoft.com/office/drawing/2014/main" id="{DFF9E710-995A-44A2-9196-171B7266F7D8}"/>
              </a:ext>
            </a:extLst>
          </p:cNvPr>
          <p:cNvSpPr>
            <a:spLocks noChangeArrowheads="1"/>
          </p:cNvSpPr>
          <p:nvPr/>
        </p:nvSpPr>
        <p:spPr bwMode="auto">
          <a:xfrm>
            <a:off x="5676675" y="4239660"/>
            <a:ext cx="1271588" cy="495300"/>
          </a:xfrm>
          <a:prstGeom prst="rect">
            <a:avLst/>
          </a:prstGeom>
          <a:solidFill>
            <a:schemeClr val="tx1">
              <a:lumMod val="20000"/>
              <a:lumOff val="80000"/>
            </a:schemeClr>
          </a:solidFill>
          <a:ln w="9525">
            <a:solidFill>
              <a:schemeClr val="tx1"/>
            </a:solidFill>
            <a:miter lim="800000"/>
            <a:headEnd/>
            <a:tailEnd/>
          </a:ln>
          <a:effectLst/>
        </p:spPr>
        <p:txBody>
          <a:bodyPr wrap="none" tIns="0" anchor="ctr"/>
          <a:lstStyle>
            <a:lvl1pPr>
              <a:spcBef>
                <a:spcPct val="20000"/>
              </a:spcBef>
              <a:buClr>
                <a:schemeClr val="tx1"/>
              </a:buClr>
              <a:buFont typeface="Wingdings" panose="05000000000000000000" pitchFamily="2" charset="2"/>
              <a:buChar char="u"/>
              <a:defRPr sz="2800" b="1">
                <a:solidFill>
                  <a:srgbClr val="002060"/>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rgbClr val="002060"/>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rgbClr val="002060"/>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rgbClr val="002060"/>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9pPr>
          </a:lstStyle>
          <a:p>
            <a:pPr algn="ctr">
              <a:spcBef>
                <a:spcPct val="0"/>
              </a:spcBef>
              <a:buClrTx/>
              <a:buFontTx/>
              <a:buNone/>
              <a:defRPr/>
            </a:pPr>
            <a:r>
              <a:rPr lang="en-US" altLang="zh-CN" sz="3600" dirty="0">
                <a:solidFill>
                  <a:srgbClr val="003399"/>
                </a:solidFill>
                <a:latin typeface="Times New Roman" panose="02020603050405020304" pitchFamily="18" charset="0"/>
              </a:rPr>
              <a:t>0, 2</a:t>
            </a:r>
            <a:endParaRPr lang="en-US" altLang="zh-CN" sz="3600" baseline="-25000" dirty="0">
              <a:solidFill>
                <a:srgbClr val="003399"/>
              </a:solidFill>
              <a:latin typeface="Times New Roman" panose="02020603050405020304" pitchFamily="18" charset="0"/>
            </a:endParaRPr>
          </a:p>
        </p:txBody>
      </p:sp>
      <p:sp>
        <p:nvSpPr>
          <p:cNvPr id="18" name="Rectangle 13">
            <a:extLst>
              <a:ext uri="{FF2B5EF4-FFF2-40B4-BE49-F238E27FC236}">
                <a16:creationId xmlns:a16="http://schemas.microsoft.com/office/drawing/2014/main" id="{5BFCD752-7514-4AF7-B61B-6577E3CFF54E}"/>
              </a:ext>
            </a:extLst>
          </p:cNvPr>
          <p:cNvSpPr>
            <a:spLocks noChangeArrowheads="1"/>
          </p:cNvSpPr>
          <p:nvPr/>
        </p:nvSpPr>
        <p:spPr bwMode="auto">
          <a:xfrm>
            <a:off x="5683025" y="3718135"/>
            <a:ext cx="1271588" cy="495300"/>
          </a:xfrm>
          <a:prstGeom prst="rect">
            <a:avLst/>
          </a:prstGeom>
          <a:solidFill>
            <a:schemeClr val="tx1">
              <a:lumMod val="20000"/>
              <a:lumOff val="80000"/>
            </a:schemeClr>
          </a:solidFill>
          <a:ln w="9525">
            <a:solidFill>
              <a:schemeClr val="tx1"/>
            </a:solidFill>
            <a:miter lim="800000"/>
            <a:headEnd/>
            <a:tailEnd/>
          </a:ln>
          <a:effectLst/>
        </p:spPr>
        <p:txBody>
          <a:bodyPr wrap="none" tIns="0" anchor="ctr"/>
          <a:lstStyle>
            <a:lvl1pPr>
              <a:spcBef>
                <a:spcPct val="20000"/>
              </a:spcBef>
              <a:buClr>
                <a:schemeClr val="tx1"/>
              </a:buClr>
              <a:buFont typeface="Wingdings" panose="05000000000000000000" pitchFamily="2" charset="2"/>
              <a:buChar char="u"/>
              <a:defRPr sz="2800" b="1">
                <a:solidFill>
                  <a:srgbClr val="002060"/>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rgbClr val="002060"/>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rgbClr val="002060"/>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rgbClr val="002060"/>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9pPr>
          </a:lstStyle>
          <a:p>
            <a:pPr algn="ctr">
              <a:spcBef>
                <a:spcPct val="0"/>
              </a:spcBef>
              <a:buClrTx/>
              <a:buFontTx/>
              <a:buNone/>
              <a:defRPr/>
            </a:pPr>
            <a:r>
              <a:rPr lang="en-US" altLang="zh-CN" sz="3600" dirty="0">
                <a:solidFill>
                  <a:srgbClr val="003399"/>
                </a:solidFill>
                <a:latin typeface="Times New Roman" panose="02020603050405020304" pitchFamily="18" charset="0"/>
              </a:rPr>
              <a:t>0, 3</a:t>
            </a:r>
            <a:endParaRPr lang="en-US" altLang="zh-CN" sz="3600" baseline="-25000" dirty="0">
              <a:solidFill>
                <a:srgbClr val="003399"/>
              </a:solidFill>
              <a:latin typeface="Times New Roman" panose="02020603050405020304" pitchFamily="18" charset="0"/>
            </a:endParaRPr>
          </a:p>
        </p:txBody>
      </p:sp>
      <p:sp>
        <p:nvSpPr>
          <p:cNvPr id="19" name="Rectangle 13">
            <a:extLst>
              <a:ext uri="{FF2B5EF4-FFF2-40B4-BE49-F238E27FC236}">
                <a16:creationId xmlns:a16="http://schemas.microsoft.com/office/drawing/2014/main" id="{A44952C8-9933-451E-8FDC-D29D90711333}"/>
              </a:ext>
            </a:extLst>
          </p:cNvPr>
          <p:cNvSpPr>
            <a:spLocks noChangeArrowheads="1"/>
          </p:cNvSpPr>
          <p:nvPr/>
        </p:nvSpPr>
        <p:spPr bwMode="auto">
          <a:xfrm>
            <a:off x="5676675" y="3238701"/>
            <a:ext cx="1271588" cy="495300"/>
          </a:xfrm>
          <a:prstGeom prst="rect">
            <a:avLst/>
          </a:prstGeom>
          <a:solidFill>
            <a:schemeClr val="tx1">
              <a:lumMod val="20000"/>
              <a:lumOff val="80000"/>
            </a:schemeClr>
          </a:solidFill>
          <a:ln w="9525">
            <a:solidFill>
              <a:schemeClr val="tx1"/>
            </a:solidFill>
            <a:miter lim="800000"/>
            <a:headEnd/>
            <a:tailEnd/>
          </a:ln>
          <a:effectLst/>
        </p:spPr>
        <p:txBody>
          <a:bodyPr wrap="none" tIns="0" anchor="ctr"/>
          <a:lstStyle>
            <a:lvl1pPr>
              <a:spcBef>
                <a:spcPct val="20000"/>
              </a:spcBef>
              <a:buClr>
                <a:schemeClr val="tx1"/>
              </a:buClr>
              <a:buFont typeface="Wingdings" panose="05000000000000000000" pitchFamily="2" charset="2"/>
              <a:buChar char="u"/>
              <a:defRPr sz="2800" b="1">
                <a:solidFill>
                  <a:srgbClr val="002060"/>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rgbClr val="002060"/>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rgbClr val="002060"/>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rgbClr val="002060"/>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9pPr>
          </a:lstStyle>
          <a:p>
            <a:pPr algn="ctr">
              <a:spcBef>
                <a:spcPct val="0"/>
              </a:spcBef>
              <a:buClrTx/>
              <a:buFontTx/>
              <a:buNone/>
              <a:defRPr/>
            </a:pPr>
            <a:r>
              <a:rPr lang="en-US" altLang="zh-CN" sz="3600" dirty="0">
                <a:solidFill>
                  <a:srgbClr val="003399"/>
                </a:solidFill>
                <a:latin typeface="Times New Roman" panose="02020603050405020304" pitchFamily="18" charset="0"/>
              </a:rPr>
              <a:t>0,4</a:t>
            </a:r>
            <a:endParaRPr lang="en-US" altLang="zh-CN" sz="3600" baseline="-25000" dirty="0">
              <a:solidFill>
                <a:srgbClr val="003399"/>
              </a:solidFill>
              <a:latin typeface="Times New Roman" panose="02020603050405020304" pitchFamily="18" charset="0"/>
            </a:endParaRPr>
          </a:p>
        </p:txBody>
      </p:sp>
      <p:sp>
        <p:nvSpPr>
          <p:cNvPr id="20" name="Rectangle 13">
            <a:extLst>
              <a:ext uri="{FF2B5EF4-FFF2-40B4-BE49-F238E27FC236}">
                <a16:creationId xmlns:a16="http://schemas.microsoft.com/office/drawing/2014/main" id="{8F6A9B42-8A26-4744-97CE-1869E24FD68B}"/>
              </a:ext>
            </a:extLst>
          </p:cNvPr>
          <p:cNvSpPr>
            <a:spLocks noChangeArrowheads="1"/>
          </p:cNvSpPr>
          <p:nvPr/>
        </p:nvSpPr>
        <p:spPr bwMode="auto">
          <a:xfrm>
            <a:off x="5683025" y="2733042"/>
            <a:ext cx="1271588" cy="495300"/>
          </a:xfrm>
          <a:prstGeom prst="rect">
            <a:avLst/>
          </a:prstGeom>
          <a:solidFill>
            <a:schemeClr val="tx1">
              <a:lumMod val="20000"/>
              <a:lumOff val="80000"/>
            </a:schemeClr>
          </a:solidFill>
          <a:ln w="9525">
            <a:solidFill>
              <a:schemeClr val="tx1"/>
            </a:solidFill>
            <a:miter lim="800000"/>
            <a:headEnd/>
            <a:tailEnd/>
          </a:ln>
          <a:effectLst/>
        </p:spPr>
        <p:txBody>
          <a:bodyPr wrap="none" tIns="0" anchor="ctr"/>
          <a:lstStyle>
            <a:lvl1pPr>
              <a:spcBef>
                <a:spcPct val="20000"/>
              </a:spcBef>
              <a:buClr>
                <a:schemeClr val="tx1"/>
              </a:buClr>
              <a:buFont typeface="Wingdings" panose="05000000000000000000" pitchFamily="2" charset="2"/>
              <a:buChar char="u"/>
              <a:defRPr sz="2800" b="1">
                <a:solidFill>
                  <a:srgbClr val="002060"/>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rgbClr val="002060"/>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rgbClr val="002060"/>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rgbClr val="002060"/>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9pPr>
          </a:lstStyle>
          <a:p>
            <a:pPr algn="ctr">
              <a:spcBef>
                <a:spcPct val="0"/>
              </a:spcBef>
              <a:buClrTx/>
              <a:buFontTx/>
              <a:buNone/>
              <a:defRPr/>
            </a:pPr>
            <a:r>
              <a:rPr lang="en-US" altLang="zh-CN" sz="3600" dirty="0">
                <a:solidFill>
                  <a:srgbClr val="003399"/>
                </a:solidFill>
                <a:latin typeface="Times New Roman" panose="02020603050405020304" pitchFamily="18" charset="0"/>
              </a:rPr>
              <a:t>1,4</a:t>
            </a:r>
            <a:endParaRPr lang="en-US" altLang="zh-CN" sz="3600" baseline="-25000" dirty="0">
              <a:solidFill>
                <a:srgbClr val="003399"/>
              </a:solidFill>
              <a:latin typeface="Times New Roman" panose="02020603050405020304" pitchFamily="18" charset="0"/>
            </a:endParaRPr>
          </a:p>
        </p:txBody>
      </p:sp>
      <p:sp>
        <p:nvSpPr>
          <p:cNvPr id="21" name="Rectangle 13">
            <a:extLst>
              <a:ext uri="{FF2B5EF4-FFF2-40B4-BE49-F238E27FC236}">
                <a16:creationId xmlns:a16="http://schemas.microsoft.com/office/drawing/2014/main" id="{A26630FD-5F44-4D74-B507-A66A118B6625}"/>
              </a:ext>
            </a:extLst>
          </p:cNvPr>
          <p:cNvSpPr>
            <a:spLocks noChangeArrowheads="1"/>
          </p:cNvSpPr>
          <p:nvPr/>
        </p:nvSpPr>
        <p:spPr bwMode="auto">
          <a:xfrm>
            <a:off x="5652057" y="2227383"/>
            <a:ext cx="1271588" cy="495300"/>
          </a:xfrm>
          <a:prstGeom prst="rect">
            <a:avLst/>
          </a:prstGeom>
          <a:solidFill>
            <a:schemeClr val="tx1">
              <a:lumMod val="20000"/>
              <a:lumOff val="80000"/>
            </a:schemeClr>
          </a:solidFill>
          <a:ln w="9525">
            <a:solidFill>
              <a:schemeClr val="tx1"/>
            </a:solidFill>
            <a:miter lim="800000"/>
            <a:headEnd/>
            <a:tailEnd/>
          </a:ln>
          <a:effectLst/>
        </p:spPr>
        <p:txBody>
          <a:bodyPr wrap="none" tIns="0" anchor="ctr"/>
          <a:lstStyle>
            <a:lvl1pPr>
              <a:spcBef>
                <a:spcPct val="20000"/>
              </a:spcBef>
              <a:buClr>
                <a:schemeClr val="tx1"/>
              </a:buClr>
              <a:buFont typeface="Wingdings" panose="05000000000000000000" pitchFamily="2" charset="2"/>
              <a:buChar char="u"/>
              <a:defRPr sz="2800" b="1">
                <a:solidFill>
                  <a:srgbClr val="002060"/>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rgbClr val="002060"/>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rgbClr val="002060"/>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rgbClr val="002060"/>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9pPr>
          </a:lstStyle>
          <a:p>
            <a:pPr algn="ctr">
              <a:spcBef>
                <a:spcPct val="0"/>
              </a:spcBef>
              <a:buClrTx/>
              <a:buFontTx/>
              <a:buNone/>
              <a:defRPr/>
            </a:pPr>
            <a:r>
              <a:rPr lang="en-US" altLang="zh-CN" sz="3600" dirty="0">
                <a:solidFill>
                  <a:srgbClr val="003399"/>
                </a:solidFill>
                <a:latin typeface="Times New Roman" panose="02020603050405020304" pitchFamily="18" charset="0"/>
              </a:rPr>
              <a:t>2,4</a:t>
            </a:r>
            <a:endParaRPr lang="en-US" altLang="zh-CN" sz="3600" baseline="-25000" dirty="0">
              <a:solidFill>
                <a:srgbClr val="003399"/>
              </a:solidFill>
              <a:latin typeface="Times New Roman" panose="02020603050405020304" pitchFamily="18" charset="0"/>
            </a:endParaRPr>
          </a:p>
        </p:txBody>
      </p:sp>
      <p:sp>
        <p:nvSpPr>
          <p:cNvPr id="22" name="Rectangle 13">
            <a:extLst>
              <a:ext uri="{FF2B5EF4-FFF2-40B4-BE49-F238E27FC236}">
                <a16:creationId xmlns:a16="http://schemas.microsoft.com/office/drawing/2014/main" id="{B96E4596-B8D7-4B22-8CB0-91290B7C8936}"/>
              </a:ext>
            </a:extLst>
          </p:cNvPr>
          <p:cNvSpPr>
            <a:spLocks noChangeArrowheads="1"/>
          </p:cNvSpPr>
          <p:nvPr/>
        </p:nvSpPr>
        <p:spPr bwMode="auto">
          <a:xfrm>
            <a:off x="5660007" y="1758308"/>
            <a:ext cx="1271588" cy="495300"/>
          </a:xfrm>
          <a:prstGeom prst="rect">
            <a:avLst/>
          </a:prstGeom>
          <a:solidFill>
            <a:schemeClr val="tx1">
              <a:lumMod val="20000"/>
              <a:lumOff val="80000"/>
            </a:schemeClr>
          </a:solidFill>
          <a:ln w="9525">
            <a:solidFill>
              <a:schemeClr val="tx1"/>
            </a:solidFill>
            <a:miter lim="800000"/>
            <a:headEnd/>
            <a:tailEnd/>
          </a:ln>
          <a:effectLst/>
        </p:spPr>
        <p:txBody>
          <a:bodyPr wrap="none" tIns="0" anchor="ctr"/>
          <a:lstStyle>
            <a:lvl1pPr>
              <a:spcBef>
                <a:spcPct val="20000"/>
              </a:spcBef>
              <a:buClr>
                <a:schemeClr val="tx1"/>
              </a:buClr>
              <a:buFont typeface="Wingdings" panose="05000000000000000000" pitchFamily="2" charset="2"/>
              <a:buChar char="u"/>
              <a:defRPr sz="2800" b="1">
                <a:solidFill>
                  <a:srgbClr val="002060"/>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rgbClr val="002060"/>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rgbClr val="002060"/>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rgbClr val="002060"/>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9pPr>
          </a:lstStyle>
          <a:p>
            <a:pPr algn="ctr">
              <a:spcBef>
                <a:spcPct val="0"/>
              </a:spcBef>
              <a:buClrTx/>
              <a:buFontTx/>
              <a:buNone/>
              <a:defRPr/>
            </a:pPr>
            <a:r>
              <a:rPr lang="en-US" altLang="zh-CN" sz="3600" dirty="0">
                <a:solidFill>
                  <a:srgbClr val="003399"/>
                </a:solidFill>
                <a:latin typeface="Times New Roman" panose="02020603050405020304" pitchFamily="18" charset="0"/>
              </a:rPr>
              <a:t>2,3</a:t>
            </a:r>
            <a:endParaRPr lang="en-US" altLang="zh-CN" sz="3600" baseline="-25000" dirty="0">
              <a:solidFill>
                <a:srgbClr val="003399"/>
              </a:solidFill>
              <a:latin typeface="Times New Roman" panose="02020603050405020304" pitchFamily="18" charset="0"/>
            </a:endParaRPr>
          </a:p>
        </p:txBody>
      </p:sp>
      <p:sp>
        <p:nvSpPr>
          <p:cNvPr id="23" name="Rectangle 13">
            <a:extLst>
              <a:ext uri="{FF2B5EF4-FFF2-40B4-BE49-F238E27FC236}">
                <a16:creationId xmlns:a16="http://schemas.microsoft.com/office/drawing/2014/main" id="{8BD12FD6-6C9A-4D7A-A3BC-84DC8DFEA4FB}"/>
              </a:ext>
            </a:extLst>
          </p:cNvPr>
          <p:cNvSpPr>
            <a:spLocks noChangeArrowheads="1"/>
          </p:cNvSpPr>
          <p:nvPr/>
        </p:nvSpPr>
        <p:spPr bwMode="auto">
          <a:xfrm>
            <a:off x="5698024" y="4749963"/>
            <a:ext cx="1271588" cy="495300"/>
          </a:xfrm>
          <a:prstGeom prst="rect">
            <a:avLst/>
          </a:prstGeom>
          <a:solidFill>
            <a:schemeClr val="tx1">
              <a:lumMod val="20000"/>
              <a:lumOff val="80000"/>
            </a:schemeClr>
          </a:solidFill>
          <a:ln w="9525">
            <a:solidFill>
              <a:schemeClr val="tx1"/>
            </a:solidFill>
            <a:miter lim="800000"/>
            <a:headEnd/>
            <a:tailEnd/>
          </a:ln>
          <a:effectLst/>
        </p:spPr>
        <p:txBody>
          <a:bodyPr wrap="none" tIns="0" anchor="ctr"/>
          <a:lstStyle>
            <a:lvl1pPr>
              <a:spcBef>
                <a:spcPct val="20000"/>
              </a:spcBef>
              <a:buClr>
                <a:schemeClr val="tx1"/>
              </a:buClr>
              <a:buFont typeface="Wingdings" panose="05000000000000000000" pitchFamily="2" charset="2"/>
              <a:buChar char="u"/>
              <a:defRPr sz="2800" b="1">
                <a:solidFill>
                  <a:srgbClr val="002060"/>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rgbClr val="002060"/>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rgbClr val="002060"/>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rgbClr val="002060"/>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9pPr>
          </a:lstStyle>
          <a:p>
            <a:pPr algn="ctr">
              <a:spcBef>
                <a:spcPct val="0"/>
              </a:spcBef>
              <a:buClrTx/>
              <a:buFontTx/>
              <a:buNone/>
              <a:defRPr/>
            </a:pPr>
            <a:r>
              <a:rPr lang="en-US" altLang="zh-CN" sz="3600" dirty="0">
                <a:solidFill>
                  <a:srgbClr val="003399"/>
                </a:solidFill>
                <a:latin typeface="Times New Roman" panose="02020603050405020304" pitchFamily="18" charset="0"/>
              </a:rPr>
              <a:t>2, 1</a:t>
            </a:r>
            <a:endParaRPr lang="en-US" altLang="zh-CN" sz="3600" baseline="-25000" dirty="0">
              <a:solidFill>
                <a:srgbClr val="003399"/>
              </a:solidFill>
              <a:latin typeface="Times New Roman" panose="02020603050405020304" pitchFamily="18" charset="0"/>
            </a:endParaRPr>
          </a:p>
        </p:txBody>
      </p:sp>
      <p:sp>
        <p:nvSpPr>
          <p:cNvPr id="24" name="Rectangle 13">
            <a:extLst>
              <a:ext uri="{FF2B5EF4-FFF2-40B4-BE49-F238E27FC236}">
                <a16:creationId xmlns:a16="http://schemas.microsoft.com/office/drawing/2014/main" id="{3FECC7B2-D4CB-406C-BED8-ADBB68F5106E}"/>
              </a:ext>
            </a:extLst>
          </p:cNvPr>
          <p:cNvSpPr>
            <a:spLocks noChangeArrowheads="1"/>
          </p:cNvSpPr>
          <p:nvPr/>
        </p:nvSpPr>
        <p:spPr bwMode="auto">
          <a:xfrm>
            <a:off x="5666702" y="4231228"/>
            <a:ext cx="1271588" cy="495300"/>
          </a:xfrm>
          <a:prstGeom prst="rect">
            <a:avLst/>
          </a:prstGeom>
          <a:solidFill>
            <a:schemeClr val="tx1">
              <a:lumMod val="20000"/>
              <a:lumOff val="80000"/>
            </a:schemeClr>
          </a:solidFill>
          <a:ln w="9525">
            <a:solidFill>
              <a:schemeClr val="tx1"/>
            </a:solidFill>
            <a:miter lim="800000"/>
            <a:headEnd/>
            <a:tailEnd/>
          </a:ln>
          <a:effectLst/>
        </p:spPr>
        <p:txBody>
          <a:bodyPr wrap="none" tIns="0" anchor="ctr"/>
          <a:lstStyle>
            <a:lvl1pPr>
              <a:spcBef>
                <a:spcPct val="20000"/>
              </a:spcBef>
              <a:buClr>
                <a:schemeClr val="tx1"/>
              </a:buClr>
              <a:buFont typeface="Wingdings" panose="05000000000000000000" pitchFamily="2" charset="2"/>
              <a:buChar char="u"/>
              <a:defRPr sz="2800" b="1">
                <a:solidFill>
                  <a:srgbClr val="002060"/>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rgbClr val="002060"/>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rgbClr val="002060"/>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rgbClr val="002060"/>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9pPr>
          </a:lstStyle>
          <a:p>
            <a:pPr algn="ctr">
              <a:spcBef>
                <a:spcPct val="0"/>
              </a:spcBef>
              <a:buClrTx/>
              <a:buFontTx/>
              <a:buNone/>
              <a:defRPr/>
            </a:pPr>
            <a:r>
              <a:rPr lang="en-US" altLang="zh-CN" sz="3600" dirty="0">
                <a:solidFill>
                  <a:srgbClr val="003399"/>
                </a:solidFill>
                <a:latin typeface="Times New Roman" panose="02020603050405020304" pitchFamily="18" charset="0"/>
              </a:rPr>
              <a:t>3, 1</a:t>
            </a:r>
            <a:endParaRPr lang="en-US" altLang="zh-CN" sz="3600" baseline="-25000" dirty="0">
              <a:solidFill>
                <a:srgbClr val="003399"/>
              </a:solidFill>
              <a:latin typeface="Times New Roman" panose="02020603050405020304" pitchFamily="18" charset="0"/>
            </a:endParaRPr>
          </a:p>
        </p:txBody>
      </p:sp>
      <p:sp>
        <p:nvSpPr>
          <p:cNvPr id="25" name="Rectangle 13">
            <a:extLst>
              <a:ext uri="{FF2B5EF4-FFF2-40B4-BE49-F238E27FC236}">
                <a16:creationId xmlns:a16="http://schemas.microsoft.com/office/drawing/2014/main" id="{2297DC85-9585-4D99-8176-225E397E0756}"/>
              </a:ext>
            </a:extLst>
          </p:cNvPr>
          <p:cNvSpPr>
            <a:spLocks noChangeArrowheads="1"/>
          </p:cNvSpPr>
          <p:nvPr/>
        </p:nvSpPr>
        <p:spPr bwMode="auto">
          <a:xfrm>
            <a:off x="5690526" y="3715145"/>
            <a:ext cx="1271588" cy="495300"/>
          </a:xfrm>
          <a:prstGeom prst="rect">
            <a:avLst/>
          </a:prstGeom>
          <a:solidFill>
            <a:schemeClr val="tx1">
              <a:lumMod val="20000"/>
              <a:lumOff val="80000"/>
            </a:schemeClr>
          </a:solidFill>
          <a:ln w="9525">
            <a:solidFill>
              <a:schemeClr val="tx1"/>
            </a:solidFill>
            <a:miter lim="800000"/>
            <a:headEnd/>
            <a:tailEnd/>
          </a:ln>
          <a:effectLst/>
        </p:spPr>
        <p:txBody>
          <a:bodyPr wrap="none" tIns="0" anchor="ctr"/>
          <a:lstStyle>
            <a:lvl1pPr>
              <a:spcBef>
                <a:spcPct val="20000"/>
              </a:spcBef>
              <a:buClr>
                <a:schemeClr val="tx1"/>
              </a:buClr>
              <a:buFont typeface="Wingdings" panose="05000000000000000000" pitchFamily="2" charset="2"/>
              <a:buChar char="u"/>
              <a:defRPr sz="2800" b="1">
                <a:solidFill>
                  <a:srgbClr val="002060"/>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rgbClr val="002060"/>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rgbClr val="002060"/>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rgbClr val="002060"/>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9pPr>
          </a:lstStyle>
          <a:p>
            <a:pPr algn="ctr">
              <a:spcBef>
                <a:spcPct val="0"/>
              </a:spcBef>
              <a:buClrTx/>
              <a:buFontTx/>
              <a:buNone/>
              <a:defRPr/>
            </a:pPr>
            <a:r>
              <a:rPr lang="en-US" altLang="zh-CN" sz="3600" dirty="0">
                <a:solidFill>
                  <a:srgbClr val="003399"/>
                </a:solidFill>
                <a:latin typeface="Times New Roman" panose="02020603050405020304" pitchFamily="18" charset="0"/>
              </a:rPr>
              <a:t>3,2</a:t>
            </a:r>
            <a:endParaRPr lang="en-US" altLang="zh-CN" sz="3600" baseline="-25000" dirty="0">
              <a:solidFill>
                <a:srgbClr val="003399"/>
              </a:solidFill>
              <a:latin typeface="Times New Roman" panose="02020603050405020304" pitchFamily="18" charset="0"/>
            </a:endParaRPr>
          </a:p>
        </p:txBody>
      </p:sp>
      <p:sp>
        <p:nvSpPr>
          <p:cNvPr id="30" name="Rectangle 13">
            <a:extLst>
              <a:ext uri="{FF2B5EF4-FFF2-40B4-BE49-F238E27FC236}">
                <a16:creationId xmlns:a16="http://schemas.microsoft.com/office/drawing/2014/main" id="{62B9E0C7-1FA9-4BE3-A6F1-77411F31452F}"/>
              </a:ext>
            </a:extLst>
          </p:cNvPr>
          <p:cNvSpPr>
            <a:spLocks noChangeArrowheads="1"/>
          </p:cNvSpPr>
          <p:nvPr/>
        </p:nvSpPr>
        <p:spPr bwMode="auto">
          <a:xfrm>
            <a:off x="5689375" y="3707367"/>
            <a:ext cx="1271588" cy="495300"/>
          </a:xfrm>
          <a:prstGeom prst="rect">
            <a:avLst/>
          </a:prstGeom>
          <a:solidFill>
            <a:schemeClr val="tx1">
              <a:lumMod val="20000"/>
              <a:lumOff val="80000"/>
            </a:schemeClr>
          </a:solidFill>
          <a:ln w="9525">
            <a:solidFill>
              <a:schemeClr val="tx1"/>
            </a:solidFill>
            <a:miter lim="800000"/>
            <a:headEnd/>
            <a:tailEnd/>
          </a:ln>
          <a:effectLst/>
        </p:spPr>
        <p:txBody>
          <a:bodyPr wrap="none" tIns="0" anchor="ctr"/>
          <a:lstStyle>
            <a:lvl1pPr>
              <a:spcBef>
                <a:spcPct val="20000"/>
              </a:spcBef>
              <a:buClr>
                <a:schemeClr val="tx1"/>
              </a:buClr>
              <a:buFont typeface="Wingdings" panose="05000000000000000000" pitchFamily="2" charset="2"/>
              <a:buChar char="u"/>
              <a:defRPr sz="2800" b="1">
                <a:solidFill>
                  <a:srgbClr val="002060"/>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rgbClr val="002060"/>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rgbClr val="002060"/>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rgbClr val="002060"/>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9pPr>
          </a:lstStyle>
          <a:p>
            <a:pPr algn="ctr">
              <a:spcBef>
                <a:spcPct val="0"/>
              </a:spcBef>
              <a:buClrTx/>
              <a:buFontTx/>
              <a:buNone/>
              <a:defRPr/>
            </a:pPr>
            <a:r>
              <a:rPr lang="en-US" altLang="zh-CN" sz="3600" dirty="0">
                <a:solidFill>
                  <a:srgbClr val="003399"/>
                </a:solidFill>
                <a:latin typeface="Times New Roman" panose="02020603050405020304" pitchFamily="18" charset="0"/>
              </a:rPr>
              <a:t>3,0</a:t>
            </a:r>
            <a:endParaRPr lang="en-US" altLang="zh-CN" sz="3600" baseline="-25000" dirty="0">
              <a:solidFill>
                <a:srgbClr val="003399"/>
              </a:solidFill>
              <a:latin typeface="Times New Roman" panose="02020603050405020304" pitchFamily="18" charset="0"/>
            </a:endParaRPr>
          </a:p>
        </p:txBody>
      </p:sp>
      <p:sp>
        <p:nvSpPr>
          <p:cNvPr id="31" name="Rectangle 13">
            <a:extLst>
              <a:ext uri="{FF2B5EF4-FFF2-40B4-BE49-F238E27FC236}">
                <a16:creationId xmlns:a16="http://schemas.microsoft.com/office/drawing/2014/main" id="{AA6B4C73-6AF7-4B49-9480-146B90362A8A}"/>
              </a:ext>
            </a:extLst>
          </p:cNvPr>
          <p:cNvSpPr>
            <a:spLocks noChangeArrowheads="1"/>
          </p:cNvSpPr>
          <p:nvPr/>
        </p:nvSpPr>
        <p:spPr bwMode="auto">
          <a:xfrm>
            <a:off x="5703032" y="2766055"/>
            <a:ext cx="1271588" cy="495300"/>
          </a:xfrm>
          <a:prstGeom prst="rect">
            <a:avLst/>
          </a:prstGeom>
          <a:solidFill>
            <a:schemeClr val="tx1">
              <a:lumMod val="20000"/>
              <a:lumOff val="80000"/>
            </a:schemeClr>
          </a:solidFill>
          <a:ln w="9525">
            <a:solidFill>
              <a:schemeClr val="tx1"/>
            </a:solidFill>
            <a:miter lim="800000"/>
            <a:headEnd/>
            <a:tailEnd/>
          </a:ln>
          <a:effectLst/>
        </p:spPr>
        <p:txBody>
          <a:bodyPr wrap="none" tIns="0" anchor="ctr"/>
          <a:lstStyle>
            <a:lvl1pPr>
              <a:spcBef>
                <a:spcPct val="20000"/>
              </a:spcBef>
              <a:buClr>
                <a:schemeClr val="tx1"/>
              </a:buClr>
              <a:buFont typeface="Wingdings" panose="05000000000000000000" pitchFamily="2" charset="2"/>
              <a:buChar char="u"/>
              <a:defRPr sz="2800" b="1">
                <a:solidFill>
                  <a:srgbClr val="002060"/>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rgbClr val="002060"/>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rgbClr val="002060"/>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rgbClr val="002060"/>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9pPr>
          </a:lstStyle>
          <a:p>
            <a:pPr algn="ctr">
              <a:spcBef>
                <a:spcPct val="0"/>
              </a:spcBef>
              <a:buClrTx/>
              <a:buFontTx/>
              <a:buNone/>
              <a:defRPr/>
            </a:pPr>
            <a:r>
              <a:rPr lang="en-US" altLang="zh-CN" sz="3600" dirty="0">
                <a:solidFill>
                  <a:srgbClr val="003399"/>
                </a:solidFill>
                <a:latin typeface="Times New Roman" panose="02020603050405020304" pitchFamily="18" charset="0"/>
              </a:rPr>
              <a:t>5,0</a:t>
            </a:r>
            <a:endParaRPr lang="en-US" altLang="zh-CN" sz="3600" baseline="-25000" dirty="0">
              <a:solidFill>
                <a:srgbClr val="003399"/>
              </a:solidFill>
              <a:latin typeface="Times New Roman" panose="02020603050405020304" pitchFamily="18" charset="0"/>
            </a:endParaRPr>
          </a:p>
        </p:txBody>
      </p:sp>
      <p:sp>
        <p:nvSpPr>
          <p:cNvPr id="32" name="Rectangle 13">
            <a:extLst>
              <a:ext uri="{FF2B5EF4-FFF2-40B4-BE49-F238E27FC236}">
                <a16:creationId xmlns:a16="http://schemas.microsoft.com/office/drawing/2014/main" id="{125B7D8C-3155-45FF-A4A9-E58C34D0511D}"/>
              </a:ext>
            </a:extLst>
          </p:cNvPr>
          <p:cNvSpPr>
            <a:spLocks noChangeArrowheads="1"/>
          </p:cNvSpPr>
          <p:nvPr/>
        </p:nvSpPr>
        <p:spPr bwMode="auto">
          <a:xfrm>
            <a:off x="5700267" y="3246916"/>
            <a:ext cx="1271588" cy="495300"/>
          </a:xfrm>
          <a:prstGeom prst="rect">
            <a:avLst/>
          </a:prstGeom>
          <a:solidFill>
            <a:schemeClr val="tx1">
              <a:lumMod val="20000"/>
              <a:lumOff val="80000"/>
            </a:schemeClr>
          </a:solidFill>
          <a:ln w="9525">
            <a:solidFill>
              <a:schemeClr val="tx1"/>
            </a:solidFill>
            <a:miter lim="800000"/>
            <a:headEnd/>
            <a:tailEnd/>
          </a:ln>
          <a:effectLst/>
        </p:spPr>
        <p:txBody>
          <a:bodyPr wrap="none" tIns="0" anchor="ctr"/>
          <a:lstStyle>
            <a:lvl1pPr>
              <a:spcBef>
                <a:spcPct val="20000"/>
              </a:spcBef>
              <a:buClr>
                <a:schemeClr val="tx1"/>
              </a:buClr>
              <a:buFont typeface="Wingdings" panose="05000000000000000000" pitchFamily="2" charset="2"/>
              <a:buChar char="u"/>
              <a:defRPr sz="2800" b="1">
                <a:solidFill>
                  <a:srgbClr val="002060"/>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rgbClr val="002060"/>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rgbClr val="002060"/>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rgbClr val="002060"/>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9pPr>
          </a:lstStyle>
          <a:p>
            <a:pPr algn="ctr">
              <a:spcBef>
                <a:spcPct val="0"/>
              </a:spcBef>
              <a:buClrTx/>
              <a:buFontTx/>
              <a:buNone/>
              <a:defRPr/>
            </a:pPr>
            <a:r>
              <a:rPr lang="en-US" altLang="zh-CN" sz="3600" dirty="0">
                <a:solidFill>
                  <a:srgbClr val="003399"/>
                </a:solidFill>
                <a:latin typeface="Times New Roman" panose="02020603050405020304" pitchFamily="18" charset="0"/>
              </a:rPr>
              <a:t>4,0</a:t>
            </a:r>
            <a:endParaRPr lang="en-US" altLang="zh-CN" sz="3600" baseline="-25000" dirty="0">
              <a:solidFill>
                <a:srgbClr val="003399"/>
              </a:solidFill>
              <a:latin typeface="Times New Roman" panose="02020603050405020304" pitchFamily="18" charset="0"/>
            </a:endParaRPr>
          </a:p>
        </p:txBody>
      </p:sp>
      <p:sp>
        <p:nvSpPr>
          <p:cNvPr id="33" name="Rectangle 13">
            <a:extLst>
              <a:ext uri="{FF2B5EF4-FFF2-40B4-BE49-F238E27FC236}">
                <a16:creationId xmlns:a16="http://schemas.microsoft.com/office/drawing/2014/main" id="{0EEDE0FC-6B46-4837-A2F6-F24172E06EDE}"/>
              </a:ext>
            </a:extLst>
          </p:cNvPr>
          <p:cNvSpPr>
            <a:spLocks noChangeArrowheads="1"/>
          </p:cNvSpPr>
          <p:nvPr/>
        </p:nvSpPr>
        <p:spPr bwMode="auto">
          <a:xfrm>
            <a:off x="5683025" y="2247743"/>
            <a:ext cx="1271588" cy="495300"/>
          </a:xfrm>
          <a:prstGeom prst="rect">
            <a:avLst/>
          </a:prstGeom>
          <a:solidFill>
            <a:schemeClr val="tx1">
              <a:lumMod val="20000"/>
              <a:lumOff val="80000"/>
            </a:schemeClr>
          </a:solidFill>
          <a:ln w="9525">
            <a:solidFill>
              <a:schemeClr val="tx1"/>
            </a:solidFill>
            <a:miter lim="800000"/>
            <a:headEnd/>
            <a:tailEnd/>
          </a:ln>
          <a:effectLst/>
        </p:spPr>
        <p:txBody>
          <a:bodyPr wrap="none" tIns="0" anchor="ctr"/>
          <a:lstStyle>
            <a:lvl1pPr>
              <a:spcBef>
                <a:spcPct val="20000"/>
              </a:spcBef>
              <a:buClr>
                <a:schemeClr val="tx1"/>
              </a:buClr>
              <a:buFont typeface="Wingdings" panose="05000000000000000000" pitchFamily="2" charset="2"/>
              <a:buChar char="u"/>
              <a:defRPr sz="2800" b="1">
                <a:solidFill>
                  <a:srgbClr val="002060"/>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rgbClr val="002060"/>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rgbClr val="002060"/>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rgbClr val="002060"/>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9pPr>
          </a:lstStyle>
          <a:p>
            <a:pPr algn="ctr">
              <a:spcBef>
                <a:spcPct val="0"/>
              </a:spcBef>
              <a:buClrTx/>
              <a:buFontTx/>
              <a:buNone/>
              <a:defRPr/>
            </a:pPr>
            <a:r>
              <a:rPr lang="en-US" altLang="zh-CN" sz="3600" dirty="0">
                <a:solidFill>
                  <a:srgbClr val="003399"/>
                </a:solidFill>
                <a:latin typeface="Times New Roman" panose="02020603050405020304" pitchFamily="18" charset="0"/>
              </a:rPr>
              <a:t>5,1</a:t>
            </a:r>
            <a:endParaRPr lang="en-US" altLang="zh-CN" sz="3600" baseline="-25000" dirty="0">
              <a:solidFill>
                <a:srgbClr val="003399"/>
              </a:solidFill>
              <a:latin typeface="Times New Roman" panose="02020603050405020304" pitchFamily="18" charset="0"/>
            </a:endParaRPr>
          </a:p>
        </p:txBody>
      </p:sp>
      <p:sp>
        <p:nvSpPr>
          <p:cNvPr id="34" name="Rectangle 13">
            <a:extLst>
              <a:ext uri="{FF2B5EF4-FFF2-40B4-BE49-F238E27FC236}">
                <a16:creationId xmlns:a16="http://schemas.microsoft.com/office/drawing/2014/main" id="{69F630A6-020C-4D03-B412-74483D72BEEC}"/>
              </a:ext>
            </a:extLst>
          </p:cNvPr>
          <p:cNvSpPr>
            <a:spLocks noChangeArrowheads="1"/>
          </p:cNvSpPr>
          <p:nvPr/>
        </p:nvSpPr>
        <p:spPr bwMode="auto">
          <a:xfrm>
            <a:off x="5665378" y="1753980"/>
            <a:ext cx="1271588" cy="495300"/>
          </a:xfrm>
          <a:prstGeom prst="rect">
            <a:avLst/>
          </a:prstGeom>
          <a:solidFill>
            <a:schemeClr val="tx1">
              <a:lumMod val="20000"/>
              <a:lumOff val="80000"/>
            </a:schemeClr>
          </a:solidFill>
          <a:ln w="9525">
            <a:solidFill>
              <a:schemeClr val="tx1"/>
            </a:solidFill>
            <a:miter lim="800000"/>
            <a:headEnd/>
            <a:tailEnd/>
          </a:ln>
          <a:effectLst/>
        </p:spPr>
        <p:txBody>
          <a:bodyPr wrap="none" tIns="0" anchor="ctr"/>
          <a:lstStyle>
            <a:lvl1pPr>
              <a:spcBef>
                <a:spcPct val="20000"/>
              </a:spcBef>
              <a:buClr>
                <a:schemeClr val="tx1"/>
              </a:buClr>
              <a:buFont typeface="Wingdings" panose="05000000000000000000" pitchFamily="2" charset="2"/>
              <a:buChar char="u"/>
              <a:defRPr sz="2800" b="1">
                <a:solidFill>
                  <a:srgbClr val="002060"/>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rgbClr val="002060"/>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rgbClr val="002060"/>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rgbClr val="002060"/>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9pPr>
          </a:lstStyle>
          <a:p>
            <a:pPr algn="ctr">
              <a:spcBef>
                <a:spcPct val="0"/>
              </a:spcBef>
              <a:buClrTx/>
              <a:buFontTx/>
              <a:buNone/>
              <a:defRPr/>
            </a:pPr>
            <a:r>
              <a:rPr lang="en-US" altLang="zh-CN" sz="3600" dirty="0">
                <a:solidFill>
                  <a:srgbClr val="003399"/>
                </a:solidFill>
                <a:latin typeface="Times New Roman" panose="02020603050405020304" pitchFamily="18" charset="0"/>
              </a:rPr>
              <a:t>5,2</a:t>
            </a:r>
            <a:endParaRPr lang="en-US" altLang="zh-CN" sz="3600" baseline="-25000" dirty="0">
              <a:solidFill>
                <a:srgbClr val="003399"/>
              </a:solidFill>
              <a:latin typeface="Times New Roman" panose="02020603050405020304" pitchFamily="18" charset="0"/>
            </a:endParaRPr>
          </a:p>
        </p:txBody>
      </p:sp>
      <p:sp>
        <p:nvSpPr>
          <p:cNvPr id="35" name="Rectangle 13">
            <a:extLst>
              <a:ext uri="{FF2B5EF4-FFF2-40B4-BE49-F238E27FC236}">
                <a16:creationId xmlns:a16="http://schemas.microsoft.com/office/drawing/2014/main" id="{615776AF-75CD-49DE-8BE0-C4B275F0AA13}"/>
              </a:ext>
            </a:extLst>
          </p:cNvPr>
          <p:cNvSpPr>
            <a:spLocks noChangeArrowheads="1"/>
          </p:cNvSpPr>
          <p:nvPr/>
        </p:nvSpPr>
        <p:spPr bwMode="auto">
          <a:xfrm>
            <a:off x="5647361" y="1298653"/>
            <a:ext cx="1271588" cy="495300"/>
          </a:xfrm>
          <a:prstGeom prst="rect">
            <a:avLst/>
          </a:prstGeom>
          <a:solidFill>
            <a:schemeClr val="tx1">
              <a:lumMod val="20000"/>
              <a:lumOff val="80000"/>
            </a:schemeClr>
          </a:solidFill>
          <a:ln w="9525">
            <a:solidFill>
              <a:schemeClr val="tx1"/>
            </a:solidFill>
            <a:miter lim="800000"/>
            <a:headEnd/>
            <a:tailEnd/>
          </a:ln>
          <a:effectLst/>
        </p:spPr>
        <p:txBody>
          <a:bodyPr wrap="none" tIns="0" anchor="ctr"/>
          <a:lstStyle>
            <a:lvl1pPr>
              <a:spcBef>
                <a:spcPct val="20000"/>
              </a:spcBef>
              <a:buClr>
                <a:schemeClr val="tx1"/>
              </a:buClr>
              <a:buFont typeface="Wingdings" panose="05000000000000000000" pitchFamily="2" charset="2"/>
              <a:buChar char="u"/>
              <a:defRPr sz="2800" b="1">
                <a:solidFill>
                  <a:srgbClr val="002060"/>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rgbClr val="002060"/>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rgbClr val="002060"/>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rgbClr val="002060"/>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9pPr>
          </a:lstStyle>
          <a:p>
            <a:pPr algn="ctr">
              <a:spcBef>
                <a:spcPct val="0"/>
              </a:spcBef>
              <a:buClrTx/>
              <a:buFontTx/>
              <a:buNone/>
              <a:defRPr/>
            </a:pPr>
            <a:r>
              <a:rPr lang="en-US" altLang="zh-CN" sz="3600" dirty="0">
                <a:solidFill>
                  <a:srgbClr val="003399"/>
                </a:solidFill>
                <a:latin typeface="Times New Roman" panose="02020603050405020304" pitchFamily="18" charset="0"/>
              </a:rPr>
              <a:t>5,3</a:t>
            </a:r>
            <a:endParaRPr lang="en-US" altLang="zh-CN" sz="3600" baseline="-25000" dirty="0">
              <a:solidFill>
                <a:srgbClr val="003399"/>
              </a:solidFill>
              <a:latin typeface="Times New Roman" panose="02020603050405020304" pitchFamily="18" charset="0"/>
            </a:endParaRPr>
          </a:p>
        </p:txBody>
      </p:sp>
      <p:sp>
        <p:nvSpPr>
          <p:cNvPr id="36" name="Rectangle 13">
            <a:extLst>
              <a:ext uri="{FF2B5EF4-FFF2-40B4-BE49-F238E27FC236}">
                <a16:creationId xmlns:a16="http://schemas.microsoft.com/office/drawing/2014/main" id="{A094A7D2-3571-4321-8AD6-4FDAB7A4480C}"/>
              </a:ext>
            </a:extLst>
          </p:cNvPr>
          <p:cNvSpPr>
            <a:spLocks noChangeArrowheads="1"/>
          </p:cNvSpPr>
          <p:nvPr/>
        </p:nvSpPr>
        <p:spPr bwMode="auto">
          <a:xfrm>
            <a:off x="5625453" y="827617"/>
            <a:ext cx="1271588" cy="495300"/>
          </a:xfrm>
          <a:prstGeom prst="rect">
            <a:avLst/>
          </a:prstGeom>
          <a:solidFill>
            <a:schemeClr val="tx1">
              <a:lumMod val="20000"/>
              <a:lumOff val="80000"/>
            </a:schemeClr>
          </a:solidFill>
          <a:ln w="9525">
            <a:solidFill>
              <a:schemeClr val="tx1"/>
            </a:solidFill>
            <a:miter lim="800000"/>
            <a:headEnd/>
            <a:tailEnd/>
          </a:ln>
          <a:effectLst/>
        </p:spPr>
        <p:txBody>
          <a:bodyPr wrap="none" tIns="0" anchor="ctr"/>
          <a:lstStyle>
            <a:lvl1pPr>
              <a:spcBef>
                <a:spcPct val="20000"/>
              </a:spcBef>
              <a:buClr>
                <a:schemeClr val="tx1"/>
              </a:buClr>
              <a:buFont typeface="Wingdings" panose="05000000000000000000" pitchFamily="2" charset="2"/>
              <a:buChar char="u"/>
              <a:defRPr sz="2800" b="1">
                <a:solidFill>
                  <a:srgbClr val="002060"/>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rgbClr val="002060"/>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rgbClr val="002060"/>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rgbClr val="002060"/>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9pPr>
          </a:lstStyle>
          <a:p>
            <a:pPr algn="ctr">
              <a:spcBef>
                <a:spcPct val="0"/>
              </a:spcBef>
              <a:buClrTx/>
              <a:buFontTx/>
              <a:buNone/>
              <a:defRPr/>
            </a:pPr>
            <a:r>
              <a:rPr lang="en-US" altLang="zh-CN" sz="3600" dirty="0">
                <a:solidFill>
                  <a:srgbClr val="003399"/>
                </a:solidFill>
                <a:latin typeface="Times New Roman" panose="02020603050405020304" pitchFamily="18" charset="0"/>
              </a:rPr>
              <a:t>4,3</a:t>
            </a:r>
            <a:endParaRPr lang="en-US" altLang="zh-CN" sz="3600" baseline="-25000" dirty="0">
              <a:solidFill>
                <a:srgbClr val="003399"/>
              </a:solidFill>
              <a:latin typeface="Times New Roman" panose="02020603050405020304" pitchFamily="18" charset="0"/>
            </a:endParaRPr>
          </a:p>
        </p:txBody>
      </p:sp>
      <p:sp>
        <p:nvSpPr>
          <p:cNvPr id="37" name="Rectangle 13">
            <a:extLst>
              <a:ext uri="{FF2B5EF4-FFF2-40B4-BE49-F238E27FC236}">
                <a16:creationId xmlns:a16="http://schemas.microsoft.com/office/drawing/2014/main" id="{6EEB29D1-0812-455F-8FAC-144755D60CC2}"/>
              </a:ext>
            </a:extLst>
          </p:cNvPr>
          <p:cNvSpPr>
            <a:spLocks noChangeArrowheads="1"/>
          </p:cNvSpPr>
          <p:nvPr/>
        </p:nvSpPr>
        <p:spPr bwMode="auto">
          <a:xfrm>
            <a:off x="5625453" y="384939"/>
            <a:ext cx="1271588" cy="495300"/>
          </a:xfrm>
          <a:prstGeom prst="rect">
            <a:avLst/>
          </a:prstGeom>
          <a:solidFill>
            <a:schemeClr val="tx1">
              <a:lumMod val="20000"/>
              <a:lumOff val="80000"/>
            </a:schemeClr>
          </a:solidFill>
          <a:ln w="9525">
            <a:solidFill>
              <a:schemeClr val="tx1"/>
            </a:solidFill>
            <a:miter lim="800000"/>
            <a:headEnd/>
            <a:tailEnd/>
          </a:ln>
          <a:effectLst/>
        </p:spPr>
        <p:txBody>
          <a:bodyPr wrap="none" tIns="0" anchor="ctr"/>
          <a:lstStyle>
            <a:lvl1pPr>
              <a:spcBef>
                <a:spcPct val="20000"/>
              </a:spcBef>
              <a:buClr>
                <a:schemeClr val="tx1"/>
              </a:buClr>
              <a:buFont typeface="Wingdings" panose="05000000000000000000" pitchFamily="2" charset="2"/>
              <a:buChar char="u"/>
              <a:defRPr sz="2800" b="1">
                <a:solidFill>
                  <a:srgbClr val="002060"/>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rgbClr val="002060"/>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rgbClr val="002060"/>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rgbClr val="002060"/>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9pPr>
          </a:lstStyle>
          <a:p>
            <a:pPr algn="ctr">
              <a:spcBef>
                <a:spcPct val="0"/>
              </a:spcBef>
              <a:buClrTx/>
              <a:buFontTx/>
              <a:buNone/>
              <a:defRPr/>
            </a:pPr>
            <a:r>
              <a:rPr lang="en-US" altLang="zh-CN" sz="3600" dirty="0">
                <a:solidFill>
                  <a:srgbClr val="003399"/>
                </a:solidFill>
                <a:latin typeface="Times New Roman" panose="02020603050405020304" pitchFamily="18" charset="0"/>
              </a:rPr>
              <a:t>4,4</a:t>
            </a:r>
            <a:endParaRPr lang="en-US" altLang="zh-CN" sz="3600" baseline="-25000" dirty="0">
              <a:solidFill>
                <a:srgbClr val="003399"/>
              </a:solidFill>
              <a:latin typeface="Times New Roman" panose="02020603050405020304" pitchFamily="18" charset="0"/>
            </a:endParaRPr>
          </a:p>
        </p:txBody>
      </p:sp>
      <p:sp>
        <p:nvSpPr>
          <p:cNvPr id="38" name="Rectangle 13">
            <a:extLst>
              <a:ext uri="{FF2B5EF4-FFF2-40B4-BE49-F238E27FC236}">
                <a16:creationId xmlns:a16="http://schemas.microsoft.com/office/drawing/2014/main" id="{1CB1BE8F-4EA7-45AA-9D1B-D60D5074B978}"/>
              </a:ext>
            </a:extLst>
          </p:cNvPr>
          <p:cNvSpPr>
            <a:spLocks noChangeArrowheads="1"/>
          </p:cNvSpPr>
          <p:nvPr/>
        </p:nvSpPr>
        <p:spPr bwMode="auto">
          <a:xfrm>
            <a:off x="5625453" y="8624"/>
            <a:ext cx="1271588" cy="495300"/>
          </a:xfrm>
          <a:prstGeom prst="rect">
            <a:avLst/>
          </a:prstGeom>
          <a:solidFill>
            <a:schemeClr val="tx1">
              <a:lumMod val="20000"/>
              <a:lumOff val="80000"/>
            </a:schemeClr>
          </a:solidFill>
          <a:ln w="9525">
            <a:solidFill>
              <a:schemeClr val="tx1"/>
            </a:solidFill>
            <a:miter lim="800000"/>
            <a:headEnd/>
            <a:tailEnd/>
          </a:ln>
          <a:effectLst/>
        </p:spPr>
        <p:txBody>
          <a:bodyPr wrap="none" tIns="0" anchor="ctr"/>
          <a:lstStyle>
            <a:lvl1pPr>
              <a:spcBef>
                <a:spcPct val="20000"/>
              </a:spcBef>
              <a:buClr>
                <a:schemeClr val="tx1"/>
              </a:buClr>
              <a:buFont typeface="Wingdings" panose="05000000000000000000" pitchFamily="2" charset="2"/>
              <a:buChar char="u"/>
              <a:defRPr sz="2800" b="1">
                <a:solidFill>
                  <a:srgbClr val="002060"/>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rgbClr val="002060"/>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rgbClr val="002060"/>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rgbClr val="002060"/>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9pPr>
          </a:lstStyle>
          <a:p>
            <a:pPr algn="ctr">
              <a:spcBef>
                <a:spcPct val="0"/>
              </a:spcBef>
              <a:buClrTx/>
              <a:buFontTx/>
              <a:buNone/>
              <a:defRPr/>
            </a:pPr>
            <a:r>
              <a:rPr lang="en-US" altLang="zh-CN" sz="3600" dirty="0">
                <a:solidFill>
                  <a:srgbClr val="003399"/>
                </a:solidFill>
                <a:latin typeface="Times New Roman" panose="02020603050405020304" pitchFamily="18" charset="0"/>
              </a:rPr>
              <a:t>4,5</a:t>
            </a:r>
            <a:endParaRPr lang="en-US" altLang="zh-CN" sz="3600" baseline="-25000" dirty="0">
              <a:solidFill>
                <a:srgbClr val="003399"/>
              </a:solidFill>
              <a:latin typeface="Times New Roman" panose="02020603050405020304" pitchFamily="18" charset="0"/>
            </a:endParaRPr>
          </a:p>
        </p:txBody>
      </p:sp>
      <p:sp>
        <p:nvSpPr>
          <p:cNvPr id="39" name="Line 3">
            <a:extLst>
              <a:ext uri="{FF2B5EF4-FFF2-40B4-BE49-F238E27FC236}">
                <a16:creationId xmlns:a16="http://schemas.microsoft.com/office/drawing/2014/main" id="{3D051A71-772A-467F-93D8-3DA79F8F0149}"/>
              </a:ext>
            </a:extLst>
          </p:cNvPr>
          <p:cNvSpPr>
            <a:spLocks noChangeShapeType="1"/>
          </p:cNvSpPr>
          <p:nvPr/>
        </p:nvSpPr>
        <p:spPr bwMode="auto">
          <a:xfrm>
            <a:off x="5617437" y="8624"/>
            <a:ext cx="53957" cy="4991770"/>
          </a:xfrm>
          <a:prstGeom prst="line">
            <a:avLst/>
          </a:prstGeom>
          <a:noFill/>
          <a:ln w="571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3">
            <a:extLst>
              <a:ext uri="{FF2B5EF4-FFF2-40B4-BE49-F238E27FC236}">
                <a16:creationId xmlns:a16="http://schemas.microsoft.com/office/drawing/2014/main" id="{D3C0DDB0-6AB1-4239-969F-BAB14B5400BB}"/>
              </a:ext>
            </a:extLst>
          </p:cNvPr>
          <p:cNvSpPr>
            <a:spLocks noChangeShapeType="1"/>
          </p:cNvSpPr>
          <p:nvPr/>
        </p:nvSpPr>
        <p:spPr bwMode="auto">
          <a:xfrm>
            <a:off x="6940643" y="-1141"/>
            <a:ext cx="53957" cy="4991770"/>
          </a:xfrm>
          <a:prstGeom prst="line">
            <a:avLst/>
          </a:prstGeom>
          <a:noFill/>
          <a:ln w="571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66545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1"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ppt_x"/>
                                          </p:val>
                                        </p:tav>
                                        <p:tav tm="100000">
                                          <p:val>
                                            <p:strVal val="#ppt_x"/>
                                          </p:val>
                                        </p:tav>
                                      </p:tavLst>
                                    </p:anim>
                                    <p:anim calcmode="lin" valueType="num">
                                      <p:cBhvr additive="base">
                                        <p:cTn id="36"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1"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1"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1"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1"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500" fill="hold"/>
                                        <p:tgtEl>
                                          <p:spTgt spid="22"/>
                                        </p:tgtEl>
                                        <p:attrNameLst>
                                          <p:attrName>ppt_x</p:attrName>
                                        </p:attrNameLst>
                                      </p:cBhvr>
                                      <p:tavLst>
                                        <p:tav tm="0">
                                          <p:val>
                                            <p:strVal val="#ppt_x"/>
                                          </p:val>
                                        </p:tav>
                                        <p:tav tm="100000">
                                          <p:val>
                                            <p:strVal val="#ppt_x"/>
                                          </p:val>
                                        </p:tav>
                                      </p:tavLst>
                                    </p:anim>
                                    <p:anim calcmode="lin" valueType="num">
                                      <p:cBhvr additive="base">
                                        <p:cTn id="60"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xit" presetSubtype="1" fill="hold" grpId="1" nodeType="clickEffect">
                                  <p:stCondLst>
                                    <p:cond delay="0"/>
                                  </p:stCondLst>
                                  <p:childTnLst>
                                    <p:anim calcmode="lin" valueType="num">
                                      <p:cBhvr additive="base">
                                        <p:cTn id="64" dur="500"/>
                                        <p:tgtEl>
                                          <p:spTgt spid="22"/>
                                        </p:tgtEl>
                                        <p:attrNameLst>
                                          <p:attrName>ppt_x</p:attrName>
                                        </p:attrNameLst>
                                      </p:cBhvr>
                                      <p:tavLst>
                                        <p:tav tm="0">
                                          <p:val>
                                            <p:strVal val="ppt_x"/>
                                          </p:val>
                                        </p:tav>
                                        <p:tav tm="100000">
                                          <p:val>
                                            <p:strVal val="ppt_x"/>
                                          </p:val>
                                        </p:tav>
                                      </p:tavLst>
                                    </p:anim>
                                    <p:anim calcmode="lin" valueType="num">
                                      <p:cBhvr additive="base">
                                        <p:cTn id="65" dur="500"/>
                                        <p:tgtEl>
                                          <p:spTgt spid="22"/>
                                        </p:tgtEl>
                                        <p:attrNameLst>
                                          <p:attrName>ppt_y</p:attrName>
                                        </p:attrNameLst>
                                      </p:cBhvr>
                                      <p:tavLst>
                                        <p:tav tm="0">
                                          <p:val>
                                            <p:strVal val="ppt_y"/>
                                          </p:val>
                                        </p:tav>
                                        <p:tav tm="100000">
                                          <p:val>
                                            <p:strVal val="0-ppt_h/2"/>
                                          </p:val>
                                        </p:tav>
                                      </p:tavLst>
                                    </p:anim>
                                    <p:set>
                                      <p:cBhvr>
                                        <p:cTn id="66" dur="1" fill="hold">
                                          <p:stCondLst>
                                            <p:cond delay="499"/>
                                          </p:stCondLst>
                                        </p:cTn>
                                        <p:tgtEl>
                                          <p:spTgt spid="22"/>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 presetClass="exit" presetSubtype="1" fill="hold" grpId="1" nodeType="clickEffect">
                                  <p:stCondLst>
                                    <p:cond delay="0"/>
                                  </p:stCondLst>
                                  <p:childTnLst>
                                    <p:anim calcmode="lin" valueType="num">
                                      <p:cBhvr additive="base">
                                        <p:cTn id="70" dur="500"/>
                                        <p:tgtEl>
                                          <p:spTgt spid="21"/>
                                        </p:tgtEl>
                                        <p:attrNameLst>
                                          <p:attrName>ppt_x</p:attrName>
                                        </p:attrNameLst>
                                      </p:cBhvr>
                                      <p:tavLst>
                                        <p:tav tm="0">
                                          <p:val>
                                            <p:strVal val="ppt_x"/>
                                          </p:val>
                                        </p:tav>
                                        <p:tav tm="100000">
                                          <p:val>
                                            <p:strVal val="ppt_x"/>
                                          </p:val>
                                        </p:tav>
                                      </p:tavLst>
                                    </p:anim>
                                    <p:anim calcmode="lin" valueType="num">
                                      <p:cBhvr additive="base">
                                        <p:cTn id="71" dur="500"/>
                                        <p:tgtEl>
                                          <p:spTgt spid="21"/>
                                        </p:tgtEl>
                                        <p:attrNameLst>
                                          <p:attrName>ppt_y</p:attrName>
                                        </p:attrNameLst>
                                      </p:cBhvr>
                                      <p:tavLst>
                                        <p:tav tm="0">
                                          <p:val>
                                            <p:strVal val="ppt_y"/>
                                          </p:val>
                                        </p:tav>
                                        <p:tav tm="100000">
                                          <p:val>
                                            <p:strVal val="0-ppt_h/2"/>
                                          </p:val>
                                        </p:tav>
                                      </p:tavLst>
                                    </p:anim>
                                    <p:set>
                                      <p:cBhvr>
                                        <p:cTn id="72" dur="1" fill="hold">
                                          <p:stCondLst>
                                            <p:cond delay="499"/>
                                          </p:stCondLst>
                                        </p:cTn>
                                        <p:tgtEl>
                                          <p:spTgt spid="21"/>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 presetClass="exit" presetSubtype="1" fill="hold" grpId="1" nodeType="clickEffect">
                                  <p:stCondLst>
                                    <p:cond delay="0"/>
                                  </p:stCondLst>
                                  <p:childTnLst>
                                    <p:anim calcmode="lin" valueType="num">
                                      <p:cBhvr additive="base">
                                        <p:cTn id="76" dur="500"/>
                                        <p:tgtEl>
                                          <p:spTgt spid="20"/>
                                        </p:tgtEl>
                                        <p:attrNameLst>
                                          <p:attrName>ppt_x</p:attrName>
                                        </p:attrNameLst>
                                      </p:cBhvr>
                                      <p:tavLst>
                                        <p:tav tm="0">
                                          <p:val>
                                            <p:strVal val="ppt_x"/>
                                          </p:val>
                                        </p:tav>
                                        <p:tav tm="100000">
                                          <p:val>
                                            <p:strVal val="ppt_x"/>
                                          </p:val>
                                        </p:tav>
                                      </p:tavLst>
                                    </p:anim>
                                    <p:anim calcmode="lin" valueType="num">
                                      <p:cBhvr additive="base">
                                        <p:cTn id="77" dur="500"/>
                                        <p:tgtEl>
                                          <p:spTgt spid="20"/>
                                        </p:tgtEl>
                                        <p:attrNameLst>
                                          <p:attrName>ppt_y</p:attrName>
                                        </p:attrNameLst>
                                      </p:cBhvr>
                                      <p:tavLst>
                                        <p:tav tm="0">
                                          <p:val>
                                            <p:strVal val="ppt_y"/>
                                          </p:val>
                                        </p:tav>
                                        <p:tav tm="100000">
                                          <p:val>
                                            <p:strVal val="0-ppt_h/2"/>
                                          </p:val>
                                        </p:tav>
                                      </p:tavLst>
                                    </p:anim>
                                    <p:set>
                                      <p:cBhvr>
                                        <p:cTn id="78" dur="1" fill="hold">
                                          <p:stCondLst>
                                            <p:cond delay="499"/>
                                          </p:stCondLst>
                                        </p:cTn>
                                        <p:tgtEl>
                                          <p:spTgt spid="20"/>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 presetClass="exit" presetSubtype="1" fill="hold" grpId="1" nodeType="clickEffect">
                                  <p:stCondLst>
                                    <p:cond delay="0"/>
                                  </p:stCondLst>
                                  <p:childTnLst>
                                    <p:anim calcmode="lin" valueType="num">
                                      <p:cBhvr additive="base">
                                        <p:cTn id="82" dur="500"/>
                                        <p:tgtEl>
                                          <p:spTgt spid="19"/>
                                        </p:tgtEl>
                                        <p:attrNameLst>
                                          <p:attrName>ppt_x</p:attrName>
                                        </p:attrNameLst>
                                      </p:cBhvr>
                                      <p:tavLst>
                                        <p:tav tm="0">
                                          <p:val>
                                            <p:strVal val="ppt_x"/>
                                          </p:val>
                                        </p:tav>
                                        <p:tav tm="100000">
                                          <p:val>
                                            <p:strVal val="ppt_x"/>
                                          </p:val>
                                        </p:tav>
                                      </p:tavLst>
                                    </p:anim>
                                    <p:anim calcmode="lin" valueType="num">
                                      <p:cBhvr additive="base">
                                        <p:cTn id="83" dur="500"/>
                                        <p:tgtEl>
                                          <p:spTgt spid="19"/>
                                        </p:tgtEl>
                                        <p:attrNameLst>
                                          <p:attrName>ppt_y</p:attrName>
                                        </p:attrNameLst>
                                      </p:cBhvr>
                                      <p:tavLst>
                                        <p:tav tm="0">
                                          <p:val>
                                            <p:strVal val="ppt_y"/>
                                          </p:val>
                                        </p:tav>
                                        <p:tav tm="100000">
                                          <p:val>
                                            <p:strVal val="0-ppt_h/2"/>
                                          </p:val>
                                        </p:tav>
                                      </p:tavLst>
                                    </p:anim>
                                    <p:set>
                                      <p:cBhvr>
                                        <p:cTn id="84" dur="1" fill="hold">
                                          <p:stCondLst>
                                            <p:cond delay="499"/>
                                          </p:stCondLst>
                                        </p:cTn>
                                        <p:tgtEl>
                                          <p:spTgt spid="19"/>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2" presetClass="exit" presetSubtype="1" fill="hold" grpId="1" nodeType="clickEffect">
                                  <p:stCondLst>
                                    <p:cond delay="0"/>
                                  </p:stCondLst>
                                  <p:childTnLst>
                                    <p:anim calcmode="lin" valueType="num">
                                      <p:cBhvr additive="base">
                                        <p:cTn id="88" dur="500"/>
                                        <p:tgtEl>
                                          <p:spTgt spid="18"/>
                                        </p:tgtEl>
                                        <p:attrNameLst>
                                          <p:attrName>ppt_x</p:attrName>
                                        </p:attrNameLst>
                                      </p:cBhvr>
                                      <p:tavLst>
                                        <p:tav tm="0">
                                          <p:val>
                                            <p:strVal val="ppt_x"/>
                                          </p:val>
                                        </p:tav>
                                        <p:tav tm="100000">
                                          <p:val>
                                            <p:strVal val="ppt_x"/>
                                          </p:val>
                                        </p:tav>
                                      </p:tavLst>
                                    </p:anim>
                                    <p:anim calcmode="lin" valueType="num">
                                      <p:cBhvr additive="base">
                                        <p:cTn id="89" dur="500"/>
                                        <p:tgtEl>
                                          <p:spTgt spid="18"/>
                                        </p:tgtEl>
                                        <p:attrNameLst>
                                          <p:attrName>ppt_y</p:attrName>
                                        </p:attrNameLst>
                                      </p:cBhvr>
                                      <p:tavLst>
                                        <p:tav tm="0">
                                          <p:val>
                                            <p:strVal val="ppt_y"/>
                                          </p:val>
                                        </p:tav>
                                        <p:tav tm="100000">
                                          <p:val>
                                            <p:strVal val="0-ppt_h/2"/>
                                          </p:val>
                                        </p:tav>
                                      </p:tavLst>
                                    </p:anim>
                                    <p:set>
                                      <p:cBhvr>
                                        <p:cTn id="90" dur="1" fill="hold">
                                          <p:stCondLst>
                                            <p:cond delay="499"/>
                                          </p:stCondLst>
                                        </p:cTn>
                                        <p:tgtEl>
                                          <p:spTgt spid="18"/>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 presetClass="exit" presetSubtype="1" fill="hold" grpId="1" nodeType="clickEffect">
                                  <p:stCondLst>
                                    <p:cond delay="0"/>
                                  </p:stCondLst>
                                  <p:childTnLst>
                                    <p:anim calcmode="lin" valueType="num">
                                      <p:cBhvr additive="base">
                                        <p:cTn id="94" dur="500"/>
                                        <p:tgtEl>
                                          <p:spTgt spid="17"/>
                                        </p:tgtEl>
                                        <p:attrNameLst>
                                          <p:attrName>ppt_x</p:attrName>
                                        </p:attrNameLst>
                                      </p:cBhvr>
                                      <p:tavLst>
                                        <p:tav tm="0">
                                          <p:val>
                                            <p:strVal val="ppt_x"/>
                                          </p:val>
                                        </p:tav>
                                        <p:tav tm="100000">
                                          <p:val>
                                            <p:strVal val="ppt_x"/>
                                          </p:val>
                                        </p:tav>
                                      </p:tavLst>
                                    </p:anim>
                                    <p:anim calcmode="lin" valueType="num">
                                      <p:cBhvr additive="base">
                                        <p:cTn id="95" dur="500"/>
                                        <p:tgtEl>
                                          <p:spTgt spid="17"/>
                                        </p:tgtEl>
                                        <p:attrNameLst>
                                          <p:attrName>ppt_y</p:attrName>
                                        </p:attrNameLst>
                                      </p:cBhvr>
                                      <p:tavLst>
                                        <p:tav tm="0">
                                          <p:val>
                                            <p:strVal val="ppt_y"/>
                                          </p:val>
                                        </p:tav>
                                        <p:tav tm="100000">
                                          <p:val>
                                            <p:strVal val="0-ppt_h/2"/>
                                          </p:val>
                                        </p:tav>
                                      </p:tavLst>
                                    </p:anim>
                                    <p:set>
                                      <p:cBhvr>
                                        <p:cTn id="96" dur="1" fill="hold">
                                          <p:stCondLst>
                                            <p:cond delay="499"/>
                                          </p:stCondLst>
                                        </p:cTn>
                                        <p:tgtEl>
                                          <p:spTgt spid="17"/>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2" presetClass="exit" presetSubtype="1" fill="hold" grpId="1" nodeType="clickEffect">
                                  <p:stCondLst>
                                    <p:cond delay="0"/>
                                  </p:stCondLst>
                                  <p:childTnLst>
                                    <p:anim calcmode="lin" valueType="num">
                                      <p:cBhvr additive="base">
                                        <p:cTn id="100" dur="500"/>
                                        <p:tgtEl>
                                          <p:spTgt spid="16"/>
                                        </p:tgtEl>
                                        <p:attrNameLst>
                                          <p:attrName>ppt_x</p:attrName>
                                        </p:attrNameLst>
                                      </p:cBhvr>
                                      <p:tavLst>
                                        <p:tav tm="0">
                                          <p:val>
                                            <p:strVal val="ppt_x"/>
                                          </p:val>
                                        </p:tav>
                                        <p:tav tm="100000">
                                          <p:val>
                                            <p:strVal val="ppt_x"/>
                                          </p:val>
                                        </p:tav>
                                      </p:tavLst>
                                    </p:anim>
                                    <p:anim calcmode="lin" valueType="num">
                                      <p:cBhvr additive="base">
                                        <p:cTn id="101" dur="500"/>
                                        <p:tgtEl>
                                          <p:spTgt spid="16"/>
                                        </p:tgtEl>
                                        <p:attrNameLst>
                                          <p:attrName>ppt_y</p:attrName>
                                        </p:attrNameLst>
                                      </p:cBhvr>
                                      <p:tavLst>
                                        <p:tav tm="0">
                                          <p:val>
                                            <p:strVal val="ppt_y"/>
                                          </p:val>
                                        </p:tav>
                                        <p:tav tm="100000">
                                          <p:val>
                                            <p:strVal val="0-ppt_h/2"/>
                                          </p:val>
                                        </p:tav>
                                      </p:tavLst>
                                    </p:anim>
                                    <p:set>
                                      <p:cBhvr>
                                        <p:cTn id="102" dur="1" fill="hold">
                                          <p:stCondLst>
                                            <p:cond delay="499"/>
                                          </p:stCondLst>
                                        </p:cTn>
                                        <p:tgtEl>
                                          <p:spTgt spid="16"/>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2" presetClass="entr" presetSubtype="1" fill="hold" grpId="0" nodeType="clickEffect">
                                  <p:stCondLst>
                                    <p:cond delay="0"/>
                                  </p:stCondLst>
                                  <p:childTnLst>
                                    <p:set>
                                      <p:cBhvr>
                                        <p:cTn id="106" dur="1" fill="hold">
                                          <p:stCondLst>
                                            <p:cond delay="0"/>
                                          </p:stCondLst>
                                        </p:cTn>
                                        <p:tgtEl>
                                          <p:spTgt spid="23"/>
                                        </p:tgtEl>
                                        <p:attrNameLst>
                                          <p:attrName>style.visibility</p:attrName>
                                        </p:attrNameLst>
                                      </p:cBhvr>
                                      <p:to>
                                        <p:strVal val="visible"/>
                                      </p:to>
                                    </p:set>
                                    <p:anim calcmode="lin" valueType="num">
                                      <p:cBhvr additive="base">
                                        <p:cTn id="107" dur="500" fill="hold"/>
                                        <p:tgtEl>
                                          <p:spTgt spid="23"/>
                                        </p:tgtEl>
                                        <p:attrNameLst>
                                          <p:attrName>ppt_x</p:attrName>
                                        </p:attrNameLst>
                                      </p:cBhvr>
                                      <p:tavLst>
                                        <p:tav tm="0">
                                          <p:val>
                                            <p:strVal val="#ppt_x"/>
                                          </p:val>
                                        </p:tav>
                                        <p:tav tm="100000">
                                          <p:val>
                                            <p:strVal val="#ppt_x"/>
                                          </p:val>
                                        </p:tav>
                                      </p:tavLst>
                                    </p:anim>
                                    <p:anim calcmode="lin" valueType="num">
                                      <p:cBhvr additive="base">
                                        <p:cTn id="108"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1" fill="hold" grpId="0" nodeType="clickEffect">
                                  <p:stCondLst>
                                    <p:cond delay="0"/>
                                  </p:stCondLst>
                                  <p:childTnLst>
                                    <p:set>
                                      <p:cBhvr>
                                        <p:cTn id="112" dur="1" fill="hold">
                                          <p:stCondLst>
                                            <p:cond delay="0"/>
                                          </p:stCondLst>
                                        </p:cTn>
                                        <p:tgtEl>
                                          <p:spTgt spid="24"/>
                                        </p:tgtEl>
                                        <p:attrNameLst>
                                          <p:attrName>style.visibility</p:attrName>
                                        </p:attrNameLst>
                                      </p:cBhvr>
                                      <p:to>
                                        <p:strVal val="visible"/>
                                      </p:to>
                                    </p:set>
                                    <p:anim calcmode="lin" valueType="num">
                                      <p:cBhvr additive="base">
                                        <p:cTn id="113" dur="500" fill="hold"/>
                                        <p:tgtEl>
                                          <p:spTgt spid="24"/>
                                        </p:tgtEl>
                                        <p:attrNameLst>
                                          <p:attrName>ppt_x</p:attrName>
                                        </p:attrNameLst>
                                      </p:cBhvr>
                                      <p:tavLst>
                                        <p:tav tm="0">
                                          <p:val>
                                            <p:strVal val="#ppt_x"/>
                                          </p:val>
                                        </p:tav>
                                        <p:tav tm="100000">
                                          <p:val>
                                            <p:strVal val="#ppt_x"/>
                                          </p:val>
                                        </p:tav>
                                      </p:tavLst>
                                    </p:anim>
                                    <p:anim calcmode="lin" valueType="num">
                                      <p:cBhvr additive="base">
                                        <p:cTn id="114"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1" fill="hold" grpId="0" nodeType="clickEffect">
                                  <p:stCondLst>
                                    <p:cond delay="0"/>
                                  </p:stCondLst>
                                  <p:childTnLst>
                                    <p:set>
                                      <p:cBhvr>
                                        <p:cTn id="118" dur="1" fill="hold">
                                          <p:stCondLst>
                                            <p:cond delay="0"/>
                                          </p:stCondLst>
                                        </p:cTn>
                                        <p:tgtEl>
                                          <p:spTgt spid="25"/>
                                        </p:tgtEl>
                                        <p:attrNameLst>
                                          <p:attrName>style.visibility</p:attrName>
                                        </p:attrNameLst>
                                      </p:cBhvr>
                                      <p:to>
                                        <p:strVal val="visible"/>
                                      </p:to>
                                    </p:set>
                                    <p:anim calcmode="lin" valueType="num">
                                      <p:cBhvr additive="base">
                                        <p:cTn id="119" dur="500" fill="hold"/>
                                        <p:tgtEl>
                                          <p:spTgt spid="25"/>
                                        </p:tgtEl>
                                        <p:attrNameLst>
                                          <p:attrName>ppt_x</p:attrName>
                                        </p:attrNameLst>
                                      </p:cBhvr>
                                      <p:tavLst>
                                        <p:tav tm="0">
                                          <p:val>
                                            <p:strVal val="#ppt_x"/>
                                          </p:val>
                                        </p:tav>
                                        <p:tav tm="100000">
                                          <p:val>
                                            <p:strVal val="#ppt_x"/>
                                          </p:val>
                                        </p:tav>
                                      </p:tavLst>
                                    </p:anim>
                                    <p:anim calcmode="lin" valueType="num">
                                      <p:cBhvr additive="base">
                                        <p:cTn id="120"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xit" presetSubtype="1" fill="hold" grpId="1" nodeType="clickEffect">
                                  <p:stCondLst>
                                    <p:cond delay="0"/>
                                  </p:stCondLst>
                                  <p:childTnLst>
                                    <p:anim calcmode="lin" valueType="num">
                                      <p:cBhvr additive="base">
                                        <p:cTn id="124" dur="500"/>
                                        <p:tgtEl>
                                          <p:spTgt spid="25"/>
                                        </p:tgtEl>
                                        <p:attrNameLst>
                                          <p:attrName>ppt_x</p:attrName>
                                        </p:attrNameLst>
                                      </p:cBhvr>
                                      <p:tavLst>
                                        <p:tav tm="0">
                                          <p:val>
                                            <p:strVal val="ppt_x"/>
                                          </p:val>
                                        </p:tav>
                                        <p:tav tm="100000">
                                          <p:val>
                                            <p:strVal val="ppt_x"/>
                                          </p:val>
                                        </p:tav>
                                      </p:tavLst>
                                    </p:anim>
                                    <p:anim calcmode="lin" valueType="num">
                                      <p:cBhvr additive="base">
                                        <p:cTn id="125" dur="500"/>
                                        <p:tgtEl>
                                          <p:spTgt spid="25"/>
                                        </p:tgtEl>
                                        <p:attrNameLst>
                                          <p:attrName>ppt_y</p:attrName>
                                        </p:attrNameLst>
                                      </p:cBhvr>
                                      <p:tavLst>
                                        <p:tav tm="0">
                                          <p:val>
                                            <p:strVal val="ppt_y"/>
                                          </p:val>
                                        </p:tav>
                                        <p:tav tm="100000">
                                          <p:val>
                                            <p:strVal val="0-ppt_h/2"/>
                                          </p:val>
                                        </p:tav>
                                      </p:tavLst>
                                    </p:anim>
                                    <p:set>
                                      <p:cBhvr>
                                        <p:cTn id="126" dur="1" fill="hold">
                                          <p:stCondLst>
                                            <p:cond delay="499"/>
                                          </p:stCondLst>
                                        </p:cTn>
                                        <p:tgtEl>
                                          <p:spTgt spid="25"/>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2" presetClass="entr" presetSubtype="1" fill="hold" grpId="0" nodeType="clickEffect">
                                  <p:stCondLst>
                                    <p:cond delay="0"/>
                                  </p:stCondLst>
                                  <p:childTnLst>
                                    <p:set>
                                      <p:cBhvr>
                                        <p:cTn id="130" dur="1" fill="hold">
                                          <p:stCondLst>
                                            <p:cond delay="0"/>
                                          </p:stCondLst>
                                        </p:cTn>
                                        <p:tgtEl>
                                          <p:spTgt spid="30"/>
                                        </p:tgtEl>
                                        <p:attrNameLst>
                                          <p:attrName>style.visibility</p:attrName>
                                        </p:attrNameLst>
                                      </p:cBhvr>
                                      <p:to>
                                        <p:strVal val="visible"/>
                                      </p:to>
                                    </p:set>
                                    <p:anim calcmode="lin" valueType="num">
                                      <p:cBhvr additive="base">
                                        <p:cTn id="131" dur="500" fill="hold"/>
                                        <p:tgtEl>
                                          <p:spTgt spid="30"/>
                                        </p:tgtEl>
                                        <p:attrNameLst>
                                          <p:attrName>ppt_x</p:attrName>
                                        </p:attrNameLst>
                                      </p:cBhvr>
                                      <p:tavLst>
                                        <p:tav tm="0">
                                          <p:val>
                                            <p:strVal val="#ppt_x"/>
                                          </p:val>
                                        </p:tav>
                                        <p:tav tm="100000">
                                          <p:val>
                                            <p:strVal val="#ppt_x"/>
                                          </p:val>
                                        </p:tav>
                                      </p:tavLst>
                                    </p:anim>
                                    <p:anim calcmode="lin" valueType="num">
                                      <p:cBhvr additive="base">
                                        <p:cTn id="132"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1" fill="hold" grpId="0" nodeType="clickEffect">
                                  <p:stCondLst>
                                    <p:cond delay="0"/>
                                  </p:stCondLst>
                                  <p:childTnLst>
                                    <p:set>
                                      <p:cBhvr>
                                        <p:cTn id="136" dur="1" fill="hold">
                                          <p:stCondLst>
                                            <p:cond delay="0"/>
                                          </p:stCondLst>
                                        </p:cTn>
                                        <p:tgtEl>
                                          <p:spTgt spid="32"/>
                                        </p:tgtEl>
                                        <p:attrNameLst>
                                          <p:attrName>style.visibility</p:attrName>
                                        </p:attrNameLst>
                                      </p:cBhvr>
                                      <p:to>
                                        <p:strVal val="visible"/>
                                      </p:to>
                                    </p:set>
                                    <p:anim calcmode="lin" valueType="num">
                                      <p:cBhvr additive="base">
                                        <p:cTn id="137" dur="500" fill="hold"/>
                                        <p:tgtEl>
                                          <p:spTgt spid="32"/>
                                        </p:tgtEl>
                                        <p:attrNameLst>
                                          <p:attrName>ppt_x</p:attrName>
                                        </p:attrNameLst>
                                      </p:cBhvr>
                                      <p:tavLst>
                                        <p:tav tm="0">
                                          <p:val>
                                            <p:strVal val="#ppt_x"/>
                                          </p:val>
                                        </p:tav>
                                        <p:tav tm="100000">
                                          <p:val>
                                            <p:strVal val="#ppt_x"/>
                                          </p:val>
                                        </p:tav>
                                      </p:tavLst>
                                    </p:anim>
                                    <p:anim calcmode="lin" valueType="num">
                                      <p:cBhvr additive="base">
                                        <p:cTn id="13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1" fill="hold" grpId="0" nodeType="clickEffect">
                                  <p:stCondLst>
                                    <p:cond delay="0"/>
                                  </p:stCondLst>
                                  <p:childTnLst>
                                    <p:set>
                                      <p:cBhvr>
                                        <p:cTn id="142" dur="1" fill="hold">
                                          <p:stCondLst>
                                            <p:cond delay="0"/>
                                          </p:stCondLst>
                                        </p:cTn>
                                        <p:tgtEl>
                                          <p:spTgt spid="31"/>
                                        </p:tgtEl>
                                        <p:attrNameLst>
                                          <p:attrName>style.visibility</p:attrName>
                                        </p:attrNameLst>
                                      </p:cBhvr>
                                      <p:to>
                                        <p:strVal val="visible"/>
                                      </p:to>
                                    </p:set>
                                    <p:anim calcmode="lin" valueType="num">
                                      <p:cBhvr additive="base">
                                        <p:cTn id="143" dur="500" fill="hold"/>
                                        <p:tgtEl>
                                          <p:spTgt spid="31"/>
                                        </p:tgtEl>
                                        <p:attrNameLst>
                                          <p:attrName>ppt_x</p:attrName>
                                        </p:attrNameLst>
                                      </p:cBhvr>
                                      <p:tavLst>
                                        <p:tav tm="0">
                                          <p:val>
                                            <p:strVal val="#ppt_x"/>
                                          </p:val>
                                        </p:tav>
                                        <p:tav tm="100000">
                                          <p:val>
                                            <p:strVal val="#ppt_x"/>
                                          </p:val>
                                        </p:tav>
                                      </p:tavLst>
                                    </p:anim>
                                    <p:anim calcmode="lin" valueType="num">
                                      <p:cBhvr additive="base">
                                        <p:cTn id="144"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1" fill="hold" grpId="0" nodeType="clickEffect">
                                  <p:stCondLst>
                                    <p:cond delay="0"/>
                                  </p:stCondLst>
                                  <p:childTnLst>
                                    <p:set>
                                      <p:cBhvr>
                                        <p:cTn id="148" dur="1" fill="hold">
                                          <p:stCondLst>
                                            <p:cond delay="0"/>
                                          </p:stCondLst>
                                        </p:cTn>
                                        <p:tgtEl>
                                          <p:spTgt spid="33"/>
                                        </p:tgtEl>
                                        <p:attrNameLst>
                                          <p:attrName>style.visibility</p:attrName>
                                        </p:attrNameLst>
                                      </p:cBhvr>
                                      <p:to>
                                        <p:strVal val="visible"/>
                                      </p:to>
                                    </p:set>
                                    <p:anim calcmode="lin" valueType="num">
                                      <p:cBhvr additive="base">
                                        <p:cTn id="149" dur="500" fill="hold"/>
                                        <p:tgtEl>
                                          <p:spTgt spid="33"/>
                                        </p:tgtEl>
                                        <p:attrNameLst>
                                          <p:attrName>ppt_x</p:attrName>
                                        </p:attrNameLst>
                                      </p:cBhvr>
                                      <p:tavLst>
                                        <p:tav tm="0">
                                          <p:val>
                                            <p:strVal val="#ppt_x"/>
                                          </p:val>
                                        </p:tav>
                                        <p:tav tm="100000">
                                          <p:val>
                                            <p:strVal val="#ppt_x"/>
                                          </p:val>
                                        </p:tav>
                                      </p:tavLst>
                                    </p:anim>
                                    <p:anim calcmode="lin" valueType="num">
                                      <p:cBhvr additive="base">
                                        <p:cTn id="150" dur="500" fill="hold"/>
                                        <p:tgtEl>
                                          <p:spTgt spid="33"/>
                                        </p:tgtEl>
                                        <p:attrNameLst>
                                          <p:attrName>ppt_y</p:attrName>
                                        </p:attrNameLst>
                                      </p:cBhvr>
                                      <p:tavLst>
                                        <p:tav tm="0">
                                          <p:val>
                                            <p:strVal val="0-#ppt_h/2"/>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 presetClass="entr" presetSubtype="1" fill="hold" grpId="0" nodeType="clickEffect">
                                  <p:stCondLst>
                                    <p:cond delay="0"/>
                                  </p:stCondLst>
                                  <p:childTnLst>
                                    <p:set>
                                      <p:cBhvr>
                                        <p:cTn id="154" dur="1" fill="hold">
                                          <p:stCondLst>
                                            <p:cond delay="0"/>
                                          </p:stCondLst>
                                        </p:cTn>
                                        <p:tgtEl>
                                          <p:spTgt spid="34"/>
                                        </p:tgtEl>
                                        <p:attrNameLst>
                                          <p:attrName>style.visibility</p:attrName>
                                        </p:attrNameLst>
                                      </p:cBhvr>
                                      <p:to>
                                        <p:strVal val="visible"/>
                                      </p:to>
                                    </p:set>
                                    <p:anim calcmode="lin" valueType="num">
                                      <p:cBhvr additive="base">
                                        <p:cTn id="155" dur="500" fill="hold"/>
                                        <p:tgtEl>
                                          <p:spTgt spid="34"/>
                                        </p:tgtEl>
                                        <p:attrNameLst>
                                          <p:attrName>ppt_x</p:attrName>
                                        </p:attrNameLst>
                                      </p:cBhvr>
                                      <p:tavLst>
                                        <p:tav tm="0">
                                          <p:val>
                                            <p:strVal val="#ppt_x"/>
                                          </p:val>
                                        </p:tav>
                                        <p:tav tm="100000">
                                          <p:val>
                                            <p:strVal val="#ppt_x"/>
                                          </p:val>
                                        </p:tav>
                                      </p:tavLst>
                                    </p:anim>
                                    <p:anim calcmode="lin" valueType="num">
                                      <p:cBhvr additive="base">
                                        <p:cTn id="156"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40"/>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39"/>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2" presetClass="entr" presetSubtype="1" fill="hold" grpId="0" nodeType="clickEffect">
                                  <p:stCondLst>
                                    <p:cond delay="0"/>
                                  </p:stCondLst>
                                  <p:childTnLst>
                                    <p:set>
                                      <p:cBhvr>
                                        <p:cTn id="166" dur="1" fill="hold">
                                          <p:stCondLst>
                                            <p:cond delay="0"/>
                                          </p:stCondLst>
                                        </p:cTn>
                                        <p:tgtEl>
                                          <p:spTgt spid="35"/>
                                        </p:tgtEl>
                                        <p:attrNameLst>
                                          <p:attrName>style.visibility</p:attrName>
                                        </p:attrNameLst>
                                      </p:cBhvr>
                                      <p:to>
                                        <p:strVal val="visible"/>
                                      </p:to>
                                    </p:set>
                                    <p:anim calcmode="lin" valueType="num">
                                      <p:cBhvr additive="base">
                                        <p:cTn id="167" dur="500" fill="hold"/>
                                        <p:tgtEl>
                                          <p:spTgt spid="35"/>
                                        </p:tgtEl>
                                        <p:attrNameLst>
                                          <p:attrName>ppt_x</p:attrName>
                                        </p:attrNameLst>
                                      </p:cBhvr>
                                      <p:tavLst>
                                        <p:tav tm="0">
                                          <p:val>
                                            <p:strVal val="#ppt_x"/>
                                          </p:val>
                                        </p:tav>
                                        <p:tav tm="100000">
                                          <p:val>
                                            <p:strVal val="#ppt_x"/>
                                          </p:val>
                                        </p:tav>
                                      </p:tavLst>
                                    </p:anim>
                                    <p:anim calcmode="lin" valueType="num">
                                      <p:cBhvr additive="base">
                                        <p:cTn id="168" dur="500" fill="hold"/>
                                        <p:tgtEl>
                                          <p:spTgt spid="35"/>
                                        </p:tgtEl>
                                        <p:attrNameLst>
                                          <p:attrName>ppt_y</p:attrName>
                                        </p:attrNameLst>
                                      </p:cBhvr>
                                      <p:tavLst>
                                        <p:tav tm="0">
                                          <p:val>
                                            <p:strVal val="0-#ppt_h/2"/>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2" presetClass="entr" presetSubtype="1" fill="hold" grpId="0" nodeType="clickEffect">
                                  <p:stCondLst>
                                    <p:cond delay="0"/>
                                  </p:stCondLst>
                                  <p:childTnLst>
                                    <p:set>
                                      <p:cBhvr>
                                        <p:cTn id="172" dur="1" fill="hold">
                                          <p:stCondLst>
                                            <p:cond delay="0"/>
                                          </p:stCondLst>
                                        </p:cTn>
                                        <p:tgtEl>
                                          <p:spTgt spid="36"/>
                                        </p:tgtEl>
                                        <p:attrNameLst>
                                          <p:attrName>style.visibility</p:attrName>
                                        </p:attrNameLst>
                                      </p:cBhvr>
                                      <p:to>
                                        <p:strVal val="visible"/>
                                      </p:to>
                                    </p:set>
                                    <p:anim calcmode="lin" valueType="num">
                                      <p:cBhvr additive="base">
                                        <p:cTn id="173" dur="500" fill="hold"/>
                                        <p:tgtEl>
                                          <p:spTgt spid="36"/>
                                        </p:tgtEl>
                                        <p:attrNameLst>
                                          <p:attrName>ppt_x</p:attrName>
                                        </p:attrNameLst>
                                      </p:cBhvr>
                                      <p:tavLst>
                                        <p:tav tm="0">
                                          <p:val>
                                            <p:strVal val="#ppt_x"/>
                                          </p:val>
                                        </p:tav>
                                        <p:tav tm="100000">
                                          <p:val>
                                            <p:strVal val="#ppt_x"/>
                                          </p:val>
                                        </p:tav>
                                      </p:tavLst>
                                    </p:anim>
                                    <p:anim calcmode="lin" valueType="num">
                                      <p:cBhvr additive="base">
                                        <p:cTn id="174" dur="500" fill="hold"/>
                                        <p:tgtEl>
                                          <p:spTgt spid="36"/>
                                        </p:tgtEl>
                                        <p:attrNameLst>
                                          <p:attrName>ppt_y</p:attrName>
                                        </p:attrNameLst>
                                      </p:cBhvr>
                                      <p:tavLst>
                                        <p:tav tm="0">
                                          <p:val>
                                            <p:strVal val="0-#ppt_h/2"/>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2" presetClass="entr" presetSubtype="1" fill="hold" grpId="0" nodeType="clickEffect">
                                  <p:stCondLst>
                                    <p:cond delay="0"/>
                                  </p:stCondLst>
                                  <p:childTnLst>
                                    <p:set>
                                      <p:cBhvr>
                                        <p:cTn id="178" dur="1" fill="hold">
                                          <p:stCondLst>
                                            <p:cond delay="0"/>
                                          </p:stCondLst>
                                        </p:cTn>
                                        <p:tgtEl>
                                          <p:spTgt spid="37"/>
                                        </p:tgtEl>
                                        <p:attrNameLst>
                                          <p:attrName>style.visibility</p:attrName>
                                        </p:attrNameLst>
                                      </p:cBhvr>
                                      <p:to>
                                        <p:strVal val="visible"/>
                                      </p:to>
                                    </p:set>
                                    <p:anim calcmode="lin" valueType="num">
                                      <p:cBhvr additive="base">
                                        <p:cTn id="179" dur="500" fill="hold"/>
                                        <p:tgtEl>
                                          <p:spTgt spid="37"/>
                                        </p:tgtEl>
                                        <p:attrNameLst>
                                          <p:attrName>ppt_x</p:attrName>
                                        </p:attrNameLst>
                                      </p:cBhvr>
                                      <p:tavLst>
                                        <p:tav tm="0">
                                          <p:val>
                                            <p:strVal val="#ppt_x"/>
                                          </p:val>
                                        </p:tav>
                                        <p:tav tm="100000">
                                          <p:val>
                                            <p:strVal val="#ppt_x"/>
                                          </p:val>
                                        </p:tav>
                                      </p:tavLst>
                                    </p:anim>
                                    <p:anim calcmode="lin" valueType="num">
                                      <p:cBhvr additive="base">
                                        <p:cTn id="180"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1" fill="hold" grpId="0" nodeType="clickEffect">
                                  <p:stCondLst>
                                    <p:cond delay="0"/>
                                  </p:stCondLst>
                                  <p:childTnLst>
                                    <p:set>
                                      <p:cBhvr>
                                        <p:cTn id="184" dur="1" fill="hold">
                                          <p:stCondLst>
                                            <p:cond delay="0"/>
                                          </p:stCondLst>
                                        </p:cTn>
                                        <p:tgtEl>
                                          <p:spTgt spid="38"/>
                                        </p:tgtEl>
                                        <p:attrNameLst>
                                          <p:attrName>style.visibility</p:attrName>
                                        </p:attrNameLst>
                                      </p:cBhvr>
                                      <p:to>
                                        <p:strVal val="visible"/>
                                      </p:to>
                                    </p:set>
                                    <p:anim calcmode="lin" valueType="num">
                                      <p:cBhvr additive="base">
                                        <p:cTn id="185" dur="500" fill="hold"/>
                                        <p:tgtEl>
                                          <p:spTgt spid="38"/>
                                        </p:tgtEl>
                                        <p:attrNameLst>
                                          <p:attrName>ppt_x</p:attrName>
                                        </p:attrNameLst>
                                      </p:cBhvr>
                                      <p:tavLst>
                                        <p:tav tm="0">
                                          <p:val>
                                            <p:strVal val="#ppt_x"/>
                                          </p:val>
                                        </p:tav>
                                        <p:tav tm="100000">
                                          <p:val>
                                            <p:strVal val="#ppt_x"/>
                                          </p:val>
                                        </p:tav>
                                      </p:tavLst>
                                    </p:anim>
                                    <p:anim calcmode="lin" valueType="num">
                                      <p:cBhvr additive="base">
                                        <p:cTn id="186"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4" grpId="0" animBg="1"/>
      <p:bldP spid="25" grpId="0" animBg="1"/>
      <p:bldP spid="25" grpId="1"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A3085C64-A636-480C-80DD-D9A5EB14B2B7}"/>
              </a:ext>
            </a:extLst>
          </p:cNvPr>
          <p:cNvSpPr>
            <a:spLocks noGrp="1" noChangeArrowheads="1"/>
          </p:cNvSpPr>
          <p:nvPr>
            <p:ph type="title"/>
          </p:nvPr>
        </p:nvSpPr>
        <p:spPr/>
        <p:txBody>
          <a:bodyPr/>
          <a:lstStyle/>
          <a:p>
            <a:pPr eaLnBrk="1" hangingPunct="1"/>
            <a:r>
              <a:rPr lang="en-US" altLang="zh-CN" dirty="0"/>
              <a:t>4.2   </a:t>
            </a:r>
            <a:r>
              <a:rPr lang="zh-CN" altLang="en-US" dirty="0"/>
              <a:t>队列</a:t>
            </a:r>
          </a:p>
        </p:txBody>
      </p:sp>
      <p:sp>
        <p:nvSpPr>
          <p:cNvPr id="38915" name="Rectangle 3">
            <a:extLst>
              <a:ext uri="{FF2B5EF4-FFF2-40B4-BE49-F238E27FC236}">
                <a16:creationId xmlns:a16="http://schemas.microsoft.com/office/drawing/2014/main" id="{1EA522CC-B4F1-487D-BC1B-A8DF003FC922}"/>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zh-CN" dirty="0"/>
              <a:t>4.2.1   </a:t>
            </a:r>
            <a:r>
              <a:rPr lang="zh-CN" altLang="en-US" dirty="0"/>
              <a:t>队列抽象数据类型</a:t>
            </a:r>
          </a:p>
          <a:p>
            <a:pPr eaLnBrk="1" hangingPunct="1">
              <a:buFont typeface="Wingdings" panose="05000000000000000000" pitchFamily="2" charset="2"/>
              <a:buNone/>
            </a:pPr>
            <a:r>
              <a:rPr lang="en-US" altLang="zh-CN" dirty="0"/>
              <a:t>4.2.2   </a:t>
            </a:r>
            <a:r>
              <a:rPr lang="zh-CN" altLang="en-US" dirty="0"/>
              <a:t>顺序队列</a:t>
            </a:r>
          </a:p>
          <a:p>
            <a:pPr eaLnBrk="1" hangingPunct="1">
              <a:buFont typeface="Wingdings" panose="05000000000000000000" pitchFamily="2" charset="2"/>
              <a:buNone/>
            </a:pPr>
            <a:r>
              <a:rPr lang="en-US" altLang="zh-CN" dirty="0"/>
              <a:t>4.2.3   </a:t>
            </a:r>
            <a:r>
              <a:rPr lang="zh-CN" altLang="en-US" dirty="0"/>
              <a:t>链式队列</a:t>
            </a:r>
          </a:p>
          <a:p>
            <a:pPr eaLnBrk="1" hangingPunct="1">
              <a:buFont typeface="Wingdings" panose="05000000000000000000" pitchFamily="2" charset="2"/>
              <a:buNone/>
            </a:pPr>
            <a:r>
              <a:rPr lang="en-US" altLang="zh-CN" dirty="0"/>
              <a:t>4.2.4   </a:t>
            </a:r>
            <a:r>
              <a:rPr lang="zh-CN" altLang="en-US" dirty="0"/>
              <a:t>队列的应用</a:t>
            </a:r>
            <a:endParaRPr lang="en-US" altLang="zh-CN" dirty="0"/>
          </a:p>
          <a:p>
            <a:pPr eaLnBrk="1" hangingPunct="1">
              <a:buFont typeface="Wingdings" panose="05000000000000000000" pitchFamily="2" charset="2"/>
              <a:buNone/>
            </a:pPr>
            <a:r>
              <a:rPr lang="en-US" altLang="zh-CN" dirty="0"/>
              <a:t>4.2.5   </a:t>
            </a:r>
            <a:r>
              <a:rPr lang="zh-CN" altLang="en-US" dirty="0"/>
              <a:t>优先队列</a:t>
            </a:r>
            <a:endParaRPr lang="en-US" altLang="zh-CN" dirty="0"/>
          </a:p>
          <a:p>
            <a:pPr eaLnBrk="1" hangingPunct="1">
              <a:buFont typeface="Wingdings" panose="05000000000000000000" pitchFamily="2" charset="2"/>
              <a:buNone/>
            </a:pPr>
            <a:endParaRPr lang="en-US" altLang="zh-CN" dirty="0"/>
          </a:p>
          <a:p>
            <a:pPr eaLnBrk="1" hangingPunct="1">
              <a:buFont typeface="Wingdings" panose="05000000000000000000" pitchFamily="2" charset="2"/>
              <a:buNone/>
            </a:pPr>
            <a:endParaRPr lang="zh-CN" altLang="en-US" dirty="0"/>
          </a:p>
        </p:txBody>
      </p:sp>
      <p:sp>
        <p:nvSpPr>
          <p:cNvPr id="2" name="灯片编号占位符 1">
            <a:extLst>
              <a:ext uri="{FF2B5EF4-FFF2-40B4-BE49-F238E27FC236}">
                <a16:creationId xmlns:a16="http://schemas.microsoft.com/office/drawing/2014/main" id="{3511752A-9EEA-46C2-88B9-DB7282F9C2BC}"/>
              </a:ext>
            </a:extLst>
          </p:cNvPr>
          <p:cNvSpPr>
            <a:spLocks noGrp="1"/>
          </p:cNvSpPr>
          <p:nvPr>
            <p:ph type="sldNum" sz="quarter" idx="12"/>
          </p:nvPr>
        </p:nvSpPr>
        <p:spPr/>
        <p:txBody>
          <a:bodyPr/>
          <a:lstStyle/>
          <a:p>
            <a:fld id="{6F7EDBC0-6DEE-4BD2-A354-B0E2D215F1D6}" type="slidenum">
              <a:rPr lang="zh-CN" altLang="en-US" smtClean="0"/>
              <a:pPr/>
              <a:t>55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blinds(horizontal)">
                                      <p:cBhvr>
                                        <p:cTn id="7" dur="500"/>
                                        <p:tgtEl>
                                          <p:spTgt spid="38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blinds(horizontal)">
                                      <p:cBhvr>
                                        <p:cTn id="12" dur="500"/>
                                        <p:tgtEl>
                                          <p:spTgt spid="389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915">
                                            <p:txEl>
                                              <p:pRg st="2" end="2"/>
                                            </p:txEl>
                                          </p:spTgt>
                                        </p:tgtEl>
                                        <p:attrNameLst>
                                          <p:attrName>style.visibility</p:attrName>
                                        </p:attrNameLst>
                                      </p:cBhvr>
                                      <p:to>
                                        <p:strVal val="visible"/>
                                      </p:to>
                                    </p:set>
                                    <p:animEffect transition="in" filter="blinds(horizontal)">
                                      <p:cBhvr>
                                        <p:cTn id="17" dur="500"/>
                                        <p:tgtEl>
                                          <p:spTgt spid="389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8915">
                                            <p:txEl>
                                              <p:pRg st="3" end="3"/>
                                            </p:txEl>
                                          </p:spTgt>
                                        </p:tgtEl>
                                        <p:attrNameLst>
                                          <p:attrName>style.visibility</p:attrName>
                                        </p:attrNameLst>
                                      </p:cBhvr>
                                      <p:to>
                                        <p:strVal val="visible"/>
                                      </p:to>
                                    </p:set>
                                    <p:animEffect transition="in" filter="blinds(horizontal)">
                                      <p:cBhvr>
                                        <p:cTn id="22" dur="500"/>
                                        <p:tgtEl>
                                          <p:spTgt spid="389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8915">
                                            <p:txEl>
                                              <p:pRg st="4" end="4"/>
                                            </p:txEl>
                                          </p:spTgt>
                                        </p:tgtEl>
                                        <p:attrNameLst>
                                          <p:attrName>style.visibility</p:attrName>
                                        </p:attrNameLst>
                                      </p:cBhvr>
                                      <p:to>
                                        <p:strVal val="visible"/>
                                      </p:to>
                                    </p:set>
                                    <p:animEffect transition="in" filter="blinds(horizontal)">
                                      <p:cBhvr>
                                        <p:cTn id="27" dur="500"/>
                                        <p:tgtEl>
                                          <p:spTgt spid="389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a:extLst>
              <a:ext uri="{FF2B5EF4-FFF2-40B4-BE49-F238E27FC236}">
                <a16:creationId xmlns:a16="http://schemas.microsoft.com/office/drawing/2014/main" id="{298A462C-E938-4673-AA86-94B533F2D40C}"/>
              </a:ext>
            </a:extLst>
          </p:cNvPr>
          <p:cNvSpPr>
            <a:spLocks noGrp="1"/>
          </p:cNvSpPr>
          <p:nvPr>
            <p:ph type="title"/>
          </p:nvPr>
        </p:nvSpPr>
        <p:spPr/>
        <p:txBody>
          <a:bodyPr/>
          <a:lstStyle/>
          <a:p>
            <a:r>
              <a:rPr lang="en-US" altLang="zh-CN" dirty="0"/>
              <a:t>4.2.1   </a:t>
            </a:r>
            <a:r>
              <a:rPr lang="zh-CN" altLang="en-US" dirty="0"/>
              <a:t>队列抽象数据类型</a:t>
            </a:r>
          </a:p>
        </p:txBody>
      </p:sp>
      <p:sp>
        <p:nvSpPr>
          <p:cNvPr id="3" name="内容占位符 2">
            <a:extLst>
              <a:ext uri="{FF2B5EF4-FFF2-40B4-BE49-F238E27FC236}">
                <a16:creationId xmlns:a16="http://schemas.microsoft.com/office/drawing/2014/main" id="{27CFC358-2947-40AC-B2C1-8313EE5D6119}"/>
              </a:ext>
            </a:extLst>
          </p:cNvPr>
          <p:cNvSpPr>
            <a:spLocks noGrp="1"/>
          </p:cNvSpPr>
          <p:nvPr>
            <p:ph idx="1"/>
          </p:nvPr>
        </p:nvSpPr>
        <p:spPr>
          <a:xfrm>
            <a:off x="1000125" y="2017713"/>
            <a:ext cx="7954963" cy="4114800"/>
          </a:xfrm>
        </p:spPr>
        <p:txBody>
          <a:bodyPr/>
          <a:lstStyle/>
          <a:p>
            <a:pPr marL="0" indent="0">
              <a:buFont typeface="Wingdings" panose="05000000000000000000" pitchFamily="2" charset="2"/>
              <a:buChar char="p"/>
            </a:pPr>
            <a:r>
              <a:rPr lang="zh-CN" altLang="en-US" sz="2800" dirty="0"/>
              <a:t>和栈相反， </a:t>
            </a:r>
            <a:r>
              <a:rPr lang="zh-CN" altLang="en-US" sz="2800" dirty="0">
                <a:solidFill>
                  <a:schemeClr val="folHlink"/>
                </a:solidFill>
              </a:rPr>
              <a:t>队列</a:t>
            </a:r>
            <a:r>
              <a:rPr lang="en-US" altLang="zh-CN" sz="2800" dirty="0">
                <a:solidFill>
                  <a:schemeClr val="folHlink"/>
                </a:solidFill>
              </a:rPr>
              <a:t>(Queue)</a:t>
            </a:r>
            <a:r>
              <a:rPr lang="zh-CN" altLang="en-US" sz="2800" dirty="0"/>
              <a:t>是一种先进先出</a:t>
            </a:r>
            <a:r>
              <a:rPr lang="en-US" altLang="zh-CN" sz="2800" dirty="0"/>
              <a:t>(First in First Out</a:t>
            </a:r>
            <a:r>
              <a:rPr lang="zh-CN" altLang="en-US" sz="2800" dirty="0"/>
              <a:t>，缩写为</a:t>
            </a:r>
            <a:r>
              <a:rPr lang="en-US" altLang="zh-CN" sz="2800" dirty="0"/>
              <a:t>FIFO)</a:t>
            </a:r>
            <a:r>
              <a:rPr lang="zh-CN" altLang="en-US" sz="2800" dirty="0"/>
              <a:t>的线性表。它只允许在表的一端进行插入，而在另一端删除元素。</a:t>
            </a:r>
            <a:endParaRPr lang="en-US" altLang="zh-CN" sz="2800" dirty="0"/>
          </a:p>
          <a:p>
            <a:pPr marL="0" indent="0">
              <a:buFont typeface="Wingdings" panose="05000000000000000000" pitchFamily="2" charset="2"/>
              <a:buChar char="p"/>
            </a:pPr>
            <a:endParaRPr lang="en-US" altLang="zh-CN" sz="2800" dirty="0"/>
          </a:p>
          <a:p>
            <a:pPr marL="0" indent="0">
              <a:buNone/>
            </a:pPr>
            <a:endParaRPr lang="en-US" altLang="zh-CN" sz="2800" dirty="0"/>
          </a:p>
          <a:p>
            <a:pPr marL="0" indent="0">
              <a:buFont typeface="Wingdings" panose="05000000000000000000" pitchFamily="2" charset="2"/>
              <a:buChar char="p"/>
            </a:pPr>
            <a:r>
              <a:rPr lang="zh-CN" altLang="en-US" sz="2800" dirty="0"/>
              <a:t>这和我们日常生活中的排队是一致的，最早进入队列的元素最早离开。在队列中，允许插入的一端叫做</a:t>
            </a:r>
            <a:r>
              <a:rPr lang="zh-CN" altLang="en-US" sz="2800" dirty="0">
                <a:solidFill>
                  <a:schemeClr val="folHlink"/>
                </a:solidFill>
              </a:rPr>
              <a:t>队尾</a:t>
            </a:r>
            <a:r>
              <a:rPr lang="en-US" altLang="zh-CN" sz="2800" dirty="0">
                <a:solidFill>
                  <a:schemeClr val="folHlink"/>
                </a:solidFill>
              </a:rPr>
              <a:t>(rear)</a:t>
            </a:r>
            <a:r>
              <a:rPr lang="zh-CN" altLang="en-US" sz="2800" dirty="0"/>
              <a:t>，允许删除的一端则称为</a:t>
            </a:r>
            <a:r>
              <a:rPr lang="zh-CN" altLang="en-US" sz="2800" dirty="0">
                <a:solidFill>
                  <a:schemeClr val="folHlink"/>
                </a:solidFill>
              </a:rPr>
              <a:t>队头</a:t>
            </a:r>
            <a:r>
              <a:rPr lang="en-US" altLang="zh-CN" sz="2800" dirty="0">
                <a:solidFill>
                  <a:schemeClr val="folHlink"/>
                </a:solidFill>
              </a:rPr>
              <a:t>(front)</a:t>
            </a:r>
            <a:r>
              <a:rPr lang="zh-CN" altLang="en-US" sz="2800" dirty="0"/>
              <a:t>。</a:t>
            </a:r>
          </a:p>
        </p:txBody>
      </p:sp>
      <p:sp>
        <p:nvSpPr>
          <p:cNvPr id="2" name="灯片编号占位符 1">
            <a:extLst>
              <a:ext uri="{FF2B5EF4-FFF2-40B4-BE49-F238E27FC236}">
                <a16:creationId xmlns:a16="http://schemas.microsoft.com/office/drawing/2014/main" id="{13E49488-8047-40F5-988E-508A8F2E6CBA}"/>
              </a:ext>
            </a:extLst>
          </p:cNvPr>
          <p:cNvSpPr>
            <a:spLocks noGrp="1"/>
          </p:cNvSpPr>
          <p:nvPr>
            <p:ph type="sldNum" sz="quarter" idx="12"/>
          </p:nvPr>
        </p:nvSpPr>
        <p:spPr/>
        <p:txBody>
          <a:bodyPr/>
          <a:lstStyle/>
          <a:p>
            <a:fld id="{6F7EDBC0-6DEE-4BD2-A354-B0E2D215F1D6}" type="slidenum">
              <a:rPr lang="zh-CN" altLang="en-US" smtClean="0"/>
              <a:pPr/>
              <a:t>56</a:t>
            </a:fld>
            <a:endParaRPr lang="en-US" altLang="zh-CN"/>
          </a:p>
        </p:txBody>
      </p:sp>
      <p:pic>
        <p:nvPicPr>
          <p:cNvPr id="5" name="Picture 4" descr="3d9">
            <a:extLst>
              <a:ext uri="{FF2B5EF4-FFF2-40B4-BE49-F238E27FC236}">
                <a16:creationId xmlns:a16="http://schemas.microsoft.com/office/drawing/2014/main" id="{DAD2DB38-6B33-4F5C-98FD-A4BBC3905C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361" y="3645024"/>
            <a:ext cx="5903277" cy="1055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a:extLst>
              <a:ext uri="{FF2B5EF4-FFF2-40B4-BE49-F238E27FC236}">
                <a16:creationId xmlns:a16="http://schemas.microsoft.com/office/drawing/2014/main" id="{3401C60B-DD8A-4802-84FA-C1DDCB70541E}"/>
              </a:ext>
            </a:extLst>
          </p:cNvPr>
          <p:cNvSpPr>
            <a:spLocks noGrp="1"/>
          </p:cNvSpPr>
          <p:nvPr>
            <p:ph type="title"/>
          </p:nvPr>
        </p:nvSpPr>
        <p:spPr/>
        <p:txBody>
          <a:bodyPr/>
          <a:lstStyle/>
          <a:p>
            <a:r>
              <a:rPr lang="en-US" altLang="zh-CN" dirty="0"/>
              <a:t>4.2.1   </a:t>
            </a:r>
            <a:r>
              <a:rPr lang="zh-CN" altLang="en-US" dirty="0"/>
              <a:t>队列抽象数据类型</a:t>
            </a:r>
          </a:p>
        </p:txBody>
      </p:sp>
      <p:sp>
        <p:nvSpPr>
          <p:cNvPr id="62467" name="内容占位符 2">
            <a:extLst>
              <a:ext uri="{FF2B5EF4-FFF2-40B4-BE49-F238E27FC236}">
                <a16:creationId xmlns:a16="http://schemas.microsoft.com/office/drawing/2014/main" id="{6E43F9CD-03D6-4D4C-B7ED-ADF91C42B840}"/>
              </a:ext>
            </a:extLst>
          </p:cNvPr>
          <p:cNvSpPr>
            <a:spLocks noGrp="1"/>
          </p:cNvSpPr>
          <p:nvPr>
            <p:ph idx="1"/>
          </p:nvPr>
        </p:nvSpPr>
        <p:spPr>
          <a:xfrm>
            <a:off x="785813" y="2017713"/>
            <a:ext cx="8169275" cy="4114800"/>
          </a:xfrm>
        </p:spPr>
        <p:txBody>
          <a:bodyPr/>
          <a:lstStyle/>
          <a:p>
            <a:pPr marL="0" indent="0" algn="just">
              <a:buFont typeface="Wingdings" panose="05000000000000000000" pitchFamily="2" charset="2"/>
              <a:buChar char="p"/>
            </a:pPr>
            <a:r>
              <a:rPr lang="en-US" altLang="zh-CN" sz="2800"/>
              <a:t> </a:t>
            </a:r>
            <a:r>
              <a:rPr lang="zh-CN" altLang="en-US" sz="2800"/>
              <a:t>假设队列为</a:t>
            </a:r>
            <a:r>
              <a:rPr lang="en-US" altLang="zh-CN" sz="2800"/>
              <a:t>q=(a</a:t>
            </a:r>
            <a:r>
              <a:rPr lang="en-US" altLang="zh-CN" sz="2800" baseline="-25000"/>
              <a:t>0</a:t>
            </a:r>
            <a:r>
              <a:rPr lang="zh-CN" altLang="en-US" sz="2800"/>
              <a:t>，</a:t>
            </a:r>
            <a:r>
              <a:rPr lang="en-US" altLang="zh-CN" sz="2800"/>
              <a:t>a</a:t>
            </a:r>
            <a:r>
              <a:rPr lang="en-US" altLang="zh-CN" sz="2800" baseline="-25000"/>
              <a:t>1</a:t>
            </a:r>
            <a:r>
              <a:rPr lang="zh-CN" altLang="en-US" sz="2800"/>
              <a:t>，</a:t>
            </a:r>
            <a:r>
              <a:rPr lang="en-US" altLang="zh-CN" sz="2800">
                <a:latin typeface="Courier New" panose="02070309020205020404" pitchFamily="49" charset="0"/>
              </a:rPr>
              <a:t>…</a:t>
            </a:r>
            <a:r>
              <a:rPr lang="zh-CN" altLang="en-US" sz="2800"/>
              <a:t>，</a:t>
            </a:r>
            <a:r>
              <a:rPr lang="en-US" altLang="zh-CN" sz="2800"/>
              <a:t>a</a:t>
            </a:r>
            <a:r>
              <a:rPr lang="en-US" altLang="zh-CN" sz="2800" baseline="-25000"/>
              <a:t>n-1</a:t>
            </a:r>
            <a:r>
              <a:rPr lang="en-US" altLang="zh-CN" sz="2800"/>
              <a:t>)</a:t>
            </a:r>
            <a:r>
              <a:rPr lang="zh-CN" altLang="en-US" sz="2800"/>
              <a:t>，那么，</a:t>
            </a:r>
            <a:r>
              <a:rPr lang="en-US" altLang="zh-CN" sz="2800"/>
              <a:t>a</a:t>
            </a:r>
            <a:r>
              <a:rPr lang="en-US" altLang="zh-CN" sz="2800" baseline="-25000"/>
              <a:t>0</a:t>
            </a:r>
            <a:r>
              <a:rPr lang="zh-CN" altLang="en-US" sz="2800"/>
              <a:t>就是队头元素，</a:t>
            </a:r>
            <a:r>
              <a:rPr lang="en-US" altLang="zh-CN" sz="2800"/>
              <a:t>a</a:t>
            </a:r>
            <a:r>
              <a:rPr lang="en-US" altLang="zh-CN" sz="2800" baseline="-25000"/>
              <a:t>n-1</a:t>
            </a:r>
            <a:r>
              <a:rPr lang="zh-CN" altLang="en-US" sz="2800"/>
              <a:t>则是队尾元素。队列中的元素是按照 </a:t>
            </a:r>
            <a:r>
              <a:rPr lang="en-US" altLang="zh-CN" sz="2800"/>
              <a:t>a</a:t>
            </a:r>
            <a:r>
              <a:rPr lang="en-US" altLang="zh-CN" sz="2800" baseline="-25000"/>
              <a:t>0</a:t>
            </a:r>
            <a:r>
              <a:rPr lang="zh-CN" altLang="en-US" sz="2800"/>
              <a:t>，</a:t>
            </a:r>
            <a:r>
              <a:rPr lang="en-US" altLang="zh-CN" sz="2800"/>
              <a:t>a</a:t>
            </a:r>
            <a:r>
              <a:rPr lang="en-US" altLang="zh-CN" sz="2800" baseline="-25000"/>
              <a:t>1</a:t>
            </a:r>
            <a:r>
              <a:rPr lang="zh-CN" altLang="en-US" sz="2800"/>
              <a:t>，</a:t>
            </a:r>
            <a:r>
              <a:rPr lang="en-US" altLang="zh-CN" sz="2800">
                <a:latin typeface="Courier New" panose="02070309020205020404" pitchFamily="49" charset="0"/>
              </a:rPr>
              <a:t>…</a:t>
            </a:r>
            <a:r>
              <a:rPr lang="zh-CN" altLang="en-US" sz="2800"/>
              <a:t>，</a:t>
            </a:r>
            <a:r>
              <a:rPr lang="en-US" altLang="zh-CN" sz="2800"/>
              <a:t>a</a:t>
            </a:r>
            <a:r>
              <a:rPr lang="en-US" altLang="zh-CN" sz="2800" baseline="-25000"/>
              <a:t>n-1</a:t>
            </a:r>
            <a:r>
              <a:rPr lang="zh-CN" altLang="en-US" sz="2800"/>
              <a:t>的顺序进入的，退出队列也只能按照这个次序依次退出，也就是说，只有在 </a:t>
            </a:r>
            <a:r>
              <a:rPr lang="en-US" altLang="zh-CN" sz="2800"/>
              <a:t>a</a:t>
            </a:r>
            <a:r>
              <a:rPr lang="en-US" altLang="zh-CN" sz="2800" baseline="-25000"/>
              <a:t>0</a:t>
            </a:r>
            <a:r>
              <a:rPr lang="zh-CN" altLang="en-US" sz="2800"/>
              <a:t>，</a:t>
            </a:r>
            <a:r>
              <a:rPr lang="en-US" altLang="zh-CN" sz="2800"/>
              <a:t>a</a:t>
            </a:r>
            <a:r>
              <a:rPr lang="en-US" altLang="zh-CN" sz="2800" baseline="-25000"/>
              <a:t>1</a:t>
            </a:r>
            <a:r>
              <a:rPr lang="zh-CN" altLang="en-US" sz="2800"/>
              <a:t>，</a:t>
            </a:r>
            <a:r>
              <a:rPr lang="en-US" altLang="zh-CN" sz="2800">
                <a:latin typeface="Courier New" panose="02070309020205020404" pitchFamily="49" charset="0"/>
              </a:rPr>
              <a:t>…</a:t>
            </a:r>
            <a:r>
              <a:rPr lang="zh-CN" altLang="en-US" sz="2800"/>
              <a:t>，</a:t>
            </a:r>
            <a:r>
              <a:rPr lang="en-US" altLang="zh-CN" sz="2800"/>
              <a:t>a</a:t>
            </a:r>
            <a:r>
              <a:rPr lang="en-US" altLang="zh-CN" sz="2800" baseline="-25000"/>
              <a:t>n-2</a:t>
            </a:r>
            <a:r>
              <a:rPr lang="zh-CN" altLang="en-US" sz="2800"/>
              <a:t>都离开队列之后</a:t>
            </a:r>
            <a:r>
              <a:rPr lang="en-US" altLang="zh-CN" sz="2800"/>
              <a:t>a</a:t>
            </a:r>
            <a:r>
              <a:rPr lang="en-US" altLang="zh-CN" sz="2800" baseline="-25000"/>
              <a:t>n-1</a:t>
            </a:r>
            <a:r>
              <a:rPr lang="zh-CN" altLang="en-US" sz="2800"/>
              <a:t>才能退出队列。</a:t>
            </a:r>
          </a:p>
          <a:p>
            <a:pPr marL="0" indent="0" algn="just">
              <a:buFontTx/>
              <a:buNone/>
            </a:pPr>
            <a:endParaRPr lang="zh-CN" altLang="en-US" sz="2800"/>
          </a:p>
          <a:p>
            <a:pPr marL="0" indent="0" algn="just">
              <a:buFontTx/>
              <a:buNone/>
            </a:pPr>
            <a:endParaRPr lang="zh-CN" altLang="en-US" sz="2800"/>
          </a:p>
          <a:p>
            <a:pPr marL="0" indent="0" algn="just">
              <a:buFontTx/>
              <a:buNone/>
            </a:pPr>
            <a:r>
              <a:rPr lang="zh-CN" altLang="en-US" sz="2800"/>
              <a:t>                                </a:t>
            </a:r>
          </a:p>
          <a:p>
            <a:pPr marL="0" indent="0" algn="just">
              <a:buFontTx/>
              <a:buNone/>
            </a:pPr>
            <a:r>
              <a:rPr lang="zh-CN" altLang="en-US" sz="2800"/>
              <a:t>                                     </a:t>
            </a:r>
          </a:p>
          <a:p>
            <a:pPr marL="0" indent="0" algn="just">
              <a:buFontTx/>
              <a:buNone/>
            </a:pPr>
            <a:r>
              <a:rPr lang="zh-CN" altLang="en-US" sz="2800"/>
              <a:t>                                      </a:t>
            </a:r>
            <a:endParaRPr lang="zh-CN" altLang="en-US" sz="2800" b="0"/>
          </a:p>
        </p:txBody>
      </p:sp>
      <p:pic>
        <p:nvPicPr>
          <p:cNvPr id="5" name="Picture 4" descr="3d9">
            <a:extLst>
              <a:ext uri="{FF2B5EF4-FFF2-40B4-BE49-F238E27FC236}">
                <a16:creationId xmlns:a16="http://schemas.microsoft.com/office/drawing/2014/main" id="{AAFCAE82-4A6F-418D-B767-FEA4C718A6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714875"/>
            <a:ext cx="7308850" cy="130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D39A6E8F-7A13-4258-A2BE-03723923907D}"/>
              </a:ext>
            </a:extLst>
          </p:cNvPr>
          <p:cNvSpPr>
            <a:spLocks noGrp="1"/>
          </p:cNvSpPr>
          <p:nvPr>
            <p:ph type="sldNum" sz="quarter" idx="12"/>
          </p:nvPr>
        </p:nvSpPr>
        <p:spPr/>
        <p:txBody>
          <a:bodyPr/>
          <a:lstStyle/>
          <a:p>
            <a:fld id="{6F7EDBC0-6DEE-4BD2-A354-B0E2D215F1D6}" type="slidenum">
              <a:rPr lang="zh-CN" altLang="en-US" smtClean="0"/>
              <a:pPr/>
              <a:t>57</a:t>
            </a:fld>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F6A12C41-BC97-4A57-9D47-829CADB5D109}"/>
              </a:ext>
            </a:extLst>
          </p:cNvPr>
          <p:cNvSpPr>
            <a:spLocks noGrp="1" noChangeArrowheads="1"/>
          </p:cNvSpPr>
          <p:nvPr>
            <p:ph type="title"/>
          </p:nvPr>
        </p:nvSpPr>
        <p:spPr>
          <a:xfrm>
            <a:off x="971600" y="908720"/>
            <a:ext cx="7793038" cy="839788"/>
          </a:xfrm>
        </p:spPr>
        <p:txBody>
          <a:bodyPr/>
          <a:lstStyle/>
          <a:p>
            <a:pPr eaLnBrk="1" hangingPunct="1"/>
            <a:r>
              <a:rPr lang="en-US" altLang="zh-CN" dirty="0"/>
              <a:t>4.2.1   </a:t>
            </a:r>
            <a:r>
              <a:rPr lang="zh-CN" altLang="en-US" dirty="0"/>
              <a:t>队列抽象数据类型</a:t>
            </a:r>
          </a:p>
        </p:txBody>
      </p:sp>
      <p:sp>
        <p:nvSpPr>
          <p:cNvPr id="39940" name="Rectangle 3">
            <a:extLst>
              <a:ext uri="{FF2B5EF4-FFF2-40B4-BE49-F238E27FC236}">
                <a16:creationId xmlns:a16="http://schemas.microsoft.com/office/drawing/2014/main" id="{09EEB80C-8009-471E-9900-129899074629}"/>
              </a:ext>
            </a:extLst>
          </p:cNvPr>
          <p:cNvSpPr>
            <a:spLocks noGrp="1" noChangeArrowheads="1"/>
          </p:cNvSpPr>
          <p:nvPr>
            <p:ph type="body" idx="1"/>
          </p:nvPr>
        </p:nvSpPr>
        <p:spPr>
          <a:xfrm>
            <a:off x="323850" y="1928813"/>
            <a:ext cx="8559800" cy="4668837"/>
          </a:xfrm>
        </p:spPr>
        <p:txBody>
          <a:bodyPr/>
          <a:lstStyle/>
          <a:p>
            <a:pPr marL="0" indent="0" eaLnBrk="1" hangingPunct="1">
              <a:buFont typeface="Wingdings" panose="05000000000000000000" pitchFamily="2" charset="2"/>
              <a:buNone/>
              <a:defRPr/>
            </a:pPr>
            <a:r>
              <a:rPr lang="en-US" altLang="zh-CN" sz="2400" dirty="0"/>
              <a:t>      </a:t>
            </a:r>
            <a:r>
              <a:rPr lang="zh-CN" altLang="en-US" sz="2800" dirty="0"/>
              <a:t>队列在程序设计中也经常出现。比如操作系统中的</a:t>
            </a:r>
            <a:r>
              <a:rPr lang="zh-CN" altLang="en-US" sz="2800" dirty="0">
                <a:solidFill>
                  <a:srgbClr val="0000FF"/>
                </a:solidFill>
              </a:rPr>
              <a:t>作业排队</a:t>
            </a:r>
            <a:r>
              <a:rPr lang="zh-CN" altLang="en-US" sz="2800" dirty="0"/>
              <a:t>。在允许多任务的计算机系统中，同时有几个作业运行。它们在输出时，要按请求输出的先后次序排队，队头的作业输出完成后先从队列中退出，凡是申请输出的作业都从队尾进入队列。下面给出队列的抽象数据类型定义。</a:t>
            </a:r>
          </a:p>
          <a:p>
            <a:pPr eaLnBrk="1" hangingPunct="1">
              <a:buFont typeface="Wingdings" panose="05000000000000000000" pitchFamily="2" charset="2"/>
              <a:buNone/>
              <a:defRPr/>
            </a:pPr>
            <a:r>
              <a:rPr lang="en-US" altLang="zh-CN" sz="2400" dirty="0"/>
              <a:t>public interface </a:t>
            </a:r>
            <a:r>
              <a:rPr lang="en-US" altLang="zh-CN" sz="2400" dirty="0" err="1"/>
              <a:t>QQueue</a:t>
            </a:r>
            <a:r>
              <a:rPr lang="en-US" altLang="zh-CN" sz="2400" dirty="0"/>
              <a:t>&lt;T&gt; {         //</a:t>
            </a:r>
            <a:r>
              <a:rPr lang="zh-CN" altLang="en-US" sz="2400" dirty="0"/>
              <a:t>队列接口</a:t>
            </a:r>
          </a:p>
          <a:p>
            <a:pPr eaLnBrk="1" hangingPunct="1">
              <a:buFont typeface="Wingdings" panose="05000000000000000000" pitchFamily="2" charset="2"/>
              <a:buNone/>
              <a:defRPr/>
            </a:pPr>
            <a:r>
              <a:rPr lang="zh-CN" altLang="en-US" sz="2400" dirty="0"/>
              <a:t>    </a:t>
            </a:r>
            <a:r>
              <a:rPr lang="en-US" altLang="zh-CN" sz="2400" dirty="0" err="1"/>
              <a:t>boolean</a:t>
            </a:r>
            <a:r>
              <a:rPr lang="en-US" altLang="zh-CN" sz="2400" dirty="0"/>
              <a:t> </a:t>
            </a:r>
            <a:r>
              <a:rPr lang="en-US" altLang="zh-CN" sz="2400" dirty="0" err="1"/>
              <a:t>isEmpty</a:t>
            </a:r>
            <a:r>
              <a:rPr lang="en-US" altLang="zh-CN" sz="2400" dirty="0"/>
              <a:t>();            //</a:t>
            </a:r>
            <a:r>
              <a:rPr lang="zh-CN" altLang="en-US" sz="2400" dirty="0"/>
              <a:t>判断队列是否为空</a:t>
            </a:r>
            <a:endParaRPr lang="en-US" altLang="zh-CN" sz="2400" dirty="0"/>
          </a:p>
          <a:p>
            <a:pPr eaLnBrk="1" hangingPunct="1">
              <a:buFont typeface="Wingdings" panose="05000000000000000000" pitchFamily="2" charset="2"/>
              <a:buNone/>
              <a:defRPr/>
            </a:pPr>
            <a:r>
              <a:rPr lang="en-US" altLang="zh-CN" sz="2400" dirty="0"/>
              <a:t>    </a:t>
            </a:r>
            <a:r>
              <a:rPr lang="en-US" altLang="zh-CN" sz="2400" dirty="0" err="1"/>
              <a:t>boolean</a:t>
            </a:r>
            <a:r>
              <a:rPr lang="en-US" altLang="zh-CN" sz="2400" dirty="0"/>
              <a:t> enqueue(T element);       //</a:t>
            </a:r>
            <a:r>
              <a:rPr lang="zh-CN" altLang="en-US" sz="2400" dirty="0"/>
              <a:t>入队</a:t>
            </a:r>
          </a:p>
          <a:p>
            <a:pPr eaLnBrk="1" hangingPunct="1">
              <a:buFont typeface="Wingdings" panose="05000000000000000000" pitchFamily="2" charset="2"/>
              <a:buNone/>
              <a:defRPr/>
            </a:pPr>
            <a:r>
              <a:rPr lang="en-US" altLang="zh-CN" sz="2400" dirty="0"/>
              <a:t>    T dequeue();                      	         //</a:t>
            </a:r>
            <a:r>
              <a:rPr lang="zh-CN" altLang="en-US" sz="2400" dirty="0"/>
              <a:t>出队</a:t>
            </a:r>
            <a:endParaRPr lang="en-US" altLang="zh-CN" sz="2400" dirty="0"/>
          </a:p>
          <a:p>
            <a:pPr eaLnBrk="1" hangingPunct="1">
              <a:buFont typeface="Wingdings" panose="05000000000000000000" pitchFamily="2" charset="2"/>
              <a:buNone/>
              <a:defRPr/>
            </a:pPr>
            <a:r>
              <a:rPr lang="en-US" altLang="zh-CN" sz="2400" dirty="0"/>
              <a:t>}</a:t>
            </a:r>
            <a:r>
              <a:rPr lang="zh-CN" altLang="en-US" sz="2400" dirty="0"/>
              <a:t> </a:t>
            </a:r>
          </a:p>
        </p:txBody>
      </p:sp>
      <p:sp>
        <p:nvSpPr>
          <p:cNvPr id="2" name="灯片编号占位符 1">
            <a:extLst>
              <a:ext uri="{FF2B5EF4-FFF2-40B4-BE49-F238E27FC236}">
                <a16:creationId xmlns:a16="http://schemas.microsoft.com/office/drawing/2014/main" id="{295ED28C-F3EB-4A61-B346-ECDCA0000178}"/>
              </a:ext>
            </a:extLst>
          </p:cNvPr>
          <p:cNvSpPr>
            <a:spLocks noGrp="1"/>
          </p:cNvSpPr>
          <p:nvPr>
            <p:ph type="sldNum" sz="quarter" idx="12"/>
          </p:nvPr>
        </p:nvSpPr>
        <p:spPr/>
        <p:txBody>
          <a:bodyPr/>
          <a:lstStyle/>
          <a:p>
            <a:fld id="{6F7EDBC0-6DEE-4BD2-A354-B0E2D215F1D6}" type="slidenum">
              <a:rPr lang="zh-CN" altLang="en-US" smtClean="0"/>
              <a:pPr/>
              <a:t>58</a:t>
            </a:fld>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F6A12C41-BC97-4A57-9D47-829CADB5D109}"/>
              </a:ext>
            </a:extLst>
          </p:cNvPr>
          <p:cNvSpPr>
            <a:spLocks noGrp="1" noChangeArrowheads="1"/>
          </p:cNvSpPr>
          <p:nvPr>
            <p:ph type="title"/>
          </p:nvPr>
        </p:nvSpPr>
        <p:spPr>
          <a:xfrm>
            <a:off x="1106697" y="976267"/>
            <a:ext cx="7793038" cy="839788"/>
          </a:xfrm>
        </p:spPr>
        <p:txBody>
          <a:bodyPr/>
          <a:lstStyle/>
          <a:p>
            <a:pPr eaLnBrk="1" hangingPunct="1"/>
            <a:r>
              <a:rPr lang="en-US" altLang="zh-CN" dirty="0"/>
              <a:t>4.2.1   </a:t>
            </a:r>
            <a:r>
              <a:rPr lang="zh-CN" altLang="en-US" dirty="0"/>
              <a:t>队列抽象数据类型</a:t>
            </a:r>
          </a:p>
        </p:txBody>
      </p:sp>
      <p:sp>
        <p:nvSpPr>
          <p:cNvPr id="39940" name="Rectangle 3">
            <a:extLst>
              <a:ext uri="{FF2B5EF4-FFF2-40B4-BE49-F238E27FC236}">
                <a16:creationId xmlns:a16="http://schemas.microsoft.com/office/drawing/2014/main" id="{09EEB80C-8009-471E-9900-129899074629}"/>
              </a:ext>
            </a:extLst>
          </p:cNvPr>
          <p:cNvSpPr>
            <a:spLocks noGrp="1" noChangeArrowheads="1"/>
          </p:cNvSpPr>
          <p:nvPr>
            <p:ph type="body" idx="1"/>
          </p:nvPr>
        </p:nvSpPr>
        <p:spPr>
          <a:xfrm>
            <a:off x="165354" y="1928813"/>
            <a:ext cx="8559800" cy="4668837"/>
          </a:xfrm>
        </p:spPr>
        <p:txBody>
          <a:bodyPr/>
          <a:lstStyle/>
          <a:p>
            <a:pPr eaLnBrk="1" hangingPunct="1">
              <a:buFont typeface="Wingdings" panose="05000000000000000000" pitchFamily="2" charset="2"/>
              <a:buNone/>
              <a:defRPr/>
            </a:pPr>
            <a:endParaRPr lang="zh-CN" altLang="en-US" sz="2400" dirty="0"/>
          </a:p>
        </p:txBody>
      </p:sp>
      <p:sp>
        <p:nvSpPr>
          <p:cNvPr id="2" name="灯片编号占位符 1">
            <a:extLst>
              <a:ext uri="{FF2B5EF4-FFF2-40B4-BE49-F238E27FC236}">
                <a16:creationId xmlns:a16="http://schemas.microsoft.com/office/drawing/2014/main" id="{295ED28C-F3EB-4A61-B346-ECDCA0000178}"/>
              </a:ext>
            </a:extLst>
          </p:cNvPr>
          <p:cNvSpPr>
            <a:spLocks noGrp="1"/>
          </p:cNvSpPr>
          <p:nvPr>
            <p:ph type="sldNum" sz="quarter" idx="12"/>
          </p:nvPr>
        </p:nvSpPr>
        <p:spPr>
          <a:xfrm>
            <a:off x="6861429" y="6237288"/>
            <a:ext cx="1905000" cy="457200"/>
          </a:xfrm>
        </p:spPr>
        <p:txBody>
          <a:bodyPr/>
          <a:lstStyle/>
          <a:p>
            <a:fld id="{6F7EDBC0-6DEE-4BD2-A354-B0E2D215F1D6}" type="slidenum">
              <a:rPr lang="zh-CN" altLang="en-US" smtClean="0"/>
              <a:pPr/>
              <a:t>59</a:t>
            </a:fld>
            <a:endParaRPr lang="en-US" altLang="zh-CN"/>
          </a:p>
        </p:txBody>
      </p:sp>
      <p:sp>
        <p:nvSpPr>
          <p:cNvPr id="3" name="矩形 2">
            <a:extLst>
              <a:ext uri="{FF2B5EF4-FFF2-40B4-BE49-F238E27FC236}">
                <a16:creationId xmlns:a16="http://schemas.microsoft.com/office/drawing/2014/main" id="{A7409976-BA8E-4DD8-AC88-F9329E8297D8}"/>
              </a:ext>
            </a:extLst>
          </p:cNvPr>
          <p:cNvSpPr/>
          <p:nvPr/>
        </p:nvSpPr>
        <p:spPr>
          <a:xfrm>
            <a:off x="3327033" y="2387666"/>
            <a:ext cx="2520280" cy="1041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QQueue</a:t>
            </a:r>
            <a:r>
              <a:rPr lang="en-US" altLang="zh-CN" dirty="0">
                <a:solidFill>
                  <a:schemeClr val="tx1"/>
                </a:solidFill>
              </a:rPr>
              <a:t>&lt;T&gt;</a:t>
            </a:r>
          </a:p>
          <a:p>
            <a:pPr algn="ctr"/>
            <a:r>
              <a:rPr lang="zh-CN" altLang="en-US" dirty="0">
                <a:solidFill>
                  <a:schemeClr val="tx1"/>
                </a:solidFill>
              </a:rPr>
              <a:t>队列接口</a:t>
            </a:r>
          </a:p>
        </p:txBody>
      </p:sp>
      <p:sp>
        <p:nvSpPr>
          <p:cNvPr id="4" name="矩形: 圆角 3">
            <a:extLst>
              <a:ext uri="{FF2B5EF4-FFF2-40B4-BE49-F238E27FC236}">
                <a16:creationId xmlns:a16="http://schemas.microsoft.com/office/drawing/2014/main" id="{3AEC36E4-CEE9-406D-A9D6-AFA06DEDD91A}"/>
              </a:ext>
            </a:extLst>
          </p:cNvPr>
          <p:cNvSpPr/>
          <p:nvPr/>
        </p:nvSpPr>
        <p:spPr>
          <a:xfrm>
            <a:off x="303360" y="4059527"/>
            <a:ext cx="2664296" cy="8219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SeqQueue</a:t>
            </a:r>
            <a:r>
              <a:rPr lang="en-US" altLang="zh-CN" dirty="0">
                <a:solidFill>
                  <a:schemeClr val="tx1"/>
                </a:solidFill>
              </a:rPr>
              <a:t>&lt;T&gt;</a:t>
            </a:r>
          </a:p>
          <a:p>
            <a:pPr algn="ctr"/>
            <a:r>
              <a:rPr lang="zh-CN" altLang="en-US" dirty="0">
                <a:solidFill>
                  <a:schemeClr val="tx1"/>
                </a:solidFill>
              </a:rPr>
              <a:t>顺序循环队列类</a:t>
            </a:r>
          </a:p>
        </p:txBody>
      </p:sp>
      <p:sp>
        <p:nvSpPr>
          <p:cNvPr id="7" name="矩形: 圆角 6">
            <a:extLst>
              <a:ext uri="{FF2B5EF4-FFF2-40B4-BE49-F238E27FC236}">
                <a16:creationId xmlns:a16="http://schemas.microsoft.com/office/drawing/2014/main" id="{EDEC5C14-CC5E-4653-8D4D-1E5FC2E5268B}"/>
              </a:ext>
            </a:extLst>
          </p:cNvPr>
          <p:cNvSpPr/>
          <p:nvPr/>
        </p:nvSpPr>
        <p:spPr>
          <a:xfrm>
            <a:off x="3255025" y="4059527"/>
            <a:ext cx="2664296" cy="8219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LinkedQueue</a:t>
            </a:r>
            <a:r>
              <a:rPr lang="en-US" altLang="zh-CN" dirty="0">
                <a:solidFill>
                  <a:schemeClr val="tx1"/>
                </a:solidFill>
              </a:rPr>
              <a:t>&lt;T&gt;</a:t>
            </a:r>
          </a:p>
          <a:p>
            <a:pPr algn="ctr"/>
            <a:r>
              <a:rPr lang="zh-CN" altLang="en-US" dirty="0">
                <a:solidFill>
                  <a:schemeClr val="tx1"/>
                </a:solidFill>
              </a:rPr>
              <a:t>链式队列类</a:t>
            </a:r>
          </a:p>
        </p:txBody>
      </p:sp>
      <p:sp>
        <p:nvSpPr>
          <p:cNvPr id="8" name="矩形: 圆角 7">
            <a:extLst>
              <a:ext uri="{FF2B5EF4-FFF2-40B4-BE49-F238E27FC236}">
                <a16:creationId xmlns:a16="http://schemas.microsoft.com/office/drawing/2014/main" id="{ADE58502-0BF4-4636-9270-E5EDAE53E914}"/>
              </a:ext>
            </a:extLst>
          </p:cNvPr>
          <p:cNvSpPr/>
          <p:nvPr/>
        </p:nvSpPr>
        <p:spPr>
          <a:xfrm>
            <a:off x="6102132" y="4059527"/>
            <a:ext cx="2761027" cy="8219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PriorityQueue</a:t>
            </a:r>
            <a:r>
              <a:rPr lang="en-US" altLang="zh-CN" dirty="0">
                <a:solidFill>
                  <a:schemeClr val="tx1"/>
                </a:solidFill>
              </a:rPr>
              <a:t>&lt;T&gt;</a:t>
            </a:r>
          </a:p>
          <a:p>
            <a:pPr algn="ctr"/>
            <a:r>
              <a:rPr lang="zh-CN" altLang="en-US" dirty="0">
                <a:solidFill>
                  <a:schemeClr val="tx1"/>
                </a:solidFill>
              </a:rPr>
              <a:t>优先队列类</a:t>
            </a:r>
          </a:p>
        </p:txBody>
      </p:sp>
      <p:cxnSp>
        <p:nvCxnSpPr>
          <p:cNvPr id="10" name="直接箭头连接符 9">
            <a:extLst>
              <a:ext uri="{FF2B5EF4-FFF2-40B4-BE49-F238E27FC236}">
                <a16:creationId xmlns:a16="http://schemas.microsoft.com/office/drawing/2014/main" id="{4AE3804C-A084-4268-A5AC-C1EA1F3A4825}"/>
              </a:ext>
            </a:extLst>
          </p:cNvPr>
          <p:cNvCxnSpPr>
            <a:cxnSpLocks/>
          </p:cNvCxnSpPr>
          <p:nvPr/>
        </p:nvCxnSpPr>
        <p:spPr>
          <a:xfrm flipV="1">
            <a:off x="1749208" y="3429000"/>
            <a:ext cx="1577825" cy="630527"/>
          </a:xfrm>
          <a:prstGeom prst="straightConnector1">
            <a:avLst/>
          </a:prstGeom>
          <a:ln w="25400" cap="rnd">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5532610C-A5DE-43BB-87FC-18BBD956DE0A}"/>
              </a:ext>
            </a:extLst>
          </p:cNvPr>
          <p:cNvCxnSpPr>
            <a:cxnSpLocks/>
            <a:stCxn id="8" idx="0"/>
          </p:cNvCxnSpPr>
          <p:nvPr/>
        </p:nvCxnSpPr>
        <p:spPr>
          <a:xfrm flipH="1" flipV="1">
            <a:off x="5847314" y="3429001"/>
            <a:ext cx="1635332" cy="630526"/>
          </a:xfrm>
          <a:prstGeom prst="straightConnector1">
            <a:avLst/>
          </a:prstGeom>
          <a:ln w="25400" cap="rnd">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02650113-764D-4AFA-9693-861024924BBA}"/>
              </a:ext>
            </a:extLst>
          </p:cNvPr>
          <p:cNvCxnSpPr>
            <a:cxnSpLocks/>
            <a:stCxn id="7" idx="0"/>
            <a:endCxn id="3" idx="2"/>
          </p:cNvCxnSpPr>
          <p:nvPr/>
        </p:nvCxnSpPr>
        <p:spPr>
          <a:xfrm flipV="1">
            <a:off x="4587173" y="3429000"/>
            <a:ext cx="0" cy="630527"/>
          </a:xfrm>
          <a:prstGeom prst="straightConnector1">
            <a:avLst/>
          </a:prstGeom>
          <a:ln w="25400" cap="rnd">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876FBFC2-5B11-41C1-9F23-CCC190652386}"/>
              </a:ext>
            </a:extLst>
          </p:cNvPr>
          <p:cNvSpPr txBox="1"/>
          <p:nvPr/>
        </p:nvSpPr>
        <p:spPr>
          <a:xfrm>
            <a:off x="6624617" y="3337364"/>
            <a:ext cx="800219" cy="461665"/>
          </a:xfrm>
          <a:prstGeom prst="rect">
            <a:avLst/>
          </a:prstGeom>
          <a:noFill/>
        </p:spPr>
        <p:txBody>
          <a:bodyPr wrap="none" rtlCol="0">
            <a:spAutoFit/>
          </a:bodyPr>
          <a:lstStyle/>
          <a:p>
            <a:r>
              <a:rPr lang="zh-CN" altLang="en-US" dirty="0"/>
              <a:t>实现</a:t>
            </a:r>
          </a:p>
        </p:txBody>
      </p:sp>
      <p:sp>
        <p:nvSpPr>
          <p:cNvPr id="24" name="文本框 23">
            <a:extLst>
              <a:ext uri="{FF2B5EF4-FFF2-40B4-BE49-F238E27FC236}">
                <a16:creationId xmlns:a16="http://schemas.microsoft.com/office/drawing/2014/main" id="{07D499EC-7188-4907-BFA7-B0A3C275584C}"/>
              </a:ext>
            </a:extLst>
          </p:cNvPr>
          <p:cNvSpPr txBox="1"/>
          <p:nvPr/>
        </p:nvSpPr>
        <p:spPr>
          <a:xfrm>
            <a:off x="4556828" y="3568178"/>
            <a:ext cx="800219" cy="461665"/>
          </a:xfrm>
          <a:prstGeom prst="rect">
            <a:avLst/>
          </a:prstGeom>
          <a:noFill/>
        </p:spPr>
        <p:txBody>
          <a:bodyPr wrap="none" rtlCol="0">
            <a:spAutoFit/>
          </a:bodyPr>
          <a:lstStyle/>
          <a:p>
            <a:r>
              <a:rPr lang="zh-CN" altLang="en-US" dirty="0"/>
              <a:t>实现</a:t>
            </a:r>
          </a:p>
        </p:txBody>
      </p:sp>
      <p:sp>
        <p:nvSpPr>
          <p:cNvPr id="25" name="文本框 24">
            <a:extLst>
              <a:ext uri="{FF2B5EF4-FFF2-40B4-BE49-F238E27FC236}">
                <a16:creationId xmlns:a16="http://schemas.microsoft.com/office/drawing/2014/main" id="{1C98F55A-F5EA-49C6-93A3-907B917DA8DE}"/>
              </a:ext>
            </a:extLst>
          </p:cNvPr>
          <p:cNvSpPr txBox="1"/>
          <p:nvPr/>
        </p:nvSpPr>
        <p:spPr>
          <a:xfrm>
            <a:off x="1646906" y="3415449"/>
            <a:ext cx="800219" cy="461665"/>
          </a:xfrm>
          <a:prstGeom prst="rect">
            <a:avLst/>
          </a:prstGeom>
          <a:noFill/>
        </p:spPr>
        <p:txBody>
          <a:bodyPr wrap="none" rtlCol="0">
            <a:spAutoFit/>
          </a:bodyPr>
          <a:lstStyle/>
          <a:p>
            <a:r>
              <a:rPr lang="zh-CN" altLang="en-US" dirty="0"/>
              <a:t>实现</a:t>
            </a:r>
          </a:p>
        </p:txBody>
      </p:sp>
    </p:spTree>
    <p:extLst>
      <p:ext uri="{BB962C8B-B14F-4D97-AF65-F5344CB8AC3E}">
        <p14:creationId xmlns:p14="http://schemas.microsoft.com/office/powerpoint/2010/main" val="3217327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261FBB81-A344-4520-8A2B-14EA840D5D24}"/>
              </a:ext>
            </a:extLst>
          </p:cNvPr>
          <p:cNvSpPr>
            <a:spLocks noGrp="1"/>
          </p:cNvSpPr>
          <p:nvPr>
            <p:ph type="title"/>
          </p:nvPr>
        </p:nvSpPr>
        <p:spPr/>
        <p:txBody>
          <a:bodyPr/>
          <a:lstStyle/>
          <a:p>
            <a:r>
              <a:rPr lang="en-US" altLang="zh-CN" dirty="0"/>
              <a:t>4.1.1   </a:t>
            </a:r>
            <a:r>
              <a:rPr lang="zh-CN" altLang="en-US" dirty="0"/>
              <a:t>栈抽象数据类型</a:t>
            </a:r>
          </a:p>
        </p:txBody>
      </p:sp>
      <p:sp>
        <p:nvSpPr>
          <p:cNvPr id="5" name="Rectangle 3">
            <a:extLst>
              <a:ext uri="{FF2B5EF4-FFF2-40B4-BE49-F238E27FC236}">
                <a16:creationId xmlns:a16="http://schemas.microsoft.com/office/drawing/2014/main" id="{36ADD9FD-5899-4786-A5B8-050A42169F92}"/>
              </a:ext>
            </a:extLst>
          </p:cNvPr>
          <p:cNvSpPr txBox="1">
            <a:spLocks noChangeArrowheads="1"/>
          </p:cNvSpPr>
          <p:nvPr/>
        </p:nvSpPr>
        <p:spPr bwMode="auto">
          <a:xfrm>
            <a:off x="500063" y="1714500"/>
            <a:ext cx="8286750" cy="2643188"/>
          </a:xfrm>
          <a:prstGeom prst="rect">
            <a:avLst/>
          </a:prstGeom>
          <a:noFill/>
          <a:ln w="9525">
            <a:noFill/>
            <a:miter lim="800000"/>
            <a:headEnd/>
            <a:tailEnd/>
          </a:ln>
        </p:spPr>
        <p:txBody>
          <a:bodyPr/>
          <a:lstStyle/>
          <a:p>
            <a:pPr algn="just" eaLnBrk="0" hangingPunct="0">
              <a:spcBef>
                <a:spcPct val="20000"/>
              </a:spcBef>
              <a:buClr>
                <a:schemeClr val="folHlink"/>
              </a:buClr>
              <a:buSzPct val="80000"/>
              <a:defRPr/>
            </a:pPr>
            <a:r>
              <a:rPr lang="en-US" altLang="zh-CN" sz="2800" b="1" kern="0" dirty="0">
                <a:latin typeface="+mn-lt"/>
                <a:ea typeface="+mn-ea"/>
              </a:rPr>
              <a:t>      </a:t>
            </a:r>
            <a:r>
              <a:rPr lang="zh-CN" altLang="en-US" sz="2800" b="1" kern="0" dirty="0">
                <a:latin typeface="+mn-lt"/>
                <a:ea typeface="+mn-ea"/>
              </a:rPr>
              <a:t>假设栈</a:t>
            </a:r>
            <a:r>
              <a:rPr lang="en-US" altLang="zh-CN" sz="2800" b="1" kern="0" dirty="0">
                <a:latin typeface="+mn-lt"/>
                <a:ea typeface="+mn-ea"/>
              </a:rPr>
              <a:t>S=(a</a:t>
            </a:r>
            <a:r>
              <a:rPr lang="en-US" altLang="zh-CN" sz="2800" b="1" kern="0" baseline="-25000" dirty="0">
                <a:latin typeface="+mn-lt"/>
                <a:ea typeface="+mn-ea"/>
              </a:rPr>
              <a:t>0</a:t>
            </a:r>
            <a:r>
              <a:rPr lang="zh-CN" altLang="en-US" sz="2800" b="1" kern="0" dirty="0">
                <a:latin typeface="+mn-lt"/>
                <a:ea typeface="+mn-ea"/>
              </a:rPr>
              <a:t>，</a:t>
            </a:r>
            <a:r>
              <a:rPr lang="en-US" altLang="zh-CN" sz="2800" b="1" kern="0" dirty="0">
                <a:latin typeface="+mn-lt"/>
                <a:ea typeface="+mn-ea"/>
              </a:rPr>
              <a:t>a</a:t>
            </a:r>
            <a:r>
              <a:rPr lang="en-US" altLang="zh-CN" sz="2800" b="1" kern="0" baseline="-25000" dirty="0">
                <a:latin typeface="+mn-lt"/>
                <a:ea typeface="+mn-ea"/>
              </a:rPr>
              <a:t>1</a:t>
            </a:r>
            <a:r>
              <a:rPr lang="zh-CN" altLang="en-US" sz="2800" b="1" kern="0" dirty="0">
                <a:latin typeface="+mn-lt"/>
                <a:ea typeface="+mn-ea"/>
              </a:rPr>
              <a:t>，</a:t>
            </a:r>
            <a:r>
              <a:rPr lang="en-US" altLang="zh-CN" sz="2800" b="1" kern="0" dirty="0">
                <a:latin typeface="Courier New"/>
                <a:ea typeface="+mn-ea"/>
              </a:rPr>
              <a:t>…</a:t>
            </a:r>
            <a:r>
              <a:rPr lang="zh-CN" altLang="en-US" sz="2800" b="1" kern="0" dirty="0">
                <a:latin typeface="+mn-lt"/>
                <a:ea typeface="+mn-ea"/>
              </a:rPr>
              <a:t>，</a:t>
            </a:r>
            <a:r>
              <a:rPr lang="en-US" altLang="zh-CN" sz="2800" b="1" kern="0" dirty="0">
                <a:latin typeface="+mn-lt"/>
                <a:ea typeface="+mn-ea"/>
              </a:rPr>
              <a:t>a</a:t>
            </a:r>
            <a:r>
              <a:rPr lang="en-US" altLang="zh-CN" sz="2800" b="1" kern="0" baseline="-25000" dirty="0">
                <a:latin typeface="+mn-lt"/>
                <a:ea typeface="+mn-ea"/>
              </a:rPr>
              <a:t>n-1</a:t>
            </a:r>
            <a:r>
              <a:rPr lang="en-US" altLang="zh-CN" sz="2800" b="1" kern="0" dirty="0">
                <a:latin typeface="+mn-lt"/>
                <a:ea typeface="+mn-ea"/>
              </a:rPr>
              <a:t>)</a:t>
            </a:r>
            <a:r>
              <a:rPr lang="zh-CN" altLang="en-US" sz="2800" b="1" kern="0" dirty="0">
                <a:latin typeface="+mn-lt"/>
                <a:ea typeface="+mn-ea"/>
              </a:rPr>
              <a:t>，则称</a:t>
            </a:r>
            <a:r>
              <a:rPr lang="en-US" altLang="zh-CN" sz="2800" b="1" kern="0" dirty="0">
                <a:latin typeface="+mn-lt"/>
                <a:ea typeface="+mn-ea"/>
              </a:rPr>
              <a:t>a</a:t>
            </a:r>
            <a:r>
              <a:rPr lang="en-US" altLang="zh-CN" sz="2800" b="1" kern="0" baseline="-25000" dirty="0">
                <a:latin typeface="+mn-lt"/>
                <a:ea typeface="+mn-ea"/>
              </a:rPr>
              <a:t>0</a:t>
            </a:r>
            <a:r>
              <a:rPr lang="zh-CN" altLang="en-US" sz="2800" b="1" kern="0" dirty="0">
                <a:latin typeface="+mn-lt"/>
                <a:ea typeface="+mn-ea"/>
              </a:rPr>
              <a:t>为</a:t>
            </a:r>
            <a:r>
              <a:rPr lang="zh-CN" altLang="en-US" sz="2800" b="1" kern="0" dirty="0">
                <a:solidFill>
                  <a:srgbClr val="FF0000"/>
                </a:solidFill>
                <a:latin typeface="+mn-lt"/>
                <a:ea typeface="+mn-ea"/>
              </a:rPr>
              <a:t>栈底</a:t>
            </a:r>
            <a:r>
              <a:rPr lang="zh-CN" altLang="en-US" sz="2800" b="1" kern="0" dirty="0">
                <a:latin typeface="+mn-lt"/>
                <a:ea typeface="+mn-ea"/>
              </a:rPr>
              <a:t>元素，</a:t>
            </a:r>
            <a:r>
              <a:rPr lang="en-US" altLang="zh-CN" sz="2800" b="1" kern="0" dirty="0">
                <a:latin typeface="+mn-lt"/>
                <a:ea typeface="+mn-ea"/>
              </a:rPr>
              <a:t>a</a:t>
            </a:r>
            <a:r>
              <a:rPr lang="en-US" altLang="zh-CN" sz="2800" b="1" kern="0" baseline="-25000" dirty="0">
                <a:latin typeface="+mn-lt"/>
                <a:ea typeface="+mn-ea"/>
              </a:rPr>
              <a:t>n-1</a:t>
            </a:r>
            <a:r>
              <a:rPr lang="zh-CN" altLang="en-US" sz="2800" b="1" kern="0" dirty="0">
                <a:latin typeface="+mn-lt"/>
                <a:ea typeface="+mn-ea"/>
              </a:rPr>
              <a:t>为</a:t>
            </a:r>
            <a:r>
              <a:rPr lang="zh-CN" altLang="en-US" sz="2800" b="1" kern="0" dirty="0">
                <a:solidFill>
                  <a:srgbClr val="FF0000"/>
                </a:solidFill>
                <a:latin typeface="+mn-lt"/>
                <a:ea typeface="+mn-ea"/>
              </a:rPr>
              <a:t>栈顶</a:t>
            </a:r>
            <a:r>
              <a:rPr lang="zh-CN" altLang="en-US" sz="2800" b="1" kern="0" dirty="0">
                <a:latin typeface="+mn-lt"/>
                <a:ea typeface="+mn-ea"/>
              </a:rPr>
              <a:t>元素。栈中元素按</a:t>
            </a:r>
            <a:r>
              <a:rPr lang="en-US" altLang="zh-CN" sz="2800" b="1" kern="0" dirty="0">
                <a:latin typeface="+mn-lt"/>
                <a:ea typeface="+mn-ea"/>
              </a:rPr>
              <a:t>a</a:t>
            </a:r>
            <a:r>
              <a:rPr lang="en-US" altLang="zh-CN" sz="2800" b="1" kern="0" baseline="-25000" dirty="0">
                <a:latin typeface="+mn-lt"/>
                <a:ea typeface="+mn-ea"/>
              </a:rPr>
              <a:t>0</a:t>
            </a:r>
            <a:r>
              <a:rPr lang="zh-CN" altLang="en-US" sz="2800" b="1" kern="0" dirty="0">
                <a:latin typeface="+mn-lt"/>
                <a:ea typeface="+mn-ea"/>
              </a:rPr>
              <a:t>，</a:t>
            </a:r>
            <a:r>
              <a:rPr lang="en-US" altLang="zh-CN" sz="2800" b="1" kern="0" dirty="0">
                <a:latin typeface="+mn-lt"/>
                <a:ea typeface="+mn-ea"/>
              </a:rPr>
              <a:t>a</a:t>
            </a:r>
            <a:r>
              <a:rPr lang="en-US" altLang="zh-CN" sz="2800" b="1" kern="0" baseline="-25000" dirty="0">
                <a:latin typeface="+mn-lt"/>
                <a:ea typeface="+mn-ea"/>
              </a:rPr>
              <a:t>1</a:t>
            </a:r>
            <a:r>
              <a:rPr lang="zh-CN" altLang="en-US" sz="2800" b="1" kern="0" dirty="0">
                <a:latin typeface="+mn-lt"/>
                <a:ea typeface="+mn-ea"/>
              </a:rPr>
              <a:t>，</a:t>
            </a:r>
            <a:r>
              <a:rPr lang="en-US" altLang="zh-CN" sz="2800" b="1" kern="0" dirty="0">
                <a:latin typeface="Courier New"/>
                <a:ea typeface="+mn-ea"/>
              </a:rPr>
              <a:t>…</a:t>
            </a:r>
            <a:r>
              <a:rPr lang="zh-CN" altLang="en-US" sz="2800" b="1" kern="0" dirty="0">
                <a:latin typeface="+mn-lt"/>
                <a:ea typeface="+mn-ea"/>
              </a:rPr>
              <a:t>，</a:t>
            </a:r>
            <a:r>
              <a:rPr lang="en-US" altLang="zh-CN" sz="2800" b="1" kern="0" dirty="0">
                <a:latin typeface="+mn-lt"/>
                <a:ea typeface="+mn-ea"/>
              </a:rPr>
              <a:t>a</a:t>
            </a:r>
            <a:r>
              <a:rPr lang="en-US" altLang="zh-CN" sz="2800" b="1" kern="0" baseline="-25000" dirty="0">
                <a:latin typeface="+mn-lt"/>
                <a:ea typeface="+mn-ea"/>
              </a:rPr>
              <a:t>n-1</a:t>
            </a:r>
            <a:r>
              <a:rPr lang="zh-CN" altLang="en-US" sz="2800" b="1" kern="0" dirty="0">
                <a:latin typeface="+mn-lt"/>
                <a:ea typeface="+mn-ea"/>
              </a:rPr>
              <a:t>的次序进栈，退栈的第一个元素应为栈顶元素。换句话说，栈的修改是按</a:t>
            </a:r>
            <a:r>
              <a:rPr lang="zh-CN" altLang="en-US" sz="2800" b="1" kern="0" dirty="0">
                <a:solidFill>
                  <a:srgbClr val="FF0000"/>
                </a:solidFill>
                <a:latin typeface="+mn-lt"/>
                <a:ea typeface="+mn-ea"/>
              </a:rPr>
              <a:t>后进先出</a:t>
            </a:r>
            <a:r>
              <a:rPr lang="zh-CN" altLang="en-US" sz="2800" b="1" kern="0" dirty="0">
                <a:latin typeface="+mn-lt"/>
                <a:ea typeface="+mn-ea"/>
              </a:rPr>
              <a:t>的原则进行的。因此，栈又称为后进先出</a:t>
            </a:r>
            <a:r>
              <a:rPr lang="en-US" altLang="zh-CN" sz="2800" b="1" kern="0" dirty="0">
                <a:latin typeface="+mn-lt"/>
                <a:ea typeface="+mn-ea"/>
              </a:rPr>
              <a:t>(Last ln First Out)</a:t>
            </a:r>
            <a:r>
              <a:rPr lang="zh-CN" altLang="en-US" sz="2800" b="1" kern="0" dirty="0">
                <a:latin typeface="+mn-lt"/>
                <a:ea typeface="+mn-ea"/>
              </a:rPr>
              <a:t>的线性表</a:t>
            </a:r>
            <a:r>
              <a:rPr lang="en-US" altLang="zh-CN" sz="2800" b="1" kern="0" dirty="0">
                <a:latin typeface="+mn-lt"/>
                <a:ea typeface="+mn-ea"/>
              </a:rPr>
              <a:t>(</a:t>
            </a:r>
            <a:r>
              <a:rPr lang="zh-CN" altLang="en-US" sz="2800" b="1" kern="0" dirty="0">
                <a:latin typeface="+mn-lt"/>
                <a:ea typeface="+mn-ea"/>
              </a:rPr>
              <a:t>简称</a:t>
            </a:r>
            <a:r>
              <a:rPr lang="en-US" altLang="zh-CN" sz="2800" b="1" kern="0" dirty="0">
                <a:latin typeface="+mn-lt"/>
                <a:ea typeface="+mn-ea"/>
              </a:rPr>
              <a:t>LIFO</a:t>
            </a:r>
            <a:r>
              <a:rPr lang="zh-CN" altLang="en-US" sz="2800" b="1" kern="0" dirty="0">
                <a:latin typeface="+mn-lt"/>
                <a:ea typeface="+mn-ea"/>
              </a:rPr>
              <a:t>结构</a:t>
            </a:r>
            <a:r>
              <a:rPr lang="en-US" altLang="zh-CN" sz="2800" b="1" kern="0" dirty="0">
                <a:latin typeface="+mn-lt"/>
                <a:ea typeface="+mn-ea"/>
              </a:rPr>
              <a:t>)</a:t>
            </a:r>
            <a:r>
              <a:rPr lang="zh-CN" altLang="en-US" sz="2800" b="1" kern="0" dirty="0">
                <a:latin typeface="+mn-lt"/>
                <a:ea typeface="+mn-ea"/>
              </a:rPr>
              <a:t>。</a:t>
            </a:r>
            <a:endParaRPr lang="zh-CN" altLang="en-US" sz="2000" b="1" kern="0" dirty="0">
              <a:latin typeface="+mn-lt"/>
              <a:ea typeface="+mn-ea"/>
            </a:endParaRPr>
          </a:p>
        </p:txBody>
      </p:sp>
      <p:grpSp>
        <p:nvGrpSpPr>
          <p:cNvPr id="2" name="Group 62">
            <a:extLst>
              <a:ext uri="{FF2B5EF4-FFF2-40B4-BE49-F238E27FC236}">
                <a16:creationId xmlns:a16="http://schemas.microsoft.com/office/drawing/2014/main" id="{3D86BC4C-AE34-4BD8-8043-DCBA0028DBD3}"/>
              </a:ext>
            </a:extLst>
          </p:cNvPr>
          <p:cNvGrpSpPr>
            <a:grpSpLocks/>
          </p:cNvGrpSpPr>
          <p:nvPr/>
        </p:nvGrpSpPr>
        <p:grpSpPr bwMode="auto">
          <a:xfrm>
            <a:off x="4643438" y="4357688"/>
            <a:ext cx="3886200" cy="1981200"/>
            <a:chOff x="2880" y="2160"/>
            <a:chExt cx="2448" cy="1248"/>
          </a:xfrm>
        </p:grpSpPr>
        <p:sp>
          <p:nvSpPr>
            <p:cNvPr id="7192" name="Line 41">
              <a:extLst>
                <a:ext uri="{FF2B5EF4-FFF2-40B4-BE49-F238E27FC236}">
                  <a16:creationId xmlns:a16="http://schemas.microsoft.com/office/drawing/2014/main" id="{DBA76DAF-9F48-4E43-A66E-3C8D6DBD3728}"/>
                </a:ext>
              </a:extLst>
            </p:cNvPr>
            <p:cNvSpPr>
              <a:spLocks noChangeShapeType="1"/>
            </p:cNvSpPr>
            <p:nvPr/>
          </p:nvSpPr>
          <p:spPr bwMode="auto">
            <a:xfrm>
              <a:off x="4176" y="220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7193" name="Group 61">
              <a:extLst>
                <a:ext uri="{FF2B5EF4-FFF2-40B4-BE49-F238E27FC236}">
                  <a16:creationId xmlns:a16="http://schemas.microsoft.com/office/drawing/2014/main" id="{3F1322FB-FFC5-43E3-87A3-8572BB982BA1}"/>
                </a:ext>
              </a:extLst>
            </p:cNvPr>
            <p:cNvGrpSpPr>
              <a:grpSpLocks/>
            </p:cNvGrpSpPr>
            <p:nvPr/>
          </p:nvGrpSpPr>
          <p:grpSpPr bwMode="auto">
            <a:xfrm>
              <a:off x="2880" y="2160"/>
              <a:ext cx="2448" cy="1248"/>
              <a:chOff x="2880" y="2016"/>
              <a:chExt cx="2448" cy="1248"/>
            </a:xfrm>
          </p:grpSpPr>
          <p:sp>
            <p:nvSpPr>
              <p:cNvPr id="7196" name="Line 15">
                <a:extLst>
                  <a:ext uri="{FF2B5EF4-FFF2-40B4-BE49-F238E27FC236}">
                    <a16:creationId xmlns:a16="http://schemas.microsoft.com/office/drawing/2014/main" id="{52285363-2782-4D65-845B-772DA264E35E}"/>
                  </a:ext>
                </a:extLst>
              </p:cNvPr>
              <p:cNvSpPr>
                <a:spLocks noChangeShapeType="1"/>
              </p:cNvSpPr>
              <p:nvPr/>
            </p:nvSpPr>
            <p:spPr bwMode="auto">
              <a:xfrm>
                <a:off x="3648" y="2496"/>
                <a:ext cx="0"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97" name="Line 16">
                <a:extLst>
                  <a:ext uri="{FF2B5EF4-FFF2-40B4-BE49-F238E27FC236}">
                    <a16:creationId xmlns:a16="http://schemas.microsoft.com/office/drawing/2014/main" id="{ED29C06E-DE61-4BA6-9ED9-E9409682A1E5}"/>
                  </a:ext>
                </a:extLst>
              </p:cNvPr>
              <p:cNvSpPr>
                <a:spLocks noChangeShapeType="1"/>
              </p:cNvSpPr>
              <p:nvPr/>
            </p:nvSpPr>
            <p:spPr bwMode="auto">
              <a:xfrm>
                <a:off x="3936" y="2496"/>
                <a:ext cx="0"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98" name="Freeform 18">
                <a:extLst>
                  <a:ext uri="{FF2B5EF4-FFF2-40B4-BE49-F238E27FC236}">
                    <a16:creationId xmlns:a16="http://schemas.microsoft.com/office/drawing/2014/main" id="{FFD4285C-B538-43DE-93FC-7EB5DEAC6E22}"/>
                  </a:ext>
                </a:extLst>
              </p:cNvPr>
              <p:cNvSpPr>
                <a:spLocks/>
              </p:cNvSpPr>
              <p:nvPr/>
            </p:nvSpPr>
            <p:spPr bwMode="auto">
              <a:xfrm>
                <a:off x="3936" y="2296"/>
                <a:ext cx="1392" cy="200"/>
              </a:xfrm>
              <a:custGeom>
                <a:avLst/>
                <a:gdLst>
                  <a:gd name="T0" fmla="*/ 0 w 1392"/>
                  <a:gd name="T1" fmla="*/ 200 h 200"/>
                  <a:gd name="T2" fmla="*/ 96 w 1392"/>
                  <a:gd name="T3" fmla="*/ 56 h 200"/>
                  <a:gd name="T4" fmla="*/ 336 w 1392"/>
                  <a:gd name="T5" fmla="*/ 8 h 200"/>
                  <a:gd name="T6" fmla="*/ 1200 w 1392"/>
                  <a:gd name="T7" fmla="*/ 8 h 200"/>
                  <a:gd name="T8" fmla="*/ 1392 w 1392"/>
                  <a:gd name="T9" fmla="*/ 8 h 200"/>
                  <a:gd name="T10" fmla="*/ 0 60000 65536"/>
                  <a:gd name="T11" fmla="*/ 0 60000 65536"/>
                  <a:gd name="T12" fmla="*/ 0 60000 65536"/>
                  <a:gd name="T13" fmla="*/ 0 60000 65536"/>
                  <a:gd name="T14" fmla="*/ 0 60000 65536"/>
                  <a:gd name="T15" fmla="*/ 0 w 1392"/>
                  <a:gd name="T16" fmla="*/ 0 h 200"/>
                  <a:gd name="T17" fmla="*/ 1392 w 1392"/>
                  <a:gd name="T18" fmla="*/ 200 h 200"/>
                </a:gdLst>
                <a:ahLst/>
                <a:cxnLst>
                  <a:cxn ang="T10">
                    <a:pos x="T0" y="T1"/>
                  </a:cxn>
                  <a:cxn ang="T11">
                    <a:pos x="T2" y="T3"/>
                  </a:cxn>
                  <a:cxn ang="T12">
                    <a:pos x="T4" y="T5"/>
                  </a:cxn>
                  <a:cxn ang="T13">
                    <a:pos x="T6" y="T7"/>
                  </a:cxn>
                  <a:cxn ang="T14">
                    <a:pos x="T8" y="T9"/>
                  </a:cxn>
                </a:cxnLst>
                <a:rect l="T15" t="T16" r="T17" b="T18"/>
                <a:pathLst>
                  <a:path w="1392" h="200">
                    <a:moveTo>
                      <a:pt x="0" y="200"/>
                    </a:moveTo>
                    <a:cubicBezTo>
                      <a:pt x="20" y="144"/>
                      <a:pt x="40" y="88"/>
                      <a:pt x="96" y="56"/>
                    </a:cubicBezTo>
                    <a:cubicBezTo>
                      <a:pt x="152" y="24"/>
                      <a:pt x="152" y="16"/>
                      <a:pt x="336" y="8"/>
                    </a:cubicBezTo>
                    <a:cubicBezTo>
                      <a:pt x="520" y="0"/>
                      <a:pt x="1024" y="8"/>
                      <a:pt x="1200" y="8"/>
                    </a:cubicBezTo>
                    <a:cubicBezTo>
                      <a:pt x="1376" y="8"/>
                      <a:pt x="1384" y="8"/>
                      <a:pt x="1392" y="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7199" name="Freeform 19">
                <a:extLst>
                  <a:ext uri="{FF2B5EF4-FFF2-40B4-BE49-F238E27FC236}">
                    <a16:creationId xmlns:a16="http://schemas.microsoft.com/office/drawing/2014/main" id="{9854DE0A-9DE6-49FF-89C0-3CF3B35646CF}"/>
                  </a:ext>
                </a:extLst>
              </p:cNvPr>
              <p:cNvSpPr>
                <a:spLocks/>
              </p:cNvSpPr>
              <p:nvPr/>
            </p:nvSpPr>
            <p:spPr bwMode="auto">
              <a:xfrm>
                <a:off x="3648" y="2064"/>
                <a:ext cx="528" cy="432"/>
              </a:xfrm>
              <a:custGeom>
                <a:avLst/>
                <a:gdLst>
                  <a:gd name="T0" fmla="*/ 0 w 528"/>
                  <a:gd name="T1" fmla="*/ 432 h 432"/>
                  <a:gd name="T2" fmla="*/ 144 w 528"/>
                  <a:gd name="T3" fmla="*/ 96 h 432"/>
                  <a:gd name="T4" fmla="*/ 528 w 528"/>
                  <a:gd name="T5" fmla="*/ 0 h 432"/>
                  <a:gd name="T6" fmla="*/ 0 60000 65536"/>
                  <a:gd name="T7" fmla="*/ 0 60000 65536"/>
                  <a:gd name="T8" fmla="*/ 0 60000 65536"/>
                  <a:gd name="T9" fmla="*/ 0 w 528"/>
                  <a:gd name="T10" fmla="*/ 0 h 432"/>
                  <a:gd name="T11" fmla="*/ 528 w 528"/>
                  <a:gd name="T12" fmla="*/ 432 h 432"/>
                </a:gdLst>
                <a:ahLst/>
                <a:cxnLst>
                  <a:cxn ang="T6">
                    <a:pos x="T0" y="T1"/>
                  </a:cxn>
                  <a:cxn ang="T7">
                    <a:pos x="T2" y="T3"/>
                  </a:cxn>
                  <a:cxn ang="T8">
                    <a:pos x="T4" y="T5"/>
                  </a:cxn>
                </a:cxnLst>
                <a:rect l="T9" t="T10" r="T11" b="T12"/>
                <a:pathLst>
                  <a:path w="528" h="432">
                    <a:moveTo>
                      <a:pt x="0" y="432"/>
                    </a:moveTo>
                    <a:cubicBezTo>
                      <a:pt x="28" y="300"/>
                      <a:pt x="56" y="168"/>
                      <a:pt x="144" y="96"/>
                    </a:cubicBezTo>
                    <a:cubicBezTo>
                      <a:pt x="232" y="24"/>
                      <a:pt x="380" y="12"/>
                      <a:pt x="528"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7200" name="Line 20">
                <a:extLst>
                  <a:ext uri="{FF2B5EF4-FFF2-40B4-BE49-F238E27FC236}">
                    <a16:creationId xmlns:a16="http://schemas.microsoft.com/office/drawing/2014/main" id="{E9974AA5-F4E8-4258-99F5-0CB87ECFEFA0}"/>
                  </a:ext>
                </a:extLst>
              </p:cNvPr>
              <p:cNvSpPr>
                <a:spLocks noChangeShapeType="1"/>
              </p:cNvSpPr>
              <p:nvPr/>
            </p:nvSpPr>
            <p:spPr bwMode="auto">
              <a:xfrm>
                <a:off x="4176" y="2064"/>
                <a:ext cx="1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01" name="Freeform 23">
                <a:extLst>
                  <a:ext uri="{FF2B5EF4-FFF2-40B4-BE49-F238E27FC236}">
                    <a16:creationId xmlns:a16="http://schemas.microsoft.com/office/drawing/2014/main" id="{F995FAB6-579A-4366-A8BF-0C1CFDEF0238}"/>
                  </a:ext>
                </a:extLst>
              </p:cNvPr>
              <p:cNvSpPr>
                <a:spLocks/>
              </p:cNvSpPr>
              <p:nvPr/>
            </p:nvSpPr>
            <p:spPr bwMode="auto">
              <a:xfrm>
                <a:off x="2880" y="2016"/>
                <a:ext cx="1112" cy="480"/>
              </a:xfrm>
              <a:custGeom>
                <a:avLst/>
                <a:gdLst>
                  <a:gd name="T0" fmla="*/ 1056 w 1112"/>
                  <a:gd name="T1" fmla="*/ 233 h 496"/>
                  <a:gd name="T2" fmla="*/ 1056 w 1112"/>
                  <a:gd name="T3" fmla="*/ 189 h 496"/>
                  <a:gd name="T4" fmla="*/ 720 w 1112"/>
                  <a:gd name="T5" fmla="*/ 32 h 496"/>
                  <a:gd name="T6" fmla="*/ 0 w 1112"/>
                  <a:gd name="T7" fmla="*/ 15 h 496"/>
                  <a:gd name="T8" fmla="*/ 0 60000 65536"/>
                  <a:gd name="T9" fmla="*/ 0 60000 65536"/>
                  <a:gd name="T10" fmla="*/ 0 60000 65536"/>
                  <a:gd name="T11" fmla="*/ 0 60000 65536"/>
                  <a:gd name="T12" fmla="*/ 0 w 1112"/>
                  <a:gd name="T13" fmla="*/ 0 h 496"/>
                  <a:gd name="T14" fmla="*/ 1112 w 1112"/>
                  <a:gd name="T15" fmla="*/ 496 h 496"/>
                </a:gdLst>
                <a:ahLst/>
                <a:cxnLst>
                  <a:cxn ang="T8">
                    <a:pos x="T0" y="T1"/>
                  </a:cxn>
                  <a:cxn ang="T9">
                    <a:pos x="T2" y="T3"/>
                  </a:cxn>
                  <a:cxn ang="T10">
                    <a:pos x="T4" y="T5"/>
                  </a:cxn>
                  <a:cxn ang="T11">
                    <a:pos x="T6" y="T7"/>
                  </a:cxn>
                </a:cxnLst>
                <a:rect l="T12" t="T13" r="T14" b="T15"/>
                <a:pathLst>
                  <a:path w="1112" h="496">
                    <a:moveTo>
                      <a:pt x="1056" y="496"/>
                    </a:moveTo>
                    <a:cubicBezTo>
                      <a:pt x="1084" y="484"/>
                      <a:pt x="1112" y="472"/>
                      <a:pt x="1056" y="400"/>
                    </a:cubicBezTo>
                    <a:cubicBezTo>
                      <a:pt x="1000" y="328"/>
                      <a:pt x="896" y="128"/>
                      <a:pt x="720" y="64"/>
                    </a:cubicBezTo>
                    <a:cubicBezTo>
                      <a:pt x="544" y="0"/>
                      <a:pt x="272" y="8"/>
                      <a:pt x="0" y="1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7202" name="Freeform 24">
                <a:extLst>
                  <a:ext uri="{FF2B5EF4-FFF2-40B4-BE49-F238E27FC236}">
                    <a16:creationId xmlns:a16="http://schemas.microsoft.com/office/drawing/2014/main" id="{01CD774C-D4D0-4A67-B07F-F21AA1BB57DA}"/>
                  </a:ext>
                </a:extLst>
              </p:cNvPr>
              <p:cNvSpPr>
                <a:spLocks/>
              </p:cNvSpPr>
              <p:nvPr/>
            </p:nvSpPr>
            <p:spPr bwMode="auto">
              <a:xfrm>
                <a:off x="2928" y="2256"/>
                <a:ext cx="720" cy="168"/>
              </a:xfrm>
              <a:custGeom>
                <a:avLst/>
                <a:gdLst>
                  <a:gd name="T0" fmla="*/ 720 w 720"/>
                  <a:gd name="T1" fmla="*/ 168 h 168"/>
                  <a:gd name="T2" fmla="*/ 528 w 720"/>
                  <a:gd name="T3" fmla="*/ 24 h 168"/>
                  <a:gd name="T4" fmla="*/ 0 w 720"/>
                  <a:gd name="T5" fmla="*/ 24 h 168"/>
                  <a:gd name="T6" fmla="*/ 0 60000 65536"/>
                  <a:gd name="T7" fmla="*/ 0 60000 65536"/>
                  <a:gd name="T8" fmla="*/ 0 60000 65536"/>
                  <a:gd name="T9" fmla="*/ 0 w 720"/>
                  <a:gd name="T10" fmla="*/ 0 h 168"/>
                  <a:gd name="T11" fmla="*/ 720 w 720"/>
                  <a:gd name="T12" fmla="*/ 168 h 168"/>
                </a:gdLst>
                <a:ahLst/>
                <a:cxnLst>
                  <a:cxn ang="T6">
                    <a:pos x="T0" y="T1"/>
                  </a:cxn>
                  <a:cxn ang="T7">
                    <a:pos x="T2" y="T3"/>
                  </a:cxn>
                  <a:cxn ang="T8">
                    <a:pos x="T4" y="T5"/>
                  </a:cxn>
                </a:cxnLst>
                <a:rect l="T9" t="T10" r="T11" b="T12"/>
                <a:pathLst>
                  <a:path w="720" h="168">
                    <a:moveTo>
                      <a:pt x="720" y="168"/>
                    </a:moveTo>
                    <a:cubicBezTo>
                      <a:pt x="684" y="108"/>
                      <a:pt x="648" y="48"/>
                      <a:pt x="528" y="24"/>
                    </a:cubicBezTo>
                    <a:cubicBezTo>
                      <a:pt x="408" y="0"/>
                      <a:pt x="88" y="24"/>
                      <a:pt x="0" y="2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7203" name="Line 25">
                <a:extLst>
                  <a:ext uri="{FF2B5EF4-FFF2-40B4-BE49-F238E27FC236}">
                    <a16:creationId xmlns:a16="http://schemas.microsoft.com/office/drawing/2014/main" id="{9A630D62-3741-4CCE-B28A-B27E1B6DC51F}"/>
                  </a:ext>
                </a:extLst>
              </p:cNvPr>
              <p:cNvSpPr>
                <a:spLocks noChangeShapeType="1"/>
              </p:cNvSpPr>
              <p:nvPr/>
            </p:nvSpPr>
            <p:spPr bwMode="auto">
              <a:xfrm>
                <a:off x="3648" y="2448"/>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04" name="Line 26">
                <a:extLst>
                  <a:ext uri="{FF2B5EF4-FFF2-40B4-BE49-F238E27FC236}">
                    <a16:creationId xmlns:a16="http://schemas.microsoft.com/office/drawing/2014/main" id="{284ABB31-EB9E-453B-98D9-79C04DD4732A}"/>
                  </a:ext>
                </a:extLst>
              </p:cNvPr>
              <p:cNvSpPr>
                <a:spLocks noChangeShapeType="1"/>
              </p:cNvSpPr>
              <p:nvPr/>
            </p:nvSpPr>
            <p:spPr bwMode="auto">
              <a:xfrm>
                <a:off x="3648" y="259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05" name="Line 27">
                <a:extLst>
                  <a:ext uri="{FF2B5EF4-FFF2-40B4-BE49-F238E27FC236}">
                    <a16:creationId xmlns:a16="http://schemas.microsoft.com/office/drawing/2014/main" id="{159ABD42-A37F-47BC-AE12-7F60B5475FE6}"/>
                  </a:ext>
                </a:extLst>
              </p:cNvPr>
              <p:cNvSpPr>
                <a:spLocks noChangeShapeType="1"/>
              </p:cNvSpPr>
              <p:nvPr/>
            </p:nvSpPr>
            <p:spPr bwMode="auto">
              <a:xfrm>
                <a:off x="3648" y="273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06" name="Line 29">
                <a:extLst>
                  <a:ext uri="{FF2B5EF4-FFF2-40B4-BE49-F238E27FC236}">
                    <a16:creationId xmlns:a16="http://schemas.microsoft.com/office/drawing/2014/main" id="{5A5AF99A-1F57-4EE9-8FB3-6B3410A0B816}"/>
                  </a:ext>
                </a:extLst>
              </p:cNvPr>
              <p:cNvSpPr>
                <a:spLocks noChangeShapeType="1"/>
              </p:cNvSpPr>
              <p:nvPr/>
            </p:nvSpPr>
            <p:spPr bwMode="auto">
              <a:xfrm>
                <a:off x="3648" y="2880"/>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07" name="Line 30">
                <a:extLst>
                  <a:ext uri="{FF2B5EF4-FFF2-40B4-BE49-F238E27FC236}">
                    <a16:creationId xmlns:a16="http://schemas.microsoft.com/office/drawing/2014/main" id="{3B95B522-43D7-46F2-818F-C1758BE78EDB}"/>
                  </a:ext>
                </a:extLst>
              </p:cNvPr>
              <p:cNvSpPr>
                <a:spLocks noChangeShapeType="1"/>
              </p:cNvSpPr>
              <p:nvPr/>
            </p:nvSpPr>
            <p:spPr bwMode="auto">
              <a:xfrm>
                <a:off x="3648" y="307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08" name="Line 31">
                <a:extLst>
                  <a:ext uri="{FF2B5EF4-FFF2-40B4-BE49-F238E27FC236}">
                    <a16:creationId xmlns:a16="http://schemas.microsoft.com/office/drawing/2014/main" id="{8FF8BEFD-B3B3-4B39-BF6E-DBB0CBCCB75E}"/>
                  </a:ext>
                </a:extLst>
              </p:cNvPr>
              <p:cNvSpPr>
                <a:spLocks noChangeShapeType="1"/>
              </p:cNvSpPr>
              <p:nvPr/>
            </p:nvSpPr>
            <p:spPr bwMode="auto">
              <a:xfrm flipV="1">
                <a:off x="3600" y="2303"/>
                <a:ext cx="240" cy="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09" name="Line 32">
                <a:extLst>
                  <a:ext uri="{FF2B5EF4-FFF2-40B4-BE49-F238E27FC236}">
                    <a16:creationId xmlns:a16="http://schemas.microsoft.com/office/drawing/2014/main" id="{D4F7D0AF-B9DC-4FC4-8481-EB43B925F4A1}"/>
                  </a:ext>
                </a:extLst>
              </p:cNvPr>
              <p:cNvSpPr>
                <a:spLocks noChangeShapeType="1"/>
              </p:cNvSpPr>
              <p:nvPr/>
            </p:nvSpPr>
            <p:spPr bwMode="auto">
              <a:xfrm flipV="1">
                <a:off x="3552" y="2160"/>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10" name="Line 33">
                <a:extLst>
                  <a:ext uri="{FF2B5EF4-FFF2-40B4-BE49-F238E27FC236}">
                    <a16:creationId xmlns:a16="http://schemas.microsoft.com/office/drawing/2014/main" id="{9388337A-3ED1-4222-A2D7-977300B3B91B}"/>
                  </a:ext>
                </a:extLst>
              </p:cNvPr>
              <p:cNvSpPr>
                <a:spLocks noChangeShapeType="1"/>
              </p:cNvSpPr>
              <p:nvPr/>
            </p:nvSpPr>
            <p:spPr bwMode="auto">
              <a:xfrm flipV="1">
                <a:off x="3504" y="2064"/>
                <a:ext cx="9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11" name="Line 34">
                <a:extLst>
                  <a:ext uri="{FF2B5EF4-FFF2-40B4-BE49-F238E27FC236}">
                    <a16:creationId xmlns:a16="http://schemas.microsoft.com/office/drawing/2014/main" id="{94A48998-D140-4969-BAD7-AC800C0F48A1}"/>
                  </a:ext>
                </a:extLst>
              </p:cNvPr>
              <p:cNvSpPr>
                <a:spLocks noChangeShapeType="1"/>
              </p:cNvSpPr>
              <p:nvPr/>
            </p:nvSpPr>
            <p:spPr bwMode="auto">
              <a:xfrm flipV="1">
                <a:off x="3360" y="2064"/>
                <a:ext cx="9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12" name="Line 35">
                <a:extLst>
                  <a:ext uri="{FF2B5EF4-FFF2-40B4-BE49-F238E27FC236}">
                    <a16:creationId xmlns:a16="http://schemas.microsoft.com/office/drawing/2014/main" id="{DE7B631C-94A5-4902-A14B-3D486F23FCBA}"/>
                  </a:ext>
                </a:extLst>
              </p:cNvPr>
              <p:cNvSpPr>
                <a:spLocks noChangeShapeType="1"/>
              </p:cNvSpPr>
              <p:nvPr/>
            </p:nvSpPr>
            <p:spPr bwMode="auto">
              <a:xfrm flipH="1">
                <a:off x="3264" y="2016"/>
                <a:ext cx="4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13" name="Line 36">
                <a:extLst>
                  <a:ext uri="{FF2B5EF4-FFF2-40B4-BE49-F238E27FC236}">
                    <a16:creationId xmlns:a16="http://schemas.microsoft.com/office/drawing/2014/main" id="{071542E8-C57D-4667-86BD-358411AE9F62}"/>
                  </a:ext>
                </a:extLst>
              </p:cNvPr>
              <p:cNvSpPr>
                <a:spLocks noChangeShapeType="1"/>
              </p:cNvSpPr>
              <p:nvPr/>
            </p:nvSpPr>
            <p:spPr bwMode="auto">
              <a:xfrm>
                <a:off x="3168" y="201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14" name="Line 37">
                <a:extLst>
                  <a:ext uri="{FF2B5EF4-FFF2-40B4-BE49-F238E27FC236}">
                    <a16:creationId xmlns:a16="http://schemas.microsoft.com/office/drawing/2014/main" id="{279AF199-158E-4884-ADA9-843716F0A257}"/>
                  </a:ext>
                </a:extLst>
              </p:cNvPr>
              <p:cNvSpPr>
                <a:spLocks noChangeShapeType="1"/>
              </p:cNvSpPr>
              <p:nvPr/>
            </p:nvSpPr>
            <p:spPr bwMode="auto">
              <a:xfrm>
                <a:off x="3024" y="201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15" name="Line 38">
                <a:extLst>
                  <a:ext uri="{FF2B5EF4-FFF2-40B4-BE49-F238E27FC236}">
                    <a16:creationId xmlns:a16="http://schemas.microsoft.com/office/drawing/2014/main" id="{91E0C2B2-B906-4B74-8F38-BECD9600D887}"/>
                  </a:ext>
                </a:extLst>
              </p:cNvPr>
              <p:cNvSpPr>
                <a:spLocks noChangeShapeType="1"/>
              </p:cNvSpPr>
              <p:nvPr/>
            </p:nvSpPr>
            <p:spPr bwMode="auto">
              <a:xfrm>
                <a:off x="3696" y="2256"/>
                <a:ext cx="24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16" name="Line 39">
                <a:extLst>
                  <a:ext uri="{FF2B5EF4-FFF2-40B4-BE49-F238E27FC236}">
                    <a16:creationId xmlns:a16="http://schemas.microsoft.com/office/drawing/2014/main" id="{1AE37536-2BBD-4E6D-954F-F32A7E781866}"/>
                  </a:ext>
                </a:extLst>
              </p:cNvPr>
              <p:cNvSpPr>
                <a:spLocks noChangeShapeType="1"/>
              </p:cNvSpPr>
              <p:nvPr/>
            </p:nvSpPr>
            <p:spPr bwMode="auto">
              <a:xfrm>
                <a:off x="3840" y="2112"/>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17" name="Line 40">
                <a:extLst>
                  <a:ext uri="{FF2B5EF4-FFF2-40B4-BE49-F238E27FC236}">
                    <a16:creationId xmlns:a16="http://schemas.microsoft.com/office/drawing/2014/main" id="{AD938BC1-1D71-4277-A49F-5F696C775B1C}"/>
                  </a:ext>
                </a:extLst>
              </p:cNvPr>
              <p:cNvSpPr>
                <a:spLocks noChangeShapeType="1"/>
              </p:cNvSpPr>
              <p:nvPr/>
            </p:nvSpPr>
            <p:spPr bwMode="auto">
              <a:xfrm>
                <a:off x="3984" y="2064"/>
                <a:ext cx="9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18" name="Line 42">
                <a:extLst>
                  <a:ext uri="{FF2B5EF4-FFF2-40B4-BE49-F238E27FC236}">
                    <a16:creationId xmlns:a16="http://schemas.microsoft.com/office/drawing/2014/main" id="{16CD8006-EB5E-422A-BC05-A0D9DD634622}"/>
                  </a:ext>
                </a:extLst>
              </p:cNvPr>
              <p:cNvSpPr>
                <a:spLocks noChangeShapeType="1"/>
              </p:cNvSpPr>
              <p:nvPr/>
            </p:nvSpPr>
            <p:spPr bwMode="auto">
              <a:xfrm>
                <a:off x="4320" y="206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19" name="Line 43">
                <a:extLst>
                  <a:ext uri="{FF2B5EF4-FFF2-40B4-BE49-F238E27FC236}">
                    <a16:creationId xmlns:a16="http://schemas.microsoft.com/office/drawing/2014/main" id="{FA29BB19-F010-45F5-9703-D81CAAA2E974}"/>
                  </a:ext>
                </a:extLst>
              </p:cNvPr>
              <p:cNvSpPr>
                <a:spLocks noChangeShapeType="1"/>
              </p:cNvSpPr>
              <p:nvPr/>
            </p:nvSpPr>
            <p:spPr bwMode="auto">
              <a:xfrm>
                <a:off x="4464" y="206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20" name="Line 44">
                <a:extLst>
                  <a:ext uri="{FF2B5EF4-FFF2-40B4-BE49-F238E27FC236}">
                    <a16:creationId xmlns:a16="http://schemas.microsoft.com/office/drawing/2014/main" id="{C256B198-D900-475A-A192-47495E5B52B3}"/>
                  </a:ext>
                </a:extLst>
              </p:cNvPr>
              <p:cNvSpPr>
                <a:spLocks noChangeShapeType="1"/>
              </p:cNvSpPr>
              <p:nvPr/>
            </p:nvSpPr>
            <p:spPr bwMode="auto">
              <a:xfrm>
                <a:off x="4608" y="206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21" name="Line 45">
                <a:extLst>
                  <a:ext uri="{FF2B5EF4-FFF2-40B4-BE49-F238E27FC236}">
                    <a16:creationId xmlns:a16="http://schemas.microsoft.com/office/drawing/2014/main" id="{3A1CF6C1-F9B2-499C-8068-9F7526DD6D49}"/>
                  </a:ext>
                </a:extLst>
              </p:cNvPr>
              <p:cNvSpPr>
                <a:spLocks noChangeShapeType="1"/>
              </p:cNvSpPr>
              <p:nvPr/>
            </p:nvSpPr>
            <p:spPr bwMode="auto">
              <a:xfrm>
                <a:off x="3792" y="2544"/>
                <a:ext cx="0" cy="43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22" name="Line 46">
                <a:extLst>
                  <a:ext uri="{FF2B5EF4-FFF2-40B4-BE49-F238E27FC236}">
                    <a16:creationId xmlns:a16="http://schemas.microsoft.com/office/drawing/2014/main" id="{B2D7C349-C687-4FE8-AF1D-E6DEB2080C52}"/>
                  </a:ext>
                </a:extLst>
              </p:cNvPr>
              <p:cNvSpPr>
                <a:spLocks noChangeShapeType="1"/>
              </p:cNvSpPr>
              <p:nvPr/>
            </p:nvSpPr>
            <p:spPr bwMode="auto">
              <a:xfrm flipH="1">
                <a:off x="3120" y="2160"/>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23" name="Line 47">
                <a:extLst>
                  <a:ext uri="{FF2B5EF4-FFF2-40B4-BE49-F238E27FC236}">
                    <a16:creationId xmlns:a16="http://schemas.microsoft.com/office/drawing/2014/main" id="{97BB9FE0-E811-4EA1-A72B-B6F8EA372469}"/>
                  </a:ext>
                </a:extLst>
              </p:cNvPr>
              <p:cNvSpPr>
                <a:spLocks noChangeShapeType="1"/>
              </p:cNvSpPr>
              <p:nvPr/>
            </p:nvSpPr>
            <p:spPr bwMode="auto">
              <a:xfrm flipH="1">
                <a:off x="4320" y="2160"/>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7194" name="Text Box 54">
              <a:extLst>
                <a:ext uri="{FF2B5EF4-FFF2-40B4-BE49-F238E27FC236}">
                  <a16:creationId xmlns:a16="http://schemas.microsoft.com/office/drawing/2014/main" id="{64F779BA-0614-4801-ABD4-B82A60214002}"/>
                </a:ext>
              </a:extLst>
            </p:cNvPr>
            <p:cNvSpPr txBox="1">
              <a:spLocks noChangeArrowheads="1"/>
            </p:cNvSpPr>
            <p:nvPr/>
          </p:nvSpPr>
          <p:spPr bwMode="auto">
            <a:xfrm>
              <a:off x="3024" y="2400"/>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latin typeface="Arial" panose="020B0604020202020204" pitchFamily="34" charset="0"/>
                </a:rPr>
                <a:t>出栈</a:t>
              </a:r>
            </a:p>
          </p:txBody>
        </p:sp>
        <p:sp>
          <p:nvSpPr>
            <p:cNvPr id="7195" name="Text Box 55">
              <a:extLst>
                <a:ext uri="{FF2B5EF4-FFF2-40B4-BE49-F238E27FC236}">
                  <a16:creationId xmlns:a16="http://schemas.microsoft.com/office/drawing/2014/main" id="{21CC300A-B4BC-43D9-BE89-C1A33C0EE40C}"/>
                </a:ext>
              </a:extLst>
            </p:cNvPr>
            <p:cNvSpPr txBox="1">
              <a:spLocks noChangeArrowheads="1"/>
            </p:cNvSpPr>
            <p:nvPr/>
          </p:nvSpPr>
          <p:spPr bwMode="auto">
            <a:xfrm>
              <a:off x="4224" y="2400"/>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SzPct val="85000"/>
              </a:pPr>
              <a:r>
                <a:rPr lang="zh-CN" altLang="en-US" sz="2000">
                  <a:latin typeface="Arial" panose="020B0604020202020204" pitchFamily="34" charset="0"/>
                </a:rPr>
                <a:t>进栈</a:t>
              </a:r>
              <a:endParaRPr lang="zh-CN" altLang="en-US"/>
            </a:p>
          </p:txBody>
        </p:sp>
      </p:grpSp>
      <p:grpSp>
        <p:nvGrpSpPr>
          <p:cNvPr id="4" name="Group 60">
            <a:extLst>
              <a:ext uri="{FF2B5EF4-FFF2-40B4-BE49-F238E27FC236}">
                <a16:creationId xmlns:a16="http://schemas.microsoft.com/office/drawing/2014/main" id="{71B63610-12CE-4ACA-A0C4-49E2668F6762}"/>
              </a:ext>
            </a:extLst>
          </p:cNvPr>
          <p:cNvGrpSpPr>
            <a:grpSpLocks/>
          </p:cNvGrpSpPr>
          <p:nvPr/>
        </p:nvGrpSpPr>
        <p:grpSpPr bwMode="auto">
          <a:xfrm>
            <a:off x="1071563" y="4286250"/>
            <a:ext cx="2743200" cy="2071688"/>
            <a:chOff x="624" y="2112"/>
            <a:chExt cx="1728" cy="1440"/>
          </a:xfrm>
        </p:grpSpPr>
        <p:grpSp>
          <p:nvGrpSpPr>
            <p:cNvPr id="7175" name="Group 48">
              <a:extLst>
                <a:ext uri="{FF2B5EF4-FFF2-40B4-BE49-F238E27FC236}">
                  <a16:creationId xmlns:a16="http://schemas.microsoft.com/office/drawing/2014/main" id="{85980F38-02ED-4911-87EB-95D1E4E36C31}"/>
                </a:ext>
              </a:extLst>
            </p:cNvPr>
            <p:cNvGrpSpPr>
              <a:grpSpLocks/>
            </p:cNvGrpSpPr>
            <p:nvPr/>
          </p:nvGrpSpPr>
          <p:grpSpPr bwMode="auto">
            <a:xfrm>
              <a:off x="864" y="2256"/>
              <a:ext cx="1152" cy="1296"/>
              <a:chOff x="864" y="2256"/>
              <a:chExt cx="1152" cy="1296"/>
            </a:xfrm>
          </p:grpSpPr>
          <p:sp>
            <p:nvSpPr>
              <p:cNvPr id="7181" name="Line 4">
                <a:extLst>
                  <a:ext uri="{FF2B5EF4-FFF2-40B4-BE49-F238E27FC236}">
                    <a16:creationId xmlns:a16="http://schemas.microsoft.com/office/drawing/2014/main" id="{8AC092F2-0239-4C35-9D65-483ECB7FB354}"/>
                  </a:ext>
                </a:extLst>
              </p:cNvPr>
              <p:cNvSpPr>
                <a:spLocks noChangeShapeType="1"/>
              </p:cNvSpPr>
              <p:nvPr/>
            </p:nvSpPr>
            <p:spPr bwMode="auto">
              <a:xfrm>
                <a:off x="1248" y="2400"/>
                <a:ext cx="0" cy="1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82" name="Line 5">
                <a:extLst>
                  <a:ext uri="{FF2B5EF4-FFF2-40B4-BE49-F238E27FC236}">
                    <a16:creationId xmlns:a16="http://schemas.microsoft.com/office/drawing/2014/main" id="{4C73B10F-6659-41B3-BC0B-4065805401A9}"/>
                  </a:ext>
                </a:extLst>
              </p:cNvPr>
              <p:cNvSpPr>
                <a:spLocks noChangeShapeType="1"/>
              </p:cNvSpPr>
              <p:nvPr/>
            </p:nvSpPr>
            <p:spPr bwMode="auto">
              <a:xfrm>
                <a:off x="1872" y="2352"/>
                <a:ext cx="0"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83" name="Line 6">
                <a:extLst>
                  <a:ext uri="{FF2B5EF4-FFF2-40B4-BE49-F238E27FC236}">
                    <a16:creationId xmlns:a16="http://schemas.microsoft.com/office/drawing/2014/main" id="{43D6A34D-D10F-4E78-8E62-A9A254694DE5}"/>
                  </a:ext>
                </a:extLst>
              </p:cNvPr>
              <p:cNvSpPr>
                <a:spLocks noChangeShapeType="1"/>
              </p:cNvSpPr>
              <p:nvPr/>
            </p:nvSpPr>
            <p:spPr bwMode="auto">
              <a:xfrm>
                <a:off x="1104" y="3552"/>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84" name="Line 7">
                <a:extLst>
                  <a:ext uri="{FF2B5EF4-FFF2-40B4-BE49-F238E27FC236}">
                    <a16:creationId xmlns:a16="http://schemas.microsoft.com/office/drawing/2014/main" id="{35514CF8-7BDA-440C-B348-4C156AF23E99}"/>
                  </a:ext>
                </a:extLst>
              </p:cNvPr>
              <p:cNvSpPr>
                <a:spLocks noChangeShapeType="1"/>
              </p:cNvSpPr>
              <p:nvPr/>
            </p:nvSpPr>
            <p:spPr bwMode="auto">
              <a:xfrm>
                <a:off x="1104" y="3360"/>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85" name="Line 8">
                <a:extLst>
                  <a:ext uri="{FF2B5EF4-FFF2-40B4-BE49-F238E27FC236}">
                    <a16:creationId xmlns:a16="http://schemas.microsoft.com/office/drawing/2014/main" id="{5AEC8B14-3D35-48D1-9CDD-B14B0D63D55A}"/>
                  </a:ext>
                </a:extLst>
              </p:cNvPr>
              <p:cNvSpPr>
                <a:spLocks noChangeShapeType="1"/>
              </p:cNvSpPr>
              <p:nvPr/>
            </p:nvSpPr>
            <p:spPr bwMode="auto">
              <a:xfrm>
                <a:off x="1104" y="2736"/>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86" name="Line 9">
                <a:extLst>
                  <a:ext uri="{FF2B5EF4-FFF2-40B4-BE49-F238E27FC236}">
                    <a16:creationId xmlns:a16="http://schemas.microsoft.com/office/drawing/2014/main" id="{B0D954BC-805F-4D58-8B04-D62A29A9DAA3}"/>
                  </a:ext>
                </a:extLst>
              </p:cNvPr>
              <p:cNvSpPr>
                <a:spLocks noChangeShapeType="1"/>
              </p:cNvSpPr>
              <p:nvPr/>
            </p:nvSpPr>
            <p:spPr bwMode="auto">
              <a:xfrm>
                <a:off x="1104" y="2496"/>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87" name="Line 10">
                <a:extLst>
                  <a:ext uri="{FF2B5EF4-FFF2-40B4-BE49-F238E27FC236}">
                    <a16:creationId xmlns:a16="http://schemas.microsoft.com/office/drawing/2014/main" id="{9A3FF9C8-B0AE-4470-82A8-CD27C6B000A3}"/>
                  </a:ext>
                </a:extLst>
              </p:cNvPr>
              <p:cNvSpPr>
                <a:spLocks noChangeShapeType="1"/>
              </p:cNvSpPr>
              <p:nvPr/>
            </p:nvSpPr>
            <p:spPr bwMode="auto">
              <a:xfrm flipH="1" flipV="1">
                <a:off x="1296" y="2256"/>
                <a:ext cx="192"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88" name="Line 11">
                <a:extLst>
                  <a:ext uri="{FF2B5EF4-FFF2-40B4-BE49-F238E27FC236}">
                    <a16:creationId xmlns:a16="http://schemas.microsoft.com/office/drawing/2014/main" id="{33B674D4-C530-4643-BF65-0DC35A2C08D0}"/>
                  </a:ext>
                </a:extLst>
              </p:cNvPr>
              <p:cNvSpPr>
                <a:spLocks noChangeShapeType="1"/>
              </p:cNvSpPr>
              <p:nvPr/>
            </p:nvSpPr>
            <p:spPr bwMode="auto">
              <a:xfrm flipH="1">
                <a:off x="1632" y="2304"/>
                <a:ext cx="24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89" name="Line 13">
                <a:extLst>
                  <a:ext uri="{FF2B5EF4-FFF2-40B4-BE49-F238E27FC236}">
                    <a16:creationId xmlns:a16="http://schemas.microsoft.com/office/drawing/2014/main" id="{4E18214D-568A-4CD9-9987-1272972FD61B}"/>
                  </a:ext>
                </a:extLst>
              </p:cNvPr>
              <p:cNvSpPr>
                <a:spLocks noChangeShapeType="1"/>
              </p:cNvSpPr>
              <p:nvPr/>
            </p:nvSpPr>
            <p:spPr bwMode="auto">
              <a:xfrm>
                <a:off x="864" y="2640"/>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90" name="Line 14">
                <a:extLst>
                  <a:ext uri="{FF2B5EF4-FFF2-40B4-BE49-F238E27FC236}">
                    <a16:creationId xmlns:a16="http://schemas.microsoft.com/office/drawing/2014/main" id="{372683CF-EA9E-48E0-9051-619836FED6D3}"/>
                  </a:ext>
                </a:extLst>
              </p:cNvPr>
              <p:cNvSpPr>
                <a:spLocks noChangeShapeType="1"/>
              </p:cNvSpPr>
              <p:nvPr/>
            </p:nvSpPr>
            <p:spPr bwMode="auto">
              <a:xfrm>
                <a:off x="864" y="3456"/>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91" name="Line 28">
                <a:extLst>
                  <a:ext uri="{FF2B5EF4-FFF2-40B4-BE49-F238E27FC236}">
                    <a16:creationId xmlns:a16="http://schemas.microsoft.com/office/drawing/2014/main" id="{CA936032-4D25-4DCD-8C61-965FFD055B99}"/>
                  </a:ext>
                </a:extLst>
              </p:cNvPr>
              <p:cNvSpPr>
                <a:spLocks noChangeShapeType="1"/>
              </p:cNvSpPr>
              <p:nvPr/>
            </p:nvSpPr>
            <p:spPr bwMode="auto">
              <a:xfrm>
                <a:off x="1104" y="3120"/>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7176" name="Text Box 50">
              <a:extLst>
                <a:ext uri="{FF2B5EF4-FFF2-40B4-BE49-F238E27FC236}">
                  <a16:creationId xmlns:a16="http://schemas.microsoft.com/office/drawing/2014/main" id="{44738084-9422-4610-AB13-80630BED51E9}"/>
                </a:ext>
              </a:extLst>
            </p:cNvPr>
            <p:cNvSpPr txBox="1">
              <a:spLocks noChangeArrowheads="1"/>
            </p:cNvSpPr>
            <p:nvPr/>
          </p:nvSpPr>
          <p:spPr bwMode="auto">
            <a:xfrm>
              <a:off x="912" y="2112"/>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latin typeface="Arial" panose="020B0604020202020204" pitchFamily="34" charset="0"/>
                </a:rPr>
                <a:t>出栈</a:t>
              </a:r>
            </a:p>
          </p:txBody>
        </p:sp>
        <p:sp>
          <p:nvSpPr>
            <p:cNvPr id="7177" name="Text Box 51">
              <a:extLst>
                <a:ext uri="{FF2B5EF4-FFF2-40B4-BE49-F238E27FC236}">
                  <a16:creationId xmlns:a16="http://schemas.microsoft.com/office/drawing/2014/main" id="{9E0AE7FD-2EF0-473B-8BE2-91D7C6DACEA0}"/>
                </a:ext>
              </a:extLst>
            </p:cNvPr>
            <p:cNvSpPr txBox="1">
              <a:spLocks noChangeArrowheads="1"/>
            </p:cNvSpPr>
            <p:nvPr/>
          </p:nvSpPr>
          <p:spPr bwMode="auto">
            <a:xfrm>
              <a:off x="1872" y="2160"/>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latin typeface="Arial" panose="020B0604020202020204" pitchFamily="34" charset="0"/>
                </a:rPr>
                <a:t>进栈</a:t>
              </a:r>
            </a:p>
          </p:txBody>
        </p:sp>
        <p:sp>
          <p:nvSpPr>
            <p:cNvPr id="7178" name="Text Box 52">
              <a:extLst>
                <a:ext uri="{FF2B5EF4-FFF2-40B4-BE49-F238E27FC236}">
                  <a16:creationId xmlns:a16="http://schemas.microsoft.com/office/drawing/2014/main" id="{799287D9-6F92-4C26-A8DE-7D509511210E}"/>
                </a:ext>
              </a:extLst>
            </p:cNvPr>
            <p:cNvSpPr txBox="1">
              <a:spLocks noChangeArrowheads="1"/>
            </p:cNvSpPr>
            <p:nvPr/>
          </p:nvSpPr>
          <p:spPr bwMode="auto">
            <a:xfrm>
              <a:off x="624" y="2352"/>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latin typeface="Arial" panose="020B0604020202020204" pitchFamily="34" charset="0"/>
                </a:rPr>
                <a:t>栈顶</a:t>
              </a:r>
            </a:p>
          </p:txBody>
        </p:sp>
        <p:sp>
          <p:nvSpPr>
            <p:cNvPr id="7179" name="Text Box 56">
              <a:extLst>
                <a:ext uri="{FF2B5EF4-FFF2-40B4-BE49-F238E27FC236}">
                  <a16:creationId xmlns:a16="http://schemas.microsoft.com/office/drawing/2014/main" id="{7DF8B163-473B-4F0A-8093-43431932B8CD}"/>
                </a:ext>
              </a:extLst>
            </p:cNvPr>
            <p:cNvSpPr txBox="1">
              <a:spLocks noChangeArrowheads="1"/>
            </p:cNvSpPr>
            <p:nvPr/>
          </p:nvSpPr>
          <p:spPr bwMode="auto">
            <a:xfrm>
              <a:off x="624" y="3168"/>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latin typeface="Arial" panose="020B0604020202020204" pitchFamily="34" charset="0"/>
                </a:rPr>
                <a:t>栈底</a:t>
              </a:r>
            </a:p>
          </p:txBody>
        </p:sp>
        <p:sp>
          <p:nvSpPr>
            <p:cNvPr id="7180" name="Text Box 57">
              <a:extLst>
                <a:ext uri="{FF2B5EF4-FFF2-40B4-BE49-F238E27FC236}">
                  <a16:creationId xmlns:a16="http://schemas.microsoft.com/office/drawing/2014/main" id="{63E58154-AF5A-46EC-8B4E-F2E43A8468D5}"/>
                </a:ext>
              </a:extLst>
            </p:cNvPr>
            <p:cNvSpPr txBox="1">
              <a:spLocks noChangeArrowheads="1"/>
            </p:cNvSpPr>
            <p:nvPr/>
          </p:nvSpPr>
          <p:spPr bwMode="auto">
            <a:xfrm>
              <a:off x="1392" y="2784"/>
              <a:ext cx="28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SzPct val="85000"/>
              </a:pPr>
              <a:r>
                <a:rPr lang="en-US" altLang="zh-CN" sz="800">
                  <a:latin typeface="Arial" panose="020B0604020202020204" pitchFamily="34" charset="0"/>
                </a:rPr>
                <a:t>  .        .</a:t>
              </a:r>
            </a:p>
            <a:p>
              <a:pPr algn="just" eaLnBrk="1" hangingPunct="1">
                <a:spcBef>
                  <a:spcPct val="20000"/>
                </a:spcBef>
                <a:buSzPct val="85000"/>
              </a:pPr>
              <a:r>
                <a:rPr lang="en-US" altLang="zh-CN" sz="800">
                  <a:latin typeface="Arial" panose="020B0604020202020204" pitchFamily="34" charset="0"/>
                </a:rPr>
                <a:t>  .</a:t>
              </a:r>
            </a:p>
          </p:txBody>
        </p:sp>
      </p:grpSp>
      <p:sp>
        <p:nvSpPr>
          <p:cNvPr id="57" name="矩形 56">
            <a:extLst>
              <a:ext uri="{FF2B5EF4-FFF2-40B4-BE49-F238E27FC236}">
                <a16:creationId xmlns:a16="http://schemas.microsoft.com/office/drawing/2014/main" id="{7957BDB5-172A-4864-A9EA-CA9762023478}"/>
              </a:ext>
            </a:extLst>
          </p:cNvPr>
          <p:cNvSpPr/>
          <p:nvPr/>
        </p:nvSpPr>
        <p:spPr>
          <a:xfrm>
            <a:off x="1785938" y="6457950"/>
            <a:ext cx="7358062" cy="400050"/>
          </a:xfrm>
          <a:prstGeom prst="rect">
            <a:avLst/>
          </a:prstGeom>
        </p:spPr>
        <p:txBody>
          <a:bodyPr>
            <a:spAutoFit/>
          </a:bodyPr>
          <a:lstStyle/>
          <a:p>
            <a:pPr>
              <a:defRPr/>
            </a:pPr>
            <a:r>
              <a:rPr lang="en-US" altLang="zh-CN" sz="2000" b="1" kern="0" dirty="0">
                <a:latin typeface="Times New Roman" charset="0"/>
              </a:rPr>
              <a:t>(a)</a:t>
            </a:r>
            <a:r>
              <a:rPr lang="zh-CN" altLang="en-US" sz="2000" b="1" kern="0" dirty="0">
                <a:latin typeface="Times New Roman" charset="0"/>
              </a:rPr>
              <a:t>栈的示意图                           </a:t>
            </a:r>
            <a:r>
              <a:rPr lang="en-US" altLang="zh-CN" sz="2000" b="1" kern="0" dirty="0">
                <a:latin typeface="Times New Roman" charset="0"/>
              </a:rPr>
              <a:t>(b) </a:t>
            </a:r>
            <a:r>
              <a:rPr lang="zh-CN" altLang="en-US" sz="2000" b="1" kern="0" dirty="0">
                <a:latin typeface="Times New Roman" charset="0"/>
              </a:rPr>
              <a:t>用铁路调度站表示栈</a:t>
            </a:r>
            <a:endParaRPr lang="zh-CN" altLang="en-US" sz="2000" dirty="0">
              <a:latin typeface="Times New Roman" charset="0"/>
            </a:endParaRPr>
          </a:p>
        </p:txBody>
      </p:sp>
      <p:sp>
        <p:nvSpPr>
          <p:cNvPr id="3" name="灯片编号占位符 2">
            <a:extLst>
              <a:ext uri="{FF2B5EF4-FFF2-40B4-BE49-F238E27FC236}">
                <a16:creationId xmlns:a16="http://schemas.microsoft.com/office/drawing/2014/main" id="{7A689909-22EA-4F6F-A91F-98146BD80A5A}"/>
              </a:ext>
            </a:extLst>
          </p:cNvPr>
          <p:cNvSpPr>
            <a:spLocks noGrp="1"/>
          </p:cNvSpPr>
          <p:nvPr>
            <p:ph type="sldNum" sz="quarter" idx="12"/>
          </p:nvPr>
        </p:nvSpPr>
        <p:spPr/>
        <p:txBody>
          <a:bodyPr/>
          <a:lstStyle/>
          <a:p>
            <a:fld id="{6F7EDBC0-6DEE-4BD2-A354-B0E2D215F1D6}" type="slidenum">
              <a:rPr lang="zh-CN" altLang="en-US" smtClean="0"/>
              <a:pPr/>
              <a:t>6</a:t>
            </a:fld>
            <a:endParaRPr lang="en-US" altLang="zh-CN"/>
          </a:p>
        </p:txBody>
      </p:sp>
      <p:grpSp>
        <p:nvGrpSpPr>
          <p:cNvPr id="58" name="Group 2">
            <a:extLst>
              <a:ext uri="{FF2B5EF4-FFF2-40B4-BE49-F238E27FC236}">
                <a16:creationId xmlns:a16="http://schemas.microsoft.com/office/drawing/2014/main" id="{72E0B5A7-64C0-4548-89B2-10DB75CC6DA0}"/>
              </a:ext>
            </a:extLst>
          </p:cNvPr>
          <p:cNvGrpSpPr>
            <a:grpSpLocks/>
          </p:cNvGrpSpPr>
          <p:nvPr/>
        </p:nvGrpSpPr>
        <p:grpSpPr bwMode="auto">
          <a:xfrm>
            <a:off x="7258088" y="627029"/>
            <a:ext cx="1202260" cy="1144966"/>
            <a:chOff x="1440" y="1920"/>
            <a:chExt cx="1212" cy="1776"/>
          </a:xfrm>
        </p:grpSpPr>
        <p:sp>
          <p:nvSpPr>
            <p:cNvPr id="59" name="Line 3">
              <a:extLst>
                <a:ext uri="{FF2B5EF4-FFF2-40B4-BE49-F238E27FC236}">
                  <a16:creationId xmlns:a16="http://schemas.microsoft.com/office/drawing/2014/main" id="{26A0C058-381B-438F-91A6-8CA783AAE07A}"/>
                </a:ext>
              </a:extLst>
            </p:cNvPr>
            <p:cNvSpPr>
              <a:spLocks noChangeShapeType="1"/>
            </p:cNvSpPr>
            <p:nvPr/>
          </p:nvSpPr>
          <p:spPr bwMode="auto">
            <a:xfrm>
              <a:off x="1440" y="1920"/>
              <a:ext cx="0" cy="1776"/>
            </a:xfrm>
            <a:prstGeom prst="line">
              <a:avLst/>
            </a:prstGeom>
            <a:noFill/>
            <a:ln w="57150">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4">
              <a:extLst>
                <a:ext uri="{FF2B5EF4-FFF2-40B4-BE49-F238E27FC236}">
                  <a16:creationId xmlns:a16="http://schemas.microsoft.com/office/drawing/2014/main" id="{13C9CB07-72C3-4AB7-9D32-0D35B870FD8E}"/>
                </a:ext>
              </a:extLst>
            </p:cNvPr>
            <p:cNvSpPr>
              <a:spLocks noChangeShapeType="1"/>
            </p:cNvSpPr>
            <p:nvPr/>
          </p:nvSpPr>
          <p:spPr bwMode="auto">
            <a:xfrm>
              <a:off x="1440" y="3696"/>
              <a:ext cx="1200" cy="0"/>
            </a:xfrm>
            <a:prstGeom prst="line">
              <a:avLst/>
            </a:prstGeom>
            <a:noFill/>
            <a:ln w="57150">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Line 5">
              <a:extLst>
                <a:ext uri="{FF2B5EF4-FFF2-40B4-BE49-F238E27FC236}">
                  <a16:creationId xmlns:a16="http://schemas.microsoft.com/office/drawing/2014/main" id="{BD9CAEF7-7F00-41AB-89C3-1F7865C536D0}"/>
                </a:ext>
              </a:extLst>
            </p:cNvPr>
            <p:cNvSpPr>
              <a:spLocks noChangeShapeType="1"/>
            </p:cNvSpPr>
            <p:nvPr/>
          </p:nvSpPr>
          <p:spPr bwMode="auto">
            <a:xfrm>
              <a:off x="2652" y="1968"/>
              <a:ext cx="0" cy="1728"/>
            </a:xfrm>
            <a:prstGeom prst="line">
              <a:avLst/>
            </a:prstGeom>
            <a:noFill/>
            <a:ln w="57150">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2" name="Arc 9">
            <a:extLst>
              <a:ext uri="{FF2B5EF4-FFF2-40B4-BE49-F238E27FC236}">
                <a16:creationId xmlns:a16="http://schemas.microsoft.com/office/drawing/2014/main" id="{B1DE249A-451A-4531-8EFA-B702B84EF1BB}"/>
              </a:ext>
            </a:extLst>
          </p:cNvPr>
          <p:cNvSpPr>
            <a:spLocks/>
          </p:cNvSpPr>
          <p:nvPr/>
        </p:nvSpPr>
        <p:spPr bwMode="auto">
          <a:xfrm>
            <a:off x="7164288" y="188640"/>
            <a:ext cx="593194" cy="438388"/>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206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3" name="Text Box 10">
            <a:extLst>
              <a:ext uri="{FF2B5EF4-FFF2-40B4-BE49-F238E27FC236}">
                <a16:creationId xmlns:a16="http://schemas.microsoft.com/office/drawing/2014/main" id="{9FC8E0B8-FD97-4192-B9A0-290664F37B4F}"/>
              </a:ext>
            </a:extLst>
          </p:cNvPr>
          <p:cNvSpPr txBox="1">
            <a:spLocks noChangeArrowheads="1"/>
          </p:cNvSpPr>
          <p:nvPr/>
        </p:nvSpPr>
        <p:spPr bwMode="auto">
          <a:xfrm>
            <a:off x="6657720" y="243026"/>
            <a:ext cx="900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002060"/>
                </a:solidFill>
              </a:rPr>
              <a:t>入栈</a:t>
            </a:r>
          </a:p>
        </p:txBody>
      </p:sp>
      <p:sp>
        <p:nvSpPr>
          <p:cNvPr id="64" name="Text Box 12">
            <a:extLst>
              <a:ext uri="{FF2B5EF4-FFF2-40B4-BE49-F238E27FC236}">
                <a16:creationId xmlns:a16="http://schemas.microsoft.com/office/drawing/2014/main" id="{990A8135-68E6-4A76-8B9C-8B0F9FD787D7}"/>
              </a:ext>
            </a:extLst>
          </p:cNvPr>
          <p:cNvSpPr txBox="1">
            <a:spLocks noChangeArrowheads="1"/>
          </p:cNvSpPr>
          <p:nvPr/>
        </p:nvSpPr>
        <p:spPr bwMode="auto">
          <a:xfrm>
            <a:off x="8029344" y="257607"/>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002060"/>
                </a:solidFill>
              </a:rPr>
              <a:t>出栈</a:t>
            </a:r>
          </a:p>
        </p:txBody>
      </p:sp>
      <p:sp>
        <p:nvSpPr>
          <p:cNvPr id="65" name="Arc 11">
            <a:extLst>
              <a:ext uri="{FF2B5EF4-FFF2-40B4-BE49-F238E27FC236}">
                <a16:creationId xmlns:a16="http://schemas.microsoft.com/office/drawing/2014/main" id="{6E8517EB-A3BB-4D1F-9207-EEEA16363B99}"/>
              </a:ext>
            </a:extLst>
          </p:cNvPr>
          <p:cNvSpPr>
            <a:spLocks/>
          </p:cNvSpPr>
          <p:nvPr/>
        </p:nvSpPr>
        <p:spPr bwMode="auto">
          <a:xfrm rot="10886353" flipV="1">
            <a:off x="7922123" y="180122"/>
            <a:ext cx="632873" cy="469978"/>
          </a:xfrm>
          <a:custGeom>
            <a:avLst/>
            <a:gdLst>
              <a:gd name="T0" fmla="*/ 0 w 26092"/>
              <a:gd name="T1" fmla="*/ 2147483647 h 21600"/>
              <a:gd name="T2" fmla="*/ 2147483647 w 26092"/>
              <a:gd name="T3" fmla="*/ 2147483647 h 21600"/>
              <a:gd name="T4" fmla="*/ 2147483647 w 26092"/>
              <a:gd name="T5" fmla="*/ 2147483647 h 21600"/>
              <a:gd name="T6" fmla="*/ 0 60000 65536"/>
              <a:gd name="T7" fmla="*/ 0 60000 65536"/>
              <a:gd name="T8" fmla="*/ 0 60000 65536"/>
              <a:gd name="T9" fmla="*/ 0 w 26092"/>
              <a:gd name="T10" fmla="*/ 0 h 21600"/>
              <a:gd name="T11" fmla="*/ 26092 w 26092"/>
              <a:gd name="T12" fmla="*/ 21600 h 21600"/>
            </a:gdLst>
            <a:ahLst/>
            <a:cxnLst>
              <a:cxn ang="T6">
                <a:pos x="T0" y="T1"/>
              </a:cxn>
              <a:cxn ang="T7">
                <a:pos x="T2" y="T3"/>
              </a:cxn>
              <a:cxn ang="T8">
                <a:pos x="T4" y="T5"/>
              </a:cxn>
            </a:cxnLst>
            <a:rect l="T9" t="T10" r="T11" b="T12"/>
            <a:pathLst>
              <a:path w="26092" h="21600" fill="none" extrusionOk="0">
                <a:moveTo>
                  <a:pt x="0" y="489"/>
                </a:moveTo>
                <a:cubicBezTo>
                  <a:pt x="1501" y="163"/>
                  <a:pt x="3034" y="-1"/>
                  <a:pt x="4571" y="0"/>
                </a:cubicBezTo>
                <a:cubicBezTo>
                  <a:pt x="15786" y="0"/>
                  <a:pt x="25136" y="8584"/>
                  <a:pt x="26092" y="19758"/>
                </a:cubicBezTo>
              </a:path>
              <a:path w="26092" h="21600" stroke="0" extrusionOk="0">
                <a:moveTo>
                  <a:pt x="0" y="489"/>
                </a:moveTo>
                <a:cubicBezTo>
                  <a:pt x="1501" y="163"/>
                  <a:pt x="3034" y="-1"/>
                  <a:pt x="4571" y="0"/>
                </a:cubicBezTo>
                <a:cubicBezTo>
                  <a:pt x="15786" y="0"/>
                  <a:pt x="25136" y="8584"/>
                  <a:pt x="26092" y="19758"/>
                </a:cubicBezTo>
                <a:lnTo>
                  <a:pt x="4571" y="21600"/>
                </a:lnTo>
                <a:lnTo>
                  <a:pt x="0" y="489"/>
                </a:lnTo>
                <a:close/>
              </a:path>
            </a:pathLst>
          </a:custGeom>
          <a:noFill/>
          <a:ln w="38100">
            <a:solidFill>
              <a:srgbClr val="00206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linds(horizontal)">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p:bldP spid="64" grpId="0"/>
      <p:bldP spid="6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59671119-55EE-4F58-8E06-D24B23E91D02}"/>
              </a:ext>
            </a:extLst>
          </p:cNvPr>
          <p:cNvSpPr>
            <a:spLocks noGrp="1"/>
          </p:cNvSpPr>
          <p:nvPr>
            <p:ph type="title"/>
          </p:nvPr>
        </p:nvSpPr>
        <p:spPr>
          <a:xfrm>
            <a:off x="971600" y="1052736"/>
            <a:ext cx="7793037" cy="839787"/>
          </a:xfrm>
        </p:spPr>
        <p:txBody>
          <a:bodyPr/>
          <a:lstStyle/>
          <a:p>
            <a:r>
              <a:rPr lang="en-US" altLang="zh-CN" dirty="0"/>
              <a:t>4.2.2   </a:t>
            </a:r>
            <a:r>
              <a:rPr lang="zh-CN" altLang="en-US" dirty="0"/>
              <a:t>顺序队列</a:t>
            </a:r>
          </a:p>
        </p:txBody>
      </p:sp>
      <p:sp>
        <p:nvSpPr>
          <p:cNvPr id="3" name="内容占位符 2">
            <a:extLst>
              <a:ext uri="{FF2B5EF4-FFF2-40B4-BE49-F238E27FC236}">
                <a16:creationId xmlns:a16="http://schemas.microsoft.com/office/drawing/2014/main" id="{A5A51660-83B9-497A-87D0-61A432312452}"/>
              </a:ext>
            </a:extLst>
          </p:cNvPr>
          <p:cNvSpPr>
            <a:spLocks noGrp="1"/>
          </p:cNvSpPr>
          <p:nvPr>
            <p:ph idx="1"/>
          </p:nvPr>
        </p:nvSpPr>
        <p:spPr>
          <a:xfrm>
            <a:off x="685800" y="2122488"/>
            <a:ext cx="7772400" cy="4114800"/>
          </a:xfrm>
        </p:spPr>
        <p:txBody>
          <a:bodyPr/>
          <a:lstStyle/>
          <a:p>
            <a:r>
              <a:rPr lang="zh-CN" altLang="en-US" dirty="0"/>
              <a:t>顺序队列使用</a:t>
            </a:r>
            <a:r>
              <a:rPr lang="zh-CN" altLang="en-US" dirty="0">
                <a:solidFill>
                  <a:srgbClr val="FF0000"/>
                </a:solidFill>
              </a:rPr>
              <a:t>顺序表</a:t>
            </a:r>
            <a:r>
              <a:rPr lang="zh-CN" altLang="en-US" dirty="0"/>
              <a:t>存储数据元素</a:t>
            </a:r>
            <a:endParaRPr lang="en-US" altLang="zh-CN" dirty="0"/>
          </a:p>
          <a:p>
            <a:pPr marL="0" indent="0">
              <a:buNone/>
            </a:pPr>
            <a:endParaRPr lang="en-US" altLang="zh-CN" dirty="0"/>
          </a:p>
          <a:p>
            <a:pPr marL="0" indent="0">
              <a:buNone/>
            </a:pPr>
            <a:endParaRPr lang="en-US" altLang="zh-CN" dirty="0"/>
          </a:p>
        </p:txBody>
      </p:sp>
      <p:sp>
        <p:nvSpPr>
          <p:cNvPr id="2" name="灯片编号占位符 1">
            <a:extLst>
              <a:ext uri="{FF2B5EF4-FFF2-40B4-BE49-F238E27FC236}">
                <a16:creationId xmlns:a16="http://schemas.microsoft.com/office/drawing/2014/main" id="{D1125391-7FC9-46E1-BCF1-5075AFD83428}"/>
              </a:ext>
            </a:extLst>
          </p:cNvPr>
          <p:cNvSpPr>
            <a:spLocks noGrp="1"/>
          </p:cNvSpPr>
          <p:nvPr>
            <p:ph type="sldNum" sz="quarter" idx="12"/>
          </p:nvPr>
        </p:nvSpPr>
        <p:spPr/>
        <p:txBody>
          <a:bodyPr/>
          <a:lstStyle/>
          <a:p>
            <a:fld id="{6F7EDBC0-6DEE-4BD2-A354-B0E2D215F1D6}" type="slidenum">
              <a:rPr lang="zh-CN" altLang="en-US" smtClean="0"/>
              <a:pPr/>
              <a:t>60</a:t>
            </a:fld>
            <a:endParaRPr lang="en-US" altLang="zh-CN"/>
          </a:p>
        </p:txBody>
      </p:sp>
      <p:graphicFrame>
        <p:nvGraphicFramePr>
          <p:cNvPr id="4" name="表格 3">
            <a:extLst>
              <a:ext uri="{FF2B5EF4-FFF2-40B4-BE49-F238E27FC236}">
                <a16:creationId xmlns:a16="http://schemas.microsoft.com/office/drawing/2014/main" id="{1F3901BA-919E-48FE-95C6-EFD0A8860B2D}"/>
              </a:ext>
            </a:extLst>
          </p:cNvPr>
          <p:cNvGraphicFramePr>
            <a:graphicFrameLocks noGrp="1"/>
          </p:cNvGraphicFramePr>
          <p:nvPr>
            <p:extLst>
              <p:ext uri="{D42A27DB-BD31-4B8C-83A1-F6EECF244321}">
                <p14:modId xmlns:p14="http://schemas.microsoft.com/office/powerpoint/2010/main" val="2904321288"/>
              </p:ext>
            </p:extLst>
          </p:nvPr>
        </p:nvGraphicFramePr>
        <p:xfrm>
          <a:off x="1310358" y="3747027"/>
          <a:ext cx="7614567" cy="617468"/>
        </p:xfrm>
        <a:graphic>
          <a:graphicData uri="http://schemas.openxmlformats.org/drawingml/2006/table">
            <a:tbl>
              <a:tblPr firstRow="1" bandRow="1">
                <a:tableStyleId>{5C22544A-7EE6-4342-B048-85BDC9FD1C3A}</a:tableStyleId>
              </a:tblPr>
              <a:tblGrid>
                <a:gridCol w="846063">
                  <a:extLst>
                    <a:ext uri="{9D8B030D-6E8A-4147-A177-3AD203B41FA5}">
                      <a16:colId xmlns:a16="http://schemas.microsoft.com/office/drawing/2014/main" val="3912952259"/>
                    </a:ext>
                  </a:extLst>
                </a:gridCol>
                <a:gridCol w="846063">
                  <a:extLst>
                    <a:ext uri="{9D8B030D-6E8A-4147-A177-3AD203B41FA5}">
                      <a16:colId xmlns:a16="http://schemas.microsoft.com/office/drawing/2014/main" val="1030619803"/>
                    </a:ext>
                  </a:extLst>
                </a:gridCol>
                <a:gridCol w="846063">
                  <a:extLst>
                    <a:ext uri="{9D8B030D-6E8A-4147-A177-3AD203B41FA5}">
                      <a16:colId xmlns:a16="http://schemas.microsoft.com/office/drawing/2014/main" val="623785916"/>
                    </a:ext>
                  </a:extLst>
                </a:gridCol>
                <a:gridCol w="846063">
                  <a:extLst>
                    <a:ext uri="{9D8B030D-6E8A-4147-A177-3AD203B41FA5}">
                      <a16:colId xmlns:a16="http://schemas.microsoft.com/office/drawing/2014/main" val="32797393"/>
                    </a:ext>
                  </a:extLst>
                </a:gridCol>
                <a:gridCol w="846063">
                  <a:extLst>
                    <a:ext uri="{9D8B030D-6E8A-4147-A177-3AD203B41FA5}">
                      <a16:colId xmlns:a16="http://schemas.microsoft.com/office/drawing/2014/main" val="2844324873"/>
                    </a:ext>
                  </a:extLst>
                </a:gridCol>
                <a:gridCol w="846063">
                  <a:extLst>
                    <a:ext uri="{9D8B030D-6E8A-4147-A177-3AD203B41FA5}">
                      <a16:colId xmlns:a16="http://schemas.microsoft.com/office/drawing/2014/main" val="3363940397"/>
                    </a:ext>
                  </a:extLst>
                </a:gridCol>
                <a:gridCol w="846063">
                  <a:extLst>
                    <a:ext uri="{9D8B030D-6E8A-4147-A177-3AD203B41FA5}">
                      <a16:colId xmlns:a16="http://schemas.microsoft.com/office/drawing/2014/main" val="4024686391"/>
                    </a:ext>
                  </a:extLst>
                </a:gridCol>
                <a:gridCol w="846063">
                  <a:extLst>
                    <a:ext uri="{9D8B030D-6E8A-4147-A177-3AD203B41FA5}">
                      <a16:colId xmlns:a16="http://schemas.microsoft.com/office/drawing/2014/main" val="135024596"/>
                    </a:ext>
                  </a:extLst>
                </a:gridCol>
                <a:gridCol w="846063">
                  <a:extLst>
                    <a:ext uri="{9D8B030D-6E8A-4147-A177-3AD203B41FA5}">
                      <a16:colId xmlns:a16="http://schemas.microsoft.com/office/drawing/2014/main" val="1801770189"/>
                    </a:ext>
                  </a:extLst>
                </a:gridCol>
              </a:tblGrid>
              <a:tr h="617468">
                <a:tc>
                  <a:txBody>
                    <a:bodyPr/>
                    <a:lstStyle/>
                    <a:p>
                      <a:r>
                        <a:rPr lang="en-US" altLang="zh-CN" sz="3200" b="0" dirty="0">
                          <a:solidFill>
                            <a:schemeClr val="tx1"/>
                          </a:solidFill>
                          <a:latin typeface="+mn-lt"/>
                          <a:cs typeface="Arial" panose="020B0604020202020204" pitchFamily="34" charset="0"/>
                        </a:rPr>
                        <a:t>a</a:t>
                      </a:r>
                      <a:r>
                        <a:rPr lang="en-US" altLang="zh-CN" sz="3200" b="0" baseline="-25000" dirty="0">
                          <a:solidFill>
                            <a:schemeClr val="tx1"/>
                          </a:solidFill>
                          <a:latin typeface="+mn-lt"/>
                          <a:cs typeface="Arial" panose="020B0604020202020204" pitchFamily="34" charset="0"/>
                        </a:rPr>
                        <a:t>0</a:t>
                      </a:r>
                      <a:endParaRPr lang="zh-CN" altLang="en-US" sz="3200" b="0" dirty="0">
                        <a:solidFill>
                          <a:schemeClr val="tx1"/>
                        </a:solidFill>
                        <a:latin typeface="+mn-lt"/>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b="0" dirty="0">
                          <a:solidFill>
                            <a:schemeClr val="tx1"/>
                          </a:solidFill>
                          <a:latin typeface="+mn-lt"/>
                          <a:cs typeface="Arial" panose="020B0604020202020204" pitchFamily="34" charset="0"/>
                        </a:rPr>
                        <a:t>a</a:t>
                      </a:r>
                      <a:r>
                        <a:rPr lang="en-US" altLang="zh-CN" sz="3200" b="0" baseline="-25000" dirty="0">
                          <a:solidFill>
                            <a:schemeClr val="tx1"/>
                          </a:solidFill>
                          <a:latin typeface="+mn-lt"/>
                          <a:cs typeface="Arial" panose="020B0604020202020204" pitchFamily="34" charset="0"/>
                        </a:rPr>
                        <a:t>1</a:t>
                      </a:r>
                      <a:endParaRPr lang="zh-CN" altLang="en-US" sz="3200" b="0" dirty="0">
                        <a:solidFill>
                          <a:schemeClr val="tx1"/>
                        </a:solidFill>
                        <a:latin typeface="+mn-lt"/>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3200" b="0" dirty="0">
                        <a:solidFill>
                          <a:schemeClr val="tx1"/>
                        </a:solidFill>
                        <a:latin typeface="+mn-lt"/>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3200" b="0" dirty="0">
                        <a:solidFill>
                          <a:schemeClr val="tx1"/>
                        </a:solidFill>
                        <a:latin typeface="+mn-lt"/>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3200" b="0" dirty="0">
                        <a:solidFill>
                          <a:schemeClr val="tx1"/>
                        </a:solidFill>
                        <a:latin typeface="+mn-lt"/>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b="0" dirty="0">
                          <a:solidFill>
                            <a:schemeClr val="tx1"/>
                          </a:solidFill>
                          <a:latin typeface="+mn-lt"/>
                          <a:cs typeface="Arial" panose="020B0604020202020204" pitchFamily="34" charset="0"/>
                        </a:rPr>
                        <a:t>a</a:t>
                      </a:r>
                      <a:r>
                        <a:rPr lang="en-US" altLang="zh-CN" sz="3200" b="0" baseline="-25000" dirty="0">
                          <a:solidFill>
                            <a:schemeClr val="tx1"/>
                          </a:solidFill>
                          <a:latin typeface="+mn-lt"/>
                          <a:cs typeface="Arial" panose="020B0604020202020204" pitchFamily="34" charset="0"/>
                        </a:rPr>
                        <a:t>n-1</a:t>
                      </a:r>
                      <a:endParaRPr lang="zh-CN" altLang="en-US" sz="3200" b="0" dirty="0">
                        <a:solidFill>
                          <a:schemeClr val="tx1"/>
                        </a:solidFill>
                        <a:latin typeface="+mn-lt"/>
                        <a:cs typeface="Arial" panose="020B0604020202020204" pitchFamily="34" charset="0"/>
                      </a:endParaRPr>
                    </a:p>
                  </a:txBody>
                  <a:tcPr/>
                </a:tc>
                <a:tc>
                  <a:txBody>
                    <a:bodyPr/>
                    <a:lstStyle/>
                    <a:p>
                      <a:endParaRPr lang="zh-CN" altLang="en-US" sz="3200" b="0" kern="1200" dirty="0">
                        <a:solidFill>
                          <a:schemeClr val="tx1"/>
                        </a:solidFill>
                        <a:latin typeface="+mn-lt"/>
                        <a:ea typeface="+mn-ea"/>
                        <a:cs typeface="Arial" panose="020B0604020202020204" pitchFamily="34" charset="0"/>
                      </a:endParaRPr>
                    </a:p>
                  </a:txBody>
                  <a:tcPr/>
                </a:tc>
                <a:tc>
                  <a:txBody>
                    <a:bodyPr/>
                    <a:lstStyle/>
                    <a:p>
                      <a:endParaRPr lang="zh-CN" altLang="en-US" sz="3200" b="0" kern="1200" dirty="0">
                        <a:solidFill>
                          <a:schemeClr val="tx1"/>
                        </a:solidFill>
                        <a:latin typeface="+mn-lt"/>
                        <a:ea typeface="+mn-ea"/>
                        <a:cs typeface="Arial" panose="020B0604020202020204" pitchFamily="34" charset="0"/>
                      </a:endParaRPr>
                    </a:p>
                  </a:txBody>
                  <a:tcPr/>
                </a:tc>
                <a:tc>
                  <a:txBody>
                    <a:bodyPr/>
                    <a:lstStyle/>
                    <a:p>
                      <a:endParaRPr lang="zh-CN" altLang="en-US" sz="3200" b="0" kern="1200" dirty="0">
                        <a:solidFill>
                          <a:schemeClr val="tx1"/>
                        </a:solidFill>
                        <a:latin typeface="+mn-lt"/>
                        <a:ea typeface="+mn-ea"/>
                        <a:cs typeface="Arial" panose="020B0604020202020204" pitchFamily="34" charset="0"/>
                      </a:endParaRPr>
                    </a:p>
                  </a:txBody>
                  <a:tcPr/>
                </a:tc>
                <a:extLst>
                  <a:ext uri="{0D108BD9-81ED-4DB2-BD59-A6C34878D82A}">
                    <a16:rowId xmlns:a16="http://schemas.microsoft.com/office/drawing/2014/main" val="1840184371"/>
                  </a:ext>
                </a:extLst>
              </a:tr>
            </a:tbl>
          </a:graphicData>
        </a:graphic>
      </p:graphicFrame>
      <p:sp>
        <p:nvSpPr>
          <p:cNvPr id="5" name="文本框 4">
            <a:extLst>
              <a:ext uri="{FF2B5EF4-FFF2-40B4-BE49-F238E27FC236}">
                <a16:creationId xmlns:a16="http://schemas.microsoft.com/office/drawing/2014/main" id="{8F0CAA12-AEFE-4E71-9790-8EFDE12F29C2}"/>
              </a:ext>
            </a:extLst>
          </p:cNvPr>
          <p:cNvSpPr txBox="1"/>
          <p:nvPr/>
        </p:nvSpPr>
        <p:spPr>
          <a:xfrm>
            <a:off x="57200" y="3151632"/>
            <a:ext cx="1415772" cy="584775"/>
          </a:xfrm>
          <a:prstGeom prst="rect">
            <a:avLst/>
          </a:prstGeom>
          <a:noFill/>
        </p:spPr>
        <p:txBody>
          <a:bodyPr wrap="none" rtlCol="0">
            <a:spAutoFit/>
          </a:bodyPr>
          <a:lstStyle/>
          <a:p>
            <a:r>
              <a:rPr lang="zh-CN" altLang="en-US" sz="3200" dirty="0"/>
              <a:t>顺序表</a:t>
            </a:r>
          </a:p>
        </p:txBody>
      </p:sp>
      <p:sp>
        <p:nvSpPr>
          <p:cNvPr id="6" name="文本框 5">
            <a:extLst>
              <a:ext uri="{FF2B5EF4-FFF2-40B4-BE49-F238E27FC236}">
                <a16:creationId xmlns:a16="http://schemas.microsoft.com/office/drawing/2014/main" id="{3E123429-9448-493E-A9CF-2E46EC4DFD71}"/>
              </a:ext>
            </a:extLst>
          </p:cNvPr>
          <p:cNvSpPr txBox="1"/>
          <p:nvPr/>
        </p:nvSpPr>
        <p:spPr>
          <a:xfrm>
            <a:off x="1547664" y="3274742"/>
            <a:ext cx="7614567" cy="461665"/>
          </a:xfrm>
          <a:prstGeom prst="rect">
            <a:avLst/>
          </a:prstGeom>
          <a:noFill/>
        </p:spPr>
        <p:txBody>
          <a:bodyPr wrap="square" rtlCol="0">
            <a:spAutoFit/>
          </a:bodyPr>
          <a:lstStyle/>
          <a:p>
            <a:r>
              <a:rPr lang="en-US" altLang="zh-CN" dirty="0"/>
              <a:t>0       1          </a:t>
            </a:r>
            <a:r>
              <a:rPr lang="zh-CN" altLang="en-US" dirty="0"/>
              <a:t>。。。                   </a:t>
            </a:r>
            <a:r>
              <a:rPr lang="en-US" altLang="zh-CN" dirty="0"/>
              <a:t>n-1 </a:t>
            </a:r>
            <a:r>
              <a:rPr lang="zh-CN" altLang="en-US" dirty="0"/>
              <a:t>。。。            </a:t>
            </a:r>
            <a:r>
              <a:rPr lang="en-US" altLang="zh-CN" dirty="0"/>
              <a:t>length-1</a:t>
            </a:r>
            <a:r>
              <a:rPr lang="zh-CN" altLang="en-US" dirty="0"/>
              <a:t>   </a:t>
            </a:r>
            <a:endParaRPr lang="en-US" altLang="zh-CN" dirty="0"/>
          </a:p>
        </p:txBody>
      </p:sp>
      <p:sp>
        <p:nvSpPr>
          <p:cNvPr id="8" name="文本框 7">
            <a:extLst>
              <a:ext uri="{FF2B5EF4-FFF2-40B4-BE49-F238E27FC236}">
                <a16:creationId xmlns:a16="http://schemas.microsoft.com/office/drawing/2014/main" id="{86D6EEBA-C259-44DA-AC45-EB79A53D03B4}"/>
              </a:ext>
            </a:extLst>
          </p:cNvPr>
          <p:cNvSpPr txBox="1"/>
          <p:nvPr/>
        </p:nvSpPr>
        <p:spPr>
          <a:xfrm>
            <a:off x="219075" y="4765551"/>
            <a:ext cx="2646878" cy="584775"/>
          </a:xfrm>
          <a:prstGeom prst="rect">
            <a:avLst/>
          </a:prstGeom>
          <a:noFill/>
        </p:spPr>
        <p:txBody>
          <a:bodyPr wrap="none" rtlCol="0">
            <a:spAutoFit/>
          </a:bodyPr>
          <a:lstStyle/>
          <a:p>
            <a:r>
              <a:rPr lang="zh-CN" altLang="en-US" sz="3200" dirty="0"/>
              <a:t>出队，头删除</a:t>
            </a:r>
          </a:p>
        </p:txBody>
      </p:sp>
      <p:sp>
        <p:nvSpPr>
          <p:cNvPr id="9" name="文本框 8">
            <a:extLst>
              <a:ext uri="{FF2B5EF4-FFF2-40B4-BE49-F238E27FC236}">
                <a16:creationId xmlns:a16="http://schemas.microsoft.com/office/drawing/2014/main" id="{9F90ED4E-F5A2-4788-B093-2E76264B3F1E}"/>
              </a:ext>
            </a:extLst>
          </p:cNvPr>
          <p:cNvSpPr txBox="1"/>
          <p:nvPr/>
        </p:nvSpPr>
        <p:spPr>
          <a:xfrm>
            <a:off x="5714256" y="4765551"/>
            <a:ext cx="2646878" cy="584775"/>
          </a:xfrm>
          <a:prstGeom prst="rect">
            <a:avLst/>
          </a:prstGeom>
          <a:noFill/>
        </p:spPr>
        <p:txBody>
          <a:bodyPr wrap="none" rtlCol="0">
            <a:spAutoFit/>
          </a:bodyPr>
          <a:lstStyle/>
          <a:p>
            <a:r>
              <a:rPr lang="zh-CN" altLang="en-US" sz="3200" dirty="0"/>
              <a:t>入队，尾插入</a:t>
            </a:r>
          </a:p>
        </p:txBody>
      </p:sp>
      <p:cxnSp>
        <p:nvCxnSpPr>
          <p:cNvPr id="10" name="连接符: 曲线 9">
            <a:extLst>
              <a:ext uri="{FF2B5EF4-FFF2-40B4-BE49-F238E27FC236}">
                <a16:creationId xmlns:a16="http://schemas.microsoft.com/office/drawing/2014/main" id="{370E6139-8462-4D82-A320-35000CAA3DC1}"/>
              </a:ext>
            </a:extLst>
          </p:cNvPr>
          <p:cNvCxnSpPr>
            <a:cxnSpLocks/>
          </p:cNvCxnSpPr>
          <p:nvPr/>
        </p:nvCxnSpPr>
        <p:spPr>
          <a:xfrm rot="5400000">
            <a:off x="973999" y="4347621"/>
            <a:ext cx="551900" cy="405475"/>
          </a:xfrm>
          <a:prstGeom prst="curvedConnector3">
            <a:avLst>
              <a:gd name="adj1" fmla="val -9645"/>
            </a:avLst>
          </a:prstGeom>
          <a:ln w="28575">
            <a:headEnd w="lg" len="lg"/>
            <a:tailEnd type="triangle"/>
          </a:ln>
        </p:spPr>
        <p:style>
          <a:lnRef idx="1">
            <a:schemeClr val="dk1"/>
          </a:lnRef>
          <a:fillRef idx="0">
            <a:schemeClr val="dk1"/>
          </a:fillRef>
          <a:effectRef idx="0">
            <a:schemeClr val="dk1"/>
          </a:effectRef>
          <a:fontRef idx="minor">
            <a:schemeClr val="tx1"/>
          </a:fontRef>
        </p:style>
      </p:cxnSp>
      <p:cxnSp>
        <p:nvCxnSpPr>
          <p:cNvPr id="17" name="连接符: 曲线 16">
            <a:extLst>
              <a:ext uri="{FF2B5EF4-FFF2-40B4-BE49-F238E27FC236}">
                <a16:creationId xmlns:a16="http://schemas.microsoft.com/office/drawing/2014/main" id="{A8AEFB9D-579F-4685-B506-A69C7606AE06}"/>
              </a:ext>
            </a:extLst>
          </p:cNvPr>
          <p:cNvCxnSpPr>
            <a:cxnSpLocks/>
          </p:cNvCxnSpPr>
          <p:nvPr/>
        </p:nvCxnSpPr>
        <p:spPr>
          <a:xfrm>
            <a:off x="6228187" y="4335163"/>
            <a:ext cx="432047" cy="430390"/>
          </a:xfrm>
          <a:prstGeom prst="curvedConnector3">
            <a:avLst>
              <a:gd name="adj1" fmla="val 103617"/>
            </a:avLst>
          </a:prstGeom>
          <a:ln w="28575">
            <a:headEnd w="lg" len="lg"/>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12672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8" grpId="0"/>
      <p:bldP spid="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59671119-55EE-4F58-8E06-D24B23E91D02}"/>
              </a:ext>
            </a:extLst>
          </p:cNvPr>
          <p:cNvSpPr>
            <a:spLocks noGrp="1"/>
          </p:cNvSpPr>
          <p:nvPr>
            <p:ph type="title"/>
          </p:nvPr>
        </p:nvSpPr>
        <p:spPr>
          <a:xfrm>
            <a:off x="971600" y="1052736"/>
            <a:ext cx="7793037" cy="839787"/>
          </a:xfrm>
        </p:spPr>
        <p:txBody>
          <a:bodyPr/>
          <a:lstStyle/>
          <a:p>
            <a:r>
              <a:rPr lang="en-US" altLang="zh-CN" dirty="0"/>
              <a:t>4.2.2   </a:t>
            </a:r>
            <a:r>
              <a:rPr lang="zh-CN" altLang="en-US" dirty="0"/>
              <a:t>顺序队列</a:t>
            </a:r>
          </a:p>
        </p:txBody>
      </p:sp>
      <p:sp>
        <p:nvSpPr>
          <p:cNvPr id="3" name="内容占位符 2">
            <a:extLst>
              <a:ext uri="{FF2B5EF4-FFF2-40B4-BE49-F238E27FC236}">
                <a16:creationId xmlns:a16="http://schemas.microsoft.com/office/drawing/2014/main" id="{A5A51660-83B9-497A-87D0-61A432312452}"/>
              </a:ext>
            </a:extLst>
          </p:cNvPr>
          <p:cNvSpPr>
            <a:spLocks noGrp="1"/>
          </p:cNvSpPr>
          <p:nvPr>
            <p:ph idx="1"/>
          </p:nvPr>
        </p:nvSpPr>
        <p:spPr>
          <a:xfrm>
            <a:off x="685800" y="2122488"/>
            <a:ext cx="7772400" cy="4114800"/>
          </a:xfrm>
        </p:spPr>
        <p:txBody>
          <a:bodyPr/>
          <a:lstStyle/>
          <a:p>
            <a:r>
              <a:rPr lang="zh-CN" altLang="en-US" dirty="0"/>
              <a:t>顺序队列使用</a:t>
            </a:r>
            <a:r>
              <a:rPr lang="zh-CN" altLang="en-US" dirty="0">
                <a:solidFill>
                  <a:srgbClr val="FF0000"/>
                </a:solidFill>
              </a:rPr>
              <a:t>数组</a:t>
            </a:r>
            <a:r>
              <a:rPr lang="zh-CN" altLang="en-US" dirty="0"/>
              <a:t>存储数据元素</a:t>
            </a:r>
            <a:endParaRPr lang="en-US" altLang="zh-CN" dirty="0"/>
          </a:p>
          <a:p>
            <a:r>
              <a:rPr lang="en-US" altLang="zh-CN" dirty="0"/>
              <a:t>front</a:t>
            </a:r>
            <a:r>
              <a:rPr lang="zh-CN" altLang="en-US" dirty="0"/>
              <a:t>，</a:t>
            </a:r>
            <a:r>
              <a:rPr lang="en-US" altLang="zh-CN" dirty="0"/>
              <a:t>rear</a:t>
            </a:r>
            <a:r>
              <a:rPr lang="zh-CN" altLang="en-US" dirty="0"/>
              <a:t>记住队列头、尾下标值。</a:t>
            </a:r>
            <a:endParaRPr lang="en-US" altLang="zh-CN" dirty="0"/>
          </a:p>
          <a:p>
            <a:r>
              <a:rPr lang="zh-CN" altLang="en-US" dirty="0"/>
              <a:t>入队，出队时，改变</a:t>
            </a:r>
            <a:r>
              <a:rPr lang="en-US" altLang="zh-CN" dirty="0"/>
              <a:t>front</a:t>
            </a:r>
            <a:r>
              <a:rPr lang="zh-CN" altLang="en-US" dirty="0"/>
              <a:t>，</a:t>
            </a:r>
            <a:r>
              <a:rPr lang="en-US" altLang="zh-CN" dirty="0"/>
              <a:t>rear</a:t>
            </a:r>
            <a:r>
              <a:rPr lang="zh-CN" altLang="en-US" dirty="0"/>
              <a:t>值，不需要移动元素。</a:t>
            </a:r>
            <a:endParaRPr lang="en-US" altLang="zh-CN" dirty="0"/>
          </a:p>
        </p:txBody>
      </p:sp>
      <p:sp>
        <p:nvSpPr>
          <p:cNvPr id="2" name="灯片编号占位符 1">
            <a:extLst>
              <a:ext uri="{FF2B5EF4-FFF2-40B4-BE49-F238E27FC236}">
                <a16:creationId xmlns:a16="http://schemas.microsoft.com/office/drawing/2014/main" id="{D1125391-7FC9-46E1-BCF1-5075AFD83428}"/>
              </a:ext>
            </a:extLst>
          </p:cNvPr>
          <p:cNvSpPr>
            <a:spLocks noGrp="1"/>
          </p:cNvSpPr>
          <p:nvPr>
            <p:ph type="sldNum" sz="quarter" idx="12"/>
          </p:nvPr>
        </p:nvSpPr>
        <p:spPr/>
        <p:txBody>
          <a:bodyPr/>
          <a:lstStyle/>
          <a:p>
            <a:fld id="{6F7EDBC0-6DEE-4BD2-A354-B0E2D215F1D6}" type="slidenum">
              <a:rPr lang="zh-CN" altLang="en-US" smtClean="0"/>
              <a:pPr/>
              <a:t>61</a:t>
            </a:fld>
            <a:endParaRPr lang="en-US" altLang="zh-CN"/>
          </a:p>
        </p:txBody>
      </p:sp>
    </p:spTree>
    <p:extLst>
      <p:ext uri="{BB962C8B-B14F-4D97-AF65-F5344CB8AC3E}">
        <p14:creationId xmlns:p14="http://schemas.microsoft.com/office/powerpoint/2010/main" val="8806066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59671119-55EE-4F58-8E06-D24B23E91D02}"/>
              </a:ext>
            </a:extLst>
          </p:cNvPr>
          <p:cNvSpPr>
            <a:spLocks noGrp="1"/>
          </p:cNvSpPr>
          <p:nvPr>
            <p:ph type="title"/>
          </p:nvPr>
        </p:nvSpPr>
        <p:spPr>
          <a:xfrm>
            <a:off x="107504" y="41592"/>
            <a:ext cx="7793037" cy="839787"/>
          </a:xfrm>
        </p:spPr>
        <p:txBody>
          <a:bodyPr/>
          <a:lstStyle/>
          <a:p>
            <a:r>
              <a:rPr lang="en-US" altLang="zh-CN" dirty="0"/>
              <a:t>4.2.2   </a:t>
            </a:r>
            <a:r>
              <a:rPr lang="zh-CN" altLang="en-US" dirty="0"/>
              <a:t>顺序队列</a:t>
            </a:r>
          </a:p>
        </p:txBody>
      </p:sp>
      <p:sp>
        <p:nvSpPr>
          <p:cNvPr id="3" name="内容占位符 2">
            <a:extLst>
              <a:ext uri="{FF2B5EF4-FFF2-40B4-BE49-F238E27FC236}">
                <a16:creationId xmlns:a16="http://schemas.microsoft.com/office/drawing/2014/main" id="{A5A51660-83B9-497A-87D0-61A432312452}"/>
              </a:ext>
            </a:extLst>
          </p:cNvPr>
          <p:cNvSpPr>
            <a:spLocks noGrp="1"/>
          </p:cNvSpPr>
          <p:nvPr>
            <p:ph idx="1"/>
          </p:nvPr>
        </p:nvSpPr>
        <p:spPr>
          <a:xfrm>
            <a:off x="323528" y="4179888"/>
            <a:ext cx="7772400" cy="2514600"/>
          </a:xfrm>
        </p:spPr>
        <p:txBody>
          <a:bodyPr/>
          <a:lstStyle/>
          <a:p>
            <a:r>
              <a:rPr lang="zh-CN" altLang="en-US" dirty="0"/>
              <a:t>队列为空时：</a:t>
            </a:r>
            <a:r>
              <a:rPr lang="en-US" altLang="zh-CN" dirty="0"/>
              <a:t>rear</a:t>
            </a:r>
            <a:r>
              <a:rPr lang="zh-CN" altLang="en-US" dirty="0"/>
              <a:t>＝</a:t>
            </a:r>
            <a:r>
              <a:rPr lang="en-US" altLang="zh-CN" dirty="0"/>
              <a:t>front</a:t>
            </a:r>
            <a:r>
              <a:rPr lang="zh-CN" altLang="en-US" dirty="0"/>
              <a:t>＝－</a:t>
            </a:r>
            <a:r>
              <a:rPr lang="en-US" altLang="zh-CN" dirty="0"/>
              <a:t>1</a:t>
            </a:r>
          </a:p>
          <a:p>
            <a:r>
              <a:rPr lang="zh-CN" altLang="en-US" dirty="0"/>
              <a:t>第一个元素入队时：</a:t>
            </a:r>
            <a:r>
              <a:rPr lang="en-US" altLang="zh-CN" dirty="0"/>
              <a:t>rear=front=0</a:t>
            </a:r>
          </a:p>
          <a:p>
            <a:r>
              <a:rPr lang="zh-CN" altLang="en-US" dirty="0"/>
              <a:t>数据元素入队：</a:t>
            </a:r>
            <a:r>
              <a:rPr lang="en-US" altLang="zh-CN" dirty="0"/>
              <a:t>rear</a:t>
            </a:r>
            <a:r>
              <a:rPr lang="zh-CN" altLang="en-US" dirty="0"/>
              <a:t>＝</a:t>
            </a:r>
            <a:r>
              <a:rPr lang="en-US" altLang="zh-CN" dirty="0"/>
              <a:t>rear</a:t>
            </a:r>
            <a:r>
              <a:rPr lang="zh-CN" altLang="en-US" dirty="0"/>
              <a:t>＋</a:t>
            </a:r>
            <a:r>
              <a:rPr lang="en-US" altLang="zh-CN" dirty="0"/>
              <a:t>1</a:t>
            </a:r>
          </a:p>
          <a:p>
            <a:r>
              <a:rPr lang="zh-CN" altLang="en-US" dirty="0"/>
              <a:t>数据元素出队：</a:t>
            </a:r>
            <a:r>
              <a:rPr lang="en-US" altLang="zh-CN" dirty="0"/>
              <a:t>front</a:t>
            </a:r>
            <a:r>
              <a:rPr lang="zh-CN" altLang="en-US" dirty="0"/>
              <a:t>＝</a:t>
            </a:r>
            <a:r>
              <a:rPr lang="en-US" altLang="zh-CN" dirty="0"/>
              <a:t>front</a:t>
            </a:r>
            <a:r>
              <a:rPr lang="zh-CN" altLang="en-US" dirty="0"/>
              <a:t>＋</a:t>
            </a:r>
            <a:r>
              <a:rPr lang="en-US" altLang="zh-CN" dirty="0"/>
              <a:t>1</a:t>
            </a:r>
          </a:p>
        </p:txBody>
      </p:sp>
      <p:sp>
        <p:nvSpPr>
          <p:cNvPr id="2" name="灯片编号占位符 1">
            <a:extLst>
              <a:ext uri="{FF2B5EF4-FFF2-40B4-BE49-F238E27FC236}">
                <a16:creationId xmlns:a16="http://schemas.microsoft.com/office/drawing/2014/main" id="{D1125391-7FC9-46E1-BCF1-5075AFD83428}"/>
              </a:ext>
            </a:extLst>
          </p:cNvPr>
          <p:cNvSpPr>
            <a:spLocks noGrp="1"/>
          </p:cNvSpPr>
          <p:nvPr>
            <p:ph type="sldNum" sz="quarter" idx="12"/>
          </p:nvPr>
        </p:nvSpPr>
        <p:spPr/>
        <p:txBody>
          <a:bodyPr/>
          <a:lstStyle/>
          <a:p>
            <a:fld id="{6F7EDBC0-6DEE-4BD2-A354-B0E2D215F1D6}" type="slidenum">
              <a:rPr lang="zh-CN" altLang="en-US" smtClean="0"/>
              <a:pPr/>
              <a:t>62</a:t>
            </a:fld>
            <a:endParaRPr lang="en-US" altLang="zh-CN"/>
          </a:p>
        </p:txBody>
      </p:sp>
      <p:pic>
        <p:nvPicPr>
          <p:cNvPr id="5" name="Picture 4" descr="3d10">
            <a:extLst>
              <a:ext uri="{FF2B5EF4-FFF2-40B4-BE49-F238E27FC236}">
                <a16:creationId xmlns:a16="http://schemas.microsoft.com/office/drawing/2014/main" id="{34E94D22-D703-4F93-B6E6-87136A04DF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68" y="989330"/>
            <a:ext cx="9144000" cy="303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圆角 3">
            <a:extLst>
              <a:ext uri="{FF2B5EF4-FFF2-40B4-BE49-F238E27FC236}">
                <a16:creationId xmlns:a16="http://schemas.microsoft.com/office/drawing/2014/main" id="{408EE0C4-BBD1-4733-9C4B-57E03C323961}"/>
              </a:ext>
            </a:extLst>
          </p:cNvPr>
          <p:cNvSpPr/>
          <p:nvPr/>
        </p:nvSpPr>
        <p:spPr>
          <a:xfrm>
            <a:off x="0" y="989330"/>
            <a:ext cx="2699792" cy="157557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E64D5BF4-999C-40BD-8C97-281795654974}"/>
              </a:ext>
            </a:extLst>
          </p:cNvPr>
          <p:cNvSpPr/>
          <p:nvPr/>
        </p:nvSpPr>
        <p:spPr>
          <a:xfrm>
            <a:off x="2987824" y="929024"/>
            <a:ext cx="2808312" cy="157557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3B0ACCA3-9ECC-4D92-A60B-0DE8E8D62BE3}"/>
              </a:ext>
            </a:extLst>
          </p:cNvPr>
          <p:cNvSpPr/>
          <p:nvPr/>
        </p:nvSpPr>
        <p:spPr>
          <a:xfrm>
            <a:off x="6116474" y="920437"/>
            <a:ext cx="2808312" cy="157557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DE628FB0-7BB7-46D1-BA93-4A58D02FCE0F}"/>
              </a:ext>
            </a:extLst>
          </p:cNvPr>
          <p:cNvSpPr txBox="1"/>
          <p:nvPr/>
        </p:nvSpPr>
        <p:spPr>
          <a:xfrm>
            <a:off x="7554100" y="2109805"/>
            <a:ext cx="901197" cy="338554"/>
          </a:xfrm>
          <a:prstGeom prst="rect">
            <a:avLst/>
          </a:prstGeom>
          <a:solidFill>
            <a:schemeClr val="bg1"/>
          </a:solidFill>
        </p:spPr>
        <p:txBody>
          <a:bodyPr wrap="square" rtlCol="0">
            <a:spAutoFit/>
          </a:bodyPr>
          <a:lstStyle/>
          <a:p>
            <a:r>
              <a:rPr lang="en-US" altLang="zh-CN" sz="1600" dirty="0"/>
              <a:t>20</a:t>
            </a:r>
            <a:r>
              <a:rPr lang="zh-CN" altLang="en-US" sz="1600" dirty="0"/>
              <a:t>出队</a:t>
            </a:r>
          </a:p>
        </p:txBody>
      </p:sp>
      <p:sp>
        <p:nvSpPr>
          <p:cNvPr id="10" name="矩形: 圆角 9">
            <a:extLst>
              <a:ext uri="{FF2B5EF4-FFF2-40B4-BE49-F238E27FC236}">
                <a16:creationId xmlns:a16="http://schemas.microsoft.com/office/drawing/2014/main" id="{AA051822-67A7-4DE7-8A86-1554183F2D63}"/>
              </a:ext>
            </a:extLst>
          </p:cNvPr>
          <p:cNvSpPr/>
          <p:nvPr/>
        </p:nvSpPr>
        <p:spPr>
          <a:xfrm>
            <a:off x="17654" y="2604314"/>
            <a:ext cx="2808312" cy="157557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A84DF133-EE09-4710-98E2-E5D58FF7B929}"/>
              </a:ext>
            </a:extLst>
          </p:cNvPr>
          <p:cNvSpPr/>
          <p:nvPr/>
        </p:nvSpPr>
        <p:spPr>
          <a:xfrm>
            <a:off x="3017295" y="2587915"/>
            <a:ext cx="2808312" cy="157557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3B0F79F3-E866-4C85-8957-4C3DF77ECFE2}"/>
              </a:ext>
            </a:extLst>
          </p:cNvPr>
          <p:cNvSpPr/>
          <p:nvPr/>
        </p:nvSpPr>
        <p:spPr>
          <a:xfrm>
            <a:off x="6116474" y="2571652"/>
            <a:ext cx="3009872" cy="157557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云形标注 6">
            <a:extLst>
              <a:ext uri="{FF2B5EF4-FFF2-40B4-BE49-F238E27FC236}">
                <a16:creationId xmlns:a16="http://schemas.microsoft.com/office/drawing/2014/main" id="{01294F66-7E06-464A-8A30-385CE196D5FD}"/>
              </a:ext>
            </a:extLst>
          </p:cNvPr>
          <p:cNvSpPr/>
          <p:nvPr/>
        </p:nvSpPr>
        <p:spPr>
          <a:xfrm>
            <a:off x="5659748" y="2528673"/>
            <a:ext cx="714375" cy="1643062"/>
          </a:xfrm>
          <a:prstGeom prst="cloudCallout">
            <a:avLst>
              <a:gd name="adj1" fmla="val 149348"/>
              <a:gd name="adj2" fmla="val -4324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rgbClr val="FF0000"/>
                </a:solidFill>
              </a:rPr>
              <a:t>假溢出</a:t>
            </a:r>
          </a:p>
          <a:p>
            <a:pPr algn="ct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blinds(horizontal)">
                                      <p:cBhvr>
                                        <p:cTn id="20" dur="500"/>
                                        <p:tgtEl>
                                          <p:spTgt spid="3">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blinds(horizontal)">
                                      <p:cBhvr>
                                        <p:cTn id="33" dur="500"/>
                                        <p:tgtEl>
                                          <p:spTgt spid="3">
                                            <p:txEl>
                                              <p:pRg st="2" end="2"/>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8"/>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blinds(horizontal)">
                                      <p:cBhvr>
                                        <p:cTn id="46" dur="500"/>
                                        <p:tgtEl>
                                          <p:spTgt spid="3">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0"/>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12"/>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blinds(horizontal)">
                                      <p:cBhvr>
                                        <p:cTn id="7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4" grpId="1" animBg="1"/>
      <p:bldP spid="7" grpId="0" animBg="1"/>
      <p:bldP spid="7" grpId="1" animBg="1"/>
      <p:bldP spid="8" grpId="0" animBg="1"/>
      <p:bldP spid="8" grpId="1" animBg="1"/>
      <p:bldP spid="10" grpId="0" animBg="1"/>
      <p:bldP spid="10" grpId="1" animBg="1"/>
      <p:bldP spid="12" grpId="0" animBg="1"/>
      <p:bldP spid="12" grpId="1" animBg="1"/>
      <p:bldP spid="13" grpId="0" animBg="1"/>
      <p:bldP spid="1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59671119-55EE-4F58-8E06-D24B23E91D02}"/>
              </a:ext>
            </a:extLst>
          </p:cNvPr>
          <p:cNvSpPr>
            <a:spLocks noGrp="1"/>
          </p:cNvSpPr>
          <p:nvPr>
            <p:ph type="title"/>
          </p:nvPr>
        </p:nvSpPr>
        <p:spPr>
          <a:xfrm>
            <a:off x="107504" y="41592"/>
            <a:ext cx="7793037" cy="839787"/>
          </a:xfrm>
        </p:spPr>
        <p:txBody>
          <a:bodyPr/>
          <a:lstStyle/>
          <a:p>
            <a:r>
              <a:rPr lang="en-US" altLang="zh-CN" dirty="0"/>
              <a:t>4.2.2   </a:t>
            </a:r>
            <a:r>
              <a:rPr lang="zh-CN" altLang="en-US" dirty="0"/>
              <a:t>顺序队列</a:t>
            </a:r>
          </a:p>
        </p:txBody>
      </p:sp>
      <p:sp>
        <p:nvSpPr>
          <p:cNvPr id="2" name="灯片编号占位符 1">
            <a:extLst>
              <a:ext uri="{FF2B5EF4-FFF2-40B4-BE49-F238E27FC236}">
                <a16:creationId xmlns:a16="http://schemas.microsoft.com/office/drawing/2014/main" id="{D1125391-7FC9-46E1-BCF1-5075AFD83428}"/>
              </a:ext>
            </a:extLst>
          </p:cNvPr>
          <p:cNvSpPr>
            <a:spLocks noGrp="1"/>
          </p:cNvSpPr>
          <p:nvPr>
            <p:ph type="sldNum" sz="quarter" idx="12"/>
          </p:nvPr>
        </p:nvSpPr>
        <p:spPr/>
        <p:txBody>
          <a:bodyPr/>
          <a:lstStyle/>
          <a:p>
            <a:fld id="{6F7EDBC0-6DEE-4BD2-A354-B0E2D215F1D6}" type="slidenum">
              <a:rPr lang="zh-CN" altLang="en-US" smtClean="0"/>
              <a:pPr/>
              <a:t>63</a:t>
            </a:fld>
            <a:endParaRPr lang="en-US" altLang="zh-CN"/>
          </a:p>
        </p:txBody>
      </p:sp>
      <p:pic>
        <p:nvPicPr>
          <p:cNvPr id="5" name="Picture 4" descr="3d10">
            <a:extLst>
              <a:ext uri="{FF2B5EF4-FFF2-40B4-BE49-F238E27FC236}">
                <a16:creationId xmlns:a16="http://schemas.microsoft.com/office/drawing/2014/main" id="{34E94D22-D703-4F93-B6E6-87136A04DF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68" y="989330"/>
            <a:ext cx="9144000" cy="303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DE628FB0-7BB7-46D1-BA93-4A58D02FCE0F}"/>
              </a:ext>
            </a:extLst>
          </p:cNvPr>
          <p:cNvSpPr txBox="1"/>
          <p:nvPr/>
        </p:nvSpPr>
        <p:spPr>
          <a:xfrm>
            <a:off x="7554100" y="2109805"/>
            <a:ext cx="901197" cy="338554"/>
          </a:xfrm>
          <a:prstGeom prst="rect">
            <a:avLst/>
          </a:prstGeom>
          <a:solidFill>
            <a:schemeClr val="bg1"/>
          </a:solidFill>
        </p:spPr>
        <p:txBody>
          <a:bodyPr wrap="square" rtlCol="0">
            <a:spAutoFit/>
          </a:bodyPr>
          <a:lstStyle/>
          <a:p>
            <a:r>
              <a:rPr lang="en-US" altLang="zh-CN" sz="1600" dirty="0"/>
              <a:t>20</a:t>
            </a:r>
            <a:r>
              <a:rPr lang="zh-CN" altLang="en-US" sz="1600" dirty="0"/>
              <a:t>出队</a:t>
            </a:r>
          </a:p>
        </p:txBody>
      </p:sp>
    </p:spTree>
    <p:extLst>
      <p:ext uri="{BB962C8B-B14F-4D97-AF65-F5344CB8AC3E}">
        <p14:creationId xmlns:p14="http://schemas.microsoft.com/office/powerpoint/2010/main" val="21183428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a:extLst>
              <a:ext uri="{FF2B5EF4-FFF2-40B4-BE49-F238E27FC236}">
                <a16:creationId xmlns:a16="http://schemas.microsoft.com/office/drawing/2014/main" id="{39DEBCCD-FCA1-4793-9FDB-0C89F7726989}"/>
              </a:ext>
            </a:extLst>
          </p:cNvPr>
          <p:cNvSpPr>
            <a:spLocks noGrp="1"/>
          </p:cNvSpPr>
          <p:nvPr>
            <p:ph type="title"/>
          </p:nvPr>
        </p:nvSpPr>
        <p:spPr/>
        <p:txBody>
          <a:bodyPr/>
          <a:lstStyle/>
          <a:p>
            <a:r>
              <a:rPr lang="zh-CN" altLang="en-US"/>
              <a:t>顺序队列改进</a:t>
            </a:r>
          </a:p>
        </p:txBody>
      </p:sp>
      <p:sp>
        <p:nvSpPr>
          <p:cNvPr id="3" name="内容占位符 2">
            <a:extLst>
              <a:ext uri="{FF2B5EF4-FFF2-40B4-BE49-F238E27FC236}">
                <a16:creationId xmlns:a16="http://schemas.microsoft.com/office/drawing/2014/main" id="{7B6E91E0-D741-4640-A167-F8F338BB82F4}"/>
              </a:ext>
            </a:extLst>
          </p:cNvPr>
          <p:cNvSpPr>
            <a:spLocks noGrp="1"/>
          </p:cNvSpPr>
          <p:nvPr>
            <p:ph idx="1"/>
          </p:nvPr>
        </p:nvSpPr>
        <p:spPr>
          <a:xfrm>
            <a:off x="785813" y="1928813"/>
            <a:ext cx="8538715" cy="4572000"/>
          </a:xfrm>
        </p:spPr>
        <p:txBody>
          <a:bodyPr/>
          <a:lstStyle/>
          <a:p>
            <a:pPr marL="0" indent="0">
              <a:buFont typeface="Wingdings" panose="05000000000000000000" pitchFamily="2" charset="2"/>
              <a:buChar char="Ø"/>
            </a:pPr>
            <a:r>
              <a:rPr lang="zh-CN" altLang="en-US" dirty="0"/>
              <a:t>充分利用队列中前面空出来的位置</a:t>
            </a:r>
            <a:r>
              <a:rPr lang="en-US" altLang="zh-CN" dirty="0"/>
              <a:t>——</a:t>
            </a:r>
            <a:r>
              <a:rPr lang="zh-CN" altLang="en-US" dirty="0"/>
              <a:t>新添加的元素放到前面去。</a:t>
            </a:r>
            <a:endParaRPr lang="en-US" altLang="zh-CN" dirty="0"/>
          </a:p>
          <a:p>
            <a:pPr marL="0" indent="0">
              <a:buFont typeface="Wingdings" panose="05000000000000000000" pitchFamily="2" charset="2"/>
              <a:buChar char="Ø"/>
            </a:pPr>
            <a:r>
              <a:rPr lang="zh-CN" altLang="en-US" dirty="0"/>
              <a:t>要满足队列的要求</a:t>
            </a:r>
            <a:r>
              <a:rPr lang="en-US" altLang="zh-CN" dirty="0"/>
              <a:t>——</a:t>
            </a:r>
            <a:r>
              <a:rPr lang="zh-CN" altLang="en-US" dirty="0"/>
              <a:t>队尾插入，队头删除</a:t>
            </a:r>
            <a:endParaRPr lang="en-US" altLang="zh-CN" dirty="0"/>
          </a:p>
          <a:p>
            <a:pPr marL="0" indent="0">
              <a:buFont typeface="Wingdings" panose="05000000000000000000" pitchFamily="2" charset="2"/>
              <a:buChar char="Ø"/>
            </a:pPr>
            <a:r>
              <a:rPr lang="zh-CN" altLang="en-US" dirty="0"/>
              <a:t>让队尾“＋</a:t>
            </a:r>
            <a:r>
              <a:rPr lang="en-US" altLang="zh-CN" dirty="0"/>
              <a:t>1</a:t>
            </a:r>
            <a:r>
              <a:rPr lang="zh-CN" altLang="en-US" dirty="0"/>
              <a:t>”的过程中到达最后位置后再从头开始</a:t>
            </a:r>
            <a:r>
              <a:rPr lang="en-US" altLang="zh-CN" dirty="0"/>
              <a:t>——</a:t>
            </a:r>
            <a:r>
              <a:rPr lang="zh-CN" altLang="en-US" dirty="0"/>
              <a:t>建立尾头相连的顺序循环队列。</a:t>
            </a:r>
            <a:endParaRPr lang="en-US" altLang="zh-CN" dirty="0"/>
          </a:p>
          <a:p>
            <a:pPr marL="0" indent="0">
              <a:buFont typeface="Wingdings" panose="05000000000000000000" pitchFamily="2" charset="2"/>
              <a:buChar char="Ø"/>
            </a:pPr>
            <a:r>
              <a:rPr lang="zh-CN" altLang="en-US" dirty="0">
                <a:solidFill>
                  <a:srgbClr val="FF0000"/>
                </a:solidFill>
              </a:rPr>
              <a:t>顺序循环队列：</a:t>
            </a:r>
            <a:endParaRPr lang="en-US" altLang="zh-CN" dirty="0">
              <a:solidFill>
                <a:srgbClr val="FF0000"/>
              </a:solidFill>
            </a:endParaRPr>
          </a:p>
          <a:p>
            <a:pPr marL="838200" lvl="1" indent="-457200">
              <a:buFont typeface="Arial" panose="020B0604020202020204" pitchFamily="34" charset="0"/>
              <a:buChar char="•"/>
            </a:pPr>
            <a:r>
              <a:rPr lang="zh-CN" altLang="en-US" sz="3200" dirty="0"/>
              <a:t>插入新元素 </a:t>
            </a:r>
            <a:r>
              <a:rPr lang="en-US" altLang="zh-CN" sz="3200" dirty="0"/>
              <a:t>rear=(rear+1)%length</a:t>
            </a:r>
          </a:p>
          <a:p>
            <a:pPr marL="838200" lvl="1" indent="-457200">
              <a:buFont typeface="Arial" panose="020B0604020202020204" pitchFamily="34" charset="0"/>
              <a:buChar char="•"/>
            </a:pPr>
            <a:r>
              <a:rPr lang="zh-CN" altLang="en-US" sz="3200" dirty="0"/>
              <a:t>删除队头    </a:t>
            </a:r>
            <a:r>
              <a:rPr lang="en-US" altLang="zh-CN" sz="3200" dirty="0"/>
              <a:t>front=(front+1)%length</a:t>
            </a:r>
          </a:p>
          <a:p>
            <a:pPr marL="0" indent="0">
              <a:buFont typeface="Wingdings" panose="05000000000000000000" pitchFamily="2" charset="2"/>
              <a:buChar char="Ø"/>
            </a:pPr>
            <a:endParaRPr lang="zh-CN" altLang="en-US" dirty="0"/>
          </a:p>
        </p:txBody>
      </p:sp>
      <p:sp>
        <p:nvSpPr>
          <p:cNvPr id="2" name="灯片编号占位符 1">
            <a:extLst>
              <a:ext uri="{FF2B5EF4-FFF2-40B4-BE49-F238E27FC236}">
                <a16:creationId xmlns:a16="http://schemas.microsoft.com/office/drawing/2014/main" id="{41BE74B4-EDD8-4923-B9BE-E7463A558670}"/>
              </a:ext>
            </a:extLst>
          </p:cNvPr>
          <p:cNvSpPr>
            <a:spLocks noGrp="1"/>
          </p:cNvSpPr>
          <p:nvPr>
            <p:ph type="sldNum" sz="quarter" idx="12"/>
          </p:nvPr>
        </p:nvSpPr>
        <p:spPr/>
        <p:txBody>
          <a:bodyPr/>
          <a:lstStyle/>
          <a:p>
            <a:fld id="{6F7EDBC0-6DEE-4BD2-A354-B0E2D215F1D6}" type="slidenum">
              <a:rPr lang="zh-CN" altLang="en-US" smtClean="0"/>
              <a:pPr/>
              <a:t>64</a:t>
            </a:fld>
            <a:endParaRPr lang="en-US" altLang="zh-CN"/>
          </a:p>
        </p:txBody>
      </p:sp>
      <p:sp>
        <p:nvSpPr>
          <p:cNvPr id="4" name="箭头: 右 3">
            <a:extLst>
              <a:ext uri="{FF2B5EF4-FFF2-40B4-BE49-F238E27FC236}">
                <a16:creationId xmlns:a16="http://schemas.microsoft.com/office/drawing/2014/main" id="{E168A939-A78F-458D-848C-9BCA2F50B2D6}"/>
              </a:ext>
            </a:extLst>
          </p:cNvPr>
          <p:cNvSpPr/>
          <p:nvPr/>
        </p:nvSpPr>
        <p:spPr>
          <a:xfrm>
            <a:off x="107504" y="472514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EEA67456-2E38-4937-AD44-4C237DEC7398}"/>
              </a:ext>
            </a:extLst>
          </p:cNvPr>
          <p:cNvSpPr/>
          <p:nvPr/>
        </p:nvSpPr>
        <p:spPr>
          <a:xfrm>
            <a:off x="2843808" y="163512"/>
            <a:ext cx="6300192" cy="83099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r>
              <a:rPr lang="zh-CN" altLang="en-US" dirty="0"/>
              <a:t>对比顺序队列：数据元素入队</a:t>
            </a:r>
            <a:r>
              <a:rPr lang="en-US" altLang="zh-CN" dirty="0"/>
              <a:t>  rear</a:t>
            </a:r>
            <a:r>
              <a:rPr lang="zh-CN" altLang="en-US" dirty="0"/>
              <a:t>＝</a:t>
            </a:r>
            <a:r>
              <a:rPr lang="en-US" altLang="zh-CN" dirty="0"/>
              <a:t>rear</a:t>
            </a:r>
            <a:r>
              <a:rPr lang="zh-CN" altLang="en-US" dirty="0"/>
              <a:t>＋</a:t>
            </a:r>
            <a:r>
              <a:rPr lang="en-US" altLang="zh-CN" dirty="0"/>
              <a:t>1</a:t>
            </a:r>
          </a:p>
          <a:p>
            <a:r>
              <a:rPr lang="zh-CN" altLang="en-US" dirty="0"/>
              <a:t>                            数据元素出队  </a:t>
            </a:r>
            <a:r>
              <a:rPr lang="en-US" altLang="zh-CN" dirty="0"/>
              <a:t>front</a:t>
            </a:r>
            <a:r>
              <a:rPr lang="zh-CN" altLang="en-US" dirty="0"/>
              <a:t>＝</a:t>
            </a:r>
            <a:r>
              <a:rPr lang="en-US" altLang="zh-CN" dirty="0"/>
              <a:t>front</a:t>
            </a:r>
            <a:r>
              <a:rPr lang="zh-CN" altLang="en-US" dirty="0"/>
              <a:t>＋</a:t>
            </a:r>
            <a:r>
              <a:rPr lang="en-US" altLang="zh-CN" dirty="0"/>
              <a:t>1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linds(horizontal)">
                                      <p:cBhvr>
                                        <p:cTn id="26" dur="500"/>
                                        <p:tgtEl>
                                          <p:spTgt spid="3">
                                            <p:txEl>
                                              <p:pRg st="3" end="3"/>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blinds(horizontal)">
                                      <p:cBhvr>
                                        <p:cTn id="29" dur="500"/>
                                        <p:tgtEl>
                                          <p:spTgt spid="3">
                                            <p:txEl>
                                              <p:pRg st="4" end="4"/>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id="{BEC0B667-A83C-43C6-AAFB-2AABD5E6A0A4}"/>
              </a:ext>
            </a:extLst>
          </p:cNvPr>
          <p:cNvSpPr>
            <a:spLocks noGrp="1"/>
          </p:cNvSpPr>
          <p:nvPr>
            <p:ph type="title"/>
          </p:nvPr>
        </p:nvSpPr>
        <p:spPr/>
        <p:txBody>
          <a:bodyPr/>
          <a:lstStyle/>
          <a:p>
            <a:r>
              <a:rPr lang="en-US" altLang="zh-CN" dirty="0"/>
              <a:t>2.</a:t>
            </a:r>
            <a:r>
              <a:rPr lang="zh-CN" altLang="en-US" dirty="0"/>
              <a:t>顺序循环队列 </a:t>
            </a:r>
          </a:p>
        </p:txBody>
      </p:sp>
      <p:sp>
        <p:nvSpPr>
          <p:cNvPr id="3" name="内容占位符 2">
            <a:extLst>
              <a:ext uri="{FF2B5EF4-FFF2-40B4-BE49-F238E27FC236}">
                <a16:creationId xmlns:a16="http://schemas.microsoft.com/office/drawing/2014/main" id="{279239B8-E92F-4967-9CB0-934EA144C68A}"/>
              </a:ext>
            </a:extLst>
          </p:cNvPr>
          <p:cNvSpPr>
            <a:spLocks noGrp="1"/>
          </p:cNvSpPr>
          <p:nvPr>
            <p:ph idx="1"/>
          </p:nvPr>
        </p:nvSpPr>
        <p:spPr>
          <a:xfrm>
            <a:off x="-90264" y="1974746"/>
            <a:ext cx="9324528" cy="4857750"/>
          </a:xfrm>
        </p:spPr>
        <p:txBody>
          <a:bodyPr/>
          <a:lstStyle/>
          <a:p>
            <a:pPr marL="0" indent="0">
              <a:buNone/>
            </a:pPr>
            <a:r>
              <a:rPr lang="en-US" altLang="zh-CN" sz="2800" dirty="0">
                <a:latin typeface="宋体" panose="02010600030101010101" pitchFamily="2" charset="-122"/>
              </a:rPr>
              <a:t>    </a:t>
            </a:r>
            <a:r>
              <a:rPr lang="zh-CN" altLang="en-US" dirty="0">
                <a:latin typeface="宋体" panose="02010600030101010101" pitchFamily="2" charset="-122"/>
              </a:rPr>
              <a:t>将顺序队列设计成在逻辑上首尾相接的循环结构，则可循环使用顺序队列的连续存储单元</a:t>
            </a:r>
            <a:r>
              <a:rPr lang="en-US" altLang="zh-CN" dirty="0">
                <a:latin typeface="宋体" panose="02010600030101010101" pitchFamily="2" charset="-122"/>
              </a:rPr>
              <a:t>.</a:t>
            </a:r>
          </a:p>
          <a:p>
            <a:pPr marL="0" indent="0">
              <a:buNone/>
            </a:pPr>
            <a:r>
              <a:rPr lang="en-US" altLang="zh-CN" dirty="0">
                <a:latin typeface="宋体" panose="02010600030101010101" pitchFamily="2" charset="-122"/>
              </a:rPr>
              <a:t>   </a:t>
            </a:r>
            <a:r>
              <a:rPr lang="zh-CN" altLang="en-US" dirty="0">
                <a:latin typeface="宋体" panose="02010600030101010101" pitchFamily="2" charset="-122"/>
              </a:rPr>
              <a:t>设</a:t>
            </a:r>
            <a:r>
              <a:rPr lang="en-US" altLang="zh-CN" dirty="0">
                <a:latin typeface="宋体" panose="02010600030101010101" pitchFamily="2" charset="-122"/>
              </a:rPr>
              <a:t>front</a:t>
            </a:r>
            <a:r>
              <a:rPr lang="zh-CN" altLang="en-US" dirty="0">
                <a:latin typeface="宋体" panose="02010600030101010101" pitchFamily="2" charset="-122"/>
              </a:rPr>
              <a:t>是队头元素下标，</a:t>
            </a:r>
            <a:endParaRPr lang="en-US" altLang="zh-CN" dirty="0">
              <a:latin typeface="宋体" panose="02010600030101010101" pitchFamily="2" charset="-122"/>
            </a:endParaRPr>
          </a:p>
          <a:p>
            <a:pPr marL="0" indent="0">
              <a:buNone/>
            </a:pPr>
            <a:r>
              <a:rPr lang="en-US" altLang="zh-CN" dirty="0">
                <a:latin typeface="宋体" panose="02010600030101010101" pitchFamily="2" charset="-122"/>
              </a:rPr>
              <a:t>     rear</a:t>
            </a:r>
            <a:r>
              <a:rPr lang="zh-CN" altLang="en-US" dirty="0">
                <a:latin typeface="宋体" panose="02010600030101010101" pitchFamily="2" charset="-122"/>
              </a:rPr>
              <a:t>是</a:t>
            </a:r>
            <a:r>
              <a:rPr lang="zh-CN" altLang="en-US" dirty="0">
                <a:solidFill>
                  <a:srgbClr val="FF0000"/>
                </a:solidFill>
                <a:latin typeface="宋体" panose="02010600030101010101" pitchFamily="2" charset="-122"/>
              </a:rPr>
              <a:t>下一个入队元素下标</a:t>
            </a:r>
            <a:r>
              <a:rPr lang="zh-CN" altLang="en-US" dirty="0">
                <a:latin typeface="宋体" panose="02010600030101010101" pitchFamily="2" charset="-122"/>
              </a:rPr>
              <a:t>。</a:t>
            </a:r>
          </a:p>
          <a:p>
            <a:pPr lvl="1"/>
            <a:r>
              <a:rPr lang="zh-CN" altLang="en-US" sz="3200" dirty="0"/>
              <a:t>初始空队列为</a:t>
            </a:r>
            <a:r>
              <a:rPr lang="en-US" altLang="zh-CN" sz="3200" dirty="0"/>
              <a:t>front = rear =0</a:t>
            </a:r>
            <a:r>
              <a:rPr lang="zh-CN" altLang="en-US" sz="3200" dirty="0"/>
              <a:t>，</a:t>
            </a:r>
            <a:endParaRPr lang="en-US" altLang="zh-CN" sz="3200" dirty="0"/>
          </a:p>
          <a:p>
            <a:pPr marL="457200" lvl="1" indent="0">
              <a:buNone/>
            </a:pPr>
            <a:r>
              <a:rPr lang="zh-CN" altLang="en-US" sz="3200" dirty="0"/>
              <a:t>    约定队列空条件是</a:t>
            </a:r>
            <a:r>
              <a:rPr lang="en-US" altLang="zh-CN" sz="3200" dirty="0"/>
              <a:t>front = =rear</a:t>
            </a:r>
            <a:r>
              <a:rPr lang="zh-CN" altLang="en-US" sz="3200" dirty="0"/>
              <a:t>；</a:t>
            </a:r>
            <a:endParaRPr lang="en-US" altLang="zh-CN" sz="3200" dirty="0"/>
          </a:p>
          <a:p>
            <a:pPr lvl="1">
              <a:buFont typeface="+mj-ea"/>
              <a:buAutoNum type="circleNumDbPlain" startAt="2"/>
            </a:pPr>
            <a:r>
              <a:rPr lang="zh-CN" altLang="en-US" sz="3200" dirty="0"/>
              <a:t>队列入队改变</a:t>
            </a:r>
            <a:r>
              <a:rPr lang="en-US" altLang="zh-CN" sz="3200" dirty="0"/>
              <a:t>rear</a:t>
            </a:r>
            <a:r>
              <a:rPr lang="zh-CN" altLang="en-US" sz="3200" dirty="0"/>
              <a:t>，出队改变</a:t>
            </a:r>
            <a:r>
              <a:rPr lang="en-US" altLang="zh-CN" sz="3200" dirty="0"/>
              <a:t>front</a:t>
            </a:r>
            <a:r>
              <a:rPr lang="zh-CN" altLang="en-US" sz="3200" dirty="0"/>
              <a:t>；</a:t>
            </a:r>
            <a:endParaRPr lang="en-US" altLang="zh-CN" sz="3200" dirty="0"/>
          </a:p>
          <a:p>
            <a:pPr lvl="1">
              <a:buFont typeface="+mj-ea"/>
              <a:buAutoNum type="circleNumDbPlain" startAt="2"/>
            </a:pPr>
            <a:r>
              <a:rPr lang="en-US" altLang="zh-CN" dirty="0" err="1"/>
              <a:t>front,rear</a:t>
            </a:r>
            <a:r>
              <a:rPr lang="zh-CN" altLang="en-US" dirty="0"/>
              <a:t>的值从</a:t>
            </a:r>
            <a:r>
              <a:rPr lang="en-US" altLang="zh-CN" dirty="0"/>
              <a:t>0</a:t>
            </a:r>
            <a:r>
              <a:rPr lang="zh-CN" altLang="en-US" dirty="0">
                <a:latin typeface="宋体" panose="02010600030101010101" pitchFamily="2" charset="-122"/>
              </a:rPr>
              <a:t>～</a:t>
            </a:r>
            <a:r>
              <a:rPr lang="en-US" altLang="zh-CN" dirty="0">
                <a:latin typeface="宋体" panose="02010600030101010101" pitchFamily="2" charset="-122"/>
              </a:rPr>
              <a:t>length-1</a:t>
            </a:r>
            <a:r>
              <a:rPr lang="zh-CN" altLang="en-US" dirty="0">
                <a:latin typeface="宋体" panose="02010600030101010101" pitchFamily="2" charset="-122"/>
              </a:rPr>
              <a:t>，不会出现</a:t>
            </a:r>
            <a:r>
              <a:rPr lang="zh-CN" altLang="en-US" dirty="0">
                <a:solidFill>
                  <a:srgbClr val="FF0000"/>
                </a:solidFill>
                <a:latin typeface="宋体" panose="02010600030101010101" pitchFamily="2" charset="-122"/>
              </a:rPr>
              <a:t>假溢出</a:t>
            </a:r>
            <a:r>
              <a:rPr lang="zh-CN" altLang="en-US" dirty="0">
                <a:latin typeface="宋体" panose="02010600030101010101" pitchFamily="2" charset="-122"/>
              </a:rPr>
              <a:t>。</a:t>
            </a:r>
            <a:endParaRPr lang="en-US" altLang="zh-CN" sz="2800" dirty="0"/>
          </a:p>
          <a:p>
            <a:pPr>
              <a:buFont typeface="Wingdings" panose="05000000000000000000" pitchFamily="2" charset="2"/>
              <a:buAutoNum type="arabicPeriod" startAt="3"/>
            </a:pPr>
            <a:endParaRPr lang="en-US" altLang="zh-CN" sz="2800" dirty="0"/>
          </a:p>
        </p:txBody>
      </p:sp>
      <p:sp>
        <p:nvSpPr>
          <p:cNvPr id="2" name="灯片编号占位符 1">
            <a:extLst>
              <a:ext uri="{FF2B5EF4-FFF2-40B4-BE49-F238E27FC236}">
                <a16:creationId xmlns:a16="http://schemas.microsoft.com/office/drawing/2014/main" id="{68818130-3DC7-4138-9DC6-16904B08B042}"/>
              </a:ext>
            </a:extLst>
          </p:cNvPr>
          <p:cNvSpPr>
            <a:spLocks noGrp="1"/>
          </p:cNvSpPr>
          <p:nvPr>
            <p:ph type="sldNum" sz="quarter" idx="12"/>
          </p:nvPr>
        </p:nvSpPr>
        <p:spPr/>
        <p:txBody>
          <a:bodyPr/>
          <a:lstStyle/>
          <a:p>
            <a:fld id="{6F7EDBC0-6DEE-4BD2-A354-B0E2D215F1D6}" type="slidenum">
              <a:rPr lang="zh-CN" altLang="en-US" smtClean="0"/>
              <a:pPr/>
              <a:t>65</a:t>
            </a:fld>
            <a:endParaRPr lang="en-US" altLang="zh-CN" dirty="0"/>
          </a:p>
        </p:txBody>
      </p:sp>
      <p:sp>
        <p:nvSpPr>
          <p:cNvPr id="4" name="矩形 3">
            <a:extLst>
              <a:ext uri="{FF2B5EF4-FFF2-40B4-BE49-F238E27FC236}">
                <a16:creationId xmlns:a16="http://schemas.microsoft.com/office/drawing/2014/main" id="{6B88DD25-4025-434E-BA0F-2272B851963E}"/>
              </a:ext>
            </a:extLst>
          </p:cNvPr>
          <p:cNvSpPr/>
          <p:nvPr/>
        </p:nvSpPr>
        <p:spPr>
          <a:xfrm>
            <a:off x="2411761" y="307434"/>
            <a:ext cx="6532214"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r>
              <a:rPr lang="zh-CN" altLang="en-US" dirty="0"/>
              <a:t>顺序队列：</a:t>
            </a:r>
            <a:r>
              <a:rPr lang="en-US" altLang="zh-CN" dirty="0"/>
              <a:t>front</a:t>
            </a:r>
            <a:r>
              <a:rPr lang="zh-CN" altLang="en-US" dirty="0"/>
              <a:t>，</a:t>
            </a:r>
            <a:r>
              <a:rPr lang="en-US" altLang="zh-CN" dirty="0"/>
              <a:t>rear</a:t>
            </a:r>
            <a:r>
              <a:rPr lang="zh-CN" altLang="en-US" dirty="0"/>
              <a:t>记住队列头、尾下标值。</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linds(horizontal)">
                                      <p:cBhvr>
                                        <p:cTn id="26" dur="500"/>
                                        <p:tgtEl>
                                          <p:spTgt spid="3">
                                            <p:txEl>
                                              <p:pRg st="3" end="3"/>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blinds(horizontal)">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blinds(horizontal)">
                                      <p:cBhvr>
                                        <p:cTn id="34" dur="500"/>
                                        <p:tgtEl>
                                          <p:spTgt spid="3">
                                            <p:txEl>
                                              <p:pRg st="5" end="5"/>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5AC22AD8-14E0-4C87-B2BB-003EFFCD2A5F}"/>
              </a:ext>
            </a:extLst>
          </p:cNvPr>
          <p:cNvSpPr>
            <a:spLocks noGrp="1" noChangeArrowheads="1"/>
          </p:cNvSpPr>
          <p:nvPr>
            <p:ph type="title"/>
          </p:nvPr>
        </p:nvSpPr>
        <p:spPr>
          <a:xfrm>
            <a:off x="874044" y="891837"/>
            <a:ext cx="7793037" cy="839788"/>
          </a:xfrm>
        </p:spPr>
        <p:txBody>
          <a:bodyPr/>
          <a:lstStyle/>
          <a:p>
            <a:pPr eaLnBrk="1" hangingPunct="1"/>
            <a:r>
              <a:rPr lang="en-US" altLang="zh-CN" dirty="0"/>
              <a:t>2.</a:t>
            </a:r>
            <a:r>
              <a:rPr lang="zh-CN" altLang="en-US" dirty="0"/>
              <a:t>顺序循环队列 </a:t>
            </a:r>
          </a:p>
        </p:txBody>
      </p:sp>
      <p:sp>
        <p:nvSpPr>
          <p:cNvPr id="68611" name="Rectangle 3">
            <a:extLst>
              <a:ext uri="{FF2B5EF4-FFF2-40B4-BE49-F238E27FC236}">
                <a16:creationId xmlns:a16="http://schemas.microsoft.com/office/drawing/2014/main" id="{EFE8B94F-D1A4-4099-8815-2A4DDAD4CAD6}"/>
              </a:ext>
            </a:extLst>
          </p:cNvPr>
          <p:cNvSpPr>
            <a:spLocks noGrp="1" noChangeArrowheads="1"/>
          </p:cNvSpPr>
          <p:nvPr>
            <p:ph type="body" idx="1"/>
          </p:nvPr>
        </p:nvSpPr>
        <p:spPr>
          <a:xfrm>
            <a:off x="1152525" y="5603875"/>
            <a:ext cx="5795739" cy="12668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eaLnBrk="1" hangingPunct="1">
              <a:buFont typeface="Wingdings" panose="05000000000000000000" pitchFamily="2" charset="2"/>
              <a:buNone/>
            </a:pPr>
            <a:r>
              <a:rPr lang="zh-CN" altLang="en-US" sz="2800" b="0" dirty="0"/>
              <a:t>出队</a:t>
            </a:r>
            <a:r>
              <a:rPr lang="en-US" altLang="zh-CN" sz="2800" b="0" dirty="0"/>
              <a:t>:  </a:t>
            </a:r>
            <a:r>
              <a:rPr lang="en-US" altLang="zh-CN" sz="2800" kern="1200" dirty="0">
                <a:latin typeface="Times New Roman" panose="02020603050405020304" pitchFamily="18" charset="0"/>
                <a:ea typeface="宋体" panose="02010600030101010101" pitchFamily="2" charset="-122"/>
              </a:rPr>
              <a:t>front=(front+1) % length;</a:t>
            </a:r>
          </a:p>
          <a:p>
            <a:pPr eaLnBrk="1" hangingPunct="1">
              <a:buFont typeface="Wingdings" panose="05000000000000000000" pitchFamily="2" charset="2"/>
              <a:buNone/>
            </a:pPr>
            <a:r>
              <a:rPr lang="zh-CN" altLang="en-US" sz="2800" kern="1200" dirty="0">
                <a:latin typeface="Times New Roman" panose="02020603050405020304" pitchFamily="18" charset="0"/>
                <a:ea typeface="宋体" panose="02010600030101010101" pitchFamily="2" charset="-122"/>
              </a:rPr>
              <a:t>入队：</a:t>
            </a:r>
            <a:r>
              <a:rPr lang="en-US" altLang="zh-CN" sz="2800" kern="1200" dirty="0">
                <a:latin typeface="Times New Roman" panose="02020603050405020304" pitchFamily="18" charset="0"/>
                <a:ea typeface="宋体" panose="02010600030101010101" pitchFamily="2" charset="-122"/>
              </a:rPr>
              <a:t>rear=(rear+1) % length</a:t>
            </a:r>
            <a:r>
              <a:rPr lang="en-US" altLang="zh-CN" sz="2800" b="0" dirty="0"/>
              <a:t>;</a:t>
            </a:r>
            <a:endParaRPr lang="zh-CN" altLang="en-US" sz="2800" b="0" dirty="0"/>
          </a:p>
        </p:txBody>
      </p:sp>
      <p:sp>
        <p:nvSpPr>
          <p:cNvPr id="2" name="灯片编号占位符 1">
            <a:extLst>
              <a:ext uri="{FF2B5EF4-FFF2-40B4-BE49-F238E27FC236}">
                <a16:creationId xmlns:a16="http://schemas.microsoft.com/office/drawing/2014/main" id="{1A90FFEB-AA70-43CB-BC5E-3824AD6D748C}"/>
              </a:ext>
            </a:extLst>
          </p:cNvPr>
          <p:cNvSpPr>
            <a:spLocks noGrp="1"/>
          </p:cNvSpPr>
          <p:nvPr>
            <p:ph type="sldNum" sz="quarter" idx="12"/>
          </p:nvPr>
        </p:nvSpPr>
        <p:spPr/>
        <p:txBody>
          <a:bodyPr/>
          <a:lstStyle/>
          <a:p>
            <a:fld id="{6F7EDBC0-6DEE-4BD2-A354-B0E2D215F1D6}" type="slidenum">
              <a:rPr lang="zh-CN" altLang="en-US" smtClean="0"/>
              <a:pPr/>
              <a:t>66</a:t>
            </a:fld>
            <a:endParaRPr lang="en-US" altLang="zh-CN" dirty="0"/>
          </a:p>
        </p:txBody>
      </p:sp>
      <p:sp>
        <p:nvSpPr>
          <p:cNvPr id="3" name="矩形 2">
            <a:extLst>
              <a:ext uri="{FF2B5EF4-FFF2-40B4-BE49-F238E27FC236}">
                <a16:creationId xmlns:a16="http://schemas.microsoft.com/office/drawing/2014/main" id="{864B5D4A-8049-4575-A803-166DB7867E29}"/>
              </a:ext>
            </a:extLst>
          </p:cNvPr>
          <p:cNvSpPr/>
          <p:nvPr/>
        </p:nvSpPr>
        <p:spPr>
          <a:xfrm>
            <a:off x="2099360" y="43563"/>
            <a:ext cx="6984776" cy="101566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lvl="1"/>
            <a:r>
              <a:rPr lang="zh-CN" altLang="en-US" sz="3200" dirty="0"/>
              <a:t>                  </a:t>
            </a:r>
            <a:r>
              <a:rPr lang="zh-CN" altLang="en-US" sz="2800" dirty="0"/>
              <a:t>初始空队列为 </a:t>
            </a:r>
            <a:r>
              <a:rPr lang="en-US" altLang="zh-CN" sz="2800" dirty="0"/>
              <a:t>front = rear =0</a:t>
            </a:r>
          </a:p>
          <a:p>
            <a:pPr lvl="1"/>
            <a:r>
              <a:rPr lang="zh-CN" altLang="en-US" sz="2800" dirty="0"/>
              <a:t>                     队列空条件是  </a:t>
            </a:r>
            <a:r>
              <a:rPr lang="en-US" altLang="zh-CN" sz="2800" dirty="0"/>
              <a:t>front = =rear</a:t>
            </a:r>
          </a:p>
        </p:txBody>
      </p:sp>
      <p:pic>
        <p:nvPicPr>
          <p:cNvPr id="4" name="图片 3">
            <a:extLst>
              <a:ext uri="{FF2B5EF4-FFF2-40B4-BE49-F238E27FC236}">
                <a16:creationId xmlns:a16="http://schemas.microsoft.com/office/drawing/2014/main" id="{7D9C4FA0-CFE2-40A2-8AE7-E53B37D37D01}"/>
              </a:ext>
            </a:extLst>
          </p:cNvPr>
          <p:cNvPicPr>
            <a:picLocks noChangeAspect="1"/>
          </p:cNvPicPr>
          <p:nvPr/>
        </p:nvPicPr>
        <p:blipFill>
          <a:blip r:embed="rId3"/>
          <a:stretch>
            <a:fillRect/>
          </a:stretch>
        </p:blipFill>
        <p:spPr>
          <a:xfrm>
            <a:off x="0" y="3869185"/>
            <a:ext cx="8743741" cy="1652900"/>
          </a:xfrm>
          <a:prstGeom prst="rect">
            <a:avLst/>
          </a:prstGeom>
        </p:spPr>
      </p:pic>
      <p:pic>
        <p:nvPicPr>
          <p:cNvPr id="8" name="图片 7">
            <a:extLst>
              <a:ext uri="{FF2B5EF4-FFF2-40B4-BE49-F238E27FC236}">
                <a16:creationId xmlns:a16="http://schemas.microsoft.com/office/drawing/2014/main" id="{24D62292-A77C-4D53-85F7-C6571422B8B5}"/>
              </a:ext>
            </a:extLst>
          </p:cNvPr>
          <p:cNvPicPr>
            <a:picLocks noChangeAspect="1"/>
          </p:cNvPicPr>
          <p:nvPr/>
        </p:nvPicPr>
        <p:blipFill>
          <a:blip r:embed="rId4"/>
          <a:stretch>
            <a:fillRect/>
          </a:stretch>
        </p:blipFill>
        <p:spPr>
          <a:xfrm>
            <a:off x="137807" y="2350955"/>
            <a:ext cx="8468125" cy="1428817"/>
          </a:xfrm>
          <a:prstGeom prst="rect">
            <a:avLst/>
          </a:prstGeom>
          <a:effectLst>
            <a:glow rad="63500">
              <a:schemeClr val="bg1">
                <a:alpha val="40000"/>
              </a:schemeClr>
            </a:glow>
            <a:softEdge rad="31750"/>
          </a:effectLst>
          <a:scene3d>
            <a:camera prst="orthographicFront"/>
            <a:lightRig rig="threePt" dir="t"/>
          </a:scene3d>
          <a:sp3d prstMaterial="metal"/>
        </p:spPr>
      </p:pic>
      <p:sp>
        <p:nvSpPr>
          <p:cNvPr id="5" name="文本框 4">
            <a:extLst>
              <a:ext uri="{FF2B5EF4-FFF2-40B4-BE49-F238E27FC236}">
                <a16:creationId xmlns:a16="http://schemas.microsoft.com/office/drawing/2014/main" id="{0EEEA96D-5440-49C9-AE68-AE8539D16DEC}"/>
              </a:ext>
            </a:extLst>
          </p:cNvPr>
          <p:cNvSpPr txBox="1"/>
          <p:nvPr/>
        </p:nvSpPr>
        <p:spPr>
          <a:xfrm>
            <a:off x="0" y="1916073"/>
            <a:ext cx="1415772" cy="461665"/>
          </a:xfrm>
          <a:prstGeom prst="rect">
            <a:avLst/>
          </a:prstGeom>
          <a:noFill/>
        </p:spPr>
        <p:txBody>
          <a:bodyPr wrap="none" rtlCol="0">
            <a:spAutoFit/>
          </a:bodyPr>
          <a:lstStyle/>
          <a:p>
            <a:r>
              <a:rPr lang="zh-CN" altLang="en-US" dirty="0"/>
              <a:t>顺序队列</a:t>
            </a:r>
          </a:p>
        </p:txBody>
      </p:sp>
      <p:sp>
        <p:nvSpPr>
          <p:cNvPr id="10" name="文本框 9">
            <a:extLst>
              <a:ext uri="{FF2B5EF4-FFF2-40B4-BE49-F238E27FC236}">
                <a16:creationId xmlns:a16="http://schemas.microsoft.com/office/drawing/2014/main" id="{CF48A722-ECFD-4310-A71A-4485F8D70CF3}"/>
              </a:ext>
            </a:extLst>
          </p:cNvPr>
          <p:cNvSpPr txBox="1"/>
          <p:nvPr/>
        </p:nvSpPr>
        <p:spPr>
          <a:xfrm>
            <a:off x="-22086" y="3569262"/>
            <a:ext cx="2031325" cy="461665"/>
          </a:xfrm>
          <a:prstGeom prst="rect">
            <a:avLst/>
          </a:prstGeom>
          <a:noFill/>
        </p:spPr>
        <p:txBody>
          <a:bodyPr wrap="none" rtlCol="0">
            <a:spAutoFit/>
          </a:bodyPr>
          <a:lstStyle/>
          <a:p>
            <a:r>
              <a:rPr lang="zh-CN" altLang="en-US" dirty="0"/>
              <a:t>顺序循环队列</a:t>
            </a:r>
          </a:p>
        </p:txBody>
      </p:sp>
      <p:sp>
        <p:nvSpPr>
          <p:cNvPr id="11" name="文本框 10">
            <a:extLst>
              <a:ext uri="{FF2B5EF4-FFF2-40B4-BE49-F238E27FC236}">
                <a16:creationId xmlns:a16="http://schemas.microsoft.com/office/drawing/2014/main" id="{E6322802-4D53-4954-A2DD-028E33291EE6}"/>
              </a:ext>
            </a:extLst>
          </p:cNvPr>
          <p:cNvSpPr txBox="1"/>
          <p:nvPr/>
        </p:nvSpPr>
        <p:spPr>
          <a:xfrm>
            <a:off x="2033068" y="65055"/>
            <a:ext cx="2787943" cy="523220"/>
          </a:xfrm>
          <a:prstGeom prst="rect">
            <a:avLst/>
          </a:prstGeom>
          <a:noFill/>
        </p:spPr>
        <p:txBody>
          <a:bodyPr wrap="none" rtlCol="0">
            <a:spAutoFit/>
          </a:bodyPr>
          <a:lstStyle/>
          <a:p>
            <a:r>
              <a:rPr lang="zh-CN" altLang="en-US" sz="2800" dirty="0"/>
              <a:t>顺序循环队列： </a:t>
            </a:r>
          </a:p>
        </p:txBody>
      </p:sp>
      <p:sp>
        <p:nvSpPr>
          <p:cNvPr id="6" name="矩形 5">
            <a:extLst>
              <a:ext uri="{FF2B5EF4-FFF2-40B4-BE49-F238E27FC236}">
                <a16:creationId xmlns:a16="http://schemas.microsoft.com/office/drawing/2014/main" id="{CBB99855-7C5F-4E6C-A84B-ABC1E0353945}"/>
              </a:ext>
            </a:extLst>
          </p:cNvPr>
          <p:cNvSpPr/>
          <p:nvPr/>
        </p:nvSpPr>
        <p:spPr>
          <a:xfrm>
            <a:off x="4473035" y="3618030"/>
            <a:ext cx="4209807"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a:spAutoFit/>
          </a:bodyPr>
          <a:lstStyle/>
          <a:p>
            <a:r>
              <a:rPr lang="en-US" altLang="zh-CN" b="1" dirty="0">
                <a:solidFill>
                  <a:srgbClr val="FF0000"/>
                </a:solidFill>
                <a:latin typeface="宋体" panose="02010600030101010101" pitchFamily="2" charset="-122"/>
              </a:rPr>
              <a:t>rear</a:t>
            </a:r>
            <a:r>
              <a:rPr lang="zh-CN" altLang="en-US" b="1" dirty="0">
                <a:solidFill>
                  <a:srgbClr val="FF0000"/>
                </a:solidFill>
                <a:latin typeface="宋体" panose="02010600030101010101" pitchFamily="2" charset="-122"/>
              </a:rPr>
              <a:t>指向下一个入队元素下标</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8611">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861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611">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uiExpand="1" build="p" animBg="1"/>
      <p:bldP spid="3" grpId="0" animBg="1"/>
      <p:bldP spid="5" grpId="0"/>
      <p:bldP spid="11" grpId="0"/>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79239B8-E92F-4967-9CB0-934EA144C68A}"/>
              </a:ext>
            </a:extLst>
          </p:cNvPr>
          <p:cNvSpPr>
            <a:spLocks noGrp="1"/>
          </p:cNvSpPr>
          <p:nvPr>
            <p:ph idx="1"/>
          </p:nvPr>
        </p:nvSpPr>
        <p:spPr>
          <a:xfrm>
            <a:off x="77787" y="2780928"/>
            <a:ext cx="8847138" cy="4857750"/>
          </a:xfrm>
        </p:spPr>
        <p:txBody>
          <a:bodyPr/>
          <a:lstStyle/>
          <a:p>
            <a:pPr marL="0" indent="0">
              <a:buNone/>
            </a:pPr>
            <a:endParaRPr lang="en-US" altLang="zh-CN" sz="2800" dirty="0">
              <a:latin typeface="宋体" panose="02010600030101010101" pitchFamily="2" charset="-122"/>
            </a:endParaRPr>
          </a:p>
          <a:p>
            <a:pPr marL="0" indent="0">
              <a:buNone/>
            </a:pPr>
            <a:r>
              <a:rPr lang="en-US" altLang="zh-CN" sz="2800" dirty="0"/>
              <a:t>   </a:t>
            </a:r>
            <a:r>
              <a:rPr lang="zh-CN" altLang="en-US" sz="2800" dirty="0"/>
              <a:t>问题：</a:t>
            </a:r>
            <a:r>
              <a:rPr lang="en-US" altLang="zh-CN" sz="2800" dirty="0"/>
              <a:t> </a:t>
            </a:r>
            <a:r>
              <a:rPr lang="zh-CN" altLang="en-US" sz="2800" dirty="0"/>
              <a:t>什么时候顺序循环队列满？</a:t>
            </a:r>
            <a:endParaRPr lang="en-US" altLang="zh-CN" sz="2800" dirty="0"/>
          </a:p>
          <a:p>
            <a:pPr>
              <a:buFont typeface="Wingdings" panose="05000000000000000000" pitchFamily="2" charset="2"/>
              <a:buNone/>
            </a:pPr>
            <a:r>
              <a:rPr lang="en-US" altLang="zh-CN" sz="2800" dirty="0"/>
              <a:t>	</a:t>
            </a:r>
            <a:r>
              <a:rPr lang="zh-CN" altLang="en-US" sz="2800" dirty="0"/>
              <a:t>   </a:t>
            </a:r>
            <a:r>
              <a:rPr lang="en-US" altLang="zh-CN" sz="2800" dirty="0">
                <a:solidFill>
                  <a:srgbClr val="FF0000"/>
                </a:solidFill>
              </a:rPr>
              <a:t>front= </a:t>
            </a:r>
            <a:r>
              <a:rPr lang="zh-CN" altLang="en-US" sz="2800" dirty="0">
                <a:solidFill>
                  <a:srgbClr val="FF0000"/>
                </a:solidFill>
              </a:rPr>
              <a:t>（</a:t>
            </a:r>
            <a:r>
              <a:rPr lang="en-US" altLang="zh-CN" sz="2800" dirty="0">
                <a:solidFill>
                  <a:srgbClr val="FF0000"/>
                </a:solidFill>
              </a:rPr>
              <a:t>rear+1 )%length </a:t>
            </a:r>
          </a:p>
          <a:p>
            <a:pPr marL="0" indent="0">
              <a:buNone/>
            </a:pPr>
            <a:r>
              <a:rPr lang="zh-CN" altLang="en-US" sz="2800" dirty="0"/>
              <a:t>    空一个空位，让</a:t>
            </a:r>
            <a:r>
              <a:rPr lang="en-US" altLang="zh-CN" sz="2800" dirty="0"/>
              <a:t>rear</a:t>
            </a:r>
            <a:r>
              <a:rPr lang="zh-CN" altLang="en-US" sz="2800" dirty="0"/>
              <a:t>指示最后一个元素的后一个位置（即</a:t>
            </a:r>
            <a:r>
              <a:rPr lang="en-US" altLang="zh-CN" sz="2800" dirty="0">
                <a:latin typeface="宋体" panose="02010600030101010101" pitchFamily="2" charset="-122"/>
              </a:rPr>
              <a:t>rear</a:t>
            </a:r>
            <a:r>
              <a:rPr lang="zh-CN" altLang="en-US" sz="2800" dirty="0">
                <a:latin typeface="宋体" panose="02010600030101010101" pitchFamily="2" charset="-122"/>
              </a:rPr>
              <a:t>代表新元素插入位置</a:t>
            </a:r>
            <a:r>
              <a:rPr lang="zh-CN" altLang="en-US" sz="2800" dirty="0"/>
              <a:t>），</a:t>
            </a:r>
            <a:endParaRPr lang="en-US" altLang="zh-CN" sz="2800" dirty="0"/>
          </a:p>
          <a:p>
            <a:pPr marL="0" indent="0">
              <a:buNone/>
            </a:pPr>
            <a:r>
              <a:rPr lang="zh-CN" altLang="en-US" sz="2800" dirty="0"/>
              <a:t>      当</a:t>
            </a:r>
            <a:r>
              <a:rPr lang="en-US" altLang="zh-CN" sz="2800" dirty="0"/>
              <a:t>(rear</a:t>
            </a:r>
            <a:r>
              <a:rPr lang="zh-CN" altLang="en-US" sz="2800" dirty="0"/>
              <a:t>＋</a:t>
            </a:r>
            <a:r>
              <a:rPr lang="en-US" altLang="zh-CN" sz="2800" dirty="0"/>
              <a:t>1)%length</a:t>
            </a:r>
            <a:r>
              <a:rPr lang="zh-CN" altLang="en-US" sz="2800" dirty="0"/>
              <a:t>＝</a:t>
            </a:r>
            <a:r>
              <a:rPr lang="en-US" altLang="zh-CN" sz="2800" dirty="0"/>
              <a:t>front</a:t>
            </a:r>
            <a:r>
              <a:rPr lang="zh-CN" altLang="en-US" sz="2800" dirty="0"/>
              <a:t>的时候队满。</a:t>
            </a:r>
            <a:endParaRPr lang="en-US" altLang="zh-CN" sz="2800" dirty="0"/>
          </a:p>
          <a:p>
            <a:pPr marL="0" indent="0">
              <a:buNone/>
            </a:pPr>
            <a:r>
              <a:rPr lang="zh-CN" altLang="en-US" sz="2800" dirty="0"/>
              <a:t>      当</a:t>
            </a:r>
            <a:r>
              <a:rPr lang="en-US" altLang="zh-CN" sz="2800" dirty="0"/>
              <a:t>rear</a:t>
            </a:r>
            <a:r>
              <a:rPr lang="zh-CN" altLang="en-US" sz="2800" dirty="0"/>
              <a:t>＝</a:t>
            </a:r>
            <a:r>
              <a:rPr lang="en-US" altLang="zh-CN" sz="2800" dirty="0"/>
              <a:t>front</a:t>
            </a:r>
            <a:r>
              <a:rPr lang="zh-CN" altLang="en-US" sz="2800" dirty="0"/>
              <a:t>时队空。</a:t>
            </a:r>
          </a:p>
        </p:txBody>
      </p:sp>
      <p:sp>
        <p:nvSpPr>
          <p:cNvPr id="5" name="矩形 4">
            <a:extLst>
              <a:ext uri="{FF2B5EF4-FFF2-40B4-BE49-F238E27FC236}">
                <a16:creationId xmlns:a16="http://schemas.microsoft.com/office/drawing/2014/main" id="{DF31259C-5885-4158-94BC-1DE0B465A9F0}"/>
              </a:ext>
            </a:extLst>
          </p:cNvPr>
          <p:cNvSpPr/>
          <p:nvPr/>
        </p:nvSpPr>
        <p:spPr>
          <a:xfrm>
            <a:off x="6012160" y="3550387"/>
            <a:ext cx="880369" cy="923330"/>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defRPr/>
            </a:pPr>
            <a:r>
              <a:rPr lang="zh-CN" alt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charset="0"/>
              </a:rPr>
              <a:t>？</a:t>
            </a:r>
          </a:p>
        </p:txBody>
      </p:sp>
      <p:sp>
        <p:nvSpPr>
          <p:cNvPr id="2" name="灯片编号占位符 1">
            <a:extLst>
              <a:ext uri="{FF2B5EF4-FFF2-40B4-BE49-F238E27FC236}">
                <a16:creationId xmlns:a16="http://schemas.microsoft.com/office/drawing/2014/main" id="{68818130-3DC7-4138-9DC6-16904B08B042}"/>
              </a:ext>
            </a:extLst>
          </p:cNvPr>
          <p:cNvSpPr>
            <a:spLocks noGrp="1"/>
          </p:cNvSpPr>
          <p:nvPr>
            <p:ph type="sldNum" sz="quarter" idx="12"/>
          </p:nvPr>
        </p:nvSpPr>
        <p:spPr/>
        <p:txBody>
          <a:bodyPr/>
          <a:lstStyle/>
          <a:p>
            <a:fld id="{6F7EDBC0-6DEE-4BD2-A354-B0E2D215F1D6}" type="slidenum">
              <a:rPr lang="zh-CN" altLang="en-US" smtClean="0"/>
              <a:pPr/>
              <a:t>67</a:t>
            </a:fld>
            <a:endParaRPr lang="en-US" altLang="zh-CN"/>
          </a:p>
        </p:txBody>
      </p:sp>
      <p:pic>
        <p:nvPicPr>
          <p:cNvPr id="6" name="Picture 4" descr="3d11">
            <a:extLst>
              <a:ext uri="{FF2B5EF4-FFF2-40B4-BE49-F238E27FC236}">
                <a16:creationId xmlns:a16="http://schemas.microsoft.com/office/drawing/2014/main" id="{9BAF220F-D0C3-4583-BDFA-5B627DDB4B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49" y="-23622"/>
            <a:ext cx="8964613"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61850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mph" presetSubtype="0" fill="hold" nodeType="clickEffect">
                                  <p:stCondLst>
                                    <p:cond delay="0"/>
                                  </p:stCondLst>
                                  <p:childTnLst>
                                    <p:animRot by="21600000">
                                      <p:cBhvr>
                                        <p:cTn id="21" dur="2000" fill="hold"/>
                                        <p:tgtEl>
                                          <p:spTgt spid="5"/>
                                        </p:tgtEl>
                                        <p:attrNameLst>
                                          <p:attrName>r</p:attrName>
                                        </p:attrNameLst>
                                      </p:cBhvr>
                                    </p:animRo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linds(horizontal)">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linds(horizontal)">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blinds(horizontal)">
                                      <p:cBhvr>
                                        <p:cTn id="3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33FF80A8-FDA2-4FEC-982B-31F0F7FA378F}"/>
              </a:ext>
            </a:extLst>
          </p:cNvPr>
          <p:cNvSpPr>
            <a:spLocks noGrp="1" noChangeArrowheads="1"/>
          </p:cNvSpPr>
          <p:nvPr>
            <p:ph type="title"/>
          </p:nvPr>
        </p:nvSpPr>
        <p:spPr/>
        <p:txBody>
          <a:bodyPr/>
          <a:lstStyle/>
          <a:p>
            <a:pPr eaLnBrk="1" hangingPunct="1"/>
            <a:r>
              <a:rPr lang="en-US" altLang="zh-CN"/>
              <a:t>3.</a:t>
            </a:r>
            <a:r>
              <a:rPr lang="zh-CN" altLang="en-US"/>
              <a:t>顺序循环队列类 </a:t>
            </a:r>
          </a:p>
        </p:txBody>
      </p:sp>
      <p:sp>
        <p:nvSpPr>
          <p:cNvPr id="69635" name="Rectangle 3">
            <a:extLst>
              <a:ext uri="{FF2B5EF4-FFF2-40B4-BE49-F238E27FC236}">
                <a16:creationId xmlns:a16="http://schemas.microsoft.com/office/drawing/2014/main" id="{1B24D96C-695B-4FCB-91CF-C9BB07771FAE}"/>
              </a:ext>
            </a:extLst>
          </p:cNvPr>
          <p:cNvSpPr>
            <a:spLocks noGrp="1" noChangeArrowheads="1"/>
          </p:cNvSpPr>
          <p:nvPr>
            <p:ph type="body" idx="1"/>
          </p:nvPr>
        </p:nvSpPr>
        <p:spPr>
          <a:xfrm>
            <a:off x="323850" y="2017713"/>
            <a:ext cx="8631238" cy="4435475"/>
          </a:xfrm>
        </p:spPr>
        <p:txBody>
          <a:bodyPr/>
          <a:lstStyle/>
          <a:p>
            <a:pPr eaLnBrk="1" hangingPunct="1">
              <a:buFont typeface="Wingdings" panose="05000000000000000000" pitchFamily="2" charset="2"/>
              <a:buNone/>
            </a:pPr>
            <a:r>
              <a:rPr lang="zh-CN" altLang="en-US" dirty="0"/>
              <a:t>顺序循环队列的实现：</a:t>
            </a:r>
            <a:endParaRPr lang="en-US" altLang="zh-CN" dirty="0"/>
          </a:p>
          <a:p>
            <a:pPr eaLnBrk="1" hangingPunct="1">
              <a:buFont typeface="Wingdings" panose="05000000000000000000" pitchFamily="2" charset="2"/>
              <a:buNone/>
            </a:pPr>
            <a:r>
              <a:rPr lang="en-US" altLang="zh-CN" sz="2800" dirty="0"/>
              <a:t>public class </a:t>
            </a:r>
            <a:r>
              <a:rPr lang="en-US" altLang="zh-CN" sz="2800" dirty="0" err="1"/>
              <a:t>SeqQueue</a:t>
            </a:r>
            <a:r>
              <a:rPr lang="en-US" altLang="zh-CN" sz="2800" dirty="0"/>
              <a:t>&lt;T&gt; implements </a:t>
            </a:r>
            <a:r>
              <a:rPr lang="en-US" altLang="zh-CN" sz="2800" dirty="0" err="1"/>
              <a:t>QQueue</a:t>
            </a:r>
            <a:r>
              <a:rPr lang="en-US" altLang="zh-CN" sz="2800" dirty="0"/>
              <a:t>&lt;T&gt; {    </a:t>
            </a:r>
            <a:endParaRPr lang="zh-CN" altLang="en-US" sz="2800" dirty="0"/>
          </a:p>
          <a:p>
            <a:pPr eaLnBrk="1" hangingPunct="1">
              <a:buFont typeface="Wingdings" panose="05000000000000000000" pitchFamily="2" charset="2"/>
              <a:buNone/>
            </a:pPr>
            <a:r>
              <a:rPr lang="zh-CN" altLang="en-US" sz="2800" dirty="0"/>
              <a:t>     </a:t>
            </a:r>
            <a:r>
              <a:rPr lang="en-US" altLang="zh-CN" sz="2800" dirty="0"/>
              <a:t>private Object value[];                         	</a:t>
            </a:r>
            <a:r>
              <a:rPr lang="zh-CN" altLang="en-US" sz="2800" dirty="0"/>
              <a:t>   </a:t>
            </a:r>
            <a:r>
              <a:rPr lang="en-US" altLang="zh-CN" sz="2800" dirty="0"/>
              <a:t>private int </a:t>
            </a:r>
            <a:r>
              <a:rPr lang="en-US" altLang="zh-CN" sz="2800" dirty="0" err="1"/>
              <a:t>front,rear</a:t>
            </a:r>
            <a:r>
              <a:rPr lang="en-US" altLang="zh-CN" sz="2800" dirty="0"/>
              <a:t>;  //</a:t>
            </a:r>
            <a:r>
              <a:rPr lang="zh-CN" altLang="en-US" sz="2800" dirty="0"/>
              <a:t>队列头尾下标</a:t>
            </a:r>
            <a:endParaRPr lang="en-US" altLang="zh-CN" sz="2800" dirty="0"/>
          </a:p>
          <a:p>
            <a:pPr eaLnBrk="1" hangingPunct="1">
              <a:buFont typeface="Wingdings" panose="05000000000000000000" pitchFamily="2" charset="2"/>
              <a:buNone/>
            </a:pPr>
            <a:r>
              <a:rPr lang="en-US" altLang="zh-CN" sz="2800" dirty="0"/>
              <a:t>     public </a:t>
            </a:r>
            <a:r>
              <a:rPr lang="en-US" altLang="zh-CN" sz="2800" dirty="0" err="1"/>
              <a:t>boolean</a:t>
            </a:r>
            <a:r>
              <a:rPr lang="en-US" altLang="zh-CN" sz="2800" dirty="0"/>
              <a:t> enqueue(T element);//</a:t>
            </a:r>
            <a:r>
              <a:rPr lang="zh-CN" altLang="en-US" sz="2800" dirty="0"/>
              <a:t>入队</a:t>
            </a:r>
            <a:endParaRPr lang="en-US" altLang="zh-CN" sz="2800" dirty="0"/>
          </a:p>
          <a:p>
            <a:pPr eaLnBrk="1" hangingPunct="1">
              <a:buFont typeface="Wingdings" panose="05000000000000000000" pitchFamily="2" charset="2"/>
              <a:buNone/>
            </a:pPr>
            <a:r>
              <a:rPr lang="en-US" altLang="zh-CN" sz="2800" dirty="0"/>
              <a:t>     public T dequeue();//</a:t>
            </a:r>
            <a:r>
              <a:rPr lang="zh-CN" altLang="en-US" sz="2800" dirty="0"/>
              <a:t>出队</a:t>
            </a:r>
          </a:p>
          <a:p>
            <a:pPr eaLnBrk="1" hangingPunct="1">
              <a:buFont typeface="Wingdings" panose="05000000000000000000" pitchFamily="2" charset="2"/>
              <a:buNone/>
            </a:pPr>
            <a:r>
              <a:rPr lang="en-US" altLang="zh-CN" sz="2800" dirty="0"/>
              <a:t>}</a:t>
            </a:r>
          </a:p>
        </p:txBody>
      </p:sp>
      <p:sp>
        <p:nvSpPr>
          <p:cNvPr id="2" name="灯片编号占位符 1">
            <a:extLst>
              <a:ext uri="{FF2B5EF4-FFF2-40B4-BE49-F238E27FC236}">
                <a16:creationId xmlns:a16="http://schemas.microsoft.com/office/drawing/2014/main" id="{FAC47677-9ACE-45F1-9DF2-71485A04D16A}"/>
              </a:ext>
            </a:extLst>
          </p:cNvPr>
          <p:cNvSpPr>
            <a:spLocks noGrp="1"/>
          </p:cNvSpPr>
          <p:nvPr>
            <p:ph type="sldNum" sz="quarter" idx="12"/>
          </p:nvPr>
        </p:nvSpPr>
        <p:spPr/>
        <p:txBody>
          <a:bodyPr/>
          <a:lstStyle/>
          <a:p>
            <a:fld id="{6F7EDBC0-6DEE-4BD2-A354-B0E2D215F1D6}" type="slidenum">
              <a:rPr lang="zh-CN" altLang="en-US" smtClean="0"/>
              <a:pPr/>
              <a:t>68</a:t>
            </a:fld>
            <a:endParaRPr lang="en-US" altLang="zh-CN"/>
          </a:p>
        </p:txBody>
      </p:sp>
      <p:sp>
        <p:nvSpPr>
          <p:cNvPr id="3" name="文本框 2">
            <a:extLst>
              <a:ext uri="{FF2B5EF4-FFF2-40B4-BE49-F238E27FC236}">
                <a16:creationId xmlns:a16="http://schemas.microsoft.com/office/drawing/2014/main" id="{B3654B48-7438-44D5-882A-23B978361127}"/>
              </a:ext>
            </a:extLst>
          </p:cNvPr>
          <p:cNvSpPr txBox="1"/>
          <p:nvPr/>
        </p:nvSpPr>
        <p:spPr>
          <a:xfrm>
            <a:off x="971600" y="5932232"/>
            <a:ext cx="1994457" cy="830997"/>
          </a:xfrm>
          <a:prstGeom prst="rect">
            <a:avLst/>
          </a:prstGeom>
          <a:noFill/>
        </p:spPr>
        <p:txBody>
          <a:bodyPr wrap="none" rtlCol="0">
            <a:spAutoFit/>
          </a:bodyPr>
          <a:lstStyle/>
          <a:p>
            <a:r>
              <a:rPr lang="en-US" altLang="zh-CN" dirty="0"/>
              <a:t>enqueue</a:t>
            </a:r>
            <a:r>
              <a:rPr lang="zh-CN" altLang="en-US" dirty="0"/>
              <a:t>：</a:t>
            </a:r>
            <a:r>
              <a:rPr lang="en-US" altLang="zh-CN" dirty="0"/>
              <a:t>add</a:t>
            </a:r>
          </a:p>
          <a:p>
            <a:r>
              <a:rPr lang="en-US" altLang="zh-CN" dirty="0"/>
              <a:t>dequeue</a:t>
            </a:r>
            <a:r>
              <a:rPr lang="zh-CN" altLang="en-US" dirty="0"/>
              <a:t>：</a:t>
            </a:r>
            <a:r>
              <a:rPr lang="en-US" altLang="zh-CN" dirty="0"/>
              <a:t>poll</a:t>
            </a:r>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B3DAC606-C364-426F-8C97-EF03320C30E6}"/>
              </a:ext>
            </a:extLst>
          </p:cNvPr>
          <p:cNvSpPr>
            <a:spLocks noGrp="1"/>
          </p:cNvSpPr>
          <p:nvPr>
            <p:ph type="title"/>
          </p:nvPr>
        </p:nvSpPr>
        <p:spPr/>
        <p:txBody>
          <a:bodyPr/>
          <a:lstStyle/>
          <a:p>
            <a:r>
              <a:rPr lang="en-US" altLang="zh-CN"/>
              <a:t>3.</a:t>
            </a:r>
            <a:r>
              <a:rPr lang="zh-CN" altLang="en-US"/>
              <a:t>顺序循环队列类入队操作 </a:t>
            </a:r>
          </a:p>
        </p:txBody>
      </p:sp>
      <p:sp>
        <p:nvSpPr>
          <p:cNvPr id="70659" name="Content Placeholder 2">
            <a:extLst>
              <a:ext uri="{FF2B5EF4-FFF2-40B4-BE49-F238E27FC236}">
                <a16:creationId xmlns:a16="http://schemas.microsoft.com/office/drawing/2014/main" id="{BD67F1A7-D974-4754-90C9-9E7B92855A55}"/>
              </a:ext>
            </a:extLst>
          </p:cNvPr>
          <p:cNvSpPr>
            <a:spLocks noGrp="1"/>
          </p:cNvSpPr>
          <p:nvPr>
            <p:ph idx="1"/>
          </p:nvPr>
        </p:nvSpPr>
        <p:spPr/>
        <p:txBody>
          <a:bodyPr/>
          <a:lstStyle/>
          <a:p>
            <a:pPr>
              <a:buFont typeface="Wingdings" panose="05000000000000000000" pitchFamily="2" charset="2"/>
              <a:buNone/>
            </a:pPr>
            <a:r>
              <a:rPr lang="en-US" altLang="zh-CN" sz="2400" dirty="0"/>
              <a:t> public </a:t>
            </a:r>
            <a:r>
              <a:rPr lang="en-US" altLang="zh-CN" sz="2400" dirty="0" err="1"/>
              <a:t>boolean</a:t>
            </a:r>
            <a:r>
              <a:rPr lang="en-US" altLang="zh-CN" sz="2400" dirty="0"/>
              <a:t> enqueue(T element)</a:t>
            </a:r>
          </a:p>
          <a:p>
            <a:pPr>
              <a:buFont typeface="Wingdings" panose="05000000000000000000" pitchFamily="2" charset="2"/>
              <a:buNone/>
            </a:pPr>
            <a:endParaRPr lang="en-US" altLang="zh-CN" sz="2400" dirty="0"/>
          </a:p>
          <a:p>
            <a:pPr>
              <a:buFont typeface="Wingdings" panose="05000000000000000000" pitchFamily="2" charset="2"/>
              <a:buNone/>
            </a:pPr>
            <a:r>
              <a:rPr lang="en-US" altLang="zh-CN" sz="2400" dirty="0"/>
              <a:t>    {</a:t>
            </a:r>
          </a:p>
          <a:p>
            <a:pPr>
              <a:buFont typeface="Wingdings" panose="05000000000000000000" pitchFamily="2" charset="2"/>
              <a:buNone/>
            </a:pPr>
            <a:r>
              <a:rPr lang="en-US" altLang="zh-CN" sz="2400" dirty="0"/>
              <a:t>     1</a:t>
            </a:r>
            <a:r>
              <a:rPr lang="zh-CN" altLang="en-US" sz="2400" dirty="0"/>
              <a:t>、判断</a:t>
            </a:r>
            <a:r>
              <a:rPr lang="en-US" altLang="zh-CN" sz="2400" dirty="0"/>
              <a:t>element</a:t>
            </a:r>
            <a:r>
              <a:rPr lang="zh-CN" altLang="en-US" sz="2400" dirty="0"/>
              <a:t>是否有值</a:t>
            </a:r>
            <a:endParaRPr lang="en-US" altLang="zh-CN" sz="2400" dirty="0"/>
          </a:p>
          <a:p>
            <a:pPr>
              <a:buFont typeface="Wingdings" panose="05000000000000000000" pitchFamily="2" charset="2"/>
              <a:buNone/>
            </a:pPr>
            <a:r>
              <a:rPr lang="en-US" altLang="zh-CN" sz="2400" dirty="0"/>
              <a:t>     2</a:t>
            </a:r>
            <a:r>
              <a:rPr lang="zh-CN" altLang="en-US" sz="2400" dirty="0"/>
              <a:t>、判断队列是否满</a:t>
            </a:r>
            <a:endParaRPr lang="en-US" altLang="zh-CN" sz="2400" dirty="0"/>
          </a:p>
          <a:p>
            <a:pPr>
              <a:buFont typeface="Wingdings" panose="05000000000000000000" pitchFamily="2" charset="2"/>
              <a:buNone/>
            </a:pPr>
            <a:r>
              <a:rPr lang="en-US" altLang="zh-CN" sz="2400" dirty="0"/>
              <a:t>           </a:t>
            </a:r>
            <a:r>
              <a:rPr lang="zh-CN" altLang="en-US" sz="2400" dirty="0"/>
              <a:t>队列满则扩容</a:t>
            </a:r>
            <a:endParaRPr lang="en-US" altLang="zh-CN" sz="2400" dirty="0"/>
          </a:p>
          <a:p>
            <a:pPr>
              <a:buFont typeface="Wingdings" panose="05000000000000000000" pitchFamily="2" charset="2"/>
              <a:buNone/>
            </a:pPr>
            <a:r>
              <a:rPr lang="en-US" altLang="zh-CN" sz="2400" dirty="0"/>
              <a:t>     3</a:t>
            </a:r>
            <a:r>
              <a:rPr lang="zh-CN" altLang="en-US" sz="2400" dirty="0"/>
              <a:t>、队尾位置加入新元素</a:t>
            </a:r>
            <a:r>
              <a:rPr lang="en-US" altLang="zh-CN" sz="2400" dirty="0"/>
              <a:t>element</a:t>
            </a:r>
          </a:p>
          <a:p>
            <a:pPr>
              <a:buFont typeface="Wingdings" panose="05000000000000000000" pitchFamily="2" charset="2"/>
              <a:buNone/>
            </a:pPr>
            <a:r>
              <a:rPr lang="en-US" altLang="zh-CN" sz="2400" dirty="0"/>
              <a:t>           </a:t>
            </a:r>
            <a:r>
              <a:rPr lang="zh-CN" altLang="en-US" sz="2400" dirty="0"/>
              <a:t>队尾加</a:t>
            </a:r>
            <a:r>
              <a:rPr lang="en-US" altLang="zh-CN" sz="2400" dirty="0"/>
              <a:t>1</a:t>
            </a:r>
            <a:r>
              <a:rPr lang="zh-CN" altLang="en-US" sz="2400" dirty="0"/>
              <a:t>，并模队列容量大小</a:t>
            </a:r>
            <a:endParaRPr lang="en-US" altLang="zh-CN" sz="2400" dirty="0"/>
          </a:p>
          <a:p>
            <a:pPr>
              <a:buFont typeface="Wingdings" panose="05000000000000000000" pitchFamily="2" charset="2"/>
              <a:buNone/>
            </a:pPr>
            <a:r>
              <a:rPr lang="en-US" altLang="zh-CN" sz="2400" dirty="0"/>
              <a:t>     } </a:t>
            </a:r>
            <a:endParaRPr lang="zh-CN" altLang="en-US" sz="2400" dirty="0"/>
          </a:p>
        </p:txBody>
      </p:sp>
      <p:sp>
        <p:nvSpPr>
          <p:cNvPr id="2" name="灯片编号占位符 1">
            <a:extLst>
              <a:ext uri="{FF2B5EF4-FFF2-40B4-BE49-F238E27FC236}">
                <a16:creationId xmlns:a16="http://schemas.microsoft.com/office/drawing/2014/main" id="{49AF625A-BFAC-433E-BA40-B7783D14A9E8}"/>
              </a:ext>
            </a:extLst>
          </p:cNvPr>
          <p:cNvSpPr>
            <a:spLocks noGrp="1"/>
          </p:cNvSpPr>
          <p:nvPr>
            <p:ph type="sldNum" sz="quarter" idx="12"/>
          </p:nvPr>
        </p:nvSpPr>
        <p:spPr/>
        <p:txBody>
          <a:bodyPr/>
          <a:lstStyle/>
          <a:p>
            <a:fld id="{6F7EDBC0-6DEE-4BD2-A354-B0E2D215F1D6}" type="slidenum">
              <a:rPr lang="zh-CN" altLang="en-US" smtClean="0"/>
              <a:pPr/>
              <a:t>69</a:t>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2">
            <a:extLst>
              <a:ext uri="{FF2B5EF4-FFF2-40B4-BE49-F238E27FC236}">
                <a16:creationId xmlns:a16="http://schemas.microsoft.com/office/drawing/2014/main" id="{D46F0FEF-A2FA-4CB5-B640-50E6D8418F60}"/>
              </a:ext>
            </a:extLst>
          </p:cNvPr>
          <p:cNvGrpSpPr>
            <a:grpSpLocks/>
          </p:cNvGrpSpPr>
          <p:nvPr/>
        </p:nvGrpSpPr>
        <p:grpSpPr bwMode="auto">
          <a:xfrm>
            <a:off x="2286000" y="2921000"/>
            <a:ext cx="1924050" cy="2819400"/>
            <a:chOff x="1440" y="1920"/>
            <a:chExt cx="1212" cy="1776"/>
          </a:xfrm>
        </p:grpSpPr>
        <p:sp>
          <p:nvSpPr>
            <p:cNvPr id="8211" name="Line 3">
              <a:extLst>
                <a:ext uri="{FF2B5EF4-FFF2-40B4-BE49-F238E27FC236}">
                  <a16:creationId xmlns:a16="http://schemas.microsoft.com/office/drawing/2014/main" id="{02D0F1B5-1A07-445E-9BBB-7F9841FE93CD}"/>
                </a:ext>
              </a:extLst>
            </p:cNvPr>
            <p:cNvSpPr>
              <a:spLocks noChangeShapeType="1"/>
            </p:cNvSpPr>
            <p:nvPr/>
          </p:nvSpPr>
          <p:spPr bwMode="auto">
            <a:xfrm>
              <a:off x="1440" y="1920"/>
              <a:ext cx="0" cy="1776"/>
            </a:xfrm>
            <a:prstGeom prst="line">
              <a:avLst/>
            </a:prstGeom>
            <a:noFill/>
            <a:ln w="571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2" name="Line 4">
              <a:extLst>
                <a:ext uri="{FF2B5EF4-FFF2-40B4-BE49-F238E27FC236}">
                  <a16:creationId xmlns:a16="http://schemas.microsoft.com/office/drawing/2014/main" id="{6D656C27-FB22-4A0D-A6B2-444D389C8859}"/>
                </a:ext>
              </a:extLst>
            </p:cNvPr>
            <p:cNvSpPr>
              <a:spLocks noChangeShapeType="1"/>
            </p:cNvSpPr>
            <p:nvPr/>
          </p:nvSpPr>
          <p:spPr bwMode="auto">
            <a:xfrm>
              <a:off x="1440" y="3696"/>
              <a:ext cx="1200" cy="0"/>
            </a:xfrm>
            <a:prstGeom prst="line">
              <a:avLst/>
            </a:prstGeom>
            <a:noFill/>
            <a:ln w="571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3" name="Line 5">
              <a:extLst>
                <a:ext uri="{FF2B5EF4-FFF2-40B4-BE49-F238E27FC236}">
                  <a16:creationId xmlns:a16="http://schemas.microsoft.com/office/drawing/2014/main" id="{4CBF31CA-4D69-426A-9748-B0D9282E2C56}"/>
                </a:ext>
              </a:extLst>
            </p:cNvPr>
            <p:cNvSpPr>
              <a:spLocks noChangeShapeType="1"/>
            </p:cNvSpPr>
            <p:nvPr/>
          </p:nvSpPr>
          <p:spPr bwMode="auto">
            <a:xfrm>
              <a:off x="2652" y="1968"/>
              <a:ext cx="0" cy="1728"/>
            </a:xfrm>
            <a:prstGeom prst="line">
              <a:avLst/>
            </a:prstGeom>
            <a:noFill/>
            <a:ln w="571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7462" name="Rectangle 6">
            <a:extLst>
              <a:ext uri="{FF2B5EF4-FFF2-40B4-BE49-F238E27FC236}">
                <a16:creationId xmlns:a16="http://schemas.microsoft.com/office/drawing/2014/main" id="{7A86BA15-2B9F-477F-9AC5-8FCAE64457D7}"/>
              </a:ext>
            </a:extLst>
          </p:cNvPr>
          <p:cNvSpPr>
            <a:spLocks noChangeArrowheads="1"/>
          </p:cNvSpPr>
          <p:nvPr/>
        </p:nvSpPr>
        <p:spPr bwMode="auto">
          <a:xfrm>
            <a:off x="2286000" y="5111750"/>
            <a:ext cx="1905000" cy="609600"/>
          </a:xfrm>
          <a:prstGeom prst="rect">
            <a:avLst/>
          </a:prstGeom>
          <a:solidFill>
            <a:schemeClr val="bg1">
              <a:lumMod val="95000"/>
            </a:schemeClr>
          </a:solidFill>
          <a:ln w="9525">
            <a:solidFill>
              <a:schemeClr val="tx1"/>
            </a:solidFill>
            <a:miter lim="800000"/>
            <a:headEnd/>
            <a:tailEnd/>
          </a:ln>
          <a:effectLst/>
        </p:spPr>
        <p:txBody>
          <a:bodyPr wrap="none" tIns="0" anchor="ctr"/>
          <a:lstStyle>
            <a:lvl1pPr>
              <a:defRPr kumimoji="1" sz="4000">
                <a:solidFill>
                  <a:schemeClr val="tx1"/>
                </a:solidFill>
                <a:latin typeface="Times New Roman" panose="02020603050405020304" pitchFamily="18" charset="0"/>
                <a:ea typeface="宋体" panose="02010600030101010101" pitchFamily="2" charset="-122"/>
              </a:defRPr>
            </a:lvl1pPr>
            <a:lvl2pPr marL="742950" indent="-285750">
              <a:defRPr kumimoji="1" sz="4000">
                <a:solidFill>
                  <a:schemeClr val="tx1"/>
                </a:solidFill>
                <a:latin typeface="Times New Roman" panose="02020603050405020304" pitchFamily="18" charset="0"/>
                <a:ea typeface="宋体" panose="02010600030101010101" pitchFamily="2" charset="-122"/>
              </a:defRPr>
            </a:lvl2pPr>
            <a:lvl3pPr marL="1143000" indent="-228600">
              <a:defRPr kumimoji="1" sz="4000">
                <a:solidFill>
                  <a:schemeClr val="tx1"/>
                </a:solidFill>
                <a:latin typeface="Times New Roman" panose="02020603050405020304" pitchFamily="18" charset="0"/>
                <a:ea typeface="宋体" panose="02010600030101010101" pitchFamily="2" charset="-122"/>
              </a:defRPr>
            </a:lvl3pPr>
            <a:lvl4pPr marL="1600200" indent="-228600">
              <a:defRPr kumimoji="1" sz="4000">
                <a:solidFill>
                  <a:schemeClr val="tx1"/>
                </a:solidFill>
                <a:latin typeface="Times New Roman" panose="02020603050405020304" pitchFamily="18" charset="0"/>
                <a:ea typeface="宋体" panose="02010600030101010101" pitchFamily="2" charset="-122"/>
              </a:defRPr>
            </a:lvl4pPr>
            <a:lvl5pPr marL="2057400" indent="-22860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ctr">
              <a:defRPr/>
            </a:pPr>
            <a:r>
              <a:rPr kumimoji="0" lang="en-US" altLang="zh-CN" dirty="0">
                <a:solidFill>
                  <a:srgbClr val="002060"/>
                </a:solidFill>
              </a:rPr>
              <a:t>a</a:t>
            </a:r>
            <a:r>
              <a:rPr kumimoji="0" lang="en-US" altLang="zh-CN" baseline="-25000" dirty="0">
                <a:solidFill>
                  <a:srgbClr val="002060"/>
                </a:solidFill>
              </a:rPr>
              <a:t>1</a:t>
            </a:r>
          </a:p>
        </p:txBody>
      </p:sp>
      <p:sp>
        <p:nvSpPr>
          <p:cNvPr id="147463" name="Rectangle 7">
            <a:extLst>
              <a:ext uri="{FF2B5EF4-FFF2-40B4-BE49-F238E27FC236}">
                <a16:creationId xmlns:a16="http://schemas.microsoft.com/office/drawing/2014/main" id="{64177F84-5350-4895-B138-64C9F9EA517C}"/>
              </a:ext>
            </a:extLst>
          </p:cNvPr>
          <p:cNvSpPr>
            <a:spLocks noChangeArrowheads="1"/>
          </p:cNvSpPr>
          <p:nvPr/>
        </p:nvSpPr>
        <p:spPr bwMode="auto">
          <a:xfrm>
            <a:off x="2286000" y="4492625"/>
            <a:ext cx="1905000" cy="609600"/>
          </a:xfrm>
          <a:prstGeom prst="rect">
            <a:avLst/>
          </a:prstGeom>
          <a:solidFill>
            <a:schemeClr val="bg1">
              <a:lumMod val="95000"/>
            </a:schemeClr>
          </a:solidFill>
          <a:ln w="9525">
            <a:solidFill>
              <a:schemeClr val="tx1"/>
            </a:solidFill>
            <a:miter lim="800000"/>
            <a:headEnd/>
            <a:tailEnd/>
          </a:ln>
          <a:effectLst/>
        </p:spPr>
        <p:txBody>
          <a:bodyPr wrap="none" tIns="0" anchor="ctr"/>
          <a:lstStyle>
            <a:lvl1pPr>
              <a:defRPr kumimoji="1" sz="4000">
                <a:solidFill>
                  <a:schemeClr val="tx1"/>
                </a:solidFill>
                <a:latin typeface="Times New Roman" panose="02020603050405020304" pitchFamily="18" charset="0"/>
                <a:ea typeface="宋体" panose="02010600030101010101" pitchFamily="2" charset="-122"/>
              </a:defRPr>
            </a:lvl1pPr>
            <a:lvl2pPr marL="742950" indent="-285750">
              <a:defRPr kumimoji="1" sz="4000">
                <a:solidFill>
                  <a:schemeClr val="tx1"/>
                </a:solidFill>
                <a:latin typeface="Times New Roman" panose="02020603050405020304" pitchFamily="18" charset="0"/>
                <a:ea typeface="宋体" panose="02010600030101010101" pitchFamily="2" charset="-122"/>
              </a:defRPr>
            </a:lvl2pPr>
            <a:lvl3pPr marL="1143000" indent="-228600">
              <a:defRPr kumimoji="1" sz="4000">
                <a:solidFill>
                  <a:schemeClr val="tx1"/>
                </a:solidFill>
                <a:latin typeface="Times New Roman" panose="02020603050405020304" pitchFamily="18" charset="0"/>
                <a:ea typeface="宋体" panose="02010600030101010101" pitchFamily="2" charset="-122"/>
              </a:defRPr>
            </a:lvl3pPr>
            <a:lvl4pPr marL="1600200" indent="-228600">
              <a:defRPr kumimoji="1" sz="4000">
                <a:solidFill>
                  <a:schemeClr val="tx1"/>
                </a:solidFill>
                <a:latin typeface="Times New Roman" panose="02020603050405020304" pitchFamily="18" charset="0"/>
                <a:ea typeface="宋体" panose="02010600030101010101" pitchFamily="2" charset="-122"/>
              </a:defRPr>
            </a:lvl4pPr>
            <a:lvl5pPr marL="2057400" indent="-22860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ctr">
              <a:defRPr/>
            </a:pPr>
            <a:r>
              <a:rPr kumimoji="0" lang="en-US" altLang="zh-CN">
                <a:solidFill>
                  <a:srgbClr val="002060"/>
                </a:solidFill>
              </a:rPr>
              <a:t>a</a:t>
            </a:r>
            <a:r>
              <a:rPr kumimoji="0" lang="en-US" altLang="zh-CN" baseline="-25000">
                <a:solidFill>
                  <a:srgbClr val="002060"/>
                </a:solidFill>
              </a:rPr>
              <a:t>2</a:t>
            </a:r>
          </a:p>
        </p:txBody>
      </p:sp>
      <p:sp>
        <p:nvSpPr>
          <p:cNvPr id="147464" name="Rectangle 8">
            <a:extLst>
              <a:ext uri="{FF2B5EF4-FFF2-40B4-BE49-F238E27FC236}">
                <a16:creationId xmlns:a16="http://schemas.microsoft.com/office/drawing/2014/main" id="{9F9B55B0-ED1F-47D0-A607-2E4A9C19C5EE}"/>
              </a:ext>
            </a:extLst>
          </p:cNvPr>
          <p:cNvSpPr>
            <a:spLocks noChangeArrowheads="1"/>
          </p:cNvSpPr>
          <p:nvPr/>
        </p:nvSpPr>
        <p:spPr bwMode="auto">
          <a:xfrm>
            <a:off x="2286000" y="3878263"/>
            <a:ext cx="1905000" cy="609600"/>
          </a:xfrm>
          <a:prstGeom prst="rect">
            <a:avLst/>
          </a:prstGeom>
          <a:solidFill>
            <a:schemeClr val="bg1">
              <a:lumMod val="95000"/>
            </a:schemeClr>
          </a:solidFill>
          <a:ln w="9525">
            <a:solidFill>
              <a:schemeClr val="tx1"/>
            </a:solidFill>
            <a:miter lim="800000"/>
            <a:headEnd/>
            <a:tailEnd/>
          </a:ln>
          <a:effectLst/>
        </p:spPr>
        <p:txBody>
          <a:bodyPr wrap="none" tIns="0" anchor="ctr"/>
          <a:lstStyle>
            <a:lvl1pPr>
              <a:defRPr kumimoji="1" sz="4000">
                <a:solidFill>
                  <a:schemeClr val="tx1"/>
                </a:solidFill>
                <a:latin typeface="Times New Roman" panose="02020603050405020304" pitchFamily="18" charset="0"/>
                <a:ea typeface="宋体" panose="02010600030101010101" pitchFamily="2" charset="-122"/>
              </a:defRPr>
            </a:lvl1pPr>
            <a:lvl2pPr marL="742950" indent="-285750">
              <a:defRPr kumimoji="1" sz="4000">
                <a:solidFill>
                  <a:schemeClr val="tx1"/>
                </a:solidFill>
                <a:latin typeface="Times New Roman" panose="02020603050405020304" pitchFamily="18" charset="0"/>
                <a:ea typeface="宋体" panose="02010600030101010101" pitchFamily="2" charset="-122"/>
              </a:defRPr>
            </a:lvl2pPr>
            <a:lvl3pPr marL="1143000" indent="-228600">
              <a:defRPr kumimoji="1" sz="4000">
                <a:solidFill>
                  <a:schemeClr val="tx1"/>
                </a:solidFill>
                <a:latin typeface="Times New Roman" panose="02020603050405020304" pitchFamily="18" charset="0"/>
                <a:ea typeface="宋体" panose="02010600030101010101" pitchFamily="2" charset="-122"/>
              </a:defRPr>
            </a:lvl3pPr>
            <a:lvl4pPr marL="1600200" indent="-228600">
              <a:defRPr kumimoji="1" sz="4000">
                <a:solidFill>
                  <a:schemeClr val="tx1"/>
                </a:solidFill>
                <a:latin typeface="Times New Roman" panose="02020603050405020304" pitchFamily="18" charset="0"/>
                <a:ea typeface="宋体" panose="02010600030101010101" pitchFamily="2" charset="-122"/>
              </a:defRPr>
            </a:lvl4pPr>
            <a:lvl5pPr marL="2057400" indent="-22860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ctr">
              <a:defRPr/>
            </a:pPr>
            <a:r>
              <a:rPr kumimoji="0" lang="en-US" altLang="zh-CN">
                <a:solidFill>
                  <a:srgbClr val="002060"/>
                </a:solidFill>
              </a:rPr>
              <a:t>a</a:t>
            </a:r>
            <a:r>
              <a:rPr kumimoji="0" lang="en-US" altLang="zh-CN" baseline="-25000">
                <a:solidFill>
                  <a:srgbClr val="002060"/>
                </a:solidFill>
              </a:rPr>
              <a:t>3</a:t>
            </a:r>
          </a:p>
        </p:txBody>
      </p:sp>
      <p:sp>
        <p:nvSpPr>
          <p:cNvPr id="8198" name="Arc 9">
            <a:extLst>
              <a:ext uri="{FF2B5EF4-FFF2-40B4-BE49-F238E27FC236}">
                <a16:creationId xmlns:a16="http://schemas.microsoft.com/office/drawing/2014/main" id="{395C032A-ECFB-4DE8-9EF3-E4E62CBB0E9B}"/>
              </a:ext>
            </a:extLst>
          </p:cNvPr>
          <p:cNvSpPr>
            <a:spLocks/>
          </p:cNvSpPr>
          <p:nvPr/>
        </p:nvSpPr>
        <p:spPr bwMode="auto">
          <a:xfrm>
            <a:off x="1511300" y="2079625"/>
            <a:ext cx="949325" cy="10795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206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9" name="Text Box 10">
            <a:extLst>
              <a:ext uri="{FF2B5EF4-FFF2-40B4-BE49-F238E27FC236}">
                <a16:creationId xmlns:a16="http://schemas.microsoft.com/office/drawing/2014/main" id="{5DE4E7D1-316F-4593-B5AC-6201D18CFC66}"/>
              </a:ext>
            </a:extLst>
          </p:cNvPr>
          <p:cNvSpPr txBox="1">
            <a:spLocks noChangeArrowheads="1"/>
          </p:cNvSpPr>
          <p:nvPr/>
        </p:nvSpPr>
        <p:spPr bwMode="auto">
          <a:xfrm>
            <a:off x="1331913" y="2349500"/>
            <a:ext cx="900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002060"/>
                </a:solidFill>
              </a:rPr>
              <a:t>入栈</a:t>
            </a:r>
          </a:p>
        </p:txBody>
      </p:sp>
      <p:sp>
        <p:nvSpPr>
          <p:cNvPr id="8200" name="Arc 11">
            <a:extLst>
              <a:ext uri="{FF2B5EF4-FFF2-40B4-BE49-F238E27FC236}">
                <a16:creationId xmlns:a16="http://schemas.microsoft.com/office/drawing/2014/main" id="{8062A9BF-9442-4049-8E5B-F64C6EA379CD}"/>
              </a:ext>
            </a:extLst>
          </p:cNvPr>
          <p:cNvSpPr>
            <a:spLocks/>
          </p:cNvSpPr>
          <p:nvPr/>
        </p:nvSpPr>
        <p:spPr bwMode="auto">
          <a:xfrm rot="10886353" flipV="1">
            <a:off x="3978275" y="2079625"/>
            <a:ext cx="1012825" cy="1157288"/>
          </a:xfrm>
          <a:custGeom>
            <a:avLst/>
            <a:gdLst>
              <a:gd name="T0" fmla="*/ 0 w 26092"/>
              <a:gd name="T1" fmla="*/ 2147483647 h 21600"/>
              <a:gd name="T2" fmla="*/ 2147483647 w 26092"/>
              <a:gd name="T3" fmla="*/ 2147483647 h 21600"/>
              <a:gd name="T4" fmla="*/ 2147483647 w 26092"/>
              <a:gd name="T5" fmla="*/ 2147483647 h 21600"/>
              <a:gd name="T6" fmla="*/ 0 60000 65536"/>
              <a:gd name="T7" fmla="*/ 0 60000 65536"/>
              <a:gd name="T8" fmla="*/ 0 60000 65536"/>
            </a:gdLst>
            <a:ahLst/>
            <a:cxnLst>
              <a:cxn ang="T6">
                <a:pos x="T0" y="T1"/>
              </a:cxn>
              <a:cxn ang="T7">
                <a:pos x="T2" y="T3"/>
              </a:cxn>
              <a:cxn ang="T8">
                <a:pos x="T4" y="T5"/>
              </a:cxn>
            </a:cxnLst>
            <a:rect l="0" t="0" r="r" b="b"/>
            <a:pathLst>
              <a:path w="26092" h="21600" fill="none" extrusionOk="0">
                <a:moveTo>
                  <a:pt x="0" y="489"/>
                </a:moveTo>
                <a:cubicBezTo>
                  <a:pt x="1501" y="163"/>
                  <a:pt x="3034" y="-1"/>
                  <a:pt x="4571" y="0"/>
                </a:cubicBezTo>
                <a:cubicBezTo>
                  <a:pt x="15786" y="0"/>
                  <a:pt x="25136" y="8584"/>
                  <a:pt x="26092" y="19758"/>
                </a:cubicBezTo>
              </a:path>
              <a:path w="26092" h="21600" stroke="0" extrusionOk="0">
                <a:moveTo>
                  <a:pt x="0" y="489"/>
                </a:moveTo>
                <a:cubicBezTo>
                  <a:pt x="1501" y="163"/>
                  <a:pt x="3034" y="-1"/>
                  <a:pt x="4571" y="0"/>
                </a:cubicBezTo>
                <a:cubicBezTo>
                  <a:pt x="15786" y="0"/>
                  <a:pt x="25136" y="8584"/>
                  <a:pt x="26092" y="19758"/>
                </a:cubicBezTo>
                <a:lnTo>
                  <a:pt x="4571" y="21600"/>
                </a:lnTo>
                <a:lnTo>
                  <a:pt x="0" y="489"/>
                </a:lnTo>
                <a:close/>
              </a:path>
            </a:pathLst>
          </a:custGeom>
          <a:noFill/>
          <a:ln w="38100">
            <a:solidFill>
              <a:srgbClr val="00206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1" name="Text Box 12">
            <a:extLst>
              <a:ext uri="{FF2B5EF4-FFF2-40B4-BE49-F238E27FC236}">
                <a16:creationId xmlns:a16="http://schemas.microsoft.com/office/drawing/2014/main" id="{7ABF1D2A-46AC-479D-A4DF-CC22016DE3E4}"/>
              </a:ext>
            </a:extLst>
          </p:cNvPr>
          <p:cNvSpPr txBox="1">
            <a:spLocks noChangeArrowheads="1"/>
          </p:cNvSpPr>
          <p:nvPr/>
        </p:nvSpPr>
        <p:spPr bwMode="auto">
          <a:xfrm>
            <a:off x="4167188" y="239395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002060"/>
                </a:solidFill>
              </a:rPr>
              <a:t>出栈</a:t>
            </a:r>
          </a:p>
        </p:txBody>
      </p:sp>
      <p:grpSp>
        <p:nvGrpSpPr>
          <p:cNvPr id="6154" name="Group 13">
            <a:extLst>
              <a:ext uri="{FF2B5EF4-FFF2-40B4-BE49-F238E27FC236}">
                <a16:creationId xmlns:a16="http://schemas.microsoft.com/office/drawing/2014/main" id="{17DB887A-EC9E-49B4-8FA5-C998F9869752}"/>
              </a:ext>
            </a:extLst>
          </p:cNvPr>
          <p:cNvGrpSpPr>
            <a:grpSpLocks/>
          </p:cNvGrpSpPr>
          <p:nvPr/>
        </p:nvGrpSpPr>
        <p:grpSpPr bwMode="auto">
          <a:xfrm>
            <a:off x="806450" y="5270500"/>
            <a:ext cx="1295400" cy="457200"/>
            <a:chOff x="528" y="3360"/>
            <a:chExt cx="816" cy="288"/>
          </a:xfrm>
          <a:solidFill>
            <a:schemeClr val="bg1">
              <a:lumMod val="95000"/>
            </a:schemeClr>
          </a:solidFill>
        </p:grpSpPr>
        <p:sp>
          <p:nvSpPr>
            <p:cNvPr id="6167" name="Line 14">
              <a:extLst>
                <a:ext uri="{FF2B5EF4-FFF2-40B4-BE49-F238E27FC236}">
                  <a16:creationId xmlns:a16="http://schemas.microsoft.com/office/drawing/2014/main" id="{6F8D69FC-8253-467F-B7A2-E6D45AE5AB8E}"/>
                </a:ext>
              </a:extLst>
            </p:cNvPr>
            <p:cNvSpPr>
              <a:spLocks noChangeShapeType="1"/>
            </p:cNvSpPr>
            <p:nvPr/>
          </p:nvSpPr>
          <p:spPr bwMode="auto">
            <a:xfrm>
              <a:off x="528" y="3648"/>
              <a:ext cx="816" cy="0"/>
            </a:xfrm>
            <a:prstGeom prst="line">
              <a:avLst/>
            </a:prstGeom>
            <a:grpFill/>
            <a:ln w="38100">
              <a:solidFill>
                <a:srgbClr val="00206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srgbClr val="002060"/>
                </a:solidFill>
              </a:endParaRPr>
            </a:p>
          </p:txBody>
        </p:sp>
        <p:sp>
          <p:nvSpPr>
            <p:cNvPr id="6168" name="Text Box 15">
              <a:extLst>
                <a:ext uri="{FF2B5EF4-FFF2-40B4-BE49-F238E27FC236}">
                  <a16:creationId xmlns:a16="http://schemas.microsoft.com/office/drawing/2014/main" id="{4F7BE0AA-E6E8-4490-9C10-6D57C289616C}"/>
                </a:ext>
              </a:extLst>
            </p:cNvPr>
            <p:cNvSpPr txBox="1">
              <a:spLocks noChangeArrowheads="1"/>
            </p:cNvSpPr>
            <p:nvPr/>
          </p:nvSpPr>
          <p:spPr bwMode="auto">
            <a:xfrm>
              <a:off x="624" y="3360"/>
              <a:ext cx="576"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a:solidFill>
                    <a:schemeClr val="tx1"/>
                  </a:solidFill>
                  <a:latin typeface="Times New Roman" panose="02020603050405020304" pitchFamily="18" charset="0"/>
                  <a:ea typeface="宋体" panose="02010600030101010101" pitchFamily="2" charset="-122"/>
                </a:defRPr>
              </a:lvl1pPr>
              <a:lvl2pPr marL="742950" indent="-285750">
                <a:defRPr kumimoji="1" sz="4000">
                  <a:solidFill>
                    <a:schemeClr val="tx1"/>
                  </a:solidFill>
                  <a:latin typeface="Times New Roman" panose="02020603050405020304" pitchFamily="18" charset="0"/>
                  <a:ea typeface="宋体" panose="02010600030101010101" pitchFamily="2" charset="-122"/>
                </a:defRPr>
              </a:lvl2pPr>
              <a:lvl3pPr marL="1143000" indent="-228600">
                <a:defRPr kumimoji="1" sz="4000">
                  <a:solidFill>
                    <a:schemeClr val="tx1"/>
                  </a:solidFill>
                  <a:latin typeface="Times New Roman" panose="02020603050405020304" pitchFamily="18" charset="0"/>
                  <a:ea typeface="宋体" panose="02010600030101010101" pitchFamily="2" charset="-122"/>
                </a:defRPr>
              </a:lvl3pPr>
              <a:lvl4pPr marL="1600200" indent="-228600">
                <a:defRPr kumimoji="1" sz="4000">
                  <a:solidFill>
                    <a:schemeClr val="tx1"/>
                  </a:solidFill>
                  <a:latin typeface="Times New Roman" panose="02020603050405020304" pitchFamily="18" charset="0"/>
                  <a:ea typeface="宋体" panose="02010600030101010101" pitchFamily="2" charset="-122"/>
                </a:defRPr>
              </a:lvl4pPr>
              <a:lvl5pPr marL="2057400" indent="-22860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kumimoji="0" lang="zh-CN" altLang="en-US" sz="2400" b="1">
                  <a:solidFill>
                    <a:srgbClr val="002060"/>
                  </a:solidFill>
                </a:rPr>
                <a:t>栈底</a:t>
              </a:r>
            </a:p>
          </p:txBody>
        </p:sp>
      </p:grpSp>
      <p:grpSp>
        <p:nvGrpSpPr>
          <p:cNvPr id="147472" name="Group 16">
            <a:extLst>
              <a:ext uri="{FF2B5EF4-FFF2-40B4-BE49-F238E27FC236}">
                <a16:creationId xmlns:a16="http://schemas.microsoft.com/office/drawing/2014/main" id="{8A09BAA7-19DB-4347-8237-57C00CC8A50E}"/>
              </a:ext>
            </a:extLst>
          </p:cNvPr>
          <p:cNvGrpSpPr>
            <a:grpSpLocks/>
          </p:cNvGrpSpPr>
          <p:nvPr/>
        </p:nvGrpSpPr>
        <p:grpSpPr bwMode="auto">
          <a:xfrm>
            <a:off x="817563" y="3751263"/>
            <a:ext cx="1295400" cy="457200"/>
            <a:chOff x="528" y="3360"/>
            <a:chExt cx="816" cy="288"/>
          </a:xfrm>
          <a:solidFill>
            <a:schemeClr val="bg1">
              <a:lumMod val="95000"/>
            </a:schemeClr>
          </a:solidFill>
        </p:grpSpPr>
        <p:sp>
          <p:nvSpPr>
            <p:cNvPr id="6165" name="Line 17">
              <a:extLst>
                <a:ext uri="{FF2B5EF4-FFF2-40B4-BE49-F238E27FC236}">
                  <a16:creationId xmlns:a16="http://schemas.microsoft.com/office/drawing/2014/main" id="{403A238F-D26D-4762-895F-09EA18AA52A0}"/>
                </a:ext>
              </a:extLst>
            </p:cNvPr>
            <p:cNvSpPr>
              <a:spLocks noChangeShapeType="1"/>
            </p:cNvSpPr>
            <p:nvPr/>
          </p:nvSpPr>
          <p:spPr bwMode="auto">
            <a:xfrm>
              <a:off x="528" y="3648"/>
              <a:ext cx="816" cy="0"/>
            </a:xfrm>
            <a:prstGeom prst="line">
              <a:avLst/>
            </a:prstGeom>
            <a:grpFill/>
            <a:ln w="38100">
              <a:solidFill>
                <a:srgbClr val="00206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srgbClr val="002060"/>
                </a:solidFill>
              </a:endParaRPr>
            </a:p>
          </p:txBody>
        </p:sp>
        <p:sp>
          <p:nvSpPr>
            <p:cNvPr id="6166" name="Text Box 18">
              <a:extLst>
                <a:ext uri="{FF2B5EF4-FFF2-40B4-BE49-F238E27FC236}">
                  <a16:creationId xmlns:a16="http://schemas.microsoft.com/office/drawing/2014/main" id="{EAAE9320-6F4D-46F2-8ED9-A56B96C454FB}"/>
                </a:ext>
              </a:extLst>
            </p:cNvPr>
            <p:cNvSpPr txBox="1">
              <a:spLocks noChangeArrowheads="1"/>
            </p:cNvSpPr>
            <p:nvPr/>
          </p:nvSpPr>
          <p:spPr bwMode="auto">
            <a:xfrm>
              <a:off x="624" y="3360"/>
              <a:ext cx="576"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a:solidFill>
                    <a:schemeClr val="tx1"/>
                  </a:solidFill>
                  <a:latin typeface="Times New Roman" panose="02020603050405020304" pitchFamily="18" charset="0"/>
                  <a:ea typeface="宋体" panose="02010600030101010101" pitchFamily="2" charset="-122"/>
                </a:defRPr>
              </a:lvl1pPr>
              <a:lvl2pPr marL="742950" indent="-285750">
                <a:defRPr kumimoji="1" sz="4000">
                  <a:solidFill>
                    <a:schemeClr val="tx1"/>
                  </a:solidFill>
                  <a:latin typeface="Times New Roman" panose="02020603050405020304" pitchFamily="18" charset="0"/>
                  <a:ea typeface="宋体" panose="02010600030101010101" pitchFamily="2" charset="-122"/>
                </a:defRPr>
              </a:lvl2pPr>
              <a:lvl3pPr marL="1143000" indent="-228600">
                <a:defRPr kumimoji="1" sz="4000">
                  <a:solidFill>
                    <a:schemeClr val="tx1"/>
                  </a:solidFill>
                  <a:latin typeface="Times New Roman" panose="02020603050405020304" pitchFamily="18" charset="0"/>
                  <a:ea typeface="宋体" panose="02010600030101010101" pitchFamily="2" charset="-122"/>
                </a:defRPr>
              </a:lvl3pPr>
              <a:lvl4pPr marL="1600200" indent="-228600">
                <a:defRPr kumimoji="1" sz="4000">
                  <a:solidFill>
                    <a:schemeClr val="tx1"/>
                  </a:solidFill>
                  <a:latin typeface="Times New Roman" panose="02020603050405020304" pitchFamily="18" charset="0"/>
                  <a:ea typeface="宋体" panose="02010600030101010101" pitchFamily="2" charset="-122"/>
                </a:defRPr>
              </a:lvl4pPr>
              <a:lvl5pPr marL="2057400" indent="-22860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kumimoji="0" lang="zh-CN" altLang="en-US" sz="2400" b="1">
                  <a:solidFill>
                    <a:srgbClr val="002060"/>
                  </a:solidFill>
                </a:rPr>
                <a:t>栈顶</a:t>
              </a:r>
            </a:p>
          </p:txBody>
        </p:sp>
      </p:grpSp>
      <p:sp>
        <p:nvSpPr>
          <p:cNvPr id="8204" name="Text Box 20">
            <a:extLst>
              <a:ext uri="{FF2B5EF4-FFF2-40B4-BE49-F238E27FC236}">
                <a16:creationId xmlns:a16="http://schemas.microsoft.com/office/drawing/2014/main" id="{8842CA18-337E-4F77-B4AB-28AB733463FA}"/>
              </a:ext>
            </a:extLst>
          </p:cNvPr>
          <p:cNvSpPr txBox="1">
            <a:spLocks noChangeArrowheads="1"/>
          </p:cNvSpPr>
          <p:nvPr/>
        </p:nvSpPr>
        <p:spPr bwMode="auto">
          <a:xfrm>
            <a:off x="4703763" y="3833813"/>
            <a:ext cx="4122737"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rgbClr val="002060"/>
                </a:solidFill>
              </a:rPr>
              <a:t>插入：入栈、进栈、压栈</a:t>
            </a:r>
          </a:p>
          <a:p>
            <a:pPr eaLnBrk="1" hangingPunct="1">
              <a:spcBef>
                <a:spcPct val="50000"/>
              </a:spcBef>
            </a:pPr>
            <a:r>
              <a:rPr lang="zh-CN" altLang="en-US" sz="2800" b="1">
                <a:solidFill>
                  <a:srgbClr val="002060"/>
                </a:solidFill>
              </a:rPr>
              <a:t>删除：出栈、弹栈</a:t>
            </a:r>
          </a:p>
        </p:txBody>
      </p:sp>
      <p:grpSp>
        <p:nvGrpSpPr>
          <p:cNvPr id="147477" name="Group 21">
            <a:extLst>
              <a:ext uri="{FF2B5EF4-FFF2-40B4-BE49-F238E27FC236}">
                <a16:creationId xmlns:a16="http://schemas.microsoft.com/office/drawing/2014/main" id="{0399C366-17DA-414A-A1A1-0B49FF2746EC}"/>
              </a:ext>
            </a:extLst>
          </p:cNvPr>
          <p:cNvGrpSpPr>
            <a:grpSpLocks/>
          </p:cNvGrpSpPr>
          <p:nvPr/>
        </p:nvGrpSpPr>
        <p:grpSpPr bwMode="auto">
          <a:xfrm>
            <a:off x="804863" y="4832350"/>
            <a:ext cx="1295400" cy="457200"/>
            <a:chOff x="528" y="3360"/>
            <a:chExt cx="816" cy="288"/>
          </a:xfrm>
          <a:solidFill>
            <a:schemeClr val="bg1">
              <a:lumMod val="95000"/>
            </a:schemeClr>
          </a:solidFill>
        </p:grpSpPr>
        <p:sp>
          <p:nvSpPr>
            <p:cNvPr id="6163" name="Line 22">
              <a:extLst>
                <a:ext uri="{FF2B5EF4-FFF2-40B4-BE49-F238E27FC236}">
                  <a16:creationId xmlns:a16="http://schemas.microsoft.com/office/drawing/2014/main" id="{333701C8-85F7-4BF6-863A-B71F4D7FAA0A}"/>
                </a:ext>
              </a:extLst>
            </p:cNvPr>
            <p:cNvSpPr>
              <a:spLocks noChangeShapeType="1"/>
            </p:cNvSpPr>
            <p:nvPr/>
          </p:nvSpPr>
          <p:spPr bwMode="auto">
            <a:xfrm>
              <a:off x="528" y="3648"/>
              <a:ext cx="816" cy="0"/>
            </a:xfrm>
            <a:prstGeom prst="line">
              <a:avLst/>
            </a:prstGeom>
            <a:grpFill/>
            <a:ln w="38100">
              <a:solidFill>
                <a:srgbClr val="00206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srgbClr val="002060"/>
                </a:solidFill>
              </a:endParaRPr>
            </a:p>
          </p:txBody>
        </p:sp>
        <p:sp>
          <p:nvSpPr>
            <p:cNvPr id="6164" name="Text Box 23">
              <a:extLst>
                <a:ext uri="{FF2B5EF4-FFF2-40B4-BE49-F238E27FC236}">
                  <a16:creationId xmlns:a16="http://schemas.microsoft.com/office/drawing/2014/main" id="{1FAEBD68-75F9-484F-A94A-BBB2898521AA}"/>
                </a:ext>
              </a:extLst>
            </p:cNvPr>
            <p:cNvSpPr txBox="1">
              <a:spLocks noChangeArrowheads="1"/>
            </p:cNvSpPr>
            <p:nvPr/>
          </p:nvSpPr>
          <p:spPr bwMode="auto">
            <a:xfrm>
              <a:off x="624" y="3360"/>
              <a:ext cx="576"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a:solidFill>
                    <a:schemeClr val="tx1"/>
                  </a:solidFill>
                  <a:latin typeface="Times New Roman" panose="02020603050405020304" pitchFamily="18" charset="0"/>
                  <a:ea typeface="宋体" panose="02010600030101010101" pitchFamily="2" charset="-122"/>
                </a:defRPr>
              </a:lvl1pPr>
              <a:lvl2pPr marL="742950" indent="-285750">
                <a:defRPr kumimoji="1" sz="4000">
                  <a:solidFill>
                    <a:schemeClr val="tx1"/>
                  </a:solidFill>
                  <a:latin typeface="Times New Roman" panose="02020603050405020304" pitchFamily="18" charset="0"/>
                  <a:ea typeface="宋体" panose="02010600030101010101" pitchFamily="2" charset="-122"/>
                </a:defRPr>
              </a:lvl2pPr>
              <a:lvl3pPr marL="1143000" indent="-228600">
                <a:defRPr kumimoji="1" sz="4000">
                  <a:solidFill>
                    <a:schemeClr val="tx1"/>
                  </a:solidFill>
                  <a:latin typeface="Times New Roman" panose="02020603050405020304" pitchFamily="18" charset="0"/>
                  <a:ea typeface="宋体" panose="02010600030101010101" pitchFamily="2" charset="-122"/>
                </a:defRPr>
              </a:lvl3pPr>
              <a:lvl4pPr marL="1600200" indent="-228600">
                <a:defRPr kumimoji="1" sz="4000">
                  <a:solidFill>
                    <a:schemeClr val="tx1"/>
                  </a:solidFill>
                  <a:latin typeface="Times New Roman" panose="02020603050405020304" pitchFamily="18" charset="0"/>
                  <a:ea typeface="宋体" panose="02010600030101010101" pitchFamily="2" charset="-122"/>
                </a:defRPr>
              </a:lvl4pPr>
              <a:lvl5pPr marL="2057400" indent="-22860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kumimoji="0" lang="zh-CN" altLang="en-US" sz="2400" b="1">
                  <a:solidFill>
                    <a:srgbClr val="002060"/>
                  </a:solidFill>
                </a:rPr>
                <a:t>栈顶</a:t>
              </a:r>
            </a:p>
          </p:txBody>
        </p:sp>
      </p:grpSp>
      <p:grpSp>
        <p:nvGrpSpPr>
          <p:cNvPr id="147480" name="Group 24">
            <a:extLst>
              <a:ext uri="{FF2B5EF4-FFF2-40B4-BE49-F238E27FC236}">
                <a16:creationId xmlns:a16="http://schemas.microsoft.com/office/drawing/2014/main" id="{664067B9-9D3E-46CD-9DEF-96FE2AB897CD}"/>
              </a:ext>
            </a:extLst>
          </p:cNvPr>
          <p:cNvGrpSpPr>
            <a:grpSpLocks/>
          </p:cNvGrpSpPr>
          <p:nvPr/>
        </p:nvGrpSpPr>
        <p:grpSpPr bwMode="auto">
          <a:xfrm>
            <a:off x="801688" y="4337050"/>
            <a:ext cx="1295400" cy="457200"/>
            <a:chOff x="528" y="3360"/>
            <a:chExt cx="816" cy="288"/>
          </a:xfrm>
          <a:solidFill>
            <a:schemeClr val="bg1">
              <a:lumMod val="95000"/>
            </a:schemeClr>
          </a:solidFill>
        </p:grpSpPr>
        <p:sp>
          <p:nvSpPr>
            <p:cNvPr id="6161" name="Line 25">
              <a:extLst>
                <a:ext uri="{FF2B5EF4-FFF2-40B4-BE49-F238E27FC236}">
                  <a16:creationId xmlns:a16="http://schemas.microsoft.com/office/drawing/2014/main" id="{3EBEDECE-9154-4DF6-807E-1C6C3BA236EA}"/>
                </a:ext>
              </a:extLst>
            </p:cNvPr>
            <p:cNvSpPr>
              <a:spLocks noChangeShapeType="1"/>
            </p:cNvSpPr>
            <p:nvPr/>
          </p:nvSpPr>
          <p:spPr bwMode="auto">
            <a:xfrm>
              <a:off x="528" y="3648"/>
              <a:ext cx="816" cy="0"/>
            </a:xfrm>
            <a:prstGeom prst="line">
              <a:avLst/>
            </a:prstGeom>
            <a:grpFill/>
            <a:ln w="38100">
              <a:solidFill>
                <a:srgbClr val="00206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srgbClr val="002060"/>
                </a:solidFill>
              </a:endParaRPr>
            </a:p>
          </p:txBody>
        </p:sp>
        <p:sp>
          <p:nvSpPr>
            <p:cNvPr id="6162" name="Text Box 26">
              <a:extLst>
                <a:ext uri="{FF2B5EF4-FFF2-40B4-BE49-F238E27FC236}">
                  <a16:creationId xmlns:a16="http://schemas.microsoft.com/office/drawing/2014/main" id="{957C38D9-3C49-41FF-A14A-1F02F03017DB}"/>
                </a:ext>
              </a:extLst>
            </p:cNvPr>
            <p:cNvSpPr txBox="1">
              <a:spLocks noChangeArrowheads="1"/>
            </p:cNvSpPr>
            <p:nvPr/>
          </p:nvSpPr>
          <p:spPr bwMode="auto">
            <a:xfrm>
              <a:off x="624" y="3360"/>
              <a:ext cx="576"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4000">
                  <a:solidFill>
                    <a:schemeClr val="tx1"/>
                  </a:solidFill>
                  <a:latin typeface="Times New Roman" panose="02020603050405020304" pitchFamily="18" charset="0"/>
                  <a:ea typeface="宋体" panose="02010600030101010101" pitchFamily="2" charset="-122"/>
                </a:defRPr>
              </a:lvl1pPr>
              <a:lvl2pPr marL="742950" indent="-285750">
                <a:defRPr kumimoji="1" sz="4000">
                  <a:solidFill>
                    <a:schemeClr val="tx1"/>
                  </a:solidFill>
                  <a:latin typeface="Times New Roman" panose="02020603050405020304" pitchFamily="18" charset="0"/>
                  <a:ea typeface="宋体" panose="02010600030101010101" pitchFamily="2" charset="-122"/>
                </a:defRPr>
              </a:lvl2pPr>
              <a:lvl3pPr marL="1143000" indent="-228600">
                <a:defRPr kumimoji="1" sz="4000">
                  <a:solidFill>
                    <a:schemeClr val="tx1"/>
                  </a:solidFill>
                  <a:latin typeface="Times New Roman" panose="02020603050405020304" pitchFamily="18" charset="0"/>
                  <a:ea typeface="宋体" panose="02010600030101010101" pitchFamily="2" charset="-122"/>
                </a:defRPr>
              </a:lvl3pPr>
              <a:lvl4pPr marL="1600200" indent="-228600">
                <a:defRPr kumimoji="1" sz="4000">
                  <a:solidFill>
                    <a:schemeClr val="tx1"/>
                  </a:solidFill>
                  <a:latin typeface="Times New Roman" panose="02020603050405020304" pitchFamily="18" charset="0"/>
                  <a:ea typeface="宋体" panose="02010600030101010101" pitchFamily="2" charset="-122"/>
                </a:defRPr>
              </a:lvl4pPr>
              <a:lvl5pPr marL="2057400" indent="-22860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kumimoji="0" lang="zh-CN" altLang="en-US" sz="2400" b="1">
                  <a:solidFill>
                    <a:srgbClr val="002060"/>
                  </a:solidFill>
                </a:rPr>
                <a:t>栈顶</a:t>
              </a:r>
            </a:p>
          </p:txBody>
        </p:sp>
      </p:grpSp>
      <p:sp>
        <p:nvSpPr>
          <p:cNvPr id="8207" name="Text Box 27">
            <a:extLst>
              <a:ext uri="{FF2B5EF4-FFF2-40B4-BE49-F238E27FC236}">
                <a16:creationId xmlns:a16="http://schemas.microsoft.com/office/drawing/2014/main" id="{6141A203-B5D1-4173-8555-E7404BBB9B7E}"/>
              </a:ext>
            </a:extLst>
          </p:cNvPr>
          <p:cNvSpPr txBox="1">
            <a:spLocks noChangeArrowheads="1"/>
          </p:cNvSpPr>
          <p:nvPr/>
        </p:nvSpPr>
        <p:spPr bwMode="auto">
          <a:xfrm>
            <a:off x="801688" y="994410"/>
            <a:ext cx="5105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dirty="0">
                <a:solidFill>
                  <a:srgbClr val="002060"/>
                </a:solidFill>
              </a:rPr>
              <a:t>栈的示意图</a:t>
            </a:r>
          </a:p>
        </p:txBody>
      </p:sp>
      <p:sp>
        <p:nvSpPr>
          <p:cNvPr id="8208" name="Text Box 2">
            <a:extLst>
              <a:ext uri="{FF2B5EF4-FFF2-40B4-BE49-F238E27FC236}">
                <a16:creationId xmlns:a16="http://schemas.microsoft.com/office/drawing/2014/main" id="{327169A0-6B64-47A9-9EC0-7DB7752A1B4F}"/>
              </a:ext>
            </a:extLst>
          </p:cNvPr>
          <p:cNvSpPr txBox="1">
            <a:spLocks noChangeArrowheads="1"/>
          </p:cNvSpPr>
          <p:nvPr/>
        </p:nvSpPr>
        <p:spPr bwMode="auto">
          <a:xfrm>
            <a:off x="683568" y="317282"/>
            <a:ext cx="4913312" cy="641350"/>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600" b="1" dirty="0">
                <a:solidFill>
                  <a:schemeClr val="bg1"/>
                </a:solidFill>
              </a:rPr>
              <a:t> </a:t>
            </a:r>
            <a:r>
              <a:rPr lang="en-US" altLang="zh-CN" sz="3600" b="1" dirty="0"/>
              <a:t>4.1 </a:t>
            </a:r>
            <a:r>
              <a:rPr lang="zh-CN" altLang="en-US" sz="3600" b="1" dirty="0"/>
              <a:t>特殊线性表</a:t>
            </a:r>
            <a:r>
              <a:rPr lang="en-US" altLang="zh-CN" sz="3600" b="1" dirty="0"/>
              <a:t>——</a:t>
            </a:r>
            <a:r>
              <a:rPr lang="zh-CN" altLang="en-US" sz="3600" b="1" dirty="0"/>
              <a:t>栈</a:t>
            </a:r>
          </a:p>
        </p:txBody>
      </p:sp>
      <p:sp>
        <p:nvSpPr>
          <p:cNvPr id="8209" name="灯片编号占位符 2">
            <a:extLst>
              <a:ext uri="{FF2B5EF4-FFF2-40B4-BE49-F238E27FC236}">
                <a16:creationId xmlns:a16="http://schemas.microsoft.com/office/drawing/2014/main" id="{DCA0F7E0-95C3-4453-873F-FC8A87DC8DE8}"/>
              </a:ext>
            </a:extLst>
          </p:cNvPr>
          <p:cNvSpPr>
            <a:spLocks noGrp="1"/>
          </p:cNvSpPr>
          <p:nvPr>
            <p:ph type="sldNum" sz="quarter" idx="12"/>
          </p:nvPr>
        </p:nvSpPr>
        <p:spPr>
          <a:xfrm>
            <a:off x="5832475" y="6642100"/>
            <a:ext cx="331152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B0A99A2A-F49F-49E7-A056-EAC2CFBA8DA1}" type="slidenum">
              <a:rPr lang="ko-KR" altLang="en-US" sz="1200">
                <a:solidFill>
                  <a:schemeClr val="accent1"/>
                </a:solidFill>
                <a:latin typeface="Verdana" panose="020B0604030504040204" pitchFamily="34" charset="0"/>
              </a:rPr>
              <a:pPr algn="ctr" eaLnBrk="1" hangingPunct="1"/>
              <a:t>7</a:t>
            </a:fld>
            <a:endParaRPr lang="en-US" altLang="ko-KR" sz="1200">
              <a:solidFill>
                <a:schemeClr val="accent1"/>
              </a:solidFill>
              <a:latin typeface="Verdana" panose="020B060403050404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47462"/>
                                        </p:tgtEl>
                                        <p:attrNameLst>
                                          <p:attrName>style.visibility</p:attrName>
                                        </p:attrNameLst>
                                      </p:cBhvr>
                                      <p:to>
                                        <p:strVal val="visible"/>
                                      </p:to>
                                    </p:set>
                                    <p:anim calcmode="lin" valueType="num">
                                      <p:cBhvr additive="base">
                                        <p:cTn id="7" dur="500" fill="hold"/>
                                        <p:tgtEl>
                                          <p:spTgt spid="147462"/>
                                        </p:tgtEl>
                                        <p:attrNameLst>
                                          <p:attrName>ppt_x</p:attrName>
                                        </p:attrNameLst>
                                      </p:cBhvr>
                                      <p:tavLst>
                                        <p:tav tm="0">
                                          <p:val>
                                            <p:strVal val="#ppt_x"/>
                                          </p:val>
                                        </p:tav>
                                        <p:tav tm="100000">
                                          <p:val>
                                            <p:strVal val="#ppt_x"/>
                                          </p:val>
                                        </p:tav>
                                      </p:tavLst>
                                    </p:anim>
                                    <p:anim calcmode="lin" valueType="num">
                                      <p:cBhvr additive="base">
                                        <p:cTn id="8" dur="500" fill="hold"/>
                                        <p:tgtEl>
                                          <p:spTgt spid="14746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147477"/>
                                        </p:tgtEl>
                                        <p:attrNameLst>
                                          <p:attrName>style.visibility</p:attrName>
                                        </p:attrNameLst>
                                      </p:cBhvr>
                                      <p:to>
                                        <p:strVal val="visible"/>
                                      </p:to>
                                    </p:set>
                                    <p:animEffect transition="in" filter="wipe(left)">
                                      <p:cBhvr>
                                        <p:cTn id="13" dur="500"/>
                                        <p:tgtEl>
                                          <p:spTgt spid="14747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1" fill="hold" grpId="0" nodeType="clickEffect">
                                  <p:stCondLst>
                                    <p:cond delay="0"/>
                                  </p:stCondLst>
                                  <p:childTnLst>
                                    <p:set>
                                      <p:cBhvr>
                                        <p:cTn id="17" dur="1" fill="hold">
                                          <p:stCondLst>
                                            <p:cond delay="0"/>
                                          </p:stCondLst>
                                        </p:cTn>
                                        <p:tgtEl>
                                          <p:spTgt spid="147463"/>
                                        </p:tgtEl>
                                        <p:attrNameLst>
                                          <p:attrName>style.visibility</p:attrName>
                                        </p:attrNameLst>
                                      </p:cBhvr>
                                      <p:to>
                                        <p:strVal val="visible"/>
                                      </p:to>
                                    </p:set>
                                    <p:anim calcmode="lin" valueType="num">
                                      <p:cBhvr additive="base">
                                        <p:cTn id="18" dur="500" fill="hold"/>
                                        <p:tgtEl>
                                          <p:spTgt spid="147463"/>
                                        </p:tgtEl>
                                        <p:attrNameLst>
                                          <p:attrName>ppt_x</p:attrName>
                                        </p:attrNameLst>
                                      </p:cBhvr>
                                      <p:tavLst>
                                        <p:tav tm="0">
                                          <p:val>
                                            <p:strVal val="#ppt_x"/>
                                          </p:val>
                                        </p:tav>
                                        <p:tav tm="100000">
                                          <p:val>
                                            <p:strVal val="#ppt_x"/>
                                          </p:val>
                                        </p:tav>
                                      </p:tavLst>
                                    </p:anim>
                                    <p:anim calcmode="lin" valueType="num">
                                      <p:cBhvr additive="base">
                                        <p:cTn id="19" dur="500" fill="hold"/>
                                        <p:tgtEl>
                                          <p:spTgt spid="147463"/>
                                        </p:tgtEl>
                                        <p:attrNameLst>
                                          <p:attrName>ppt_y</p:attrName>
                                        </p:attrNameLst>
                                      </p:cBhvr>
                                      <p:tavLst>
                                        <p:tav tm="0">
                                          <p:val>
                                            <p:strVal val="0-#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xit" presetSubtype="0" fill="hold" nodeType="clickEffect">
                                  <p:stCondLst>
                                    <p:cond delay="0"/>
                                  </p:stCondLst>
                                  <p:childTnLst>
                                    <p:set>
                                      <p:cBhvr>
                                        <p:cTn id="23" dur="1" fill="hold">
                                          <p:stCondLst>
                                            <p:cond delay="0"/>
                                          </p:stCondLst>
                                        </p:cTn>
                                        <p:tgtEl>
                                          <p:spTgt spid="147477"/>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47480"/>
                                        </p:tgtEl>
                                        <p:attrNameLst>
                                          <p:attrName>style.visibility</p:attrName>
                                        </p:attrNameLst>
                                      </p:cBhvr>
                                      <p:to>
                                        <p:strVal val="visible"/>
                                      </p:to>
                                    </p:set>
                                    <p:animEffect transition="in" filter="wipe(left)">
                                      <p:cBhvr>
                                        <p:cTn id="28" dur="500"/>
                                        <p:tgtEl>
                                          <p:spTgt spid="14748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147464"/>
                                        </p:tgtEl>
                                        <p:attrNameLst>
                                          <p:attrName>style.visibility</p:attrName>
                                        </p:attrNameLst>
                                      </p:cBhvr>
                                      <p:to>
                                        <p:strVal val="visible"/>
                                      </p:to>
                                    </p:set>
                                    <p:anim calcmode="lin" valueType="num">
                                      <p:cBhvr additive="base">
                                        <p:cTn id="33" dur="500" fill="hold"/>
                                        <p:tgtEl>
                                          <p:spTgt spid="147464"/>
                                        </p:tgtEl>
                                        <p:attrNameLst>
                                          <p:attrName>ppt_x</p:attrName>
                                        </p:attrNameLst>
                                      </p:cBhvr>
                                      <p:tavLst>
                                        <p:tav tm="0">
                                          <p:val>
                                            <p:strVal val="#ppt_x"/>
                                          </p:val>
                                        </p:tav>
                                        <p:tav tm="100000">
                                          <p:val>
                                            <p:strVal val="#ppt_x"/>
                                          </p:val>
                                        </p:tav>
                                      </p:tavLst>
                                    </p:anim>
                                    <p:anim calcmode="lin" valueType="num">
                                      <p:cBhvr additive="base">
                                        <p:cTn id="34" dur="500" fill="hold"/>
                                        <p:tgtEl>
                                          <p:spTgt spid="147464"/>
                                        </p:tgtEl>
                                        <p:attrNameLst>
                                          <p:attrName>ppt_y</p:attrName>
                                        </p:attrNameLst>
                                      </p:cBhvr>
                                      <p:tavLst>
                                        <p:tav tm="0">
                                          <p:val>
                                            <p:strVal val="0-#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nodeType="clickEffect">
                                  <p:stCondLst>
                                    <p:cond delay="0"/>
                                  </p:stCondLst>
                                  <p:childTnLst>
                                    <p:set>
                                      <p:cBhvr>
                                        <p:cTn id="38" dur="1" fill="hold">
                                          <p:stCondLst>
                                            <p:cond delay="0"/>
                                          </p:stCondLst>
                                        </p:cTn>
                                        <p:tgtEl>
                                          <p:spTgt spid="147480"/>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47472"/>
                                        </p:tgtEl>
                                        <p:attrNameLst>
                                          <p:attrName>style.visibility</p:attrName>
                                        </p:attrNameLst>
                                      </p:cBhvr>
                                      <p:to>
                                        <p:strVal val="visible"/>
                                      </p:to>
                                    </p:set>
                                    <p:animEffect transition="in" filter="wipe(left)">
                                      <p:cBhvr>
                                        <p:cTn id="43" dur="500"/>
                                        <p:tgtEl>
                                          <p:spTgt spid="147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2" grpId="0" animBg="1" autoUpdateAnimBg="0"/>
      <p:bldP spid="147463" grpId="0" animBg="1" autoUpdateAnimBg="0"/>
      <p:bldP spid="147464" grpId="0" animBg="1"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a:extLst>
              <a:ext uri="{FF2B5EF4-FFF2-40B4-BE49-F238E27FC236}">
                <a16:creationId xmlns:a16="http://schemas.microsoft.com/office/drawing/2014/main" id="{B8C228DF-C198-4860-B1B3-3A257FA72D9A}"/>
              </a:ext>
            </a:extLst>
          </p:cNvPr>
          <p:cNvSpPr>
            <a:spLocks noGrp="1"/>
          </p:cNvSpPr>
          <p:nvPr>
            <p:ph type="title"/>
          </p:nvPr>
        </p:nvSpPr>
        <p:spPr/>
        <p:txBody>
          <a:bodyPr/>
          <a:lstStyle/>
          <a:p>
            <a:r>
              <a:rPr lang="en-US" altLang="zh-CN"/>
              <a:t>3.</a:t>
            </a:r>
            <a:r>
              <a:rPr lang="zh-CN" altLang="en-US"/>
              <a:t>顺序循环队列类入队操作 </a:t>
            </a:r>
          </a:p>
        </p:txBody>
      </p:sp>
      <p:sp>
        <p:nvSpPr>
          <p:cNvPr id="71683" name="内容占位符 2">
            <a:extLst>
              <a:ext uri="{FF2B5EF4-FFF2-40B4-BE49-F238E27FC236}">
                <a16:creationId xmlns:a16="http://schemas.microsoft.com/office/drawing/2014/main" id="{8E0EEA34-5AE8-47B5-B4B2-1FD2184D6605}"/>
              </a:ext>
            </a:extLst>
          </p:cNvPr>
          <p:cNvSpPr>
            <a:spLocks noGrp="1"/>
          </p:cNvSpPr>
          <p:nvPr>
            <p:ph idx="1"/>
          </p:nvPr>
        </p:nvSpPr>
        <p:spPr>
          <a:xfrm>
            <a:off x="794981" y="1700606"/>
            <a:ext cx="8358187" cy="5072062"/>
          </a:xfrm>
        </p:spPr>
        <p:txBody>
          <a:bodyPr/>
          <a:lstStyle/>
          <a:p>
            <a:pPr>
              <a:buFont typeface="Wingdings" panose="05000000000000000000" pitchFamily="2" charset="2"/>
              <a:buNone/>
            </a:pPr>
            <a:r>
              <a:rPr lang="en-US" altLang="zh-CN" sz="1800" dirty="0"/>
              <a:t> public </a:t>
            </a:r>
            <a:r>
              <a:rPr lang="en-US" altLang="zh-CN" sz="1800" dirty="0" err="1"/>
              <a:t>boolean</a:t>
            </a:r>
            <a:r>
              <a:rPr lang="en-US" altLang="zh-CN" sz="1800" dirty="0"/>
              <a:t> enqueue(T element) //</a:t>
            </a:r>
            <a:r>
              <a:rPr lang="zh-CN" altLang="en-US" sz="1800" dirty="0"/>
              <a:t>元素</a:t>
            </a:r>
            <a:r>
              <a:rPr lang="en-US" altLang="zh-CN" sz="1800" dirty="0"/>
              <a:t>element</a:t>
            </a:r>
            <a:r>
              <a:rPr lang="zh-CN" altLang="en-US" sz="1800" dirty="0"/>
              <a:t>入队</a:t>
            </a:r>
            <a:endParaRPr lang="en-US" altLang="zh-CN" sz="1800" dirty="0"/>
          </a:p>
          <a:p>
            <a:pPr>
              <a:buFont typeface="Wingdings" panose="05000000000000000000" pitchFamily="2" charset="2"/>
              <a:buNone/>
            </a:pPr>
            <a:r>
              <a:rPr lang="en-US" altLang="zh-CN" sz="1800" dirty="0"/>
              <a:t>    {</a:t>
            </a:r>
          </a:p>
          <a:p>
            <a:pPr>
              <a:buFont typeface="Wingdings" panose="05000000000000000000" pitchFamily="2" charset="2"/>
              <a:buNone/>
            </a:pPr>
            <a:endParaRPr lang="en-US" altLang="zh-CN" sz="1800" dirty="0">
              <a:solidFill>
                <a:srgbClr val="660066"/>
              </a:solidFill>
            </a:endParaRPr>
          </a:p>
          <a:p>
            <a:pPr>
              <a:buFont typeface="Wingdings" panose="05000000000000000000" pitchFamily="2" charset="2"/>
              <a:buNone/>
            </a:pPr>
            <a:endParaRPr lang="en-US" altLang="zh-CN" sz="1800" dirty="0"/>
          </a:p>
          <a:p>
            <a:pPr>
              <a:buFont typeface="Wingdings" panose="05000000000000000000" pitchFamily="2" charset="2"/>
              <a:buNone/>
            </a:pPr>
            <a:endParaRPr lang="en-US" altLang="zh-CN" sz="1800" dirty="0"/>
          </a:p>
          <a:p>
            <a:pPr>
              <a:buFont typeface="Wingdings" panose="05000000000000000000" pitchFamily="2" charset="2"/>
              <a:buNone/>
            </a:pPr>
            <a:endParaRPr lang="en-US" altLang="zh-CN" sz="1800" dirty="0"/>
          </a:p>
          <a:p>
            <a:pPr>
              <a:buFont typeface="Wingdings" panose="05000000000000000000" pitchFamily="2" charset="2"/>
              <a:buNone/>
            </a:pPr>
            <a:endParaRPr lang="en-US" altLang="zh-CN" sz="1800" dirty="0"/>
          </a:p>
          <a:p>
            <a:pPr>
              <a:buFont typeface="Wingdings" panose="05000000000000000000" pitchFamily="2" charset="2"/>
              <a:buNone/>
            </a:pPr>
            <a:endParaRPr lang="en-US" altLang="zh-CN" sz="1800" dirty="0"/>
          </a:p>
          <a:p>
            <a:pPr>
              <a:buFont typeface="Wingdings" panose="05000000000000000000" pitchFamily="2" charset="2"/>
              <a:buNone/>
            </a:pPr>
            <a:endParaRPr lang="en-US" altLang="zh-CN" sz="1800" dirty="0"/>
          </a:p>
          <a:p>
            <a:pPr>
              <a:buFont typeface="Wingdings" panose="05000000000000000000" pitchFamily="2" charset="2"/>
              <a:buNone/>
            </a:pPr>
            <a:endParaRPr lang="en-US" altLang="zh-CN" sz="1800" dirty="0"/>
          </a:p>
          <a:p>
            <a:pPr>
              <a:buFont typeface="Wingdings" panose="05000000000000000000" pitchFamily="2" charset="2"/>
              <a:buNone/>
            </a:pPr>
            <a:endParaRPr lang="en-US" altLang="zh-CN" sz="1800" dirty="0"/>
          </a:p>
          <a:p>
            <a:pPr>
              <a:buFont typeface="Wingdings" panose="05000000000000000000" pitchFamily="2" charset="2"/>
              <a:buNone/>
            </a:pPr>
            <a:endParaRPr lang="en-US" altLang="zh-CN" sz="1800" dirty="0"/>
          </a:p>
          <a:p>
            <a:pPr>
              <a:buFont typeface="Wingdings" panose="05000000000000000000" pitchFamily="2" charset="2"/>
              <a:buNone/>
            </a:pPr>
            <a:endParaRPr lang="en-US" altLang="zh-CN" sz="1800" dirty="0"/>
          </a:p>
          <a:p>
            <a:pPr>
              <a:buFont typeface="Wingdings" panose="05000000000000000000" pitchFamily="2" charset="2"/>
              <a:buNone/>
            </a:pPr>
            <a:endParaRPr lang="en-US" altLang="zh-CN" sz="1800" dirty="0"/>
          </a:p>
          <a:p>
            <a:pPr>
              <a:buFont typeface="Wingdings" panose="05000000000000000000" pitchFamily="2" charset="2"/>
              <a:buNone/>
            </a:pPr>
            <a:r>
              <a:rPr lang="en-US" altLang="zh-CN" sz="1800" dirty="0"/>
              <a:t>                                           </a:t>
            </a:r>
          </a:p>
          <a:p>
            <a:pPr>
              <a:buFont typeface="Wingdings" panose="05000000000000000000" pitchFamily="2" charset="2"/>
              <a:buNone/>
            </a:pPr>
            <a:r>
              <a:rPr lang="en-US" altLang="zh-CN" sz="1800" dirty="0"/>
              <a:t> } </a:t>
            </a:r>
            <a:endParaRPr lang="zh-CN" altLang="en-US" sz="1800" dirty="0"/>
          </a:p>
        </p:txBody>
      </p:sp>
      <p:sp>
        <p:nvSpPr>
          <p:cNvPr id="2" name="Rectangle 1">
            <a:extLst>
              <a:ext uri="{FF2B5EF4-FFF2-40B4-BE49-F238E27FC236}">
                <a16:creationId xmlns:a16="http://schemas.microsoft.com/office/drawing/2014/main" id="{EC5044AC-66DE-4BEE-9A50-CBA7F04F6955}"/>
              </a:ext>
            </a:extLst>
          </p:cNvPr>
          <p:cNvSpPr>
            <a:spLocks noChangeArrowheads="1"/>
          </p:cNvSpPr>
          <p:nvPr/>
        </p:nvSpPr>
        <p:spPr bwMode="auto">
          <a:xfrm>
            <a:off x="1229048" y="5841982"/>
            <a:ext cx="7199313"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2200" dirty="0"/>
              <a:t> </a:t>
            </a:r>
            <a:r>
              <a:rPr lang="en-US" altLang="zh-CN" sz="2200" dirty="0" err="1">
                <a:solidFill>
                  <a:srgbClr val="FF0000"/>
                </a:solidFill>
              </a:rPr>
              <a:t>this.value</a:t>
            </a:r>
            <a:r>
              <a:rPr lang="en-US" altLang="zh-CN" sz="2200" dirty="0">
                <a:solidFill>
                  <a:srgbClr val="FF0000"/>
                </a:solidFill>
              </a:rPr>
              <a:t>[</a:t>
            </a:r>
            <a:r>
              <a:rPr lang="en-US" altLang="zh-CN" sz="2200" dirty="0" err="1">
                <a:solidFill>
                  <a:srgbClr val="FF0000"/>
                </a:solidFill>
              </a:rPr>
              <a:t>this.rear</a:t>
            </a:r>
            <a:r>
              <a:rPr lang="en-US" altLang="zh-CN" sz="2200" dirty="0">
                <a:solidFill>
                  <a:srgbClr val="FF0000"/>
                </a:solidFill>
              </a:rPr>
              <a:t>] = element;</a:t>
            </a:r>
          </a:p>
          <a:p>
            <a:pPr eaLnBrk="1" hangingPunct="1">
              <a:buFont typeface="Wingdings" panose="05000000000000000000" pitchFamily="2" charset="2"/>
              <a:buNone/>
            </a:pPr>
            <a:r>
              <a:rPr lang="en-US" altLang="zh-CN" sz="2200" dirty="0">
                <a:solidFill>
                  <a:srgbClr val="FF0000"/>
                </a:solidFill>
              </a:rPr>
              <a:t> </a:t>
            </a:r>
            <a:r>
              <a:rPr lang="en-US" altLang="zh-CN" sz="2200" dirty="0" err="1">
                <a:solidFill>
                  <a:srgbClr val="FF0000"/>
                </a:solidFill>
              </a:rPr>
              <a:t>this.rear</a:t>
            </a:r>
            <a:r>
              <a:rPr lang="en-US" altLang="zh-CN" sz="2200" dirty="0">
                <a:solidFill>
                  <a:srgbClr val="FF0000"/>
                </a:solidFill>
              </a:rPr>
              <a:t> = (this.rear+1) % </a:t>
            </a:r>
            <a:r>
              <a:rPr lang="en-US" altLang="zh-CN" sz="2200" dirty="0" err="1">
                <a:solidFill>
                  <a:srgbClr val="FF0000"/>
                </a:solidFill>
              </a:rPr>
              <a:t>this.value.length</a:t>
            </a:r>
            <a:r>
              <a:rPr lang="en-US" altLang="zh-CN" sz="2200" dirty="0">
                <a:solidFill>
                  <a:srgbClr val="FF0000"/>
                </a:solidFill>
              </a:rPr>
              <a:t>;</a:t>
            </a:r>
          </a:p>
          <a:p>
            <a:pPr eaLnBrk="1" hangingPunct="1">
              <a:buFont typeface="Wingdings" panose="05000000000000000000" pitchFamily="2" charset="2"/>
              <a:buNone/>
            </a:pPr>
            <a:r>
              <a:rPr lang="en-US" altLang="zh-CN" sz="2200" dirty="0"/>
              <a:t> return true; </a:t>
            </a:r>
            <a:endParaRPr lang="zh-CN" altLang="en-US" sz="2200" dirty="0"/>
          </a:p>
        </p:txBody>
      </p:sp>
      <p:sp>
        <p:nvSpPr>
          <p:cNvPr id="3" name="Rectangle 2">
            <a:extLst>
              <a:ext uri="{FF2B5EF4-FFF2-40B4-BE49-F238E27FC236}">
                <a16:creationId xmlns:a16="http://schemas.microsoft.com/office/drawing/2014/main" id="{8840551C-D8FA-461D-825E-7E118C4BE69D}"/>
              </a:ext>
            </a:extLst>
          </p:cNvPr>
          <p:cNvSpPr>
            <a:spLocks noChangeArrowheads="1"/>
          </p:cNvSpPr>
          <p:nvPr/>
        </p:nvSpPr>
        <p:spPr bwMode="auto">
          <a:xfrm>
            <a:off x="1229048" y="1951263"/>
            <a:ext cx="74168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2200" dirty="0">
                <a:solidFill>
                  <a:srgbClr val="003399"/>
                </a:solidFill>
              </a:rPr>
              <a:t>if (element==null)</a:t>
            </a:r>
          </a:p>
          <a:p>
            <a:pPr eaLnBrk="1" hangingPunct="1">
              <a:buFont typeface="Wingdings" panose="05000000000000000000" pitchFamily="2" charset="2"/>
              <a:buNone/>
            </a:pPr>
            <a:r>
              <a:rPr lang="en-US" altLang="zh-CN" sz="2200" dirty="0">
                <a:solidFill>
                  <a:srgbClr val="003399"/>
                </a:solidFill>
              </a:rPr>
              <a:t>      return false;                //</a:t>
            </a:r>
            <a:r>
              <a:rPr lang="zh-CN" altLang="en-US" sz="2200" dirty="0">
                <a:solidFill>
                  <a:srgbClr val="003399"/>
                </a:solidFill>
              </a:rPr>
              <a:t>空对象（</a:t>
            </a:r>
            <a:r>
              <a:rPr lang="en-US" altLang="zh-CN" sz="2200" dirty="0">
                <a:solidFill>
                  <a:srgbClr val="003399"/>
                </a:solidFill>
              </a:rPr>
              <a:t>null</a:t>
            </a:r>
            <a:r>
              <a:rPr lang="zh-CN" altLang="en-US" sz="2200" dirty="0">
                <a:solidFill>
                  <a:srgbClr val="003399"/>
                </a:solidFill>
              </a:rPr>
              <a:t>）不能入队</a:t>
            </a:r>
          </a:p>
        </p:txBody>
      </p:sp>
      <p:sp>
        <p:nvSpPr>
          <p:cNvPr id="4" name="Rectangle 3">
            <a:extLst>
              <a:ext uri="{FF2B5EF4-FFF2-40B4-BE49-F238E27FC236}">
                <a16:creationId xmlns:a16="http://schemas.microsoft.com/office/drawing/2014/main" id="{B3D1ADA4-7306-4D38-8B64-748DC111918F}"/>
              </a:ext>
            </a:extLst>
          </p:cNvPr>
          <p:cNvSpPr>
            <a:spLocks noChangeArrowheads="1"/>
          </p:cNvSpPr>
          <p:nvPr/>
        </p:nvSpPr>
        <p:spPr bwMode="auto">
          <a:xfrm>
            <a:off x="1180922" y="2586394"/>
            <a:ext cx="7885112"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2200" dirty="0">
                <a:solidFill>
                  <a:srgbClr val="660066"/>
                </a:solidFill>
              </a:rPr>
              <a:t>if (</a:t>
            </a:r>
            <a:r>
              <a:rPr lang="en-US" altLang="zh-CN" sz="2200" dirty="0" err="1">
                <a:solidFill>
                  <a:srgbClr val="660066"/>
                </a:solidFill>
              </a:rPr>
              <a:t>this.front</a:t>
            </a:r>
            <a:r>
              <a:rPr lang="en-US" altLang="zh-CN" sz="2200" dirty="0">
                <a:solidFill>
                  <a:srgbClr val="660066"/>
                </a:solidFill>
              </a:rPr>
              <a:t>==(this.rear+1) % </a:t>
            </a:r>
            <a:r>
              <a:rPr lang="en-US" altLang="zh-CN" sz="2200" dirty="0" err="1">
                <a:solidFill>
                  <a:srgbClr val="660066"/>
                </a:solidFill>
              </a:rPr>
              <a:t>this.value.length</a:t>
            </a:r>
            <a:r>
              <a:rPr lang="en-US" altLang="zh-CN" sz="2200" dirty="0">
                <a:solidFill>
                  <a:srgbClr val="660066"/>
                </a:solidFill>
              </a:rPr>
              <a:t>) </a:t>
            </a:r>
            <a:r>
              <a:rPr lang="en-US" altLang="zh-CN" sz="2200" dirty="0">
                <a:solidFill>
                  <a:srgbClr val="FF0000"/>
                </a:solidFill>
              </a:rPr>
              <a:t>//</a:t>
            </a:r>
            <a:r>
              <a:rPr lang="zh-CN" altLang="en-US" sz="2200" dirty="0">
                <a:solidFill>
                  <a:srgbClr val="FF0000"/>
                </a:solidFill>
              </a:rPr>
              <a:t>若队满则扩充</a:t>
            </a:r>
          </a:p>
          <a:p>
            <a:pPr eaLnBrk="1" hangingPunct="1">
              <a:buFont typeface="Wingdings" panose="05000000000000000000" pitchFamily="2" charset="2"/>
              <a:buNone/>
            </a:pPr>
            <a:r>
              <a:rPr lang="en-US" altLang="zh-CN" sz="2200" dirty="0">
                <a:solidFill>
                  <a:srgbClr val="660066"/>
                </a:solidFill>
              </a:rPr>
              <a:t>{ Object[] temp = </a:t>
            </a:r>
            <a:r>
              <a:rPr lang="en-US" altLang="zh-CN" sz="2200" dirty="0" err="1">
                <a:solidFill>
                  <a:srgbClr val="660066"/>
                </a:solidFill>
              </a:rPr>
              <a:t>this.value</a:t>
            </a:r>
            <a:r>
              <a:rPr lang="en-US" altLang="zh-CN" sz="2200" dirty="0">
                <a:solidFill>
                  <a:srgbClr val="660066"/>
                </a:solidFill>
              </a:rPr>
              <a:t>;         </a:t>
            </a:r>
          </a:p>
          <a:p>
            <a:pPr eaLnBrk="1" hangingPunct="1">
              <a:buFont typeface="Wingdings" panose="05000000000000000000" pitchFamily="2" charset="2"/>
              <a:buNone/>
            </a:pPr>
            <a:r>
              <a:rPr lang="en-US" altLang="zh-CN" sz="2200" dirty="0">
                <a:solidFill>
                  <a:srgbClr val="660066"/>
                </a:solidFill>
              </a:rPr>
              <a:t>    </a:t>
            </a:r>
            <a:r>
              <a:rPr lang="en-US" altLang="zh-CN" sz="2200" dirty="0" err="1">
                <a:solidFill>
                  <a:srgbClr val="660066"/>
                </a:solidFill>
              </a:rPr>
              <a:t>this.value</a:t>
            </a:r>
            <a:r>
              <a:rPr lang="en-US" altLang="zh-CN" sz="2200" dirty="0">
                <a:solidFill>
                  <a:srgbClr val="660066"/>
                </a:solidFill>
              </a:rPr>
              <a:t> = </a:t>
            </a:r>
            <a:r>
              <a:rPr lang="en-US" altLang="zh-CN" sz="2200" dirty="0">
                <a:solidFill>
                  <a:srgbClr val="0000FF"/>
                </a:solidFill>
              </a:rPr>
              <a:t>new Object[</a:t>
            </a:r>
            <a:r>
              <a:rPr lang="en-US" altLang="zh-CN" sz="2200" dirty="0" err="1">
                <a:solidFill>
                  <a:srgbClr val="0000FF"/>
                </a:solidFill>
              </a:rPr>
              <a:t>temp.length</a:t>
            </a:r>
            <a:r>
              <a:rPr lang="en-US" altLang="zh-CN" sz="2200" dirty="0">
                <a:solidFill>
                  <a:srgbClr val="0000FF"/>
                </a:solidFill>
              </a:rPr>
              <a:t>*2];</a:t>
            </a:r>
          </a:p>
          <a:p>
            <a:pPr eaLnBrk="1" hangingPunct="1">
              <a:buFont typeface="Wingdings" panose="05000000000000000000" pitchFamily="2" charset="2"/>
              <a:buNone/>
            </a:pPr>
            <a:r>
              <a:rPr lang="en-US" altLang="zh-CN" sz="2200" dirty="0">
                <a:solidFill>
                  <a:srgbClr val="660066"/>
                </a:solidFill>
              </a:rPr>
              <a:t>    int </a:t>
            </a:r>
            <a:r>
              <a:rPr lang="en-US" altLang="zh-CN" sz="2200" dirty="0" err="1">
                <a:solidFill>
                  <a:srgbClr val="660066"/>
                </a:solidFill>
              </a:rPr>
              <a:t>i</a:t>
            </a:r>
            <a:r>
              <a:rPr lang="en-US" altLang="zh-CN" sz="2200" dirty="0">
                <a:solidFill>
                  <a:srgbClr val="660066"/>
                </a:solidFill>
              </a:rPr>
              <a:t>=</a:t>
            </a:r>
            <a:r>
              <a:rPr lang="en-US" altLang="zh-CN" sz="2200" dirty="0" err="1">
                <a:solidFill>
                  <a:srgbClr val="660066"/>
                </a:solidFill>
              </a:rPr>
              <a:t>this.front</a:t>
            </a:r>
            <a:r>
              <a:rPr lang="en-US" altLang="zh-CN" sz="2200" dirty="0">
                <a:solidFill>
                  <a:srgbClr val="660066"/>
                </a:solidFill>
              </a:rPr>
              <a:t>, j=0;</a:t>
            </a:r>
          </a:p>
          <a:p>
            <a:pPr eaLnBrk="1" hangingPunct="1">
              <a:buFont typeface="Wingdings" panose="05000000000000000000" pitchFamily="2" charset="2"/>
              <a:buNone/>
            </a:pPr>
            <a:r>
              <a:rPr lang="en-US" altLang="zh-CN" sz="2200" dirty="0">
                <a:solidFill>
                  <a:srgbClr val="003399"/>
                </a:solidFill>
              </a:rPr>
              <a:t>    while (</a:t>
            </a:r>
            <a:r>
              <a:rPr lang="en-US" altLang="zh-CN" sz="2200" dirty="0" err="1">
                <a:solidFill>
                  <a:srgbClr val="003399"/>
                </a:solidFill>
              </a:rPr>
              <a:t>i</a:t>
            </a:r>
            <a:r>
              <a:rPr lang="en-US" altLang="zh-CN" sz="2200" dirty="0">
                <a:solidFill>
                  <a:srgbClr val="003399"/>
                </a:solidFill>
              </a:rPr>
              <a:t>!=</a:t>
            </a:r>
            <a:r>
              <a:rPr lang="en-US" altLang="zh-CN" sz="2200" dirty="0" err="1">
                <a:solidFill>
                  <a:srgbClr val="003399"/>
                </a:solidFill>
              </a:rPr>
              <a:t>this.rear</a:t>
            </a:r>
            <a:r>
              <a:rPr lang="en-US" altLang="zh-CN" sz="2200" dirty="0">
                <a:solidFill>
                  <a:srgbClr val="003399"/>
                </a:solidFill>
              </a:rPr>
              <a:t>) //</a:t>
            </a:r>
            <a:r>
              <a:rPr lang="zh-CN" altLang="en-US" sz="2200" dirty="0">
                <a:solidFill>
                  <a:srgbClr val="003399"/>
                </a:solidFill>
              </a:rPr>
              <a:t>按队列元素次序，复制数组元素</a:t>
            </a:r>
          </a:p>
          <a:p>
            <a:pPr eaLnBrk="1" hangingPunct="1">
              <a:buFont typeface="Wingdings" panose="05000000000000000000" pitchFamily="2" charset="2"/>
              <a:buNone/>
            </a:pPr>
            <a:r>
              <a:rPr lang="zh-CN" altLang="en-US" sz="2200" dirty="0">
                <a:solidFill>
                  <a:srgbClr val="003399"/>
                </a:solidFill>
              </a:rPr>
              <a:t>    </a:t>
            </a:r>
            <a:r>
              <a:rPr lang="en-US" altLang="zh-CN" sz="2200" dirty="0">
                <a:solidFill>
                  <a:srgbClr val="003399"/>
                </a:solidFill>
              </a:rPr>
              <a:t>{  </a:t>
            </a:r>
            <a:r>
              <a:rPr lang="en-US" altLang="zh-CN" sz="2200" dirty="0" err="1">
                <a:solidFill>
                  <a:srgbClr val="003399"/>
                </a:solidFill>
              </a:rPr>
              <a:t>this.value</a:t>
            </a:r>
            <a:r>
              <a:rPr lang="en-US" altLang="zh-CN" sz="2200" dirty="0">
                <a:solidFill>
                  <a:srgbClr val="003399"/>
                </a:solidFill>
              </a:rPr>
              <a:t>[j] = temp[</a:t>
            </a:r>
            <a:r>
              <a:rPr lang="en-US" altLang="zh-CN" sz="2200" dirty="0" err="1">
                <a:solidFill>
                  <a:srgbClr val="003399"/>
                </a:solidFill>
              </a:rPr>
              <a:t>i</a:t>
            </a:r>
            <a:r>
              <a:rPr lang="en-US" altLang="zh-CN" sz="2200" dirty="0">
                <a:solidFill>
                  <a:srgbClr val="003399"/>
                </a:solidFill>
              </a:rPr>
              <a:t>];</a:t>
            </a:r>
          </a:p>
          <a:p>
            <a:pPr eaLnBrk="1" hangingPunct="1">
              <a:buFont typeface="Wingdings" panose="05000000000000000000" pitchFamily="2" charset="2"/>
              <a:buNone/>
            </a:pPr>
            <a:r>
              <a:rPr lang="en-US" altLang="zh-CN" sz="2200" dirty="0">
                <a:solidFill>
                  <a:srgbClr val="003399"/>
                </a:solidFill>
              </a:rPr>
              <a:t>        </a:t>
            </a:r>
            <a:r>
              <a:rPr lang="en-US" altLang="zh-CN" sz="2200" dirty="0" err="1">
                <a:solidFill>
                  <a:srgbClr val="003399"/>
                </a:solidFill>
              </a:rPr>
              <a:t>i</a:t>
            </a:r>
            <a:r>
              <a:rPr lang="en-US" altLang="zh-CN" sz="2200" dirty="0">
                <a:solidFill>
                  <a:srgbClr val="003399"/>
                </a:solidFill>
              </a:rPr>
              <a:t> = (i+1) % </a:t>
            </a:r>
            <a:r>
              <a:rPr lang="en-US" altLang="zh-CN" sz="2200" dirty="0" err="1">
                <a:solidFill>
                  <a:srgbClr val="003399"/>
                </a:solidFill>
              </a:rPr>
              <a:t>temp.length</a:t>
            </a:r>
            <a:r>
              <a:rPr lang="en-US" altLang="zh-CN" sz="2200" dirty="0">
                <a:solidFill>
                  <a:srgbClr val="003399"/>
                </a:solidFill>
              </a:rPr>
              <a:t>;       </a:t>
            </a:r>
            <a:r>
              <a:rPr lang="en-US" altLang="zh-CN" sz="2200" dirty="0" err="1">
                <a:solidFill>
                  <a:srgbClr val="003399"/>
                </a:solidFill>
              </a:rPr>
              <a:t>j++</a:t>
            </a:r>
            <a:r>
              <a:rPr lang="en-US" altLang="zh-CN" sz="2200" dirty="0">
                <a:solidFill>
                  <a:srgbClr val="003399"/>
                </a:solidFill>
              </a:rPr>
              <a:t>;         }</a:t>
            </a:r>
          </a:p>
          <a:p>
            <a:pPr eaLnBrk="1" hangingPunct="1">
              <a:buFont typeface="Wingdings" panose="05000000000000000000" pitchFamily="2" charset="2"/>
              <a:buNone/>
            </a:pPr>
            <a:r>
              <a:rPr lang="en-US" altLang="zh-CN" sz="2200" dirty="0">
                <a:solidFill>
                  <a:srgbClr val="660066"/>
                </a:solidFill>
              </a:rPr>
              <a:t>    </a:t>
            </a:r>
            <a:r>
              <a:rPr lang="en-US" altLang="zh-CN" sz="2200" dirty="0" err="1">
                <a:solidFill>
                  <a:srgbClr val="660066"/>
                </a:solidFill>
              </a:rPr>
              <a:t>this.front</a:t>
            </a:r>
            <a:r>
              <a:rPr lang="en-US" altLang="zh-CN" sz="2200" dirty="0">
                <a:solidFill>
                  <a:srgbClr val="660066"/>
                </a:solidFill>
              </a:rPr>
              <a:t> = 0;</a:t>
            </a:r>
          </a:p>
          <a:p>
            <a:pPr eaLnBrk="1" hangingPunct="1">
              <a:buFont typeface="Wingdings" panose="05000000000000000000" pitchFamily="2" charset="2"/>
              <a:buNone/>
            </a:pPr>
            <a:r>
              <a:rPr lang="en-US" altLang="zh-CN" sz="2200" dirty="0">
                <a:solidFill>
                  <a:srgbClr val="660066"/>
                </a:solidFill>
              </a:rPr>
              <a:t>    </a:t>
            </a:r>
            <a:r>
              <a:rPr lang="en-US" altLang="zh-CN" sz="2200" dirty="0" err="1">
                <a:solidFill>
                  <a:srgbClr val="660066"/>
                </a:solidFill>
              </a:rPr>
              <a:t>this.rear</a:t>
            </a:r>
            <a:r>
              <a:rPr lang="en-US" altLang="zh-CN" sz="2200" dirty="0">
                <a:solidFill>
                  <a:srgbClr val="660066"/>
                </a:solidFill>
              </a:rPr>
              <a:t> = j;     </a:t>
            </a:r>
          </a:p>
          <a:p>
            <a:pPr eaLnBrk="1" hangingPunct="1">
              <a:buFont typeface="Wingdings" panose="05000000000000000000" pitchFamily="2" charset="2"/>
              <a:buNone/>
            </a:pPr>
            <a:r>
              <a:rPr lang="en-US" altLang="zh-CN" sz="2200" dirty="0">
                <a:solidFill>
                  <a:srgbClr val="660066"/>
                </a:solidFill>
              </a:rPr>
              <a:t>  }</a:t>
            </a:r>
          </a:p>
        </p:txBody>
      </p:sp>
      <p:sp>
        <p:nvSpPr>
          <p:cNvPr id="5" name="灯片编号占位符 4">
            <a:extLst>
              <a:ext uri="{FF2B5EF4-FFF2-40B4-BE49-F238E27FC236}">
                <a16:creationId xmlns:a16="http://schemas.microsoft.com/office/drawing/2014/main" id="{4D76EB13-D16D-4A9A-9B47-55DBD7A21A86}"/>
              </a:ext>
            </a:extLst>
          </p:cNvPr>
          <p:cNvSpPr>
            <a:spLocks noGrp="1"/>
          </p:cNvSpPr>
          <p:nvPr>
            <p:ph type="sldNum" sz="quarter" idx="12"/>
          </p:nvPr>
        </p:nvSpPr>
        <p:spPr/>
        <p:txBody>
          <a:bodyPr/>
          <a:lstStyle/>
          <a:p>
            <a:fld id="{6F7EDBC0-6DEE-4BD2-A354-B0E2D215F1D6}" type="slidenum">
              <a:rPr lang="zh-CN" altLang="en-US" smtClean="0"/>
              <a:pPr/>
              <a:t>70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a:extLst>
              <a:ext uri="{FF2B5EF4-FFF2-40B4-BE49-F238E27FC236}">
                <a16:creationId xmlns:a16="http://schemas.microsoft.com/office/drawing/2014/main" id="{81094ADE-F1E3-480C-B6A1-0ADBD4D986CB}"/>
              </a:ext>
            </a:extLst>
          </p:cNvPr>
          <p:cNvSpPr>
            <a:spLocks noGrp="1"/>
          </p:cNvSpPr>
          <p:nvPr>
            <p:ph type="title"/>
          </p:nvPr>
        </p:nvSpPr>
        <p:spPr/>
        <p:txBody>
          <a:bodyPr/>
          <a:lstStyle/>
          <a:p>
            <a:r>
              <a:rPr lang="en-US" altLang="zh-CN"/>
              <a:t>3.</a:t>
            </a:r>
            <a:r>
              <a:rPr lang="zh-CN" altLang="en-US"/>
              <a:t>顺序循环队列类出队操作 </a:t>
            </a:r>
          </a:p>
        </p:txBody>
      </p:sp>
      <p:sp>
        <p:nvSpPr>
          <p:cNvPr id="72707" name="内容占位符 2">
            <a:extLst>
              <a:ext uri="{FF2B5EF4-FFF2-40B4-BE49-F238E27FC236}">
                <a16:creationId xmlns:a16="http://schemas.microsoft.com/office/drawing/2014/main" id="{1F3FB406-1D05-43CB-A80E-F554A2F1D07B}"/>
              </a:ext>
            </a:extLst>
          </p:cNvPr>
          <p:cNvSpPr>
            <a:spLocks noGrp="1"/>
          </p:cNvSpPr>
          <p:nvPr>
            <p:ph idx="1"/>
          </p:nvPr>
        </p:nvSpPr>
        <p:spPr>
          <a:xfrm>
            <a:off x="785813" y="2017713"/>
            <a:ext cx="8169275" cy="4114800"/>
          </a:xfrm>
        </p:spPr>
        <p:txBody>
          <a:bodyPr/>
          <a:lstStyle/>
          <a:p>
            <a:pPr>
              <a:buFont typeface="Wingdings" panose="05000000000000000000" pitchFamily="2" charset="2"/>
              <a:buNone/>
            </a:pPr>
            <a:r>
              <a:rPr lang="en-US" altLang="zh-CN" sz="2400" dirty="0"/>
              <a:t> public T dequeue() //</a:t>
            </a:r>
            <a:r>
              <a:rPr lang="zh-CN" altLang="en-US" sz="2400" dirty="0"/>
              <a:t>出队，返回当前队头元素</a:t>
            </a:r>
            <a:endParaRPr lang="en-US" altLang="zh-CN" sz="2400" dirty="0"/>
          </a:p>
          <a:p>
            <a:pPr>
              <a:buFont typeface="Wingdings" panose="05000000000000000000" pitchFamily="2" charset="2"/>
              <a:buNone/>
            </a:pPr>
            <a:r>
              <a:rPr lang="en-US" altLang="zh-CN" sz="2400" dirty="0"/>
              <a:t>    {</a:t>
            </a:r>
          </a:p>
          <a:p>
            <a:pPr>
              <a:buFont typeface="Wingdings" panose="05000000000000000000" pitchFamily="2" charset="2"/>
              <a:buNone/>
            </a:pPr>
            <a:r>
              <a:rPr lang="zh-CN" altLang="en-US" sz="2400" dirty="0"/>
              <a:t>        </a:t>
            </a:r>
            <a:r>
              <a:rPr lang="en-US" altLang="zh-CN" sz="2400" dirty="0"/>
              <a:t>1</a:t>
            </a:r>
            <a:r>
              <a:rPr lang="zh-CN" altLang="en-US" sz="2400" dirty="0"/>
              <a:t>、判断队列是否空，如果不空则</a:t>
            </a:r>
          </a:p>
          <a:p>
            <a:pPr>
              <a:buFont typeface="Wingdings" panose="05000000000000000000" pitchFamily="2" charset="2"/>
              <a:buNone/>
            </a:pPr>
            <a:r>
              <a:rPr lang="zh-CN" altLang="en-US" sz="2400" dirty="0"/>
              <a:t>        </a:t>
            </a:r>
            <a:r>
              <a:rPr lang="en-US" altLang="zh-CN" sz="2400" dirty="0"/>
              <a:t>2</a:t>
            </a:r>
            <a:r>
              <a:rPr lang="zh-CN" altLang="en-US" sz="2400" dirty="0"/>
              <a:t>、取得队头元素</a:t>
            </a:r>
          </a:p>
          <a:p>
            <a:pPr>
              <a:buFont typeface="Wingdings" panose="05000000000000000000" pitchFamily="2" charset="2"/>
              <a:buNone/>
            </a:pPr>
            <a:r>
              <a:rPr lang="zh-CN" altLang="en-US" sz="2400" dirty="0"/>
              <a:t>        </a:t>
            </a:r>
            <a:r>
              <a:rPr lang="en-US" altLang="zh-CN" sz="2400" dirty="0"/>
              <a:t>3</a:t>
            </a:r>
            <a:r>
              <a:rPr lang="zh-CN" altLang="en-US" sz="2400" dirty="0"/>
              <a:t>、将对头位置加</a:t>
            </a:r>
            <a:r>
              <a:rPr lang="en-US" altLang="zh-CN" sz="2400" dirty="0"/>
              <a:t>1</a:t>
            </a:r>
            <a:r>
              <a:rPr lang="zh-CN" altLang="en-US" sz="2400" dirty="0"/>
              <a:t>，并模队列容量   </a:t>
            </a:r>
            <a:endParaRPr lang="en-US" altLang="zh-CN" sz="2400" dirty="0"/>
          </a:p>
          <a:p>
            <a:pPr>
              <a:buFont typeface="Wingdings" panose="05000000000000000000" pitchFamily="2" charset="2"/>
              <a:buNone/>
            </a:pPr>
            <a:r>
              <a:rPr lang="en-US" altLang="zh-CN" sz="2400" dirty="0"/>
              <a:t>	 4</a:t>
            </a:r>
            <a:r>
              <a:rPr lang="zh-CN" altLang="en-US" sz="2400" dirty="0"/>
              <a:t>、返回出队元素</a:t>
            </a:r>
            <a:endParaRPr lang="en-US" altLang="zh-CN" sz="2400" dirty="0"/>
          </a:p>
          <a:p>
            <a:pPr>
              <a:buFont typeface="Wingdings" panose="05000000000000000000" pitchFamily="2" charset="2"/>
              <a:buNone/>
            </a:pPr>
            <a:r>
              <a:rPr lang="en-US" altLang="zh-CN" sz="2400" dirty="0"/>
              <a:t>        5</a:t>
            </a:r>
            <a:r>
              <a:rPr lang="zh-CN" altLang="en-US" sz="2400" dirty="0"/>
              <a:t>、如果队列空返回空（错误）</a:t>
            </a:r>
            <a:endParaRPr lang="en-US" altLang="zh-CN" sz="2400" dirty="0"/>
          </a:p>
          <a:p>
            <a:pPr>
              <a:buFont typeface="Wingdings" panose="05000000000000000000" pitchFamily="2" charset="2"/>
              <a:buNone/>
            </a:pPr>
            <a:r>
              <a:rPr lang="en-US" altLang="zh-CN" sz="2400" dirty="0"/>
              <a:t>    }</a:t>
            </a:r>
            <a:endParaRPr lang="zh-CN" altLang="en-US" sz="2400" dirty="0"/>
          </a:p>
        </p:txBody>
      </p:sp>
      <p:sp>
        <p:nvSpPr>
          <p:cNvPr id="2" name="灯片编号占位符 1">
            <a:extLst>
              <a:ext uri="{FF2B5EF4-FFF2-40B4-BE49-F238E27FC236}">
                <a16:creationId xmlns:a16="http://schemas.microsoft.com/office/drawing/2014/main" id="{7B86BB64-924B-48B1-8BB5-F077F37FC522}"/>
              </a:ext>
            </a:extLst>
          </p:cNvPr>
          <p:cNvSpPr>
            <a:spLocks noGrp="1"/>
          </p:cNvSpPr>
          <p:nvPr>
            <p:ph type="sldNum" sz="quarter" idx="12"/>
          </p:nvPr>
        </p:nvSpPr>
        <p:spPr/>
        <p:txBody>
          <a:bodyPr/>
          <a:lstStyle/>
          <a:p>
            <a:fld id="{6F7EDBC0-6DEE-4BD2-A354-B0E2D215F1D6}" type="slidenum">
              <a:rPr lang="zh-CN" altLang="en-US" smtClean="0"/>
              <a:pPr/>
              <a:t>71</a:t>
            </a:fld>
            <a:endParaRPr lang="en-US" altLang="zh-C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a:extLst>
              <a:ext uri="{FF2B5EF4-FFF2-40B4-BE49-F238E27FC236}">
                <a16:creationId xmlns:a16="http://schemas.microsoft.com/office/drawing/2014/main" id="{369C39CA-B786-4F2E-A2E4-F55AFD452641}"/>
              </a:ext>
            </a:extLst>
          </p:cNvPr>
          <p:cNvSpPr>
            <a:spLocks noGrp="1"/>
          </p:cNvSpPr>
          <p:nvPr>
            <p:ph type="title"/>
          </p:nvPr>
        </p:nvSpPr>
        <p:spPr/>
        <p:txBody>
          <a:bodyPr/>
          <a:lstStyle/>
          <a:p>
            <a:r>
              <a:rPr lang="en-US" altLang="zh-CN"/>
              <a:t>3.</a:t>
            </a:r>
            <a:r>
              <a:rPr lang="zh-CN" altLang="en-US"/>
              <a:t>顺序循环队列类出队操作 </a:t>
            </a:r>
          </a:p>
        </p:txBody>
      </p:sp>
      <p:sp>
        <p:nvSpPr>
          <p:cNvPr id="73731" name="内容占位符 2">
            <a:extLst>
              <a:ext uri="{FF2B5EF4-FFF2-40B4-BE49-F238E27FC236}">
                <a16:creationId xmlns:a16="http://schemas.microsoft.com/office/drawing/2014/main" id="{B600DB37-980A-4401-94C2-32220C2AC0F6}"/>
              </a:ext>
            </a:extLst>
          </p:cNvPr>
          <p:cNvSpPr>
            <a:spLocks noGrp="1"/>
          </p:cNvSpPr>
          <p:nvPr>
            <p:ph idx="1"/>
          </p:nvPr>
        </p:nvSpPr>
        <p:spPr>
          <a:xfrm>
            <a:off x="785813" y="2017713"/>
            <a:ext cx="8169275" cy="4114800"/>
          </a:xfrm>
        </p:spPr>
        <p:txBody>
          <a:bodyPr/>
          <a:lstStyle/>
          <a:p>
            <a:pPr>
              <a:buFont typeface="Wingdings" panose="05000000000000000000" pitchFamily="2" charset="2"/>
              <a:buNone/>
            </a:pPr>
            <a:r>
              <a:rPr lang="en-US" altLang="zh-CN" sz="2000" dirty="0"/>
              <a:t> public T dequeue() //</a:t>
            </a:r>
            <a:r>
              <a:rPr lang="zh-CN" altLang="en-US" sz="2000" dirty="0"/>
              <a:t>出队，返回当前队头元素，若队列空返回</a:t>
            </a:r>
            <a:r>
              <a:rPr lang="en-US" altLang="zh-CN" sz="2000" dirty="0"/>
              <a:t>null </a:t>
            </a:r>
          </a:p>
          <a:p>
            <a:pPr>
              <a:buFont typeface="Wingdings" panose="05000000000000000000" pitchFamily="2" charset="2"/>
              <a:buNone/>
            </a:pPr>
            <a:r>
              <a:rPr lang="en-US" altLang="zh-CN" sz="2000" dirty="0"/>
              <a:t>    {</a:t>
            </a:r>
          </a:p>
          <a:p>
            <a:pPr>
              <a:buFont typeface="Wingdings" panose="05000000000000000000" pitchFamily="2" charset="2"/>
              <a:buNone/>
            </a:pPr>
            <a:r>
              <a:rPr lang="en-US" altLang="zh-CN" sz="2000" dirty="0"/>
              <a:t>        if(!</a:t>
            </a:r>
            <a:r>
              <a:rPr lang="en-US" altLang="zh-CN" sz="2000" dirty="0" err="1"/>
              <a:t>isEmpty</a:t>
            </a:r>
            <a:r>
              <a:rPr lang="en-US" altLang="zh-CN" sz="2000" dirty="0"/>
              <a:t>())                           //</a:t>
            </a:r>
            <a:r>
              <a:rPr lang="zh-CN" altLang="en-US" sz="2000" dirty="0"/>
              <a:t>队列不空</a:t>
            </a:r>
          </a:p>
          <a:p>
            <a:pPr>
              <a:buFont typeface="Wingdings" panose="05000000000000000000" pitchFamily="2" charset="2"/>
              <a:buNone/>
            </a:pPr>
            <a:r>
              <a:rPr lang="zh-CN" altLang="en-US" sz="2000" dirty="0"/>
              <a:t>        </a:t>
            </a:r>
            <a:r>
              <a:rPr lang="en-US" altLang="zh-CN" sz="2000" dirty="0"/>
              <a:t>{</a:t>
            </a:r>
          </a:p>
          <a:p>
            <a:pPr>
              <a:buFont typeface="Wingdings" panose="05000000000000000000" pitchFamily="2" charset="2"/>
              <a:buNone/>
            </a:pPr>
            <a:r>
              <a:rPr lang="en-US" altLang="zh-CN" sz="2000" dirty="0">
                <a:solidFill>
                  <a:srgbClr val="FF0000"/>
                </a:solidFill>
              </a:rPr>
              <a:t>            T temp = (T)</a:t>
            </a:r>
            <a:r>
              <a:rPr lang="en-US" altLang="zh-CN" sz="2000" dirty="0" err="1">
                <a:solidFill>
                  <a:srgbClr val="FF0000"/>
                </a:solidFill>
              </a:rPr>
              <a:t>this.value</a:t>
            </a:r>
            <a:r>
              <a:rPr lang="en-US" altLang="zh-CN" sz="2000" dirty="0">
                <a:solidFill>
                  <a:srgbClr val="FF0000"/>
                </a:solidFill>
              </a:rPr>
              <a:t>[</a:t>
            </a:r>
            <a:r>
              <a:rPr lang="en-US" altLang="zh-CN" sz="2000" dirty="0" err="1">
                <a:solidFill>
                  <a:srgbClr val="FF0000"/>
                </a:solidFill>
              </a:rPr>
              <a:t>this.front</a:t>
            </a:r>
            <a:r>
              <a:rPr lang="en-US" altLang="zh-CN" sz="2000" dirty="0">
                <a:solidFill>
                  <a:srgbClr val="FF0000"/>
                </a:solidFill>
              </a:rPr>
              <a:t>];  //</a:t>
            </a:r>
            <a:r>
              <a:rPr lang="zh-CN" altLang="en-US" sz="2000" dirty="0">
                <a:solidFill>
                  <a:srgbClr val="FF0000"/>
                </a:solidFill>
              </a:rPr>
              <a:t>取得队头元素</a:t>
            </a:r>
          </a:p>
          <a:p>
            <a:pPr>
              <a:buFont typeface="Wingdings" panose="05000000000000000000" pitchFamily="2" charset="2"/>
              <a:buNone/>
            </a:pPr>
            <a:r>
              <a:rPr lang="zh-CN" altLang="en-US" sz="2000" dirty="0">
                <a:solidFill>
                  <a:srgbClr val="FF0000"/>
                </a:solidFill>
              </a:rPr>
              <a:t>            </a:t>
            </a:r>
            <a:r>
              <a:rPr lang="en-US" altLang="zh-CN" sz="2000" dirty="0" err="1">
                <a:solidFill>
                  <a:srgbClr val="FF0000"/>
                </a:solidFill>
              </a:rPr>
              <a:t>this.front</a:t>
            </a:r>
            <a:r>
              <a:rPr lang="en-US" altLang="zh-CN" sz="2000" dirty="0">
                <a:solidFill>
                  <a:srgbClr val="FF0000"/>
                </a:solidFill>
              </a:rPr>
              <a:t> = (this.front+1) % </a:t>
            </a:r>
            <a:r>
              <a:rPr lang="en-US" altLang="zh-CN" sz="2000" dirty="0" err="1">
                <a:solidFill>
                  <a:srgbClr val="FF0000"/>
                </a:solidFill>
              </a:rPr>
              <a:t>this.value.length</a:t>
            </a:r>
            <a:r>
              <a:rPr lang="en-US" altLang="zh-CN" sz="2000" dirty="0">
                <a:solidFill>
                  <a:srgbClr val="FF0000"/>
                </a:solidFill>
              </a:rPr>
              <a:t>;</a:t>
            </a:r>
          </a:p>
          <a:p>
            <a:pPr>
              <a:buFont typeface="Wingdings" panose="05000000000000000000" pitchFamily="2" charset="2"/>
              <a:buNone/>
            </a:pPr>
            <a:r>
              <a:rPr lang="en-US" altLang="zh-CN" sz="2000" dirty="0"/>
              <a:t>            return temp;</a:t>
            </a:r>
          </a:p>
          <a:p>
            <a:pPr>
              <a:buFont typeface="Wingdings" panose="05000000000000000000" pitchFamily="2" charset="2"/>
              <a:buNone/>
            </a:pPr>
            <a:r>
              <a:rPr lang="en-US" altLang="zh-CN" sz="2000" dirty="0"/>
              <a:t>        }</a:t>
            </a:r>
          </a:p>
          <a:p>
            <a:pPr>
              <a:buFont typeface="Wingdings" panose="05000000000000000000" pitchFamily="2" charset="2"/>
              <a:buNone/>
            </a:pPr>
            <a:r>
              <a:rPr lang="en-US" altLang="zh-CN" sz="2000" dirty="0"/>
              <a:t>        return null;</a:t>
            </a:r>
          </a:p>
          <a:p>
            <a:pPr>
              <a:buFont typeface="Wingdings" panose="05000000000000000000" pitchFamily="2" charset="2"/>
              <a:buNone/>
            </a:pPr>
            <a:r>
              <a:rPr lang="en-US" altLang="zh-CN" sz="2000" dirty="0"/>
              <a:t>    }</a:t>
            </a:r>
            <a:endParaRPr lang="zh-CN" altLang="en-US" sz="2000" dirty="0"/>
          </a:p>
        </p:txBody>
      </p:sp>
      <p:sp>
        <p:nvSpPr>
          <p:cNvPr id="2" name="灯片编号占位符 1">
            <a:extLst>
              <a:ext uri="{FF2B5EF4-FFF2-40B4-BE49-F238E27FC236}">
                <a16:creationId xmlns:a16="http://schemas.microsoft.com/office/drawing/2014/main" id="{AD7AB54E-C519-4463-85CB-A4CCB3830DA6}"/>
              </a:ext>
            </a:extLst>
          </p:cNvPr>
          <p:cNvSpPr>
            <a:spLocks noGrp="1"/>
          </p:cNvSpPr>
          <p:nvPr>
            <p:ph type="sldNum" sz="quarter" idx="12"/>
          </p:nvPr>
        </p:nvSpPr>
        <p:spPr/>
        <p:txBody>
          <a:bodyPr/>
          <a:lstStyle/>
          <a:p>
            <a:fld id="{6F7EDBC0-6DEE-4BD2-A354-B0E2D215F1D6}" type="slidenum">
              <a:rPr lang="zh-CN" altLang="en-US" smtClean="0"/>
              <a:pPr/>
              <a:t>72</a:t>
            </a:fld>
            <a:endParaRPr lang="en-US" altLang="zh-CN" dirty="0"/>
          </a:p>
        </p:txBody>
      </p:sp>
      <p:sp>
        <p:nvSpPr>
          <p:cNvPr id="3" name="文本框 2">
            <a:extLst>
              <a:ext uri="{FF2B5EF4-FFF2-40B4-BE49-F238E27FC236}">
                <a16:creationId xmlns:a16="http://schemas.microsoft.com/office/drawing/2014/main" id="{716238AE-82E6-4EA1-A62C-B928664B3A4E}"/>
              </a:ext>
            </a:extLst>
          </p:cNvPr>
          <p:cNvSpPr txBox="1"/>
          <p:nvPr/>
        </p:nvSpPr>
        <p:spPr>
          <a:xfrm>
            <a:off x="6588224" y="5877272"/>
            <a:ext cx="1415772" cy="461665"/>
          </a:xfrm>
          <a:prstGeom prst="rect">
            <a:avLst/>
          </a:prstGeom>
          <a:noFill/>
        </p:spPr>
        <p:txBody>
          <a:bodyPr wrap="none" rtlCol="0">
            <a:spAutoFit/>
          </a:bodyPr>
          <a:lstStyle/>
          <a:p>
            <a:r>
              <a:rPr lang="zh-CN" altLang="en-US" dirty="0">
                <a:hlinkClick r:id="rId2" action="ppaction://hlinkfile"/>
              </a:rPr>
              <a:t>程序源码</a:t>
            </a:r>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a:extLst>
              <a:ext uri="{FF2B5EF4-FFF2-40B4-BE49-F238E27FC236}">
                <a16:creationId xmlns:a16="http://schemas.microsoft.com/office/drawing/2014/main" id="{B53A8F2E-1531-4F4B-9A8B-51F687EA950B}"/>
              </a:ext>
            </a:extLst>
          </p:cNvPr>
          <p:cNvSpPr>
            <a:spLocks noGrp="1"/>
          </p:cNvSpPr>
          <p:nvPr>
            <p:ph type="title"/>
          </p:nvPr>
        </p:nvSpPr>
        <p:spPr/>
        <p:txBody>
          <a:bodyPr/>
          <a:lstStyle/>
          <a:p>
            <a:r>
              <a:rPr lang="zh-CN" altLang="en-US"/>
              <a:t>操作效率分析</a:t>
            </a:r>
          </a:p>
        </p:txBody>
      </p:sp>
      <p:sp>
        <p:nvSpPr>
          <p:cNvPr id="74755" name="内容占位符 2">
            <a:extLst>
              <a:ext uri="{FF2B5EF4-FFF2-40B4-BE49-F238E27FC236}">
                <a16:creationId xmlns:a16="http://schemas.microsoft.com/office/drawing/2014/main" id="{016A1209-58E9-4A09-816B-F665DD0E278F}"/>
              </a:ext>
            </a:extLst>
          </p:cNvPr>
          <p:cNvSpPr>
            <a:spLocks noGrp="1"/>
          </p:cNvSpPr>
          <p:nvPr>
            <p:ph idx="1"/>
          </p:nvPr>
        </p:nvSpPr>
        <p:spPr>
          <a:xfrm>
            <a:off x="827088" y="2017713"/>
            <a:ext cx="8128000" cy="4114800"/>
          </a:xfrm>
        </p:spPr>
        <p:txBody>
          <a:bodyPr/>
          <a:lstStyle/>
          <a:p>
            <a:pPr marL="0" lvl="1" indent="457200">
              <a:buFont typeface="Wingdings" panose="05000000000000000000" pitchFamily="2" charset="2"/>
              <a:buNone/>
            </a:pPr>
            <a:r>
              <a:rPr lang="zh-CN" altLang="en-US"/>
              <a:t>队列只能在队尾进行插入，在队头进行删除操作，所以</a:t>
            </a:r>
            <a:r>
              <a:rPr lang="en-US" altLang="zh-CN"/>
              <a:t>enqueue</a:t>
            </a:r>
            <a:r>
              <a:rPr lang="zh-CN" altLang="en-US"/>
              <a:t>，</a:t>
            </a:r>
            <a:r>
              <a:rPr lang="en-US" altLang="zh-CN"/>
              <a:t>dequeue</a:t>
            </a:r>
            <a:r>
              <a:rPr lang="zh-CN" altLang="en-US"/>
              <a:t>方法只需要做一步动作，它的时间复杂度为</a:t>
            </a:r>
            <a:r>
              <a:rPr lang="en-US" altLang="zh-CN"/>
              <a:t>O(1)</a:t>
            </a:r>
            <a:r>
              <a:rPr lang="zh-CN" altLang="en-US"/>
              <a:t>；</a:t>
            </a:r>
            <a:endParaRPr lang="en-US" altLang="zh-CN"/>
          </a:p>
          <a:p>
            <a:pPr marL="0" lvl="1" indent="457200">
              <a:buFont typeface="Wingdings" panose="05000000000000000000" pitchFamily="2" charset="2"/>
              <a:buNone/>
            </a:pPr>
            <a:endParaRPr lang="en-US" altLang="zh-CN"/>
          </a:p>
          <a:p>
            <a:pPr marL="0" lvl="1" indent="457200">
              <a:buFont typeface="Wingdings" panose="05000000000000000000" pitchFamily="2" charset="2"/>
              <a:buNone/>
            </a:pPr>
            <a:r>
              <a:rPr lang="zh-CN" altLang="en-US"/>
              <a:t>当需要扩充容量时，需要将原来的数据复制，所以此时</a:t>
            </a:r>
            <a:r>
              <a:rPr lang="en-US" altLang="zh-CN"/>
              <a:t> enqueue</a:t>
            </a:r>
            <a:r>
              <a:rPr lang="zh-CN" altLang="en-US"/>
              <a:t>的时间复杂度为</a:t>
            </a:r>
            <a:r>
              <a:rPr lang="en-US" altLang="zh-CN"/>
              <a:t>O(n)</a:t>
            </a:r>
            <a:r>
              <a:rPr lang="zh-CN" altLang="en-US"/>
              <a:t>。</a:t>
            </a:r>
          </a:p>
        </p:txBody>
      </p:sp>
      <p:sp>
        <p:nvSpPr>
          <p:cNvPr id="2" name="灯片编号占位符 1">
            <a:extLst>
              <a:ext uri="{FF2B5EF4-FFF2-40B4-BE49-F238E27FC236}">
                <a16:creationId xmlns:a16="http://schemas.microsoft.com/office/drawing/2014/main" id="{9E7DC00A-FDF2-4519-97CD-79057523E722}"/>
              </a:ext>
            </a:extLst>
          </p:cNvPr>
          <p:cNvSpPr>
            <a:spLocks noGrp="1"/>
          </p:cNvSpPr>
          <p:nvPr>
            <p:ph type="sldNum" sz="quarter" idx="12"/>
          </p:nvPr>
        </p:nvSpPr>
        <p:spPr/>
        <p:txBody>
          <a:bodyPr/>
          <a:lstStyle/>
          <a:p>
            <a:fld id="{6F7EDBC0-6DEE-4BD2-A354-B0E2D215F1D6}" type="slidenum">
              <a:rPr lang="zh-CN" altLang="en-US" smtClean="0"/>
              <a:pPr/>
              <a:t>73</a:t>
            </a:fld>
            <a:endParaRPr lang="en-US" altLang="zh-CN"/>
          </a:p>
        </p:txBody>
      </p:sp>
      <p:sp>
        <p:nvSpPr>
          <p:cNvPr id="3" name="文本框 2">
            <a:extLst>
              <a:ext uri="{FF2B5EF4-FFF2-40B4-BE49-F238E27FC236}">
                <a16:creationId xmlns:a16="http://schemas.microsoft.com/office/drawing/2014/main" id="{4EE71E74-BD25-4542-A04E-F986E06C17D5}"/>
              </a:ext>
            </a:extLst>
          </p:cNvPr>
          <p:cNvSpPr txBox="1"/>
          <p:nvPr/>
        </p:nvSpPr>
        <p:spPr>
          <a:xfrm>
            <a:off x="6444208" y="6052947"/>
            <a:ext cx="2031325" cy="461665"/>
          </a:xfrm>
          <a:prstGeom prst="rect">
            <a:avLst/>
          </a:prstGeom>
          <a:noFill/>
        </p:spPr>
        <p:txBody>
          <a:bodyPr wrap="none" rtlCol="0">
            <a:spAutoFit/>
          </a:bodyPr>
          <a:lstStyle/>
          <a:p>
            <a:r>
              <a:rPr lang="zh-CN" altLang="en-US" dirty="0">
                <a:hlinkClick r:id="rId3" action="ppaction://hlinkfile"/>
              </a:rPr>
              <a:t>程序实现源码</a:t>
            </a: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a:extLst>
              <a:ext uri="{FF2B5EF4-FFF2-40B4-BE49-F238E27FC236}">
                <a16:creationId xmlns:a16="http://schemas.microsoft.com/office/drawing/2014/main" id="{CA1C18FB-92A2-47FB-89B5-4180A6AFAEF1}"/>
              </a:ext>
            </a:extLst>
          </p:cNvPr>
          <p:cNvSpPr>
            <a:spLocks noGrp="1"/>
          </p:cNvSpPr>
          <p:nvPr>
            <p:ph type="title"/>
          </p:nvPr>
        </p:nvSpPr>
        <p:spPr/>
        <p:txBody>
          <a:bodyPr/>
          <a:lstStyle/>
          <a:p>
            <a:r>
              <a:rPr lang="en-US" altLang="zh-CN" dirty="0"/>
              <a:t>4.2.3   </a:t>
            </a:r>
            <a:r>
              <a:rPr lang="zh-CN" altLang="en-US" dirty="0"/>
              <a:t>链式队列</a:t>
            </a:r>
          </a:p>
        </p:txBody>
      </p:sp>
      <p:sp>
        <p:nvSpPr>
          <p:cNvPr id="75779" name="内容占位符 2">
            <a:extLst>
              <a:ext uri="{FF2B5EF4-FFF2-40B4-BE49-F238E27FC236}">
                <a16:creationId xmlns:a16="http://schemas.microsoft.com/office/drawing/2014/main" id="{4266A1FF-8E85-4819-BE15-60C935E87C13}"/>
              </a:ext>
            </a:extLst>
          </p:cNvPr>
          <p:cNvSpPr>
            <a:spLocks noGrp="1"/>
          </p:cNvSpPr>
          <p:nvPr>
            <p:ph idx="1"/>
          </p:nvPr>
        </p:nvSpPr>
        <p:spPr>
          <a:xfrm>
            <a:off x="642938" y="1785938"/>
            <a:ext cx="8143875" cy="4697412"/>
          </a:xfrm>
        </p:spPr>
        <p:txBody>
          <a:bodyPr/>
          <a:lstStyle/>
          <a:p>
            <a:pPr marL="0" indent="0">
              <a:buFontTx/>
              <a:buNone/>
            </a:pPr>
            <a:r>
              <a:rPr lang="zh-CN" altLang="en-US" sz="2800"/>
              <a:t>       用链表表示的队列简称为链队列，如图所示。一个链队列需要两个分别指示队头和队尾的指针（称为头指针和尾指针</a:t>
            </a:r>
            <a:r>
              <a:rPr lang="en-US" altLang="zh-CN" sz="2800"/>
              <a:t>)</a:t>
            </a:r>
            <a:r>
              <a:rPr lang="zh-CN" altLang="en-US" sz="2800"/>
              <a:t>才能唯一确定。</a:t>
            </a:r>
          </a:p>
          <a:p>
            <a:pPr marL="0" indent="0">
              <a:buFont typeface="Wingdings" panose="05000000000000000000" pitchFamily="2" charset="2"/>
              <a:buNone/>
            </a:pPr>
            <a:endParaRPr lang="zh-CN" altLang="en-US" sz="2800"/>
          </a:p>
        </p:txBody>
      </p:sp>
      <p:pic>
        <p:nvPicPr>
          <p:cNvPr id="52" name="Picture 4" descr="3d12">
            <a:extLst>
              <a:ext uri="{FF2B5EF4-FFF2-40B4-BE49-F238E27FC236}">
                <a16:creationId xmlns:a16="http://schemas.microsoft.com/office/drawing/2014/main" id="{BDC4F788-1D0D-44E9-8E90-A1062148E8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3357563"/>
            <a:ext cx="8604250" cy="291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9146A289-C4F1-4935-8B3C-3AA9038E6FA5}"/>
              </a:ext>
            </a:extLst>
          </p:cNvPr>
          <p:cNvSpPr>
            <a:spLocks noGrp="1"/>
          </p:cNvSpPr>
          <p:nvPr>
            <p:ph type="sldNum" sz="quarter" idx="12"/>
          </p:nvPr>
        </p:nvSpPr>
        <p:spPr/>
        <p:txBody>
          <a:bodyPr/>
          <a:lstStyle/>
          <a:p>
            <a:fld id="{6F7EDBC0-6DEE-4BD2-A354-B0E2D215F1D6}" type="slidenum">
              <a:rPr lang="zh-CN" altLang="en-US" smtClean="0"/>
              <a:pPr/>
              <a:t>74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linds(horizontal)">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C348633D-E377-4B29-ACC9-260D9C9F4CFC}"/>
              </a:ext>
            </a:extLst>
          </p:cNvPr>
          <p:cNvSpPr>
            <a:spLocks noGrp="1" noChangeArrowheads="1"/>
          </p:cNvSpPr>
          <p:nvPr>
            <p:ph type="title"/>
          </p:nvPr>
        </p:nvSpPr>
        <p:spPr/>
        <p:txBody>
          <a:bodyPr/>
          <a:lstStyle/>
          <a:p>
            <a:pPr eaLnBrk="1" hangingPunct="1"/>
            <a:r>
              <a:rPr lang="en-US" altLang="zh-CN" dirty="0"/>
              <a:t>4.2.3   </a:t>
            </a:r>
            <a:r>
              <a:rPr lang="zh-CN" altLang="en-US" dirty="0"/>
              <a:t>链式队列</a:t>
            </a:r>
          </a:p>
        </p:txBody>
      </p:sp>
      <p:sp>
        <p:nvSpPr>
          <p:cNvPr id="76803" name="Rectangle 3">
            <a:extLst>
              <a:ext uri="{FF2B5EF4-FFF2-40B4-BE49-F238E27FC236}">
                <a16:creationId xmlns:a16="http://schemas.microsoft.com/office/drawing/2014/main" id="{6E9F4250-DAEF-4CB1-89A6-6DB80068A48D}"/>
              </a:ext>
            </a:extLst>
          </p:cNvPr>
          <p:cNvSpPr>
            <a:spLocks noGrp="1" noChangeArrowheads="1"/>
          </p:cNvSpPr>
          <p:nvPr>
            <p:ph type="body" idx="1"/>
          </p:nvPr>
        </p:nvSpPr>
        <p:spPr>
          <a:xfrm>
            <a:off x="214313" y="2143125"/>
            <a:ext cx="8704262" cy="4275138"/>
          </a:xfrm>
        </p:spPr>
        <p:txBody>
          <a:bodyPr/>
          <a:lstStyle/>
          <a:p>
            <a:pPr eaLnBrk="1" hangingPunct="1">
              <a:buFont typeface="Wingdings" panose="05000000000000000000" pitchFamily="2" charset="2"/>
              <a:buNone/>
            </a:pPr>
            <a:r>
              <a:rPr lang="zh-CN" altLang="en-US" sz="2800" dirty="0"/>
              <a:t>链式队列的实现：</a:t>
            </a:r>
            <a:endParaRPr lang="en-US" altLang="zh-CN" sz="2800" dirty="0"/>
          </a:p>
          <a:p>
            <a:pPr eaLnBrk="1" hangingPunct="1">
              <a:buFont typeface="Wingdings" panose="05000000000000000000" pitchFamily="2" charset="2"/>
              <a:buNone/>
            </a:pPr>
            <a:r>
              <a:rPr lang="en-US" altLang="zh-CN" sz="2800" dirty="0"/>
              <a:t>public class </a:t>
            </a:r>
            <a:r>
              <a:rPr lang="en-US" altLang="zh-CN" sz="2800" dirty="0" err="1"/>
              <a:t>LinkedQueue</a:t>
            </a:r>
            <a:r>
              <a:rPr lang="en-US" altLang="zh-CN" sz="2800" dirty="0"/>
              <a:t>&lt;T&gt; implements </a:t>
            </a:r>
            <a:r>
              <a:rPr lang="en-US" altLang="zh-CN" sz="2800" dirty="0" err="1"/>
              <a:t>QQueue</a:t>
            </a:r>
            <a:r>
              <a:rPr lang="en-US" altLang="zh-CN" sz="2800" dirty="0"/>
              <a:t>&lt;T&gt; {  		//</a:t>
            </a:r>
            <a:r>
              <a:rPr lang="zh-CN" altLang="en-US" sz="2800" dirty="0"/>
              <a:t>链式队列类</a:t>
            </a:r>
          </a:p>
          <a:p>
            <a:pPr eaLnBrk="1" hangingPunct="1">
              <a:buFont typeface="Wingdings" panose="05000000000000000000" pitchFamily="2" charset="2"/>
              <a:buNone/>
            </a:pPr>
            <a:r>
              <a:rPr lang="zh-CN" altLang="en-US" sz="2800" dirty="0"/>
              <a:t>      </a:t>
            </a:r>
            <a:r>
              <a:rPr lang="en-US" altLang="zh-CN" sz="2800" dirty="0"/>
              <a:t>private Node&lt;T&gt; front, rear; </a:t>
            </a:r>
          </a:p>
          <a:p>
            <a:pPr eaLnBrk="1" hangingPunct="1">
              <a:buFont typeface="Wingdings" panose="05000000000000000000" pitchFamily="2" charset="2"/>
              <a:buNone/>
            </a:pPr>
            <a:r>
              <a:rPr lang="en-US" altLang="zh-CN" sz="2800" dirty="0"/>
              <a:t>      public </a:t>
            </a:r>
            <a:r>
              <a:rPr lang="en-US" altLang="zh-CN" sz="2800" dirty="0" err="1"/>
              <a:t>boolean</a:t>
            </a:r>
            <a:r>
              <a:rPr lang="en-US" altLang="zh-CN" sz="2800" dirty="0"/>
              <a:t> enqueue(T element);</a:t>
            </a:r>
          </a:p>
          <a:p>
            <a:pPr eaLnBrk="1" hangingPunct="1">
              <a:buFont typeface="Wingdings" panose="05000000000000000000" pitchFamily="2" charset="2"/>
              <a:buNone/>
            </a:pPr>
            <a:r>
              <a:rPr lang="en-US" altLang="zh-CN" sz="2800" dirty="0"/>
              <a:t>      public T dequeue();</a:t>
            </a:r>
          </a:p>
          <a:p>
            <a:pPr eaLnBrk="1" hangingPunct="1">
              <a:buFont typeface="Wingdings" panose="05000000000000000000" pitchFamily="2" charset="2"/>
              <a:buNone/>
            </a:pPr>
            <a:r>
              <a:rPr lang="en-US" altLang="zh-CN" sz="2800" dirty="0"/>
              <a:t>}</a:t>
            </a:r>
          </a:p>
        </p:txBody>
      </p:sp>
      <p:sp>
        <p:nvSpPr>
          <p:cNvPr id="2" name="灯片编号占位符 1">
            <a:extLst>
              <a:ext uri="{FF2B5EF4-FFF2-40B4-BE49-F238E27FC236}">
                <a16:creationId xmlns:a16="http://schemas.microsoft.com/office/drawing/2014/main" id="{FDF491B9-4729-46D7-9161-4FC597808B49}"/>
              </a:ext>
            </a:extLst>
          </p:cNvPr>
          <p:cNvSpPr>
            <a:spLocks noGrp="1"/>
          </p:cNvSpPr>
          <p:nvPr>
            <p:ph type="sldNum" sz="quarter" idx="12"/>
          </p:nvPr>
        </p:nvSpPr>
        <p:spPr/>
        <p:txBody>
          <a:bodyPr/>
          <a:lstStyle/>
          <a:p>
            <a:fld id="{6F7EDBC0-6DEE-4BD2-A354-B0E2D215F1D6}" type="slidenum">
              <a:rPr lang="zh-CN" altLang="en-US" smtClean="0"/>
              <a:pPr/>
              <a:t>75</a:t>
            </a:fld>
            <a:endParaRPr lang="en-US" altLang="zh-C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a:extLst>
              <a:ext uri="{FF2B5EF4-FFF2-40B4-BE49-F238E27FC236}">
                <a16:creationId xmlns:a16="http://schemas.microsoft.com/office/drawing/2014/main" id="{C4B36A65-4D8E-4CC3-A737-1501E4D800EE}"/>
              </a:ext>
            </a:extLst>
          </p:cNvPr>
          <p:cNvSpPr>
            <a:spLocks noGrp="1"/>
          </p:cNvSpPr>
          <p:nvPr>
            <p:ph type="title"/>
          </p:nvPr>
        </p:nvSpPr>
        <p:spPr/>
        <p:txBody>
          <a:bodyPr/>
          <a:lstStyle/>
          <a:p>
            <a:r>
              <a:rPr lang="zh-CN" altLang="en-US"/>
              <a:t>链式队列的操作</a:t>
            </a:r>
          </a:p>
        </p:txBody>
      </p:sp>
      <p:sp>
        <p:nvSpPr>
          <p:cNvPr id="77827" name="内容占位符 2">
            <a:extLst>
              <a:ext uri="{FF2B5EF4-FFF2-40B4-BE49-F238E27FC236}">
                <a16:creationId xmlns:a16="http://schemas.microsoft.com/office/drawing/2014/main" id="{98ACDA62-C5E3-4C90-A616-DC45D801505E}"/>
              </a:ext>
            </a:extLst>
          </p:cNvPr>
          <p:cNvSpPr>
            <a:spLocks noGrp="1"/>
          </p:cNvSpPr>
          <p:nvPr>
            <p:ph idx="1"/>
          </p:nvPr>
        </p:nvSpPr>
        <p:spPr>
          <a:xfrm>
            <a:off x="857250" y="1857375"/>
            <a:ext cx="7772400" cy="4114800"/>
          </a:xfrm>
        </p:spPr>
        <p:txBody>
          <a:bodyPr/>
          <a:lstStyle/>
          <a:p>
            <a:pPr>
              <a:buFont typeface="Wingdings" panose="05000000000000000000" pitchFamily="2" charset="2"/>
              <a:buNone/>
            </a:pPr>
            <a:r>
              <a:rPr lang="zh-CN" altLang="en-US" dirty="0"/>
              <a:t>插入：在队尾处插入，</a:t>
            </a:r>
            <a:endParaRPr lang="en-US" altLang="zh-CN" dirty="0"/>
          </a:p>
          <a:p>
            <a:pPr>
              <a:buFont typeface="Wingdings" panose="05000000000000000000" pitchFamily="2" charset="2"/>
              <a:buNone/>
            </a:pPr>
            <a:r>
              <a:rPr lang="en-US" altLang="zh-CN" dirty="0"/>
              <a:t>       </a:t>
            </a:r>
          </a:p>
          <a:p>
            <a:pPr>
              <a:buFont typeface="Wingdings" panose="05000000000000000000" pitchFamily="2" charset="2"/>
              <a:buNone/>
            </a:pPr>
            <a:endParaRPr lang="en-US" altLang="zh-CN" dirty="0"/>
          </a:p>
          <a:p>
            <a:pPr>
              <a:buFont typeface="Wingdings" panose="05000000000000000000" pitchFamily="2" charset="2"/>
              <a:buNone/>
            </a:pPr>
            <a:endParaRPr lang="en-US" altLang="zh-CN" dirty="0"/>
          </a:p>
          <a:p>
            <a:pPr>
              <a:buFont typeface="Wingdings" panose="05000000000000000000" pitchFamily="2" charset="2"/>
              <a:buNone/>
            </a:pPr>
            <a:r>
              <a:rPr lang="zh-CN" altLang="en-US" dirty="0"/>
              <a:t>删除：在队头删除，</a:t>
            </a:r>
          </a:p>
        </p:txBody>
      </p:sp>
      <p:grpSp>
        <p:nvGrpSpPr>
          <p:cNvPr id="77828" name="组合 8">
            <a:extLst>
              <a:ext uri="{FF2B5EF4-FFF2-40B4-BE49-F238E27FC236}">
                <a16:creationId xmlns:a16="http://schemas.microsoft.com/office/drawing/2014/main" id="{5E20805D-D924-4657-8275-4CDFAB5EFB74}"/>
              </a:ext>
            </a:extLst>
          </p:cNvPr>
          <p:cNvGrpSpPr>
            <a:grpSpLocks/>
          </p:cNvGrpSpPr>
          <p:nvPr/>
        </p:nvGrpSpPr>
        <p:grpSpPr bwMode="auto">
          <a:xfrm>
            <a:off x="1500188" y="2643188"/>
            <a:ext cx="1285875" cy="428625"/>
            <a:chOff x="1500166" y="2643182"/>
            <a:chExt cx="1285884" cy="428628"/>
          </a:xfrm>
        </p:grpSpPr>
        <p:sp>
          <p:nvSpPr>
            <p:cNvPr id="5" name="矩形 4">
              <a:extLst>
                <a:ext uri="{FF2B5EF4-FFF2-40B4-BE49-F238E27FC236}">
                  <a16:creationId xmlns:a16="http://schemas.microsoft.com/office/drawing/2014/main" id="{C6C72700-3218-4456-9EB0-C5C43F05B9DC}"/>
                </a:ext>
              </a:extLst>
            </p:cNvPr>
            <p:cNvSpPr/>
            <p:nvPr/>
          </p:nvSpPr>
          <p:spPr>
            <a:xfrm>
              <a:off x="1500166" y="2643182"/>
              <a:ext cx="128588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rPr>
                <a:t>a</a:t>
              </a:r>
              <a:r>
                <a:rPr lang="en-US" altLang="zh-CN" b="1" baseline="-25000" dirty="0">
                  <a:solidFill>
                    <a:srgbClr val="FF0000"/>
                  </a:solidFill>
                </a:rPr>
                <a:t>0   </a:t>
              </a:r>
              <a:r>
                <a:rPr lang="en-US" altLang="zh-CN" sz="2000" b="1" dirty="0">
                  <a:solidFill>
                    <a:srgbClr val="FF0000"/>
                  </a:solidFill>
                </a:rPr>
                <a:t>next</a:t>
              </a:r>
              <a:endParaRPr lang="zh-CN" altLang="en-US" b="1" baseline="-25000" dirty="0">
                <a:solidFill>
                  <a:srgbClr val="FF0000"/>
                </a:solidFill>
              </a:endParaRPr>
            </a:p>
          </p:txBody>
        </p:sp>
        <p:cxnSp>
          <p:nvCxnSpPr>
            <p:cNvPr id="7" name="直接连接符 6">
              <a:extLst>
                <a:ext uri="{FF2B5EF4-FFF2-40B4-BE49-F238E27FC236}">
                  <a16:creationId xmlns:a16="http://schemas.microsoft.com/office/drawing/2014/main" id="{A9C8D32B-AC13-4369-93B5-D0ED7A590284}"/>
                </a:ext>
              </a:extLst>
            </p:cNvPr>
            <p:cNvCxnSpPr/>
            <p:nvPr/>
          </p:nvCxnSpPr>
          <p:spPr>
            <a:xfrm rot="16200000" flipH="1">
              <a:off x="1715274" y="2856702"/>
              <a:ext cx="42862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7829" name="组合 10">
            <a:extLst>
              <a:ext uri="{FF2B5EF4-FFF2-40B4-BE49-F238E27FC236}">
                <a16:creationId xmlns:a16="http://schemas.microsoft.com/office/drawing/2014/main" id="{7D21F39E-3504-4226-BA11-77ACC31E2AA3}"/>
              </a:ext>
            </a:extLst>
          </p:cNvPr>
          <p:cNvGrpSpPr>
            <a:grpSpLocks/>
          </p:cNvGrpSpPr>
          <p:nvPr/>
        </p:nvGrpSpPr>
        <p:grpSpPr bwMode="auto">
          <a:xfrm>
            <a:off x="3214688" y="2643188"/>
            <a:ext cx="1285875" cy="428625"/>
            <a:chOff x="1500166" y="2643182"/>
            <a:chExt cx="1285884" cy="428628"/>
          </a:xfrm>
        </p:grpSpPr>
        <p:sp>
          <p:nvSpPr>
            <p:cNvPr id="12" name="矩形 11">
              <a:extLst>
                <a:ext uri="{FF2B5EF4-FFF2-40B4-BE49-F238E27FC236}">
                  <a16:creationId xmlns:a16="http://schemas.microsoft.com/office/drawing/2014/main" id="{D661D827-2FEB-455F-BBB9-4875C5ABD94F}"/>
                </a:ext>
              </a:extLst>
            </p:cNvPr>
            <p:cNvSpPr/>
            <p:nvPr/>
          </p:nvSpPr>
          <p:spPr>
            <a:xfrm>
              <a:off x="1500166" y="2643182"/>
              <a:ext cx="128588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rPr>
                <a:t>a</a:t>
              </a:r>
              <a:r>
                <a:rPr lang="en-US" altLang="zh-CN" b="1" baseline="-25000" dirty="0">
                  <a:solidFill>
                    <a:srgbClr val="FF0000"/>
                  </a:solidFill>
                </a:rPr>
                <a:t>1   </a:t>
              </a:r>
              <a:r>
                <a:rPr lang="en-US" altLang="zh-CN" sz="2000" b="1" dirty="0">
                  <a:solidFill>
                    <a:srgbClr val="FF0000"/>
                  </a:solidFill>
                </a:rPr>
                <a:t>next</a:t>
              </a:r>
              <a:endParaRPr lang="zh-CN" altLang="en-US" b="1" baseline="-25000" dirty="0">
                <a:solidFill>
                  <a:srgbClr val="FF0000"/>
                </a:solidFill>
              </a:endParaRPr>
            </a:p>
          </p:txBody>
        </p:sp>
        <p:cxnSp>
          <p:nvCxnSpPr>
            <p:cNvPr id="13" name="直接连接符 12">
              <a:extLst>
                <a:ext uri="{FF2B5EF4-FFF2-40B4-BE49-F238E27FC236}">
                  <a16:creationId xmlns:a16="http://schemas.microsoft.com/office/drawing/2014/main" id="{5CE9704B-64C0-48F5-B976-53682BEF5346}"/>
                </a:ext>
              </a:extLst>
            </p:cNvPr>
            <p:cNvCxnSpPr/>
            <p:nvPr/>
          </p:nvCxnSpPr>
          <p:spPr>
            <a:xfrm rot="16200000" flipH="1">
              <a:off x="1715274" y="2856702"/>
              <a:ext cx="42862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7830" name="组合 13">
            <a:extLst>
              <a:ext uri="{FF2B5EF4-FFF2-40B4-BE49-F238E27FC236}">
                <a16:creationId xmlns:a16="http://schemas.microsoft.com/office/drawing/2014/main" id="{61AB8F40-6C72-4116-854F-179B93626742}"/>
              </a:ext>
            </a:extLst>
          </p:cNvPr>
          <p:cNvGrpSpPr>
            <a:grpSpLocks/>
          </p:cNvGrpSpPr>
          <p:nvPr/>
        </p:nvGrpSpPr>
        <p:grpSpPr bwMode="auto">
          <a:xfrm>
            <a:off x="6143625" y="2643188"/>
            <a:ext cx="1285875" cy="428625"/>
            <a:chOff x="1500166" y="2643182"/>
            <a:chExt cx="1285884" cy="428628"/>
          </a:xfrm>
        </p:grpSpPr>
        <p:sp>
          <p:nvSpPr>
            <p:cNvPr id="15" name="矩形 14">
              <a:extLst>
                <a:ext uri="{FF2B5EF4-FFF2-40B4-BE49-F238E27FC236}">
                  <a16:creationId xmlns:a16="http://schemas.microsoft.com/office/drawing/2014/main" id="{08B1088D-1112-431B-8438-4C97C9B4BD8B}"/>
                </a:ext>
              </a:extLst>
            </p:cNvPr>
            <p:cNvSpPr/>
            <p:nvPr/>
          </p:nvSpPr>
          <p:spPr>
            <a:xfrm>
              <a:off x="1500166" y="2643182"/>
              <a:ext cx="128588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rPr>
                <a:t>a</a:t>
              </a:r>
              <a:r>
                <a:rPr lang="en-US" altLang="zh-CN" b="1" baseline="-25000" dirty="0">
                  <a:solidFill>
                    <a:srgbClr val="FF0000"/>
                  </a:solidFill>
                </a:rPr>
                <a:t>n   </a:t>
              </a:r>
              <a:r>
                <a:rPr lang="en-US" altLang="zh-CN" sz="2000" b="1" dirty="0">
                  <a:solidFill>
                    <a:srgbClr val="FF0000"/>
                  </a:solidFill>
                </a:rPr>
                <a:t>next</a:t>
              </a:r>
              <a:endParaRPr lang="zh-CN" altLang="en-US" b="1" baseline="-25000" dirty="0">
                <a:solidFill>
                  <a:srgbClr val="FF0000"/>
                </a:solidFill>
              </a:endParaRPr>
            </a:p>
          </p:txBody>
        </p:sp>
        <p:cxnSp>
          <p:nvCxnSpPr>
            <p:cNvPr id="16" name="直接连接符 15">
              <a:extLst>
                <a:ext uri="{FF2B5EF4-FFF2-40B4-BE49-F238E27FC236}">
                  <a16:creationId xmlns:a16="http://schemas.microsoft.com/office/drawing/2014/main" id="{D477F1CF-BA85-4B7C-B23F-40754C0961D6}"/>
                </a:ext>
              </a:extLst>
            </p:cNvPr>
            <p:cNvCxnSpPr/>
            <p:nvPr/>
          </p:nvCxnSpPr>
          <p:spPr>
            <a:xfrm rot="16200000" flipH="1">
              <a:off x="1715274" y="2856702"/>
              <a:ext cx="42862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8" name="直接箭头连接符 17">
            <a:extLst>
              <a:ext uri="{FF2B5EF4-FFF2-40B4-BE49-F238E27FC236}">
                <a16:creationId xmlns:a16="http://schemas.microsoft.com/office/drawing/2014/main" id="{05EC5025-40B5-400F-A7BE-547E6E65B56D}"/>
              </a:ext>
            </a:extLst>
          </p:cNvPr>
          <p:cNvCxnSpPr/>
          <p:nvPr/>
        </p:nvCxnSpPr>
        <p:spPr>
          <a:xfrm rot="5400000" flipH="1" flipV="1">
            <a:off x="1498601" y="3286125"/>
            <a:ext cx="430212"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D9DA6FBE-1B51-4871-BE0F-D42E6081BE96}"/>
              </a:ext>
            </a:extLst>
          </p:cNvPr>
          <p:cNvCxnSpPr/>
          <p:nvPr/>
        </p:nvCxnSpPr>
        <p:spPr>
          <a:xfrm rot="5400000" flipH="1" flipV="1">
            <a:off x="6144419" y="3285332"/>
            <a:ext cx="428625"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833" name="TextBox 19">
            <a:extLst>
              <a:ext uri="{FF2B5EF4-FFF2-40B4-BE49-F238E27FC236}">
                <a16:creationId xmlns:a16="http://schemas.microsoft.com/office/drawing/2014/main" id="{7F2CCC1B-4EAD-4B9D-A046-827256DAEFA4}"/>
              </a:ext>
            </a:extLst>
          </p:cNvPr>
          <p:cNvSpPr txBox="1">
            <a:spLocks noChangeArrowheads="1"/>
          </p:cNvSpPr>
          <p:nvPr/>
        </p:nvSpPr>
        <p:spPr bwMode="auto">
          <a:xfrm>
            <a:off x="1785938" y="3357563"/>
            <a:ext cx="857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front</a:t>
            </a:r>
            <a:endParaRPr lang="zh-CN" altLang="en-US"/>
          </a:p>
        </p:txBody>
      </p:sp>
      <p:sp>
        <p:nvSpPr>
          <p:cNvPr id="77834" name="TextBox 20">
            <a:extLst>
              <a:ext uri="{FF2B5EF4-FFF2-40B4-BE49-F238E27FC236}">
                <a16:creationId xmlns:a16="http://schemas.microsoft.com/office/drawing/2014/main" id="{2FD63A06-D24A-443B-BF86-A4407F6F9A5C}"/>
              </a:ext>
            </a:extLst>
          </p:cNvPr>
          <p:cNvSpPr txBox="1">
            <a:spLocks noChangeArrowheads="1"/>
          </p:cNvSpPr>
          <p:nvPr/>
        </p:nvSpPr>
        <p:spPr bwMode="auto">
          <a:xfrm>
            <a:off x="6429375" y="3286125"/>
            <a:ext cx="857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rear</a:t>
            </a:r>
            <a:endParaRPr lang="zh-CN" altLang="en-US"/>
          </a:p>
        </p:txBody>
      </p:sp>
      <p:cxnSp>
        <p:nvCxnSpPr>
          <p:cNvPr id="23" name="直接箭头连接符 22">
            <a:extLst>
              <a:ext uri="{FF2B5EF4-FFF2-40B4-BE49-F238E27FC236}">
                <a16:creationId xmlns:a16="http://schemas.microsoft.com/office/drawing/2014/main" id="{7EDC1A0D-FF2E-4A31-9949-E7AE45536F07}"/>
              </a:ext>
            </a:extLst>
          </p:cNvPr>
          <p:cNvCxnSpPr>
            <a:cxnSpLocks/>
            <a:stCxn id="5" idx="3"/>
            <a:endCxn id="12" idx="1"/>
          </p:cNvCxnSpPr>
          <p:nvPr/>
        </p:nvCxnSpPr>
        <p:spPr>
          <a:xfrm>
            <a:off x="2786063" y="2857501"/>
            <a:ext cx="428625"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13E4ECF2-C379-4274-B91F-9FCE820BB719}"/>
              </a:ext>
            </a:extLst>
          </p:cNvPr>
          <p:cNvCxnSpPr>
            <a:cxnSpLocks/>
          </p:cNvCxnSpPr>
          <p:nvPr/>
        </p:nvCxnSpPr>
        <p:spPr>
          <a:xfrm>
            <a:off x="4500563" y="2857500"/>
            <a:ext cx="357187"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6754622D-D486-4CFB-A2DA-9F8C121ADF1C}"/>
              </a:ext>
            </a:extLst>
          </p:cNvPr>
          <p:cNvCxnSpPr>
            <a:cxnSpLocks/>
          </p:cNvCxnSpPr>
          <p:nvPr/>
        </p:nvCxnSpPr>
        <p:spPr>
          <a:xfrm>
            <a:off x="5715000" y="2859088"/>
            <a:ext cx="428625"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nvGrpSpPr>
          <p:cNvPr id="6" name="组合 57">
            <a:extLst>
              <a:ext uri="{FF2B5EF4-FFF2-40B4-BE49-F238E27FC236}">
                <a16:creationId xmlns:a16="http://schemas.microsoft.com/office/drawing/2014/main" id="{FE2C9CDF-0A92-4CC4-979E-FFA728C1179E}"/>
              </a:ext>
            </a:extLst>
          </p:cNvPr>
          <p:cNvGrpSpPr>
            <a:grpSpLocks/>
          </p:cNvGrpSpPr>
          <p:nvPr/>
        </p:nvGrpSpPr>
        <p:grpSpPr bwMode="auto">
          <a:xfrm>
            <a:off x="7858125" y="2641473"/>
            <a:ext cx="1071563" cy="428625"/>
            <a:chOff x="7858148" y="2714620"/>
            <a:chExt cx="1071570" cy="428628"/>
          </a:xfrm>
        </p:grpSpPr>
        <p:sp>
          <p:nvSpPr>
            <p:cNvPr id="28" name="矩形 27">
              <a:extLst>
                <a:ext uri="{FF2B5EF4-FFF2-40B4-BE49-F238E27FC236}">
                  <a16:creationId xmlns:a16="http://schemas.microsoft.com/office/drawing/2014/main" id="{CC631D91-0F01-4C25-A7D3-B0669CA39854}"/>
                </a:ext>
              </a:extLst>
            </p:cNvPr>
            <p:cNvSpPr/>
            <p:nvPr/>
          </p:nvSpPr>
          <p:spPr>
            <a:xfrm>
              <a:off x="7858148" y="2714620"/>
              <a:ext cx="1071570"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F0000"/>
                  </a:solidFill>
                </a:rPr>
                <a:t>x next</a:t>
              </a:r>
              <a:endParaRPr lang="zh-CN" altLang="en-US" dirty="0">
                <a:solidFill>
                  <a:srgbClr val="FF0000"/>
                </a:solidFill>
              </a:endParaRPr>
            </a:p>
          </p:txBody>
        </p:sp>
        <p:cxnSp>
          <p:nvCxnSpPr>
            <p:cNvPr id="30" name="直接连接符 29">
              <a:extLst>
                <a:ext uri="{FF2B5EF4-FFF2-40B4-BE49-F238E27FC236}">
                  <a16:creationId xmlns:a16="http://schemas.microsoft.com/office/drawing/2014/main" id="{7F840E6F-545F-47A3-A4F4-9E9213B896C6}"/>
                </a:ext>
              </a:extLst>
            </p:cNvPr>
            <p:cNvCxnSpPr/>
            <p:nvPr/>
          </p:nvCxnSpPr>
          <p:spPr>
            <a:xfrm rot="16200000" flipH="1">
              <a:off x="7930379" y="2928140"/>
              <a:ext cx="428628" cy="15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grpSp>
      <p:cxnSp>
        <p:nvCxnSpPr>
          <p:cNvPr id="32" name="直接箭头连接符 31">
            <a:extLst>
              <a:ext uri="{FF2B5EF4-FFF2-40B4-BE49-F238E27FC236}">
                <a16:creationId xmlns:a16="http://schemas.microsoft.com/office/drawing/2014/main" id="{A71EA31D-62E7-4DBE-929A-2CB16D16EE5B}"/>
              </a:ext>
            </a:extLst>
          </p:cNvPr>
          <p:cNvCxnSpPr>
            <a:cxnSpLocks/>
            <a:stCxn id="15" idx="3"/>
            <a:endCxn id="28" idx="1"/>
          </p:cNvCxnSpPr>
          <p:nvPr/>
        </p:nvCxnSpPr>
        <p:spPr>
          <a:xfrm flipV="1">
            <a:off x="7429500" y="2855786"/>
            <a:ext cx="428625" cy="171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CEAC07A1-3BF9-4229-8F0E-701A4197492F}"/>
              </a:ext>
            </a:extLst>
          </p:cNvPr>
          <p:cNvCxnSpPr>
            <a:stCxn id="77834" idx="3"/>
          </p:cNvCxnSpPr>
          <p:nvPr/>
        </p:nvCxnSpPr>
        <p:spPr>
          <a:xfrm flipV="1">
            <a:off x="7286625" y="3144838"/>
            <a:ext cx="1358900" cy="37147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77841" name="组合 36">
            <a:extLst>
              <a:ext uri="{FF2B5EF4-FFF2-40B4-BE49-F238E27FC236}">
                <a16:creationId xmlns:a16="http://schemas.microsoft.com/office/drawing/2014/main" id="{08E3BC98-82D1-4FAD-A730-3A1AAAC2B600}"/>
              </a:ext>
            </a:extLst>
          </p:cNvPr>
          <p:cNvGrpSpPr>
            <a:grpSpLocks/>
          </p:cNvGrpSpPr>
          <p:nvPr/>
        </p:nvGrpSpPr>
        <p:grpSpPr bwMode="auto">
          <a:xfrm>
            <a:off x="1785938" y="5000625"/>
            <a:ext cx="1285875" cy="428625"/>
            <a:chOff x="1500166" y="2643182"/>
            <a:chExt cx="1285884" cy="428628"/>
          </a:xfrm>
        </p:grpSpPr>
        <p:sp>
          <p:nvSpPr>
            <p:cNvPr id="38" name="矩形 37">
              <a:extLst>
                <a:ext uri="{FF2B5EF4-FFF2-40B4-BE49-F238E27FC236}">
                  <a16:creationId xmlns:a16="http://schemas.microsoft.com/office/drawing/2014/main" id="{53A2C6EE-BC0E-4DBB-9919-05CBFD01D99D}"/>
                </a:ext>
              </a:extLst>
            </p:cNvPr>
            <p:cNvSpPr/>
            <p:nvPr/>
          </p:nvSpPr>
          <p:spPr>
            <a:xfrm>
              <a:off x="1500166" y="2643182"/>
              <a:ext cx="128588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rPr>
                <a:t>a</a:t>
              </a:r>
              <a:r>
                <a:rPr lang="en-US" altLang="zh-CN" b="1" baseline="-25000" dirty="0">
                  <a:solidFill>
                    <a:srgbClr val="FF0000"/>
                  </a:solidFill>
                </a:rPr>
                <a:t>0   </a:t>
              </a:r>
              <a:r>
                <a:rPr lang="en-US" altLang="zh-CN" sz="2000" b="1" dirty="0">
                  <a:solidFill>
                    <a:srgbClr val="FF0000"/>
                  </a:solidFill>
                </a:rPr>
                <a:t>next</a:t>
              </a:r>
              <a:endParaRPr lang="zh-CN" altLang="en-US" b="1" baseline="-25000" dirty="0">
                <a:solidFill>
                  <a:srgbClr val="FF0000"/>
                </a:solidFill>
              </a:endParaRPr>
            </a:p>
          </p:txBody>
        </p:sp>
        <p:cxnSp>
          <p:nvCxnSpPr>
            <p:cNvPr id="39" name="直接连接符 38">
              <a:extLst>
                <a:ext uri="{FF2B5EF4-FFF2-40B4-BE49-F238E27FC236}">
                  <a16:creationId xmlns:a16="http://schemas.microsoft.com/office/drawing/2014/main" id="{95670660-AC63-4675-9194-BE7D9F9D7580}"/>
                </a:ext>
              </a:extLst>
            </p:cNvPr>
            <p:cNvCxnSpPr/>
            <p:nvPr/>
          </p:nvCxnSpPr>
          <p:spPr>
            <a:xfrm rot="16200000" flipH="1">
              <a:off x="1715274" y="2856702"/>
              <a:ext cx="42862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7842" name="组合 42">
            <a:extLst>
              <a:ext uri="{FF2B5EF4-FFF2-40B4-BE49-F238E27FC236}">
                <a16:creationId xmlns:a16="http://schemas.microsoft.com/office/drawing/2014/main" id="{61C56975-2BD0-4CB1-B9A0-4A2A0DA6306F}"/>
              </a:ext>
            </a:extLst>
          </p:cNvPr>
          <p:cNvGrpSpPr>
            <a:grpSpLocks/>
          </p:cNvGrpSpPr>
          <p:nvPr/>
        </p:nvGrpSpPr>
        <p:grpSpPr bwMode="auto">
          <a:xfrm>
            <a:off x="6429375" y="5000625"/>
            <a:ext cx="1285875" cy="428625"/>
            <a:chOff x="1500166" y="2643182"/>
            <a:chExt cx="1285884" cy="428628"/>
          </a:xfrm>
        </p:grpSpPr>
        <p:sp>
          <p:nvSpPr>
            <p:cNvPr id="44" name="矩形 43">
              <a:extLst>
                <a:ext uri="{FF2B5EF4-FFF2-40B4-BE49-F238E27FC236}">
                  <a16:creationId xmlns:a16="http://schemas.microsoft.com/office/drawing/2014/main" id="{73AC1377-C274-4C1B-9BCA-4E8BD6CB4AB9}"/>
                </a:ext>
              </a:extLst>
            </p:cNvPr>
            <p:cNvSpPr/>
            <p:nvPr/>
          </p:nvSpPr>
          <p:spPr>
            <a:xfrm>
              <a:off x="1500166" y="2643182"/>
              <a:ext cx="128588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rPr>
                <a:t>a</a:t>
              </a:r>
              <a:r>
                <a:rPr lang="en-US" altLang="zh-CN" b="1" baseline="-25000" dirty="0">
                  <a:solidFill>
                    <a:srgbClr val="FF0000"/>
                  </a:solidFill>
                </a:rPr>
                <a:t>n   </a:t>
              </a:r>
              <a:r>
                <a:rPr lang="en-US" altLang="zh-CN" sz="2000" b="1" dirty="0">
                  <a:solidFill>
                    <a:srgbClr val="FF0000"/>
                  </a:solidFill>
                </a:rPr>
                <a:t>next</a:t>
              </a:r>
              <a:endParaRPr lang="zh-CN" altLang="en-US" b="1" baseline="-25000" dirty="0">
                <a:solidFill>
                  <a:srgbClr val="FF0000"/>
                </a:solidFill>
              </a:endParaRPr>
            </a:p>
          </p:txBody>
        </p:sp>
        <p:cxnSp>
          <p:nvCxnSpPr>
            <p:cNvPr id="45" name="直接连接符 44">
              <a:extLst>
                <a:ext uri="{FF2B5EF4-FFF2-40B4-BE49-F238E27FC236}">
                  <a16:creationId xmlns:a16="http://schemas.microsoft.com/office/drawing/2014/main" id="{2827A016-3BD5-485D-88CF-2A588F92EEE1}"/>
                </a:ext>
              </a:extLst>
            </p:cNvPr>
            <p:cNvCxnSpPr/>
            <p:nvPr/>
          </p:nvCxnSpPr>
          <p:spPr>
            <a:xfrm rot="16200000" flipH="1">
              <a:off x="1715274" y="2856702"/>
              <a:ext cx="42862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6" name="直接箭头连接符 45">
            <a:extLst>
              <a:ext uri="{FF2B5EF4-FFF2-40B4-BE49-F238E27FC236}">
                <a16:creationId xmlns:a16="http://schemas.microsoft.com/office/drawing/2014/main" id="{C01AB3C0-27E1-46A5-8F4D-CA1B5357A186}"/>
              </a:ext>
            </a:extLst>
          </p:cNvPr>
          <p:cNvCxnSpPr/>
          <p:nvPr/>
        </p:nvCxnSpPr>
        <p:spPr>
          <a:xfrm rot="5400000" flipH="1" flipV="1">
            <a:off x="1785144" y="5644357"/>
            <a:ext cx="428625"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6E6F0D04-737C-4402-9063-4EEF7F963580}"/>
              </a:ext>
            </a:extLst>
          </p:cNvPr>
          <p:cNvCxnSpPr/>
          <p:nvPr/>
        </p:nvCxnSpPr>
        <p:spPr>
          <a:xfrm rot="5400000" flipH="1" flipV="1">
            <a:off x="6430169" y="5642769"/>
            <a:ext cx="428625"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845" name="TextBox 47">
            <a:extLst>
              <a:ext uri="{FF2B5EF4-FFF2-40B4-BE49-F238E27FC236}">
                <a16:creationId xmlns:a16="http://schemas.microsoft.com/office/drawing/2014/main" id="{E5B9CEC6-1D2B-4F4D-ACF1-F18A16A6C1FF}"/>
              </a:ext>
            </a:extLst>
          </p:cNvPr>
          <p:cNvSpPr txBox="1">
            <a:spLocks noChangeArrowheads="1"/>
          </p:cNvSpPr>
          <p:nvPr/>
        </p:nvSpPr>
        <p:spPr bwMode="auto">
          <a:xfrm>
            <a:off x="2071688" y="5715000"/>
            <a:ext cx="857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front</a:t>
            </a:r>
            <a:endParaRPr lang="zh-CN" altLang="en-US"/>
          </a:p>
        </p:txBody>
      </p:sp>
      <p:sp>
        <p:nvSpPr>
          <p:cNvPr id="77846" name="TextBox 48">
            <a:extLst>
              <a:ext uri="{FF2B5EF4-FFF2-40B4-BE49-F238E27FC236}">
                <a16:creationId xmlns:a16="http://schemas.microsoft.com/office/drawing/2014/main" id="{CF819CAF-6E7D-4AAA-94C8-A183CBB9C4B6}"/>
              </a:ext>
            </a:extLst>
          </p:cNvPr>
          <p:cNvSpPr txBox="1">
            <a:spLocks noChangeArrowheads="1"/>
          </p:cNvSpPr>
          <p:nvPr/>
        </p:nvSpPr>
        <p:spPr bwMode="auto">
          <a:xfrm>
            <a:off x="6715125" y="5643563"/>
            <a:ext cx="857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rear</a:t>
            </a:r>
            <a:endParaRPr lang="zh-CN" altLang="en-US"/>
          </a:p>
        </p:txBody>
      </p:sp>
      <p:cxnSp>
        <p:nvCxnSpPr>
          <p:cNvPr id="50" name="直接箭头连接符 49">
            <a:extLst>
              <a:ext uri="{FF2B5EF4-FFF2-40B4-BE49-F238E27FC236}">
                <a16:creationId xmlns:a16="http://schemas.microsoft.com/office/drawing/2014/main" id="{BB22686F-1027-49DA-B46F-68C20552D8D3}"/>
              </a:ext>
            </a:extLst>
          </p:cNvPr>
          <p:cNvCxnSpPr>
            <a:cxnSpLocks/>
            <a:stCxn id="38" idx="3"/>
          </p:cNvCxnSpPr>
          <p:nvPr/>
        </p:nvCxnSpPr>
        <p:spPr>
          <a:xfrm>
            <a:off x="3071813" y="5214938"/>
            <a:ext cx="428625" cy="1587"/>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B58A9F4B-C2FE-452C-8428-A5F0B883F08C}"/>
              </a:ext>
            </a:extLst>
          </p:cNvPr>
          <p:cNvCxnSpPr>
            <a:cxnSpLocks/>
          </p:cNvCxnSpPr>
          <p:nvPr/>
        </p:nvCxnSpPr>
        <p:spPr>
          <a:xfrm>
            <a:off x="5940152" y="5216525"/>
            <a:ext cx="489223"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1AE53320-3395-4EEA-A130-EC7FD958B8C4}"/>
              </a:ext>
            </a:extLst>
          </p:cNvPr>
          <p:cNvCxnSpPr>
            <a:stCxn id="77845" idx="3"/>
          </p:cNvCxnSpPr>
          <p:nvPr/>
        </p:nvCxnSpPr>
        <p:spPr>
          <a:xfrm flipV="1">
            <a:off x="2928938" y="5429250"/>
            <a:ext cx="787400" cy="5159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77850" name="组合 58">
            <a:extLst>
              <a:ext uri="{FF2B5EF4-FFF2-40B4-BE49-F238E27FC236}">
                <a16:creationId xmlns:a16="http://schemas.microsoft.com/office/drawing/2014/main" id="{F2A5D92B-51A1-4DCD-8D75-656CE7CDCD57}"/>
              </a:ext>
            </a:extLst>
          </p:cNvPr>
          <p:cNvGrpSpPr>
            <a:grpSpLocks/>
          </p:cNvGrpSpPr>
          <p:nvPr/>
        </p:nvGrpSpPr>
        <p:grpSpPr bwMode="auto">
          <a:xfrm>
            <a:off x="3500438" y="5000625"/>
            <a:ext cx="1285875" cy="428625"/>
            <a:chOff x="1500166" y="2643182"/>
            <a:chExt cx="1285884" cy="428628"/>
          </a:xfrm>
        </p:grpSpPr>
        <p:sp>
          <p:nvSpPr>
            <p:cNvPr id="60" name="矩形 59">
              <a:extLst>
                <a:ext uri="{FF2B5EF4-FFF2-40B4-BE49-F238E27FC236}">
                  <a16:creationId xmlns:a16="http://schemas.microsoft.com/office/drawing/2014/main" id="{26674A37-F9DC-493F-BDFE-B5DF9166D316}"/>
                </a:ext>
              </a:extLst>
            </p:cNvPr>
            <p:cNvSpPr/>
            <p:nvPr/>
          </p:nvSpPr>
          <p:spPr>
            <a:xfrm>
              <a:off x="1500166" y="2643182"/>
              <a:ext cx="128588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rPr>
                <a:t>a</a:t>
              </a:r>
              <a:r>
                <a:rPr lang="en-US" altLang="zh-CN" b="1" baseline="-25000" dirty="0">
                  <a:solidFill>
                    <a:srgbClr val="FF0000"/>
                  </a:solidFill>
                </a:rPr>
                <a:t>1   </a:t>
              </a:r>
              <a:r>
                <a:rPr lang="en-US" altLang="zh-CN" sz="2000" b="1" dirty="0">
                  <a:solidFill>
                    <a:srgbClr val="FF0000"/>
                  </a:solidFill>
                </a:rPr>
                <a:t>next</a:t>
              </a:r>
              <a:endParaRPr lang="zh-CN" altLang="en-US" b="1" baseline="-25000" dirty="0">
                <a:solidFill>
                  <a:srgbClr val="FF0000"/>
                </a:solidFill>
              </a:endParaRPr>
            </a:p>
          </p:txBody>
        </p:sp>
        <p:cxnSp>
          <p:nvCxnSpPr>
            <p:cNvPr id="61" name="直接连接符 60">
              <a:extLst>
                <a:ext uri="{FF2B5EF4-FFF2-40B4-BE49-F238E27FC236}">
                  <a16:creationId xmlns:a16="http://schemas.microsoft.com/office/drawing/2014/main" id="{BA5EDD46-2306-47EB-A8B1-7792821A25ED}"/>
                </a:ext>
              </a:extLst>
            </p:cNvPr>
            <p:cNvCxnSpPr/>
            <p:nvPr/>
          </p:nvCxnSpPr>
          <p:spPr>
            <a:xfrm rot="16200000" flipH="1">
              <a:off x="1715274" y="2856702"/>
              <a:ext cx="42862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1" name="直接箭头连接符 50">
            <a:extLst>
              <a:ext uri="{FF2B5EF4-FFF2-40B4-BE49-F238E27FC236}">
                <a16:creationId xmlns:a16="http://schemas.microsoft.com/office/drawing/2014/main" id="{2997BE11-ACB0-4378-842C-FDAD8E14C47E}"/>
              </a:ext>
            </a:extLst>
          </p:cNvPr>
          <p:cNvCxnSpPr>
            <a:cxnSpLocks/>
            <a:stCxn id="60" idx="3"/>
          </p:cNvCxnSpPr>
          <p:nvPr/>
        </p:nvCxnSpPr>
        <p:spPr>
          <a:xfrm>
            <a:off x="4786313" y="5214938"/>
            <a:ext cx="357187" cy="1587"/>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F6D87945-D588-41B2-8532-8B30AA7B5B87}"/>
              </a:ext>
            </a:extLst>
          </p:cNvPr>
          <p:cNvSpPr>
            <a:spLocks noGrp="1"/>
          </p:cNvSpPr>
          <p:nvPr>
            <p:ph type="sldNum" sz="quarter" idx="12"/>
          </p:nvPr>
        </p:nvSpPr>
        <p:spPr/>
        <p:txBody>
          <a:bodyPr/>
          <a:lstStyle/>
          <a:p>
            <a:fld id="{6F7EDBC0-6DEE-4BD2-A354-B0E2D215F1D6}" type="slidenum">
              <a:rPr lang="zh-CN" altLang="en-US" smtClean="0"/>
              <a:pPr/>
              <a:t>76</a:t>
            </a:fld>
            <a:endParaRPr lang="en-US" altLang="zh-CN"/>
          </a:p>
        </p:txBody>
      </p:sp>
      <p:sp>
        <p:nvSpPr>
          <p:cNvPr id="14" name="文本框 13">
            <a:extLst>
              <a:ext uri="{FF2B5EF4-FFF2-40B4-BE49-F238E27FC236}">
                <a16:creationId xmlns:a16="http://schemas.microsoft.com/office/drawing/2014/main" id="{1A967DA6-A194-4DB0-ABCB-879B7A023033}"/>
              </a:ext>
            </a:extLst>
          </p:cNvPr>
          <p:cNvSpPr txBox="1"/>
          <p:nvPr/>
        </p:nvSpPr>
        <p:spPr>
          <a:xfrm>
            <a:off x="4857750" y="2536995"/>
            <a:ext cx="1107996" cy="461665"/>
          </a:xfrm>
          <a:prstGeom prst="rect">
            <a:avLst/>
          </a:prstGeom>
          <a:noFill/>
        </p:spPr>
        <p:txBody>
          <a:bodyPr wrap="none" rtlCol="0">
            <a:spAutoFit/>
          </a:bodyPr>
          <a:lstStyle/>
          <a:p>
            <a:r>
              <a:rPr lang="zh-CN" altLang="en-US"/>
              <a:t>。。。</a:t>
            </a:r>
            <a:endParaRPr lang="zh-CN" altLang="en-US" dirty="0"/>
          </a:p>
        </p:txBody>
      </p:sp>
      <p:sp>
        <p:nvSpPr>
          <p:cNvPr id="54" name="文本框 53">
            <a:extLst>
              <a:ext uri="{FF2B5EF4-FFF2-40B4-BE49-F238E27FC236}">
                <a16:creationId xmlns:a16="http://schemas.microsoft.com/office/drawing/2014/main" id="{713B28E8-5D2A-45CC-9696-57D90AD0A9DB}"/>
              </a:ext>
            </a:extLst>
          </p:cNvPr>
          <p:cNvSpPr txBox="1"/>
          <p:nvPr/>
        </p:nvSpPr>
        <p:spPr>
          <a:xfrm>
            <a:off x="5094875" y="4916340"/>
            <a:ext cx="1107996" cy="461665"/>
          </a:xfrm>
          <a:prstGeom prst="rect">
            <a:avLst/>
          </a:prstGeom>
          <a:noFill/>
        </p:spPr>
        <p:txBody>
          <a:bodyPr wrap="none" rtlCol="0">
            <a:spAutoFit/>
          </a:bodyPr>
          <a:lstStyle/>
          <a:p>
            <a:r>
              <a:rPr lang="zh-CN" altLang="en-US"/>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blinds(horizontal)">
                                      <p:cBhvr>
                                        <p:cTn id="12" dur="500"/>
                                        <p:tgtEl>
                                          <p:spTgt spid="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xit" presetSubtype="10" fill="hold" nodeType="clickEffect">
                                  <p:stCondLst>
                                    <p:cond delay="0"/>
                                  </p:stCondLst>
                                  <p:childTnLst>
                                    <p:animEffect transition="out" filter="blinds(horizontal)">
                                      <p:cBhvr>
                                        <p:cTn id="16" dur="500"/>
                                        <p:tgtEl>
                                          <p:spTgt spid="19"/>
                                        </p:tgtEl>
                                      </p:cBhvr>
                                    </p:animEffect>
                                    <p:set>
                                      <p:cBhvr>
                                        <p:cTn id="17" dur="1" fill="hold">
                                          <p:stCondLst>
                                            <p:cond delay="499"/>
                                          </p:stCondLst>
                                        </p:cTn>
                                        <p:tgtEl>
                                          <p:spTgt spid="19"/>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blinds(horizontal)">
                                      <p:cBhvr>
                                        <p:cTn id="22" dur="500"/>
                                        <p:tgtEl>
                                          <p:spTgt spid="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xit" presetSubtype="16" fill="hold" nodeType="clickEffect">
                                  <p:stCondLst>
                                    <p:cond delay="0"/>
                                  </p:stCondLst>
                                  <p:childTnLst>
                                    <p:animEffect transition="out" filter="box(in)">
                                      <p:cBhvr>
                                        <p:cTn id="26" dur="500"/>
                                        <p:tgtEl>
                                          <p:spTgt spid="46"/>
                                        </p:tgtEl>
                                      </p:cBhvr>
                                    </p:animEffect>
                                    <p:set>
                                      <p:cBhvr>
                                        <p:cTn id="27" dur="1" fill="hold">
                                          <p:stCondLst>
                                            <p:cond delay="499"/>
                                          </p:stCondLst>
                                        </p:cTn>
                                        <p:tgtEl>
                                          <p:spTgt spid="46"/>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xit" presetSubtype="10" fill="hold" nodeType="clickEffect">
                                  <p:stCondLst>
                                    <p:cond delay="0"/>
                                  </p:stCondLst>
                                  <p:childTnLst>
                                    <p:animEffect transition="out" filter="blinds(horizontal)">
                                      <p:cBhvr>
                                        <p:cTn id="31" dur="500"/>
                                        <p:tgtEl>
                                          <p:spTgt spid="46"/>
                                        </p:tgtEl>
                                      </p:cBhvr>
                                    </p:animEffect>
                                    <p:set>
                                      <p:cBhvr>
                                        <p:cTn id="32" dur="1" fill="hold">
                                          <p:stCondLst>
                                            <p:cond delay="499"/>
                                          </p:stCondLst>
                                        </p:cTn>
                                        <p:tgtEl>
                                          <p:spTgt spid="46"/>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blinds(horizontal)">
                                      <p:cBhvr>
                                        <p:cTn id="3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a:extLst>
              <a:ext uri="{FF2B5EF4-FFF2-40B4-BE49-F238E27FC236}">
                <a16:creationId xmlns:a16="http://schemas.microsoft.com/office/drawing/2014/main" id="{0B012257-C832-42CA-9404-F375DC4702EC}"/>
              </a:ext>
            </a:extLst>
          </p:cNvPr>
          <p:cNvSpPr>
            <a:spLocks noGrp="1"/>
          </p:cNvSpPr>
          <p:nvPr>
            <p:ph type="title"/>
          </p:nvPr>
        </p:nvSpPr>
        <p:spPr/>
        <p:txBody>
          <a:bodyPr/>
          <a:lstStyle/>
          <a:p>
            <a:r>
              <a:rPr lang="zh-CN" altLang="en-US"/>
              <a:t>插入操作</a:t>
            </a:r>
          </a:p>
        </p:txBody>
      </p:sp>
      <p:sp>
        <p:nvSpPr>
          <p:cNvPr id="78851" name="内容占位符 2">
            <a:extLst>
              <a:ext uri="{FF2B5EF4-FFF2-40B4-BE49-F238E27FC236}">
                <a16:creationId xmlns:a16="http://schemas.microsoft.com/office/drawing/2014/main" id="{1D17DCBF-21E3-418B-8A99-850014EC1ACA}"/>
              </a:ext>
            </a:extLst>
          </p:cNvPr>
          <p:cNvSpPr>
            <a:spLocks noGrp="1"/>
          </p:cNvSpPr>
          <p:nvPr>
            <p:ph idx="1"/>
          </p:nvPr>
        </p:nvSpPr>
        <p:spPr>
          <a:xfrm>
            <a:off x="611188" y="1916113"/>
            <a:ext cx="8532812" cy="4346575"/>
          </a:xfrm>
        </p:spPr>
        <p:txBody>
          <a:bodyPr/>
          <a:lstStyle/>
          <a:p>
            <a:pPr>
              <a:buFont typeface="Wingdings" panose="05000000000000000000" pitchFamily="2" charset="2"/>
              <a:buNone/>
            </a:pPr>
            <a:r>
              <a:rPr lang="en-US" altLang="zh-CN" sz="2000" dirty="0"/>
              <a:t> </a:t>
            </a:r>
            <a:r>
              <a:rPr lang="en-US" altLang="zh-CN" sz="2400" dirty="0"/>
              <a:t>public </a:t>
            </a:r>
            <a:r>
              <a:rPr lang="en-US" altLang="zh-CN" sz="2400" dirty="0" err="1"/>
              <a:t>boolean</a:t>
            </a:r>
            <a:r>
              <a:rPr lang="en-US" altLang="zh-CN" sz="2400" dirty="0"/>
              <a:t> enqueue(T element)//</a:t>
            </a:r>
            <a:r>
              <a:rPr lang="zh-CN" altLang="en-US" sz="2400" dirty="0"/>
              <a:t>元素</a:t>
            </a:r>
            <a:r>
              <a:rPr lang="en-US" altLang="zh-CN" sz="2400" dirty="0"/>
              <a:t>element</a:t>
            </a:r>
            <a:r>
              <a:rPr lang="zh-CN" altLang="en-US" sz="2400" dirty="0"/>
              <a:t>入队</a:t>
            </a:r>
            <a:endParaRPr lang="en-US" altLang="zh-CN" sz="2400" dirty="0"/>
          </a:p>
          <a:p>
            <a:pPr>
              <a:buFont typeface="Wingdings" panose="05000000000000000000" pitchFamily="2" charset="2"/>
              <a:buNone/>
            </a:pPr>
            <a:r>
              <a:rPr lang="en-US" altLang="zh-CN" sz="2400" dirty="0"/>
              <a:t>    {</a:t>
            </a:r>
          </a:p>
          <a:p>
            <a:pPr>
              <a:buFont typeface="Wingdings" panose="05000000000000000000" pitchFamily="2" charset="2"/>
              <a:buNone/>
            </a:pPr>
            <a:r>
              <a:rPr lang="en-US" altLang="zh-CN" sz="2400" dirty="0"/>
              <a:t>	1</a:t>
            </a:r>
            <a:r>
              <a:rPr lang="zh-CN" altLang="en-US" sz="2400" dirty="0"/>
              <a:t>、如果</a:t>
            </a:r>
            <a:r>
              <a:rPr lang="en-US" altLang="zh-CN" sz="2400" dirty="0"/>
              <a:t>element</a:t>
            </a:r>
            <a:r>
              <a:rPr lang="zh-CN" altLang="en-US" sz="2400" dirty="0"/>
              <a:t>是空对象（</a:t>
            </a:r>
            <a:r>
              <a:rPr lang="en-US" altLang="zh-CN" sz="2400" dirty="0"/>
              <a:t>null</a:t>
            </a:r>
            <a:r>
              <a:rPr lang="zh-CN" altLang="en-US" sz="2400" dirty="0"/>
              <a:t>），不能入队，出错</a:t>
            </a:r>
          </a:p>
          <a:p>
            <a:pPr>
              <a:buFont typeface="Wingdings" panose="05000000000000000000" pitchFamily="2" charset="2"/>
              <a:buNone/>
            </a:pPr>
            <a:r>
              <a:rPr lang="en-US" altLang="zh-CN" sz="2400" dirty="0"/>
              <a:t>	2</a:t>
            </a:r>
            <a:r>
              <a:rPr lang="zh-CN" altLang="en-US" sz="2400" dirty="0"/>
              <a:t>、新建结点</a:t>
            </a:r>
            <a:r>
              <a:rPr lang="en-US" altLang="zh-CN" sz="2400" dirty="0"/>
              <a:t>	</a:t>
            </a:r>
            <a:endParaRPr lang="zh-CN" altLang="en-US" sz="2400" dirty="0"/>
          </a:p>
          <a:p>
            <a:pPr>
              <a:buFont typeface="Wingdings" panose="05000000000000000000" pitchFamily="2" charset="2"/>
              <a:buNone/>
            </a:pPr>
            <a:r>
              <a:rPr lang="zh-CN" altLang="en-US" sz="2400" dirty="0"/>
              <a:t>        </a:t>
            </a:r>
            <a:r>
              <a:rPr lang="en-US" altLang="zh-CN" sz="2400" dirty="0"/>
              <a:t>3</a:t>
            </a:r>
            <a:r>
              <a:rPr lang="zh-CN" altLang="en-US" sz="2400" dirty="0"/>
              <a:t>、队列不空时，将队尾的下一个元素设为新建结点</a:t>
            </a:r>
          </a:p>
          <a:p>
            <a:pPr>
              <a:buFont typeface="Wingdings" panose="05000000000000000000" pitchFamily="2" charset="2"/>
              <a:buNone/>
            </a:pPr>
            <a:r>
              <a:rPr lang="zh-CN" altLang="en-US" sz="2400" dirty="0"/>
              <a:t>            </a:t>
            </a:r>
            <a:r>
              <a:rPr lang="en-US" altLang="zh-CN" sz="2400" dirty="0"/>
              <a:t> </a:t>
            </a:r>
            <a:r>
              <a:rPr lang="zh-CN" altLang="en-US" sz="2400" dirty="0"/>
              <a:t>并将</a:t>
            </a:r>
            <a:r>
              <a:rPr lang="en-US" altLang="zh-CN" sz="2400" dirty="0"/>
              <a:t>q</a:t>
            </a:r>
            <a:r>
              <a:rPr lang="zh-CN" altLang="en-US" sz="2400" dirty="0"/>
              <a:t>结点作为新的队尾结点</a:t>
            </a:r>
          </a:p>
          <a:p>
            <a:pPr>
              <a:buFont typeface="Wingdings" panose="05000000000000000000" pitchFamily="2" charset="2"/>
              <a:buNone/>
            </a:pPr>
            <a:r>
              <a:rPr lang="zh-CN" altLang="en-US" sz="2400" dirty="0"/>
              <a:t>        </a:t>
            </a:r>
            <a:r>
              <a:rPr lang="en-US" altLang="zh-CN" sz="2400" dirty="0"/>
              <a:t>4</a:t>
            </a:r>
            <a:r>
              <a:rPr lang="zh-CN" altLang="en-US" sz="2400" dirty="0"/>
              <a:t>、队列空时将新建结点作为队头，此时队尾也是该结点</a:t>
            </a:r>
            <a:endParaRPr lang="en-US" altLang="zh-CN" sz="2400" dirty="0"/>
          </a:p>
          <a:p>
            <a:pPr>
              <a:buFont typeface="Wingdings" panose="05000000000000000000" pitchFamily="2" charset="2"/>
              <a:buNone/>
            </a:pPr>
            <a:r>
              <a:rPr lang="en-US" altLang="zh-CN" sz="2400" dirty="0"/>
              <a:t>    } </a:t>
            </a:r>
            <a:endParaRPr lang="zh-CN" altLang="en-US" sz="2400" dirty="0"/>
          </a:p>
        </p:txBody>
      </p:sp>
      <p:sp>
        <p:nvSpPr>
          <p:cNvPr id="2" name="灯片编号占位符 1">
            <a:extLst>
              <a:ext uri="{FF2B5EF4-FFF2-40B4-BE49-F238E27FC236}">
                <a16:creationId xmlns:a16="http://schemas.microsoft.com/office/drawing/2014/main" id="{7AEBB47F-C37F-46B9-B82D-FAC92909D980}"/>
              </a:ext>
            </a:extLst>
          </p:cNvPr>
          <p:cNvSpPr>
            <a:spLocks noGrp="1"/>
          </p:cNvSpPr>
          <p:nvPr>
            <p:ph type="sldNum" sz="quarter" idx="12"/>
          </p:nvPr>
        </p:nvSpPr>
        <p:spPr/>
        <p:txBody>
          <a:bodyPr/>
          <a:lstStyle/>
          <a:p>
            <a:fld id="{6F7EDBC0-6DEE-4BD2-A354-B0E2D215F1D6}" type="slidenum">
              <a:rPr lang="zh-CN" altLang="en-US" smtClean="0"/>
              <a:pPr/>
              <a:t>77</a:t>
            </a:fld>
            <a:endParaRPr lang="en-US" altLang="zh-C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a:extLst>
              <a:ext uri="{FF2B5EF4-FFF2-40B4-BE49-F238E27FC236}">
                <a16:creationId xmlns:a16="http://schemas.microsoft.com/office/drawing/2014/main" id="{56003D98-56BE-41AB-ADA7-3F69D68012C6}"/>
              </a:ext>
            </a:extLst>
          </p:cNvPr>
          <p:cNvSpPr>
            <a:spLocks noGrp="1"/>
          </p:cNvSpPr>
          <p:nvPr>
            <p:ph type="title"/>
          </p:nvPr>
        </p:nvSpPr>
        <p:spPr/>
        <p:txBody>
          <a:bodyPr/>
          <a:lstStyle/>
          <a:p>
            <a:r>
              <a:rPr lang="zh-CN" altLang="en-US"/>
              <a:t>插入操作</a:t>
            </a:r>
          </a:p>
        </p:txBody>
      </p:sp>
      <p:sp>
        <p:nvSpPr>
          <p:cNvPr id="79875" name="内容占位符 2">
            <a:extLst>
              <a:ext uri="{FF2B5EF4-FFF2-40B4-BE49-F238E27FC236}">
                <a16:creationId xmlns:a16="http://schemas.microsoft.com/office/drawing/2014/main" id="{89FF20A0-9BA5-4470-B4BF-B3C65F7D23F3}"/>
              </a:ext>
            </a:extLst>
          </p:cNvPr>
          <p:cNvSpPr>
            <a:spLocks noGrp="1"/>
          </p:cNvSpPr>
          <p:nvPr>
            <p:ph idx="1"/>
          </p:nvPr>
        </p:nvSpPr>
        <p:spPr>
          <a:xfrm>
            <a:off x="785813" y="1785938"/>
            <a:ext cx="8169275" cy="4346575"/>
          </a:xfrm>
        </p:spPr>
        <p:txBody>
          <a:bodyPr/>
          <a:lstStyle/>
          <a:p>
            <a:pPr>
              <a:buFont typeface="Wingdings" panose="05000000000000000000" pitchFamily="2" charset="2"/>
              <a:buNone/>
            </a:pPr>
            <a:r>
              <a:rPr lang="en-US" altLang="zh-CN" sz="2000" dirty="0"/>
              <a:t> public </a:t>
            </a:r>
            <a:r>
              <a:rPr lang="en-US" altLang="zh-CN" sz="2000" dirty="0" err="1"/>
              <a:t>boolean</a:t>
            </a:r>
            <a:r>
              <a:rPr lang="en-US" altLang="zh-CN" sz="2000" dirty="0"/>
              <a:t> enqueue(T element)//</a:t>
            </a:r>
            <a:r>
              <a:rPr lang="zh-CN" altLang="en-US" sz="2000" dirty="0"/>
              <a:t>元素</a:t>
            </a:r>
            <a:r>
              <a:rPr lang="en-US" altLang="zh-CN" sz="2000" dirty="0"/>
              <a:t>element</a:t>
            </a:r>
            <a:r>
              <a:rPr lang="zh-CN" altLang="en-US" sz="2000" dirty="0"/>
              <a:t>入队</a:t>
            </a:r>
            <a:endParaRPr lang="en-US" altLang="zh-CN" sz="2000" dirty="0"/>
          </a:p>
          <a:p>
            <a:pPr>
              <a:buFont typeface="Wingdings" panose="05000000000000000000" pitchFamily="2" charset="2"/>
              <a:buNone/>
            </a:pPr>
            <a:r>
              <a:rPr lang="en-US" altLang="zh-CN" sz="2000" dirty="0"/>
              <a:t>    {</a:t>
            </a:r>
          </a:p>
          <a:p>
            <a:pPr>
              <a:buFont typeface="Wingdings" panose="05000000000000000000" pitchFamily="2" charset="2"/>
              <a:buNone/>
            </a:pPr>
            <a:r>
              <a:rPr lang="en-US" altLang="zh-CN" sz="2000" dirty="0">
                <a:solidFill>
                  <a:srgbClr val="003399"/>
                </a:solidFill>
              </a:rPr>
              <a:t>        if (element==null)</a:t>
            </a:r>
          </a:p>
          <a:p>
            <a:pPr>
              <a:buFont typeface="Wingdings" panose="05000000000000000000" pitchFamily="2" charset="2"/>
              <a:buNone/>
            </a:pPr>
            <a:r>
              <a:rPr lang="en-US" altLang="zh-CN" sz="2000" dirty="0">
                <a:solidFill>
                  <a:srgbClr val="003399"/>
                </a:solidFill>
              </a:rPr>
              <a:t>            return false;                        //</a:t>
            </a:r>
            <a:r>
              <a:rPr lang="zh-CN" altLang="en-US" sz="2000" dirty="0">
                <a:solidFill>
                  <a:srgbClr val="003399"/>
                </a:solidFill>
              </a:rPr>
              <a:t>空对象（</a:t>
            </a:r>
            <a:r>
              <a:rPr lang="en-US" altLang="zh-CN" sz="2000" dirty="0">
                <a:solidFill>
                  <a:srgbClr val="003399"/>
                </a:solidFill>
              </a:rPr>
              <a:t>null</a:t>
            </a:r>
            <a:r>
              <a:rPr lang="zh-CN" altLang="en-US" sz="2000" dirty="0">
                <a:solidFill>
                  <a:srgbClr val="003399"/>
                </a:solidFill>
              </a:rPr>
              <a:t>）不能入队</a:t>
            </a:r>
          </a:p>
          <a:p>
            <a:pPr>
              <a:buFont typeface="Wingdings" panose="05000000000000000000" pitchFamily="2" charset="2"/>
              <a:buNone/>
            </a:pPr>
            <a:endParaRPr lang="zh-CN" altLang="en-US" sz="2000" dirty="0"/>
          </a:p>
          <a:p>
            <a:pPr>
              <a:buFont typeface="Wingdings" panose="05000000000000000000" pitchFamily="2" charset="2"/>
              <a:buNone/>
            </a:pPr>
            <a:r>
              <a:rPr lang="zh-CN" altLang="en-US" sz="2000" dirty="0">
                <a:solidFill>
                  <a:srgbClr val="FF0000"/>
                </a:solidFill>
              </a:rPr>
              <a:t>        </a:t>
            </a:r>
            <a:r>
              <a:rPr lang="en-US" altLang="zh-CN" sz="2000" dirty="0">
                <a:solidFill>
                  <a:srgbClr val="FF0000"/>
                </a:solidFill>
              </a:rPr>
              <a:t>Node&lt;T&gt; q = new Node(element);</a:t>
            </a:r>
          </a:p>
          <a:p>
            <a:pPr>
              <a:buFont typeface="Wingdings" panose="05000000000000000000" pitchFamily="2" charset="2"/>
              <a:buNone/>
            </a:pPr>
            <a:r>
              <a:rPr lang="en-US" altLang="zh-CN" sz="2000" dirty="0">
                <a:solidFill>
                  <a:srgbClr val="FF0000"/>
                </a:solidFill>
              </a:rPr>
              <a:t> </a:t>
            </a:r>
            <a:r>
              <a:rPr lang="en-US" altLang="zh-CN" sz="2000" dirty="0"/>
              <a:t>       if (!</a:t>
            </a:r>
            <a:r>
              <a:rPr lang="en-US" altLang="zh-CN" sz="2000" dirty="0" err="1"/>
              <a:t>isEmpty</a:t>
            </a:r>
            <a:r>
              <a:rPr lang="en-US" altLang="zh-CN" sz="2000" dirty="0"/>
              <a:t>())                          //</a:t>
            </a:r>
            <a:r>
              <a:rPr lang="zh-CN" altLang="en-US" sz="2000" dirty="0"/>
              <a:t>队列不空时</a:t>
            </a:r>
          </a:p>
          <a:p>
            <a:pPr>
              <a:buFont typeface="Wingdings" panose="05000000000000000000" pitchFamily="2" charset="2"/>
              <a:buNone/>
            </a:pPr>
            <a:r>
              <a:rPr lang="zh-CN" altLang="en-US" sz="2000" dirty="0">
                <a:solidFill>
                  <a:srgbClr val="FF0000"/>
                </a:solidFill>
              </a:rPr>
              <a:t>            </a:t>
            </a:r>
            <a:r>
              <a:rPr lang="en-US" altLang="zh-CN" sz="2000" dirty="0" err="1">
                <a:solidFill>
                  <a:srgbClr val="FF0000"/>
                </a:solidFill>
              </a:rPr>
              <a:t>this.rear.next</a:t>
            </a:r>
            <a:r>
              <a:rPr lang="en-US" altLang="zh-CN" sz="2000" dirty="0">
                <a:solidFill>
                  <a:srgbClr val="FF0000"/>
                </a:solidFill>
              </a:rPr>
              <a:t>=q;              </a:t>
            </a:r>
            <a:r>
              <a:rPr lang="en-US" altLang="zh-CN" sz="2000" dirty="0"/>
              <a:t>//q</a:t>
            </a:r>
            <a:r>
              <a:rPr lang="zh-CN" altLang="en-US" sz="2000" dirty="0"/>
              <a:t>结点作为新的队尾结点</a:t>
            </a:r>
          </a:p>
          <a:p>
            <a:pPr>
              <a:buFont typeface="Wingdings" panose="05000000000000000000" pitchFamily="2" charset="2"/>
              <a:buNone/>
            </a:pPr>
            <a:r>
              <a:rPr lang="zh-CN" altLang="en-US" sz="2000" dirty="0"/>
              <a:t>        </a:t>
            </a:r>
            <a:r>
              <a:rPr lang="en-US" altLang="zh-CN" sz="2000" dirty="0"/>
              <a:t>else </a:t>
            </a:r>
          </a:p>
          <a:p>
            <a:pPr>
              <a:buFont typeface="Wingdings" panose="05000000000000000000" pitchFamily="2" charset="2"/>
              <a:buNone/>
            </a:pPr>
            <a:r>
              <a:rPr lang="en-US" altLang="zh-CN" sz="2000" dirty="0"/>
              <a:t>            </a:t>
            </a:r>
            <a:r>
              <a:rPr lang="en-US" altLang="zh-CN" sz="2000" dirty="0" err="1"/>
              <a:t>this.front</a:t>
            </a:r>
            <a:r>
              <a:rPr lang="en-US" altLang="zh-CN" sz="2000" dirty="0"/>
              <a:t>=q;      </a:t>
            </a:r>
          </a:p>
          <a:p>
            <a:pPr>
              <a:buFont typeface="Wingdings" panose="05000000000000000000" pitchFamily="2" charset="2"/>
              <a:buNone/>
            </a:pPr>
            <a:r>
              <a:rPr lang="en-US" altLang="zh-CN" sz="2000" dirty="0"/>
              <a:t>        </a:t>
            </a:r>
            <a:r>
              <a:rPr lang="en-US" altLang="zh-CN" sz="2000" dirty="0" err="1"/>
              <a:t>this.rear</a:t>
            </a:r>
            <a:r>
              <a:rPr lang="en-US" altLang="zh-CN" sz="2000" dirty="0"/>
              <a:t>=q;</a:t>
            </a:r>
          </a:p>
          <a:p>
            <a:pPr>
              <a:buFont typeface="Wingdings" panose="05000000000000000000" pitchFamily="2" charset="2"/>
              <a:buNone/>
            </a:pPr>
            <a:r>
              <a:rPr lang="en-US" altLang="zh-CN" sz="2000" dirty="0"/>
              <a:t>        return true;</a:t>
            </a:r>
          </a:p>
          <a:p>
            <a:pPr>
              <a:buFont typeface="Wingdings" panose="05000000000000000000" pitchFamily="2" charset="2"/>
              <a:buNone/>
            </a:pPr>
            <a:r>
              <a:rPr lang="en-US" altLang="zh-CN" sz="2000" dirty="0"/>
              <a:t>    } </a:t>
            </a:r>
            <a:endParaRPr lang="zh-CN" altLang="en-US" sz="2000" dirty="0"/>
          </a:p>
        </p:txBody>
      </p:sp>
      <p:sp>
        <p:nvSpPr>
          <p:cNvPr id="2" name="灯片编号占位符 1">
            <a:extLst>
              <a:ext uri="{FF2B5EF4-FFF2-40B4-BE49-F238E27FC236}">
                <a16:creationId xmlns:a16="http://schemas.microsoft.com/office/drawing/2014/main" id="{6890F1E3-027B-4585-9965-5671957EE219}"/>
              </a:ext>
            </a:extLst>
          </p:cNvPr>
          <p:cNvSpPr>
            <a:spLocks noGrp="1"/>
          </p:cNvSpPr>
          <p:nvPr>
            <p:ph type="sldNum" sz="quarter" idx="12"/>
          </p:nvPr>
        </p:nvSpPr>
        <p:spPr/>
        <p:txBody>
          <a:bodyPr/>
          <a:lstStyle/>
          <a:p>
            <a:fld id="{6F7EDBC0-6DEE-4BD2-A354-B0E2D215F1D6}" type="slidenum">
              <a:rPr lang="zh-CN" altLang="en-US" smtClean="0"/>
              <a:pPr/>
              <a:t>78</a:t>
            </a:fld>
            <a:endParaRPr lang="en-US" altLang="zh-CN"/>
          </a:p>
        </p:txBody>
      </p:sp>
      <p:grpSp>
        <p:nvGrpSpPr>
          <p:cNvPr id="5" name="组合 13">
            <a:extLst>
              <a:ext uri="{FF2B5EF4-FFF2-40B4-BE49-F238E27FC236}">
                <a16:creationId xmlns:a16="http://schemas.microsoft.com/office/drawing/2014/main" id="{6CDB72E3-5A1F-49D9-AFBB-664145C56016}"/>
              </a:ext>
            </a:extLst>
          </p:cNvPr>
          <p:cNvGrpSpPr>
            <a:grpSpLocks/>
          </p:cNvGrpSpPr>
          <p:nvPr/>
        </p:nvGrpSpPr>
        <p:grpSpPr bwMode="auto">
          <a:xfrm>
            <a:off x="6123990" y="124397"/>
            <a:ext cx="1285875" cy="504953"/>
            <a:chOff x="1500166" y="2643182"/>
            <a:chExt cx="1285884" cy="428628"/>
          </a:xfrm>
        </p:grpSpPr>
        <p:sp>
          <p:nvSpPr>
            <p:cNvPr id="6" name="矩形 5">
              <a:extLst>
                <a:ext uri="{FF2B5EF4-FFF2-40B4-BE49-F238E27FC236}">
                  <a16:creationId xmlns:a16="http://schemas.microsoft.com/office/drawing/2014/main" id="{9004CA3D-B1E6-489F-9EE0-0E44F81F471E}"/>
                </a:ext>
              </a:extLst>
            </p:cNvPr>
            <p:cNvSpPr/>
            <p:nvPr/>
          </p:nvSpPr>
          <p:spPr>
            <a:xfrm>
              <a:off x="1500166" y="2643182"/>
              <a:ext cx="128588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rPr>
                <a:t>a</a:t>
              </a:r>
              <a:r>
                <a:rPr lang="en-US" altLang="zh-CN" b="1" baseline="-25000" dirty="0">
                  <a:solidFill>
                    <a:srgbClr val="FF0000"/>
                  </a:solidFill>
                </a:rPr>
                <a:t>n   </a:t>
              </a:r>
              <a:r>
                <a:rPr lang="en-US" altLang="zh-CN" sz="2000" b="1" dirty="0">
                  <a:solidFill>
                    <a:srgbClr val="FF0000"/>
                  </a:solidFill>
                </a:rPr>
                <a:t>next</a:t>
              </a:r>
              <a:endParaRPr lang="zh-CN" altLang="en-US" b="1" baseline="-25000" dirty="0">
                <a:solidFill>
                  <a:srgbClr val="FF0000"/>
                </a:solidFill>
              </a:endParaRPr>
            </a:p>
          </p:txBody>
        </p:sp>
        <p:cxnSp>
          <p:nvCxnSpPr>
            <p:cNvPr id="7" name="直接连接符 6">
              <a:extLst>
                <a:ext uri="{FF2B5EF4-FFF2-40B4-BE49-F238E27FC236}">
                  <a16:creationId xmlns:a16="http://schemas.microsoft.com/office/drawing/2014/main" id="{ADE17AD4-8421-429A-A26E-A02132AB1C23}"/>
                </a:ext>
              </a:extLst>
            </p:cNvPr>
            <p:cNvCxnSpPr/>
            <p:nvPr/>
          </p:nvCxnSpPr>
          <p:spPr>
            <a:xfrm rot="16200000" flipH="1">
              <a:off x="1715274" y="2856702"/>
              <a:ext cx="42862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直接箭头连接符 7">
            <a:extLst>
              <a:ext uri="{FF2B5EF4-FFF2-40B4-BE49-F238E27FC236}">
                <a16:creationId xmlns:a16="http://schemas.microsoft.com/office/drawing/2014/main" id="{E44ECEED-7A8E-427C-B3AE-7714BD4A7449}"/>
              </a:ext>
            </a:extLst>
          </p:cNvPr>
          <p:cNvCxnSpPr>
            <a:cxnSpLocks/>
          </p:cNvCxnSpPr>
          <p:nvPr/>
        </p:nvCxnSpPr>
        <p:spPr>
          <a:xfrm flipV="1">
            <a:off x="1846170" y="628557"/>
            <a:ext cx="1587" cy="4302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6B2DAAED-80A9-4BC1-8238-145671C6E985}"/>
              </a:ext>
            </a:extLst>
          </p:cNvPr>
          <p:cNvCxnSpPr>
            <a:cxnSpLocks/>
          </p:cNvCxnSpPr>
          <p:nvPr/>
        </p:nvCxnSpPr>
        <p:spPr>
          <a:xfrm flipV="1">
            <a:off x="6338303" y="629351"/>
            <a:ext cx="1587" cy="4286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19">
            <a:extLst>
              <a:ext uri="{FF2B5EF4-FFF2-40B4-BE49-F238E27FC236}">
                <a16:creationId xmlns:a16="http://schemas.microsoft.com/office/drawing/2014/main" id="{FF8B5E4A-2CC6-4171-AB34-08E3267E238B}"/>
              </a:ext>
            </a:extLst>
          </p:cNvPr>
          <p:cNvSpPr txBox="1">
            <a:spLocks noChangeArrowheads="1"/>
          </p:cNvSpPr>
          <p:nvPr/>
        </p:nvSpPr>
        <p:spPr bwMode="auto">
          <a:xfrm>
            <a:off x="1866061" y="604341"/>
            <a:ext cx="857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front</a:t>
            </a:r>
            <a:endParaRPr lang="zh-CN" altLang="en-US" dirty="0"/>
          </a:p>
        </p:txBody>
      </p:sp>
      <p:sp>
        <p:nvSpPr>
          <p:cNvPr id="11" name="TextBox 20">
            <a:extLst>
              <a:ext uri="{FF2B5EF4-FFF2-40B4-BE49-F238E27FC236}">
                <a16:creationId xmlns:a16="http://schemas.microsoft.com/office/drawing/2014/main" id="{03E7C9B6-B7A3-4A6A-8C04-A3D6C50F502D}"/>
              </a:ext>
            </a:extLst>
          </p:cNvPr>
          <p:cNvSpPr txBox="1">
            <a:spLocks noChangeArrowheads="1"/>
          </p:cNvSpPr>
          <p:nvPr/>
        </p:nvSpPr>
        <p:spPr bwMode="auto">
          <a:xfrm>
            <a:off x="6342241" y="780509"/>
            <a:ext cx="857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rear</a:t>
            </a:r>
            <a:endParaRPr lang="zh-CN" altLang="en-US" dirty="0"/>
          </a:p>
        </p:txBody>
      </p:sp>
      <p:cxnSp>
        <p:nvCxnSpPr>
          <p:cNvPr id="14" name="直接箭头连接符 13">
            <a:extLst>
              <a:ext uri="{FF2B5EF4-FFF2-40B4-BE49-F238E27FC236}">
                <a16:creationId xmlns:a16="http://schemas.microsoft.com/office/drawing/2014/main" id="{2D62F033-05E0-428B-878A-CEA8E6CE1F8D}"/>
              </a:ext>
            </a:extLst>
          </p:cNvPr>
          <p:cNvCxnSpPr>
            <a:cxnSpLocks/>
          </p:cNvCxnSpPr>
          <p:nvPr/>
        </p:nvCxnSpPr>
        <p:spPr>
          <a:xfrm>
            <a:off x="5695365" y="416625"/>
            <a:ext cx="428625"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nvGrpSpPr>
          <p:cNvPr id="15" name="组合 57">
            <a:extLst>
              <a:ext uri="{FF2B5EF4-FFF2-40B4-BE49-F238E27FC236}">
                <a16:creationId xmlns:a16="http://schemas.microsoft.com/office/drawing/2014/main" id="{1BD5FFEE-07A6-4F51-A585-1A2A81AB0C70}"/>
              </a:ext>
            </a:extLst>
          </p:cNvPr>
          <p:cNvGrpSpPr>
            <a:grpSpLocks/>
          </p:cNvGrpSpPr>
          <p:nvPr/>
        </p:nvGrpSpPr>
        <p:grpSpPr bwMode="auto">
          <a:xfrm>
            <a:off x="7838490" y="92816"/>
            <a:ext cx="1071563" cy="534819"/>
            <a:chOff x="7858148" y="2714620"/>
            <a:chExt cx="1071570" cy="428628"/>
          </a:xfrm>
        </p:grpSpPr>
        <p:sp>
          <p:nvSpPr>
            <p:cNvPr id="16" name="矩形 15">
              <a:extLst>
                <a:ext uri="{FF2B5EF4-FFF2-40B4-BE49-F238E27FC236}">
                  <a16:creationId xmlns:a16="http://schemas.microsoft.com/office/drawing/2014/main" id="{92C3BFFE-7EE3-403C-B985-D8CE247DABE2}"/>
                </a:ext>
              </a:extLst>
            </p:cNvPr>
            <p:cNvSpPr/>
            <p:nvPr/>
          </p:nvSpPr>
          <p:spPr>
            <a:xfrm>
              <a:off x="7858148" y="2714620"/>
              <a:ext cx="1071570"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F0000"/>
                  </a:solidFill>
                </a:rPr>
                <a:t>x next</a:t>
              </a:r>
              <a:endParaRPr lang="zh-CN" altLang="en-US" dirty="0">
                <a:solidFill>
                  <a:srgbClr val="FF0000"/>
                </a:solidFill>
              </a:endParaRPr>
            </a:p>
          </p:txBody>
        </p:sp>
        <p:cxnSp>
          <p:nvCxnSpPr>
            <p:cNvPr id="17" name="直接连接符 16">
              <a:extLst>
                <a:ext uri="{FF2B5EF4-FFF2-40B4-BE49-F238E27FC236}">
                  <a16:creationId xmlns:a16="http://schemas.microsoft.com/office/drawing/2014/main" id="{ACCAF75E-FD3E-4862-A589-FC63C9BAD721}"/>
                </a:ext>
              </a:extLst>
            </p:cNvPr>
            <p:cNvCxnSpPr/>
            <p:nvPr/>
          </p:nvCxnSpPr>
          <p:spPr>
            <a:xfrm rot="16200000" flipH="1">
              <a:off x="7930379" y="2928140"/>
              <a:ext cx="428628" cy="1588"/>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grpSp>
      <p:cxnSp>
        <p:nvCxnSpPr>
          <p:cNvPr id="18" name="直接箭头连接符 17">
            <a:extLst>
              <a:ext uri="{FF2B5EF4-FFF2-40B4-BE49-F238E27FC236}">
                <a16:creationId xmlns:a16="http://schemas.microsoft.com/office/drawing/2014/main" id="{04DE9F61-5521-4F49-9802-995ADFF314DD}"/>
              </a:ext>
            </a:extLst>
          </p:cNvPr>
          <p:cNvCxnSpPr>
            <a:cxnSpLocks/>
            <a:stCxn id="6" idx="3"/>
            <a:endCxn id="16" idx="1"/>
          </p:cNvCxnSpPr>
          <p:nvPr/>
        </p:nvCxnSpPr>
        <p:spPr>
          <a:xfrm flipV="1">
            <a:off x="7409865" y="360226"/>
            <a:ext cx="428625" cy="1664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D581FFBC-9990-4D5C-9774-CA957A09FB8E}"/>
              </a:ext>
            </a:extLst>
          </p:cNvPr>
          <p:cNvCxnSpPr>
            <a:stCxn id="11" idx="3"/>
          </p:cNvCxnSpPr>
          <p:nvPr/>
        </p:nvCxnSpPr>
        <p:spPr>
          <a:xfrm flipV="1">
            <a:off x="7199491" y="639222"/>
            <a:ext cx="1358900" cy="37147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0" name="组合 8">
            <a:extLst>
              <a:ext uri="{FF2B5EF4-FFF2-40B4-BE49-F238E27FC236}">
                <a16:creationId xmlns:a16="http://schemas.microsoft.com/office/drawing/2014/main" id="{AE5E634B-5236-4AAA-BFBA-47A84750A58A}"/>
              </a:ext>
            </a:extLst>
          </p:cNvPr>
          <p:cNvGrpSpPr>
            <a:grpSpLocks/>
          </p:cNvGrpSpPr>
          <p:nvPr/>
        </p:nvGrpSpPr>
        <p:grpSpPr bwMode="auto">
          <a:xfrm>
            <a:off x="1632953" y="88436"/>
            <a:ext cx="1285875" cy="534818"/>
            <a:chOff x="1500166" y="2643182"/>
            <a:chExt cx="1285884" cy="428628"/>
          </a:xfrm>
        </p:grpSpPr>
        <p:sp>
          <p:nvSpPr>
            <p:cNvPr id="21" name="矩形 20">
              <a:extLst>
                <a:ext uri="{FF2B5EF4-FFF2-40B4-BE49-F238E27FC236}">
                  <a16:creationId xmlns:a16="http://schemas.microsoft.com/office/drawing/2014/main" id="{1C585B9C-C794-480A-9897-57793EE0B1A3}"/>
                </a:ext>
              </a:extLst>
            </p:cNvPr>
            <p:cNvSpPr/>
            <p:nvPr/>
          </p:nvSpPr>
          <p:spPr>
            <a:xfrm>
              <a:off x="1500166" y="2643182"/>
              <a:ext cx="128588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rPr>
                <a:t>a</a:t>
              </a:r>
              <a:r>
                <a:rPr lang="en-US" altLang="zh-CN" b="1" baseline="-25000" dirty="0">
                  <a:solidFill>
                    <a:srgbClr val="FF0000"/>
                  </a:solidFill>
                </a:rPr>
                <a:t>0   </a:t>
              </a:r>
              <a:r>
                <a:rPr lang="en-US" altLang="zh-CN" sz="2000" b="1" dirty="0">
                  <a:solidFill>
                    <a:srgbClr val="FF0000"/>
                  </a:solidFill>
                </a:rPr>
                <a:t>next</a:t>
              </a:r>
              <a:endParaRPr lang="zh-CN" altLang="en-US" b="1" baseline="-25000" dirty="0">
                <a:solidFill>
                  <a:srgbClr val="FF0000"/>
                </a:solidFill>
              </a:endParaRPr>
            </a:p>
          </p:txBody>
        </p:sp>
        <p:cxnSp>
          <p:nvCxnSpPr>
            <p:cNvPr id="22" name="直接连接符 21">
              <a:extLst>
                <a:ext uri="{FF2B5EF4-FFF2-40B4-BE49-F238E27FC236}">
                  <a16:creationId xmlns:a16="http://schemas.microsoft.com/office/drawing/2014/main" id="{84E744A3-40FB-4F8D-BD1E-E65FC1950894}"/>
                </a:ext>
              </a:extLst>
            </p:cNvPr>
            <p:cNvCxnSpPr/>
            <p:nvPr/>
          </p:nvCxnSpPr>
          <p:spPr>
            <a:xfrm rot="16200000" flipH="1">
              <a:off x="1715274" y="2856702"/>
              <a:ext cx="42862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组合 10">
            <a:extLst>
              <a:ext uri="{FF2B5EF4-FFF2-40B4-BE49-F238E27FC236}">
                <a16:creationId xmlns:a16="http://schemas.microsoft.com/office/drawing/2014/main" id="{28708C25-31EE-483C-AFCB-556E8370013C}"/>
              </a:ext>
            </a:extLst>
          </p:cNvPr>
          <p:cNvGrpSpPr>
            <a:grpSpLocks/>
          </p:cNvGrpSpPr>
          <p:nvPr/>
        </p:nvGrpSpPr>
        <p:grpSpPr bwMode="auto">
          <a:xfrm>
            <a:off x="3347453" y="88435"/>
            <a:ext cx="1285875" cy="534819"/>
            <a:chOff x="1500166" y="2643182"/>
            <a:chExt cx="1285884" cy="428628"/>
          </a:xfrm>
        </p:grpSpPr>
        <p:sp>
          <p:nvSpPr>
            <p:cNvPr id="24" name="矩形 23">
              <a:extLst>
                <a:ext uri="{FF2B5EF4-FFF2-40B4-BE49-F238E27FC236}">
                  <a16:creationId xmlns:a16="http://schemas.microsoft.com/office/drawing/2014/main" id="{9CA317DD-8548-4CA5-8BCF-BA41272ADEE0}"/>
                </a:ext>
              </a:extLst>
            </p:cNvPr>
            <p:cNvSpPr/>
            <p:nvPr/>
          </p:nvSpPr>
          <p:spPr>
            <a:xfrm>
              <a:off x="1500166" y="2643182"/>
              <a:ext cx="128588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rPr>
                <a:t>a</a:t>
              </a:r>
              <a:r>
                <a:rPr lang="en-US" altLang="zh-CN" b="1" baseline="-25000" dirty="0">
                  <a:solidFill>
                    <a:srgbClr val="FF0000"/>
                  </a:solidFill>
                </a:rPr>
                <a:t>1   </a:t>
              </a:r>
              <a:r>
                <a:rPr lang="en-US" altLang="zh-CN" sz="2000" b="1" dirty="0">
                  <a:solidFill>
                    <a:srgbClr val="FF0000"/>
                  </a:solidFill>
                </a:rPr>
                <a:t>next</a:t>
              </a:r>
              <a:endParaRPr lang="zh-CN" altLang="en-US" b="1" baseline="-25000" dirty="0">
                <a:solidFill>
                  <a:srgbClr val="FF0000"/>
                </a:solidFill>
              </a:endParaRPr>
            </a:p>
          </p:txBody>
        </p:sp>
        <p:cxnSp>
          <p:nvCxnSpPr>
            <p:cNvPr id="25" name="直接连接符 24">
              <a:extLst>
                <a:ext uri="{FF2B5EF4-FFF2-40B4-BE49-F238E27FC236}">
                  <a16:creationId xmlns:a16="http://schemas.microsoft.com/office/drawing/2014/main" id="{FE77C0F1-6B97-439B-89FE-81B6B78C59E8}"/>
                </a:ext>
              </a:extLst>
            </p:cNvPr>
            <p:cNvCxnSpPr/>
            <p:nvPr/>
          </p:nvCxnSpPr>
          <p:spPr>
            <a:xfrm rot="16200000" flipH="1">
              <a:off x="1715274" y="2856702"/>
              <a:ext cx="42862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6" name="直接箭头连接符 25">
            <a:extLst>
              <a:ext uri="{FF2B5EF4-FFF2-40B4-BE49-F238E27FC236}">
                <a16:creationId xmlns:a16="http://schemas.microsoft.com/office/drawing/2014/main" id="{6E6D528A-5656-464D-BC42-5C70E2794330}"/>
              </a:ext>
            </a:extLst>
          </p:cNvPr>
          <p:cNvCxnSpPr>
            <a:cxnSpLocks/>
            <a:stCxn id="21" idx="3"/>
            <a:endCxn id="24" idx="1"/>
          </p:cNvCxnSpPr>
          <p:nvPr/>
        </p:nvCxnSpPr>
        <p:spPr>
          <a:xfrm>
            <a:off x="2918828" y="355845"/>
            <a:ext cx="428625"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348D529E-A0B5-4932-B0B0-38DE5C7B3201}"/>
              </a:ext>
            </a:extLst>
          </p:cNvPr>
          <p:cNvCxnSpPr>
            <a:cxnSpLocks/>
          </p:cNvCxnSpPr>
          <p:nvPr/>
        </p:nvCxnSpPr>
        <p:spPr>
          <a:xfrm>
            <a:off x="4633328" y="408941"/>
            <a:ext cx="357187"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nodeType="clickEffect">
                                  <p:stCondLst>
                                    <p:cond delay="0"/>
                                  </p:stCondLst>
                                  <p:childTnLst>
                                    <p:animEffect transition="out" filter="blinds(horizontal)">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a:extLst>
              <a:ext uri="{FF2B5EF4-FFF2-40B4-BE49-F238E27FC236}">
                <a16:creationId xmlns:a16="http://schemas.microsoft.com/office/drawing/2014/main" id="{FE62D22C-3FA7-4C6A-B42A-96D00FC05988}"/>
              </a:ext>
            </a:extLst>
          </p:cNvPr>
          <p:cNvSpPr>
            <a:spLocks noGrp="1"/>
          </p:cNvSpPr>
          <p:nvPr>
            <p:ph type="title"/>
          </p:nvPr>
        </p:nvSpPr>
        <p:spPr/>
        <p:txBody>
          <a:bodyPr/>
          <a:lstStyle/>
          <a:p>
            <a:r>
              <a:rPr lang="zh-CN" altLang="en-US"/>
              <a:t>删除操作</a:t>
            </a:r>
          </a:p>
        </p:txBody>
      </p:sp>
      <p:sp>
        <p:nvSpPr>
          <p:cNvPr id="80899" name="内容占位符 2">
            <a:extLst>
              <a:ext uri="{FF2B5EF4-FFF2-40B4-BE49-F238E27FC236}">
                <a16:creationId xmlns:a16="http://schemas.microsoft.com/office/drawing/2014/main" id="{5306CDFB-154F-4DE4-9A51-50746CA9C36B}"/>
              </a:ext>
            </a:extLst>
          </p:cNvPr>
          <p:cNvSpPr>
            <a:spLocks noGrp="1"/>
          </p:cNvSpPr>
          <p:nvPr>
            <p:ph idx="1"/>
          </p:nvPr>
        </p:nvSpPr>
        <p:spPr>
          <a:xfrm>
            <a:off x="642938" y="2017713"/>
            <a:ext cx="8312150" cy="4114800"/>
          </a:xfrm>
        </p:spPr>
        <p:txBody>
          <a:bodyPr/>
          <a:lstStyle/>
          <a:p>
            <a:pPr>
              <a:buFont typeface="Wingdings" panose="05000000000000000000" pitchFamily="2" charset="2"/>
              <a:buNone/>
            </a:pPr>
            <a:r>
              <a:rPr lang="en-US" altLang="zh-CN" sz="2400" dirty="0"/>
              <a:t> public T dequeue() //</a:t>
            </a:r>
            <a:r>
              <a:rPr lang="zh-CN" altLang="en-US" sz="2400" dirty="0"/>
              <a:t>出队，返回当前队头元素</a:t>
            </a:r>
            <a:r>
              <a:rPr lang="en-US" altLang="zh-CN" sz="2400" dirty="0"/>
              <a:t> </a:t>
            </a:r>
          </a:p>
          <a:p>
            <a:pPr>
              <a:buFont typeface="Wingdings" panose="05000000000000000000" pitchFamily="2" charset="2"/>
              <a:buNone/>
            </a:pPr>
            <a:r>
              <a:rPr lang="en-US" altLang="zh-CN" sz="2400" dirty="0"/>
              <a:t>    {</a:t>
            </a:r>
          </a:p>
          <a:p>
            <a:pPr>
              <a:buFont typeface="Wingdings" panose="05000000000000000000" pitchFamily="2" charset="2"/>
              <a:buNone/>
            </a:pPr>
            <a:r>
              <a:rPr lang="en-US" altLang="zh-CN" sz="2400" dirty="0"/>
              <a:t>        1</a:t>
            </a:r>
            <a:r>
              <a:rPr lang="zh-CN" altLang="en-US" sz="2400" dirty="0"/>
              <a:t>、判断队列是否为空，如果不空则</a:t>
            </a:r>
            <a:endParaRPr lang="en-US" altLang="zh-CN" sz="2400" dirty="0"/>
          </a:p>
          <a:p>
            <a:pPr>
              <a:buFont typeface="Wingdings" panose="05000000000000000000" pitchFamily="2" charset="2"/>
              <a:buNone/>
            </a:pPr>
            <a:r>
              <a:rPr lang="en-US" altLang="zh-CN" sz="2400" dirty="0"/>
              <a:t>        2</a:t>
            </a:r>
            <a:r>
              <a:rPr lang="zh-CN" altLang="en-US" sz="2400" dirty="0"/>
              <a:t>、取得队头元素，删除队头结点，新队头为原队头的下一个结点</a:t>
            </a:r>
          </a:p>
          <a:p>
            <a:pPr>
              <a:buFont typeface="Wingdings" panose="05000000000000000000" pitchFamily="2" charset="2"/>
              <a:buNone/>
            </a:pPr>
            <a:r>
              <a:rPr lang="zh-CN" altLang="en-US" sz="2400" dirty="0"/>
              <a:t>        </a:t>
            </a:r>
            <a:r>
              <a:rPr lang="en-US" altLang="zh-CN" sz="2400" dirty="0"/>
              <a:t>3</a:t>
            </a:r>
            <a:r>
              <a:rPr lang="zh-CN" altLang="en-US" sz="2400" dirty="0"/>
              <a:t>、如果此时队头为空则队列为空，置队尾也为空</a:t>
            </a:r>
            <a:endParaRPr lang="en-US" altLang="zh-CN" sz="2400" dirty="0"/>
          </a:p>
          <a:p>
            <a:pPr>
              <a:buFont typeface="Wingdings" panose="05000000000000000000" pitchFamily="2" charset="2"/>
              <a:buNone/>
            </a:pPr>
            <a:r>
              <a:rPr lang="en-US" altLang="zh-CN" sz="2400" dirty="0"/>
              <a:t>	4</a:t>
            </a:r>
            <a:r>
              <a:rPr lang="zh-CN" altLang="en-US" sz="2400" dirty="0"/>
              <a:t>、返回刚删除的元素</a:t>
            </a:r>
            <a:endParaRPr lang="en-US" altLang="zh-CN" sz="2400" dirty="0"/>
          </a:p>
          <a:p>
            <a:pPr>
              <a:buFont typeface="Wingdings" panose="05000000000000000000" pitchFamily="2" charset="2"/>
              <a:buNone/>
            </a:pPr>
            <a:r>
              <a:rPr lang="en-US" altLang="zh-CN" sz="2400" dirty="0"/>
              <a:t>	5</a:t>
            </a:r>
            <a:r>
              <a:rPr lang="zh-CN" altLang="en-US" sz="2400" dirty="0"/>
              <a:t>、如果删除前队列空，则返回空</a:t>
            </a:r>
            <a:endParaRPr lang="en-US" altLang="zh-CN" sz="2400" dirty="0"/>
          </a:p>
          <a:p>
            <a:pPr>
              <a:buFont typeface="Wingdings" panose="05000000000000000000" pitchFamily="2" charset="2"/>
              <a:buNone/>
            </a:pPr>
            <a:r>
              <a:rPr lang="en-US" altLang="zh-CN" sz="2400" dirty="0"/>
              <a:t>    } </a:t>
            </a:r>
            <a:endParaRPr lang="zh-CN" altLang="en-US" sz="2400" dirty="0"/>
          </a:p>
        </p:txBody>
      </p:sp>
      <p:sp>
        <p:nvSpPr>
          <p:cNvPr id="2" name="灯片编号占位符 1">
            <a:extLst>
              <a:ext uri="{FF2B5EF4-FFF2-40B4-BE49-F238E27FC236}">
                <a16:creationId xmlns:a16="http://schemas.microsoft.com/office/drawing/2014/main" id="{E3CA4B7B-4898-4ECF-9205-FDB6B7F4AFA6}"/>
              </a:ext>
            </a:extLst>
          </p:cNvPr>
          <p:cNvSpPr>
            <a:spLocks noGrp="1"/>
          </p:cNvSpPr>
          <p:nvPr>
            <p:ph type="sldNum" sz="quarter" idx="12"/>
          </p:nvPr>
        </p:nvSpPr>
        <p:spPr/>
        <p:txBody>
          <a:bodyPr/>
          <a:lstStyle/>
          <a:p>
            <a:fld id="{6F7EDBC0-6DEE-4BD2-A354-B0E2D215F1D6}" type="slidenum">
              <a:rPr lang="zh-CN" altLang="en-US" smtClean="0"/>
              <a:pPr/>
              <a:t>79</a:t>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a:extLst>
              <a:ext uri="{FF2B5EF4-FFF2-40B4-BE49-F238E27FC236}">
                <a16:creationId xmlns:a16="http://schemas.microsoft.com/office/drawing/2014/main" id="{616F6965-4978-4771-BC6F-CE31F40BD858}"/>
              </a:ext>
            </a:extLst>
          </p:cNvPr>
          <p:cNvSpPr txBox="1">
            <a:spLocks noChangeArrowheads="1"/>
          </p:cNvSpPr>
          <p:nvPr/>
        </p:nvSpPr>
        <p:spPr bwMode="auto">
          <a:xfrm>
            <a:off x="701675" y="5949950"/>
            <a:ext cx="6477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solidFill>
                  <a:srgbClr val="002060"/>
                </a:solidFill>
              </a:rPr>
              <a:t>栈的操作特性：后进先出</a:t>
            </a:r>
          </a:p>
        </p:txBody>
      </p:sp>
      <p:grpSp>
        <p:nvGrpSpPr>
          <p:cNvPr id="7171" name="Group 3">
            <a:extLst>
              <a:ext uri="{FF2B5EF4-FFF2-40B4-BE49-F238E27FC236}">
                <a16:creationId xmlns:a16="http://schemas.microsoft.com/office/drawing/2014/main" id="{AA4BCC2C-DEFC-40DA-BF6A-4E9583A39B7C}"/>
              </a:ext>
            </a:extLst>
          </p:cNvPr>
          <p:cNvGrpSpPr>
            <a:grpSpLocks/>
          </p:cNvGrpSpPr>
          <p:nvPr/>
        </p:nvGrpSpPr>
        <p:grpSpPr bwMode="auto">
          <a:xfrm>
            <a:off x="2286000" y="2921000"/>
            <a:ext cx="1924050" cy="2819400"/>
            <a:chOff x="1440" y="1920"/>
            <a:chExt cx="1212" cy="1776"/>
          </a:xfrm>
          <a:solidFill>
            <a:schemeClr val="bg1">
              <a:lumMod val="95000"/>
            </a:schemeClr>
          </a:solidFill>
        </p:grpSpPr>
        <p:sp>
          <p:nvSpPr>
            <p:cNvPr id="7191" name="Line 4">
              <a:extLst>
                <a:ext uri="{FF2B5EF4-FFF2-40B4-BE49-F238E27FC236}">
                  <a16:creationId xmlns:a16="http://schemas.microsoft.com/office/drawing/2014/main" id="{692D337D-DF7E-4D15-BF36-4A519C323476}"/>
                </a:ext>
              </a:extLst>
            </p:cNvPr>
            <p:cNvSpPr>
              <a:spLocks noChangeShapeType="1"/>
            </p:cNvSpPr>
            <p:nvPr/>
          </p:nvSpPr>
          <p:spPr bwMode="auto">
            <a:xfrm>
              <a:off x="1440" y="1920"/>
              <a:ext cx="0" cy="1776"/>
            </a:xfrm>
            <a:prstGeom prst="line">
              <a:avLst/>
            </a:prstGeom>
            <a:grpFill/>
            <a:ln w="57150">
              <a:solidFill>
                <a:srgbClr val="00206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srgbClr val="002060"/>
                </a:solidFill>
              </a:endParaRPr>
            </a:p>
          </p:txBody>
        </p:sp>
        <p:sp>
          <p:nvSpPr>
            <p:cNvPr id="7192" name="Line 5">
              <a:extLst>
                <a:ext uri="{FF2B5EF4-FFF2-40B4-BE49-F238E27FC236}">
                  <a16:creationId xmlns:a16="http://schemas.microsoft.com/office/drawing/2014/main" id="{CD496948-9EC2-412D-964B-2869CB1FD8D2}"/>
                </a:ext>
              </a:extLst>
            </p:cNvPr>
            <p:cNvSpPr>
              <a:spLocks noChangeShapeType="1"/>
            </p:cNvSpPr>
            <p:nvPr/>
          </p:nvSpPr>
          <p:spPr bwMode="auto">
            <a:xfrm>
              <a:off x="1440" y="3696"/>
              <a:ext cx="1200" cy="0"/>
            </a:xfrm>
            <a:prstGeom prst="line">
              <a:avLst/>
            </a:prstGeom>
            <a:grpFill/>
            <a:ln w="57150">
              <a:solidFill>
                <a:srgbClr val="00206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srgbClr val="002060"/>
                </a:solidFill>
              </a:endParaRPr>
            </a:p>
          </p:txBody>
        </p:sp>
        <p:sp>
          <p:nvSpPr>
            <p:cNvPr id="7193" name="Line 6">
              <a:extLst>
                <a:ext uri="{FF2B5EF4-FFF2-40B4-BE49-F238E27FC236}">
                  <a16:creationId xmlns:a16="http://schemas.microsoft.com/office/drawing/2014/main" id="{582C00FF-E697-4AF3-80C5-8C24A5016A43}"/>
                </a:ext>
              </a:extLst>
            </p:cNvPr>
            <p:cNvSpPr>
              <a:spLocks noChangeShapeType="1"/>
            </p:cNvSpPr>
            <p:nvPr/>
          </p:nvSpPr>
          <p:spPr bwMode="auto">
            <a:xfrm>
              <a:off x="2652" y="1968"/>
              <a:ext cx="0" cy="1728"/>
            </a:xfrm>
            <a:prstGeom prst="line">
              <a:avLst/>
            </a:prstGeom>
            <a:grpFill/>
            <a:ln w="57150">
              <a:solidFill>
                <a:srgbClr val="00206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srgbClr val="002060"/>
                </a:solidFill>
              </a:endParaRPr>
            </a:p>
          </p:txBody>
        </p:sp>
      </p:grpSp>
      <p:sp>
        <p:nvSpPr>
          <p:cNvPr id="7172" name="Rectangle 7">
            <a:extLst>
              <a:ext uri="{FF2B5EF4-FFF2-40B4-BE49-F238E27FC236}">
                <a16:creationId xmlns:a16="http://schemas.microsoft.com/office/drawing/2014/main" id="{C245FD2F-596C-4060-A8B7-39114CA223DB}"/>
              </a:ext>
            </a:extLst>
          </p:cNvPr>
          <p:cNvSpPr>
            <a:spLocks noChangeArrowheads="1"/>
          </p:cNvSpPr>
          <p:nvPr/>
        </p:nvSpPr>
        <p:spPr bwMode="auto">
          <a:xfrm>
            <a:off x="2286000" y="5111750"/>
            <a:ext cx="1905000" cy="609600"/>
          </a:xfrm>
          <a:prstGeom prst="rect">
            <a:avLst/>
          </a:prstGeom>
          <a:solidFill>
            <a:schemeClr val="bg1">
              <a:lumMod val="95000"/>
            </a:schemeClr>
          </a:solidFill>
          <a:ln w="9525">
            <a:solidFill>
              <a:srgbClr val="002060"/>
            </a:solidFill>
            <a:miter lim="800000"/>
            <a:headEnd/>
            <a:tailEnd/>
          </a:ln>
          <a:effectLst/>
        </p:spPr>
        <p:txBody>
          <a:bodyPr wrap="none" tIns="0" anchor="ctr"/>
          <a:lstStyle>
            <a:lvl1pPr>
              <a:defRPr kumimoji="1" sz="4000">
                <a:solidFill>
                  <a:schemeClr val="tx1"/>
                </a:solidFill>
                <a:latin typeface="Times New Roman" panose="02020603050405020304" pitchFamily="18" charset="0"/>
                <a:ea typeface="宋体" panose="02010600030101010101" pitchFamily="2" charset="-122"/>
              </a:defRPr>
            </a:lvl1pPr>
            <a:lvl2pPr marL="742950" indent="-285750">
              <a:defRPr kumimoji="1" sz="4000">
                <a:solidFill>
                  <a:schemeClr val="tx1"/>
                </a:solidFill>
                <a:latin typeface="Times New Roman" panose="02020603050405020304" pitchFamily="18" charset="0"/>
                <a:ea typeface="宋体" panose="02010600030101010101" pitchFamily="2" charset="-122"/>
              </a:defRPr>
            </a:lvl2pPr>
            <a:lvl3pPr marL="1143000" indent="-228600">
              <a:defRPr kumimoji="1" sz="4000">
                <a:solidFill>
                  <a:schemeClr val="tx1"/>
                </a:solidFill>
                <a:latin typeface="Times New Roman" panose="02020603050405020304" pitchFamily="18" charset="0"/>
                <a:ea typeface="宋体" panose="02010600030101010101" pitchFamily="2" charset="-122"/>
              </a:defRPr>
            </a:lvl3pPr>
            <a:lvl4pPr marL="1600200" indent="-228600">
              <a:defRPr kumimoji="1" sz="4000">
                <a:solidFill>
                  <a:schemeClr val="tx1"/>
                </a:solidFill>
                <a:latin typeface="Times New Roman" panose="02020603050405020304" pitchFamily="18" charset="0"/>
                <a:ea typeface="宋体" panose="02010600030101010101" pitchFamily="2" charset="-122"/>
              </a:defRPr>
            </a:lvl4pPr>
            <a:lvl5pPr marL="2057400" indent="-22860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ctr">
              <a:defRPr/>
            </a:pPr>
            <a:r>
              <a:rPr kumimoji="0" lang="en-US" altLang="zh-CN">
                <a:solidFill>
                  <a:srgbClr val="002060"/>
                </a:solidFill>
              </a:rPr>
              <a:t>a</a:t>
            </a:r>
            <a:r>
              <a:rPr kumimoji="0" lang="en-US" altLang="zh-CN" baseline="-25000">
                <a:solidFill>
                  <a:srgbClr val="002060"/>
                </a:solidFill>
              </a:rPr>
              <a:t>1</a:t>
            </a:r>
          </a:p>
        </p:txBody>
      </p:sp>
      <p:sp>
        <p:nvSpPr>
          <p:cNvPr id="7173" name="Rectangle 8">
            <a:extLst>
              <a:ext uri="{FF2B5EF4-FFF2-40B4-BE49-F238E27FC236}">
                <a16:creationId xmlns:a16="http://schemas.microsoft.com/office/drawing/2014/main" id="{31F15ECD-C672-4C92-8429-E6E839748FD4}"/>
              </a:ext>
            </a:extLst>
          </p:cNvPr>
          <p:cNvSpPr>
            <a:spLocks noChangeArrowheads="1"/>
          </p:cNvSpPr>
          <p:nvPr/>
        </p:nvSpPr>
        <p:spPr bwMode="auto">
          <a:xfrm>
            <a:off x="2286000" y="4492625"/>
            <a:ext cx="1905000" cy="609600"/>
          </a:xfrm>
          <a:prstGeom prst="rect">
            <a:avLst/>
          </a:prstGeom>
          <a:solidFill>
            <a:schemeClr val="bg1">
              <a:lumMod val="95000"/>
            </a:schemeClr>
          </a:solidFill>
          <a:ln w="9525">
            <a:solidFill>
              <a:srgbClr val="002060"/>
            </a:solidFill>
            <a:miter lim="800000"/>
            <a:headEnd/>
            <a:tailEnd/>
          </a:ln>
          <a:effectLst/>
        </p:spPr>
        <p:txBody>
          <a:bodyPr wrap="none" tIns="0" anchor="ctr"/>
          <a:lstStyle>
            <a:lvl1pPr>
              <a:defRPr kumimoji="1" sz="4000">
                <a:solidFill>
                  <a:schemeClr val="tx1"/>
                </a:solidFill>
                <a:latin typeface="Times New Roman" panose="02020603050405020304" pitchFamily="18" charset="0"/>
                <a:ea typeface="宋体" panose="02010600030101010101" pitchFamily="2" charset="-122"/>
              </a:defRPr>
            </a:lvl1pPr>
            <a:lvl2pPr marL="742950" indent="-285750">
              <a:defRPr kumimoji="1" sz="4000">
                <a:solidFill>
                  <a:schemeClr val="tx1"/>
                </a:solidFill>
                <a:latin typeface="Times New Roman" panose="02020603050405020304" pitchFamily="18" charset="0"/>
                <a:ea typeface="宋体" panose="02010600030101010101" pitchFamily="2" charset="-122"/>
              </a:defRPr>
            </a:lvl2pPr>
            <a:lvl3pPr marL="1143000" indent="-228600">
              <a:defRPr kumimoji="1" sz="4000">
                <a:solidFill>
                  <a:schemeClr val="tx1"/>
                </a:solidFill>
                <a:latin typeface="Times New Roman" panose="02020603050405020304" pitchFamily="18" charset="0"/>
                <a:ea typeface="宋体" panose="02010600030101010101" pitchFamily="2" charset="-122"/>
              </a:defRPr>
            </a:lvl3pPr>
            <a:lvl4pPr marL="1600200" indent="-228600">
              <a:defRPr kumimoji="1" sz="4000">
                <a:solidFill>
                  <a:schemeClr val="tx1"/>
                </a:solidFill>
                <a:latin typeface="Times New Roman" panose="02020603050405020304" pitchFamily="18" charset="0"/>
                <a:ea typeface="宋体" panose="02010600030101010101" pitchFamily="2" charset="-122"/>
              </a:defRPr>
            </a:lvl4pPr>
            <a:lvl5pPr marL="2057400" indent="-22860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ctr">
              <a:defRPr/>
            </a:pPr>
            <a:r>
              <a:rPr kumimoji="0" lang="en-US" altLang="zh-CN">
                <a:solidFill>
                  <a:srgbClr val="002060"/>
                </a:solidFill>
              </a:rPr>
              <a:t>a</a:t>
            </a:r>
            <a:r>
              <a:rPr kumimoji="0" lang="en-US" altLang="zh-CN" baseline="-25000">
                <a:solidFill>
                  <a:srgbClr val="002060"/>
                </a:solidFill>
              </a:rPr>
              <a:t>2</a:t>
            </a:r>
          </a:p>
        </p:txBody>
      </p:sp>
      <p:sp>
        <p:nvSpPr>
          <p:cNvPr id="148489" name="Rectangle 9">
            <a:extLst>
              <a:ext uri="{FF2B5EF4-FFF2-40B4-BE49-F238E27FC236}">
                <a16:creationId xmlns:a16="http://schemas.microsoft.com/office/drawing/2014/main" id="{25A8CB89-AF91-4FAB-BFA1-20D99371383F}"/>
              </a:ext>
            </a:extLst>
          </p:cNvPr>
          <p:cNvSpPr>
            <a:spLocks noChangeArrowheads="1"/>
          </p:cNvSpPr>
          <p:nvPr/>
        </p:nvSpPr>
        <p:spPr bwMode="auto">
          <a:xfrm>
            <a:off x="2286000" y="3878263"/>
            <a:ext cx="1905000" cy="609600"/>
          </a:xfrm>
          <a:prstGeom prst="rect">
            <a:avLst/>
          </a:prstGeom>
          <a:solidFill>
            <a:schemeClr val="bg1">
              <a:lumMod val="95000"/>
            </a:schemeClr>
          </a:solidFill>
          <a:ln w="9525">
            <a:solidFill>
              <a:srgbClr val="002060"/>
            </a:solidFill>
            <a:miter lim="800000"/>
            <a:headEnd/>
            <a:tailEnd/>
          </a:ln>
          <a:effectLst/>
        </p:spPr>
        <p:txBody>
          <a:bodyPr wrap="none" tIns="0" anchor="ctr"/>
          <a:lstStyle>
            <a:lvl1pPr>
              <a:defRPr kumimoji="1" sz="4000">
                <a:solidFill>
                  <a:schemeClr val="tx1"/>
                </a:solidFill>
                <a:latin typeface="Times New Roman" panose="02020603050405020304" pitchFamily="18" charset="0"/>
                <a:ea typeface="宋体" panose="02010600030101010101" pitchFamily="2" charset="-122"/>
              </a:defRPr>
            </a:lvl1pPr>
            <a:lvl2pPr marL="742950" indent="-285750">
              <a:defRPr kumimoji="1" sz="4000">
                <a:solidFill>
                  <a:schemeClr val="tx1"/>
                </a:solidFill>
                <a:latin typeface="Times New Roman" panose="02020603050405020304" pitchFamily="18" charset="0"/>
                <a:ea typeface="宋体" panose="02010600030101010101" pitchFamily="2" charset="-122"/>
              </a:defRPr>
            </a:lvl2pPr>
            <a:lvl3pPr marL="1143000" indent="-228600">
              <a:defRPr kumimoji="1" sz="4000">
                <a:solidFill>
                  <a:schemeClr val="tx1"/>
                </a:solidFill>
                <a:latin typeface="Times New Roman" panose="02020603050405020304" pitchFamily="18" charset="0"/>
                <a:ea typeface="宋体" panose="02010600030101010101" pitchFamily="2" charset="-122"/>
              </a:defRPr>
            </a:lvl3pPr>
            <a:lvl4pPr marL="1600200" indent="-228600">
              <a:defRPr kumimoji="1" sz="4000">
                <a:solidFill>
                  <a:schemeClr val="tx1"/>
                </a:solidFill>
                <a:latin typeface="Times New Roman" panose="02020603050405020304" pitchFamily="18" charset="0"/>
                <a:ea typeface="宋体" panose="02010600030101010101" pitchFamily="2" charset="-122"/>
              </a:defRPr>
            </a:lvl4pPr>
            <a:lvl5pPr marL="2057400" indent="-22860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ctr">
              <a:defRPr/>
            </a:pPr>
            <a:r>
              <a:rPr kumimoji="0" lang="en-US" altLang="zh-CN">
                <a:solidFill>
                  <a:srgbClr val="002060"/>
                </a:solidFill>
              </a:rPr>
              <a:t>a</a:t>
            </a:r>
            <a:r>
              <a:rPr kumimoji="0" lang="en-US" altLang="zh-CN" baseline="-25000">
                <a:solidFill>
                  <a:srgbClr val="002060"/>
                </a:solidFill>
              </a:rPr>
              <a:t>3</a:t>
            </a:r>
          </a:p>
        </p:txBody>
      </p:sp>
      <p:sp>
        <p:nvSpPr>
          <p:cNvPr id="9223" name="Arc 10">
            <a:extLst>
              <a:ext uri="{FF2B5EF4-FFF2-40B4-BE49-F238E27FC236}">
                <a16:creationId xmlns:a16="http://schemas.microsoft.com/office/drawing/2014/main" id="{9EA7956A-B9B3-4CF2-AECE-4F2B92407093}"/>
              </a:ext>
            </a:extLst>
          </p:cNvPr>
          <p:cNvSpPr>
            <a:spLocks/>
          </p:cNvSpPr>
          <p:nvPr/>
        </p:nvSpPr>
        <p:spPr bwMode="auto">
          <a:xfrm>
            <a:off x="1511300" y="2079625"/>
            <a:ext cx="949325" cy="10795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00206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24" name="Text Box 11">
            <a:extLst>
              <a:ext uri="{FF2B5EF4-FFF2-40B4-BE49-F238E27FC236}">
                <a16:creationId xmlns:a16="http://schemas.microsoft.com/office/drawing/2014/main" id="{218C59EB-E3A8-44F3-993F-6CAE877D6A07}"/>
              </a:ext>
            </a:extLst>
          </p:cNvPr>
          <p:cNvSpPr txBox="1">
            <a:spLocks noChangeArrowheads="1"/>
          </p:cNvSpPr>
          <p:nvPr/>
        </p:nvSpPr>
        <p:spPr bwMode="auto">
          <a:xfrm>
            <a:off x="1331913" y="2349500"/>
            <a:ext cx="900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002060"/>
                </a:solidFill>
              </a:rPr>
              <a:t>入栈</a:t>
            </a:r>
          </a:p>
        </p:txBody>
      </p:sp>
      <p:sp>
        <p:nvSpPr>
          <p:cNvPr id="9225" name="Arc 12">
            <a:extLst>
              <a:ext uri="{FF2B5EF4-FFF2-40B4-BE49-F238E27FC236}">
                <a16:creationId xmlns:a16="http://schemas.microsoft.com/office/drawing/2014/main" id="{625BA460-2502-4BE7-86BE-6DF4EA5356EF}"/>
              </a:ext>
            </a:extLst>
          </p:cNvPr>
          <p:cNvSpPr>
            <a:spLocks/>
          </p:cNvSpPr>
          <p:nvPr/>
        </p:nvSpPr>
        <p:spPr bwMode="auto">
          <a:xfrm rot="10886353" flipV="1">
            <a:off x="3978275" y="2079625"/>
            <a:ext cx="1012825" cy="1157288"/>
          </a:xfrm>
          <a:custGeom>
            <a:avLst/>
            <a:gdLst>
              <a:gd name="T0" fmla="*/ 0 w 26092"/>
              <a:gd name="T1" fmla="*/ 2147483647 h 21600"/>
              <a:gd name="T2" fmla="*/ 2147483647 w 26092"/>
              <a:gd name="T3" fmla="*/ 2147483647 h 21600"/>
              <a:gd name="T4" fmla="*/ 2147483647 w 26092"/>
              <a:gd name="T5" fmla="*/ 2147483647 h 21600"/>
              <a:gd name="T6" fmla="*/ 0 60000 65536"/>
              <a:gd name="T7" fmla="*/ 0 60000 65536"/>
              <a:gd name="T8" fmla="*/ 0 60000 65536"/>
            </a:gdLst>
            <a:ahLst/>
            <a:cxnLst>
              <a:cxn ang="T6">
                <a:pos x="T0" y="T1"/>
              </a:cxn>
              <a:cxn ang="T7">
                <a:pos x="T2" y="T3"/>
              </a:cxn>
              <a:cxn ang="T8">
                <a:pos x="T4" y="T5"/>
              </a:cxn>
            </a:cxnLst>
            <a:rect l="0" t="0" r="r" b="b"/>
            <a:pathLst>
              <a:path w="26092" h="21600" fill="none" extrusionOk="0">
                <a:moveTo>
                  <a:pt x="0" y="489"/>
                </a:moveTo>
                <a:cubicBezTo>
                  <a:pt x="1501" y="163"/>
                  <a:pt x="3034" y="-1"/>
                  <a:pt x="4571" y="0"/>
                </a:cubicBezTo>
                <a:cubicBezTo>
                  <a:pt x="15786" y="0"/>
                  <a:pt x="25136" y="8584"/>
                  <a:pt x="26092" y="19758"/>
                </a:cubicBezTo>
              </a:path>
              <a:path w="26092" h="21600" stroke="0" extrusionOk="0">
                <a:moveTo>
                  <a:pt x="0" y="489"/>
                </a:moveTo>
                <a:cubicBezTo>
                  <a:pt x="1501" y="163"/>
                  <a:pt x="3034" y="-1"/>
                  <a:pt x="4571" y="0"/>
                </a:cubicBezTo>
                <a:cubicBezTo>
                  <a:pt x="15786" y="0"/>
                  <a:pt x="25136" y="8584"/>
                  <a:pt x="26092" y="19758"/>
                </a:cubicBezTo>
                <a:lnTo>
                  <a:pt x="4571" y="21600"/>
                </a:lnTo>
                <a:lnTo>
                  <a:pt x="0" y="489"/>
                </a:lnTo>
                <a:close/>
              </a:path>
            </a:pathLst>
          </a:custGeom>
          <a:noFill/>
          <a:ln w="38100">
            <a:solidFill>
              <a:srgbClr val="00206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26" name="Text Box 13">
            <a:extLst>
              <a:ext uri="{FF2B5EF4-FFF2-40B4-BE49-F238E27FC236}">
                <a16:creationId xmlns:a16="http://schemas.microsoft.com/office/drawing/2014/main" id="{D3F98D3B-05BE-4C3A-B45F-29FA8EEE8255}"/>
              </a:ext>
            </a:extLst>
          </p:cNvPr>
          <p:cNvSpPr txBox="1">
            <a:spLocks noChangeArrowheads="1"/>
          </p:cNvSpPr>
          <p:nvPr/>
        </p:nvSpPr>
        <p:spPr bwMode="auto">
          <a:xfrm>
            <a:off x="4167188" y="239395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002060"/>
                </a:solidFill>
              </a:rPr>
              <a:t>出栈</a:t>
            </a:r>
          </a:p>
        </p:txBody>
      </p:sp>
      <p:grpSp>
        <p:nvGrpSpPr>
          <p:cNvPr id="9227" name="Group 14">
            <a:extLst>
              <a:ext uri="{FF2B5EF4-FFF2-40B4-BE49-F238E27FC236}">
                <a16:creationId xmlns:a16="http://schemas.microsoft.com/office/drawing/2014/main" id="{56413604-851A-4671-AC23-CAF32F105E8C}"/>
              </a:ext>
            </a:extLst>
          </p:cNvPr>
          <p:cNvGrpSpPr>
            <a:grpSpLocks/>
          </p:cNvGrpSpPr>
          <p:nvPr/>
        </p:nvGrpSpPr>
        <p:grpSpPr bwMode="auto">
          <a:xfrm>
            <a:off x="806450" y="5270500"/>
            <a:ext cx="1295400" cy="457200"/>
            <a:chOff x="528" y="3360"/>
            <a:chExt cx="816" cy="288"/>
          </a:xfrm>
        </p:grpSpPr>
        <p:sp>
          <p:nvSpPr>
            <p:cNvPr id="9239" name="Line 15">
              <a:extLst>
                <a:ext uri="{FF2B5EF4-FFF2-40B4-BE49-F238E27FC236}">
                  <a16:creationId xmlns:a16="http://schemas.microsoft.com/office/drawing/2014/main" id="{40C5C6C9-ADCB-4516-9950-6ED062612EEB}"/>
                </a:ext>
              </a:extLst>
            </p:cNvPr>
            <p:cNvSpPr>
              <a:spLocks noChangeShapeType="1"/>
            </p:cNvSpPr>
            <p:nvPr/>
          </p:nvSpPr>
          <p:spPr bwMode="auto">
            <a:xfrm>
              <a:off x="528" y="3648"/>
              <a:ext cx="81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40" name="Text Box 16">
              <a:extLst>
                <a:ext uri="{FF2B5EF4-FFF2-40B4-BE49-F238E27FC236}">
                  <a16:creationId xmlns:a16="http://schemas.microsoft.com/office/drawing/2014/main" id="{447DADDE-DA12-432D-8D62-086436E4FB40}"/>
                </a:ext>
              </a:extLst>
            </p:cNvPr>
            <p:cNvSpPr txBox="1">
              <a:spLocks noChangeArrowheads="1"/>
            </p:cNvSpPr>
            <p:nvPr/>
          </p:nvSpPr>
          <p:spPr bwMode="auto">
            <a:xfrm>
              <a:off x="624" y="3360"/>
              <a:ext cx="576" cy="288"/>
            </a:xfrm>
            <a:prstGeom prst="rect">
              <a:avLst/>
            </a:prstGeom>
            <a:solidFill>
              <a:schemeClr val="bg1">
                <a:lumMod val="9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solidFill>
                    <a:srgbClr val="002060"/>
                  </a:solidFill>
                </a:rPr>
                <a:t>栈底</a:t>
              </a:r>
            </a:p>
          </p:txBody>
        </p:sp>
      </p:grpSp>
      <p:grpSp>
        <p:nvGrpSpPr>
          <p:cNvPr id="148497" name="Group 17">
            <a:extLst>
              <a:ext uri="{FF2B5EF4-FFF2-40B4-BE49-F238E27FC236}">
                <a16:creationId xmlns:a16="http://schemas.microsoft.com/office/drawing/2014/main" id="{632A7E2E-4029-4F9E-9A49-D1FB481E5D79}"/>
              </a:ext>
            </a:extLst>
          </p:cNvPr>
          <p:cNvGrpSpPr>
            <a:grpSpLocks/>
          </p:cNvGrpSpPr>
          <p:nvPr/>
        </p:nvGrpSpPr>
        <p:grpSpPr bwMode="auto">
          <a:xfrm>
            <a:off x="817563" y="3751263"/>
            <a:ext cx="1295400" cy="457200"/>
            <a:chOff x="528" y="3360"/>
            <a:chExt cx="816" cy="288"/>
          </a:xfrm>
        </p:grpSpPr>
        <p:sp>
          <p:nvSpPr>
            <p:cNvPr id="9237" name="Line 18">
              <a:extLst>
                <a:ext uri="{FF2B5EF4-FFF2-40B4-BE49-F238E27FC236}">
                  <a16:creationId xmlns:a16="http://schemas.microsoft.com/office/drawing/2014/main" id="{B114633F-71A2-477E-98FE-AEEFB2A19113}"/>
                </a:ext>
              </a:extLst>
            </p:cNvPr>
            <p:cNvSpPr>
              <a:spLocks noChangeShapeType="1"/>
            </p:cNvSpPr>
            <p:nvPr/>
          </p:nvSpPr>
          <p:spPr bwMode="auto">
            <a:xfrm>
              <a:off x="528" y="3648"/>
              <a:ext cx="81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38" name="Text Box 19">
              <a:extLst>
                <a:ext uri="{FF2B5EF4-FFF2-40B4-BE49-F238E27FC236}">
                  <a16:creationId xmlns:a16="http://schemas.microsoft.com/office/drawing/2014/main" id="{FE5A6639-83D0-4D6A-A1C2-F5574F81DBA7}"/>
                </a:ext>
              </a:extLst>
            </p:cNvPr>
            <p:cNvSpPr txBox="1">
              <a:spLocks noChangeArrowheads="1"/>
            </p:cNvSpPr>
            <p:nvPr/>
          </p:nvSpPr>
          <p:spPr bwMode="auto">
            <a:xfrm>
              <a:off x="624" y="3360"/>
              <a:ext cx="576" cy="288"/>
            </a:xfrm>
            <a:prstGeom prst="rect">
              <a:avLst/>
            </a:prstGeom>
            <a:solidFill>
              <a:schemeClr val="bg1">
                <a:lumMod val="9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solidFill>
                    <a:srgbClr val="002060"/>
                  </a:solidFill>
                </a:rPr>
                <a:t>栈顶</a:t>
              </a:r>
            </a:p>
          </p:txBody>
        </p:sp>
      </p:grpSp>
      <p:sp>
        <p:nvSpPr>
          <p:cNvPr id="9229" name="Text Box 21">
            <a:extLst>
              <a:ext uri="{FF2B5EF4-FFF2-40B4-BE49-F238E27FC236}">
                <a16:creationId xmlns:a16="http://schemas.microsoft.com/office/drawing/2014/main" id="{AF6C2818-6313-47DE-8A8A-B1BE20C1CE22}"/>
              </a:ext>
            </a:extLst>
          </p:cNvPr>
          <p:cNvSpPr txBox="1">
            <a:spLocks noChangeArrowheads="1"/>
          </p:cNvSpPr>
          <p:nvPr/>
        </p:nvSpPr>
        <p:spPr bwMode="auto">
          <a:xfrm>
            <a:off x="4703763" y="3833813"/>
            <a:ext cx="4122737"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rgbClr val="002060"/>
                </a:solidFill>
              </a:rPr>
              <a:t>插入：入栈、进栈、压栈</a:t>
            </a:r>
          </a:p>
          <a:p>
            <a:pPr eaLnBrk="1" hangingPunct="1">
              <a:spcBef>
                <a:spcPct val="50000"/>
              </a:spcBef>
            </a:pPr>
            <a:r>
              <a:rPr lang="zh-CN" altLang="en-US" sz="2800" b="1">
                <a:solidFill>
                  <a:srgbClr val="002060"/>
                </a:solidFill>
              </a:rPr>
              <a:t>删除：出栈、弹栈</a:t>
            </a:r>
          </a:p>
        </p:txBody>
      </p:sp>
      <p:grpSp>
        <p:nvGrpSpPr>
          <p:cNvPr id="148502" name="Group 22">
            <a:extLst>
              <a:ext uri="{FF2B5EF4-FFF2-40B4-BE49-F238E27FC236}">
                <a16:creationId xmlns:a16="http://schemas.microsoft.com/office/drawing/2014/main" id="{FB676907-4AAD-41B0-89A4-6C182E8F5953}"/>
              </a:ext>
            </a:extLst>
          </p:cNvPr>
          <p:cNvGrpSpPr>
            <a:grpSpLocks/>
          </p:cNvGrpSpPr>
          <p:nvPr/>
        </p:nvGrpSpPr>
        <p:grpSpPr bwMode="auto">
          <a:xfrm>
            <a:off x="817563" y="4333875"/>
            <a:ext cx="1295400" cy="457200"/>
            <a:chOff x="528" y="3360"/>
            <a:chExt cx="816" cy="288"/>
          </a:xfrm>
          <a:solidFill>
            <a:schemeClr val="bg1">
              <a:lumMod val="95000"/>
            </a:schemeClr>
          </a:solidFill>
        </p:grpSpPr>
        <p:sp>
          <p:nvSpPr>
            <p:cNvPr id="9235" name="Line 23">
              <a:extLst>
                <a:ext uri="{FF2B5EF4-FFF2-40B4-BE49-F238E27FC236}">
                  <a16:creationId xmlns:a16="http://schemas.microsoft.com/office/drawing/2014/main" id="{EE720C7C-5312-4931-8928-F056C207F216}"/>
                </a:ext>
              </a:extLst>
            </p:cNvPr>
            <p:cNvSpPr>
              <a:spLocks noChangeShapeType="1"/>
            </p:cNvSpPr>
            <p:nvPr/>
          </p:nvSpPr>
          <p:spPr bwMode="auto">
            <a:xfrm>
              <a:off x="528" y="3648"/>
              <a:ext cx="816" cy="0"/>
            </a:xfrm>
            <a:prstGeom prst="line">
              <a:avLst/>
            </a:prstGeom>
            <a:grpFill/>
            <a:ln w="38100">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36" name="Text Box 24">
              <a:extLst>
                <a:ext uri="{FF2B5EF4-FFF2-40B4-BE49-F238E27FC236}">
                  <a16:creationId xmlns:a16="http://schemas.microsoft.com/office/drawing/2014/main" id="{449A8D37-3915-4AC7-84FF-7FDBABAFE766}"/>
                </a:ext>
              </a:extLst>
            </p:cNvPr>
            <p:cNvSpPr txBox="1">
              <a:spLocks noChangeArrowheads="1"/>
            </p:cNvSpPr>
            <p:nvPr/>
          </p:nvSpPr>
          <p:spPr bwMode="auto">
            <a:xfrm>
              <a:off x="624" y="3360"/>
              <a:ext cx="576"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a:solidFill>
                    <a:srgbClr val="002060"/>
                  </a:solidFill>
                </a:rPr>
                <a:t>栈顶</a:t>
              </a:r>
            </a:p>
          </p:txBody>
        </p:sp>
      </p:grpSp>
      <p:sp>
        <p:nvSpPr>
          <p:cNvPr id="9231" name="Text Box 25">
            <a:extLst>
              <a:ext uri="{FF2B5EF4-FFF2-40B4-BE49-F238E27FC236}">
                <a16:creationId xmlns:a16="http://schemas.microsoft.com/office/drawing/2014/main" id="{54926F0B-C2FF-4CC6-88D1-D5B2479D9453}"/>
              </a:ext>
            </a:extLst>
          </p:cNvPr>
          <p:cNvSpPr txBox="1">
            <a:spLocks noChangeArrowheads="1"/>
          </p:cNvSpPr>
          <p:nvPr/>
        </p:nvSpPr>
        <p:spPr bwMode="auto">
          <a:xfrm>
            <a:off x="806450" y="1003300"/>
            <a:ext cx="5105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solidFill>
                  <a:srgbClr val="002060"/>
                </a:solidFill>
              </a:rPr>
              <a:t>栈的示意图</a:t>
            </a:r>
          </a:p>
        </p:txBody>
      </p:sp>
      <p:sp>
        <p:nvSpPr>
          <p:cNvPr id="9232" name="Text Box 2">
            <a:extLst>
              <a:ext uri="{FF2B5EF4-FFF2-40B4-BE49-F238E27FC236}">
                <a16:creationId xmlns:a16="http://schemas.microsoft.com/office/drawing/2014/main" id="{B1A75005-B04E-4D16-B787-4D5F7AE7DB47}"/>
              </a:ext>
            </a:extLst>
          </p:cNvPr>
          <p:cNvSpPr txBox="1">
            <a:spLocks noChangeArrowheads="1"/>
          </p:cNvSpPr>
          <p:nvPr/>
        </p:nvSpPr>
        <p:spPr bwMode="auto">
          <a:xfrm>
            <a:off x="725547" y="351001"/>
            <a:ext cx="4913312" cy="646331"/>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600" b="1" dirty="0">
                <a:solidFill>
                  <a:schemeClr val="bg1"/>
                </a:solidFill>
              </a:rPr>
              <a:t> </a:t>
            </a:r>
            <a:r>
              <a:rPr lang="en-US" altLang="zh-CN" sz="3600" b="1" dirty="0"/>
              <a:t>4.1 </a:t>
            </a:r>
            <a:r>
              <a:rPr lang="zh-CN" altLang="en-US" sz="3600" b="1" dirty="0"/>
              <a:t>特殊线性表</a:t>
            </a:r>
            <a:r>
              <a:rPr lang="en-US" altLang="zh-CN" sz="3600" b="1" dirty="0"/>
              <a:t>——</a:t>
            </a:r>
            <a:r>
              <a:rPr lang="zh-CN" altLang="en-US" sz="3600" b="1" dirty="0"/>
              <a:t>栈</a:t>
            </a:r>
          </a:p>
        </p:txBody>
      </p:sp>
      <p:sp>
        <p:nvSpPr>
          <p:cNvPr id="9233" name="灯片编号占位符 2">
            <a:extLst>
              <a:ext uri="{FF2B5EF4-FFF2-40B4-BE49-F238E27FC236}">
                <a16:creationId xmlns:a16="http://schemas.microsoft.com/office/drawing/2014/main" id="{9A567272-728E-4DC8-B4D5-777486D467EE}"/>
              </a:ext>
            </a:extLst>
          </p:cNvPr>
          <p:cNvSpPr>
            <a:spLocks noGrp="1"/>
          </p:cNvSpPr>
          <p:nvPr>
            <p:ph type="sldNum" sz="quarter" idx="12"/>
          </p:nvPr>
        </p:nvSpPr>
        <p:spPr>
          <a:xfrm>
            <a:off x="5832475" y="6642100"/>
            <a:ext cx="331152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FC21C7B1-E420-438B-A53E-14154C7B22B5}" type="slidenum">
              <a:rPr lang="ko-KR" altLang="en-US" sz="1200">
                <a:solidFill>
                  <a:schemeClr val="accent1"/>
                </a:solidFill>
                <a:latin typeface="Verdana" panose="020B0604030504040204" pitchFamily="34" charset="0"/>
              </a:rPr>
              <a:pPr algn="ctr" eaLnBrk="1" hangingPunct="1"/>
              <a:t>8</a:t>
            </a:fld>
            <a:endParaRPr lang="en-US" altLang="ko-KR" sz="1200">
              <a:solidFill>
                <a:schemeClr val="accent1"/>
              </a:solidFill>
              <a:latin typeface="Verdana" panose="020B060403050404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1" fill="hold" grpId="0" nodeType="clickEffect">
                                  <p:stCondLst>
                                    <p:cond delay="0"/>
                                  </p:stCondLst>
                                  <p:childTnLst>
                                    <p:anim calcmode="lin" valueType="num">
                                      <p:cBhvr additive="base">
                                        <p:cTn id="6" dur="500"/>
                                        <p:tgtEl>
                                          <p:spTgt spid="148489"/>
                                        </p:tgtEl>
                                        <p:attrNameLst>
                                          <p:attrName>ppt_x</p:attrName>
                                        </p:attrNameLst>
                                      </p:cBhvr>
                                      <p:tavLst>
                                        <p:tav tm="0">
                                          <p:val>
                                            <p:strVal val="ppt_x"/>
                                          </p:val>
                                        </p:tav>
                                        <p:tav tm="100000">
                                          <p:val>
                                            <p:strVal val="ppt_x"/>
                                          </p:val>
                                        </p:tav>
                                      </p:tavLst>
                                    </p:anim>
                                    <p:anim calcmode="lin" valueType="num">
                                      <p:cBhvr additive="base">
                                        <p:cTn id="7" dur="500"/>
                                        <p:tgtEl>
                                          <p:spTgt spid="148489"/>
                                        </p:tgtEl>
                                        <p:attrNameLst>
                                          <p:attrName>ppt_y</p:attrName>
                                        </p:attrNameLst>
                                      </p:cBhvr>
                                      <p:tavLst>
                                        <p:tav tm="0">
                                          <p:val>
                                            <p:strVal val="ppt_y"/>
                                          </p:val>
                                        </p:tav>
                                        <p:tav tm="100000">
                                          <p:val>
                                            <p:strVal val="0-ppt_h/2"/>
                                          </p:val>
                                        </p:tav>
                                      </p:tavLst>
                                    </p:anim>
                                    <p:set>
                                      <p:cBhvr>
                                        <p:cTn id="8" dur="1" fill="hold">
                                          <p:stCondLst>
                                            <p:cond delay="499"/>
                                          </p:stCondLst>
                                        </p:cTn>
                                        <p:tgtEl>
                                          <p:spTgt spid="148489"/>
                                        </p:tgtEl>
                                        <p:attrNameLst>
                                          <p:attrName>style.visibility</p:attrName>
                                        </p:attrNameLst>
                                      </p:cBhvr>
                                      <p:to>
                                        <p:strVal val="hidden"/>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xit" presetSubtype="0" fill="hold" nodeType="clickEffect">
                                  <p:stCondLst>
                                    <p:cond delay="0"/>
                                  </p:stCondLst>
                                  <p:childTnLst>
                                    <p:set>
                                      <p:cBhvr>
                                        <p:cTn id="12" dur="1" fill="hold">
                                          <p:stCondLst>
                                            <p:cond delay="0"/>
                                          </p:stCondLst>
                                        </p:cTn>
                                        <p:tgtEl>
                                          <p:spTgt spid="148497"/>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8502"/>
                                        </p:tgtEl>
                                        <p:attrNameLst>
                                          <p:attrName>style.visibility</p:attrName>
                                        </p:attrNameLst>
                                      </p:cBhvr>
                                      <p:to>
                                        <p:strVal val="visible"/>
                                      </p:to>
                                    </p:set>
                                    <p:animEffect transition="in" filter="wipe(left)">
                                      <p:cBhvr>
                                        <p:cTn id="17" dur="500"/>
                                        <p:tgtEl>
                                          <p:spTgt spid="1485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48482"/>
                                        </p:tgtEl>
                                        <p:attrNameLst>
                                          <p:attrName>style.visibility</p:attrName>
                                        </p:attrNameLst>
                                      </p:cBhvr>
                                      <p:to>
                                        <p:strVal val="visible"/>
                                      </p:to>
                                    </p:set>
                                    <p:anim calcmode="lin" valueType="num">
                                      <p:cBhvr additive="base">
                                        <p:cTn id="22" dur="500" fill="hold"/>
                                        <p:tgtEl>
                                          <p:spTgt spid="148482"/>
                                        </p:tgtEl>
                                        <p:attrNameLst>
                                          <p:attrName>ppt_x</p:attrName>
                                        </p:attrNameLst>
                                      </p:cBhvr>
                                      <p:tavLst>
                                        <p:tav tm="0">
                                          <p:val>
                                            <p:strVal val="#ppt_x"/>
                                          </p:val>
                                        </p:tav>
                                        <p:tav tm="100000">
                                          <p:val>
                                            <p:strVal val="#ppt_x"/>
                                          </p:val>
                                        </p:tav>
                                      </p:tavLst>
                                    </p:anim>
                                    <p:anim calcmode="lin" valueType="num">
                                      <p:cBhvr additive="base">
                                        <p:cTn id="23" dur="500" fill="hold"/>
                                        <p:tgtEl>
                                          <p:spTgt spid="1484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p:bldP spid="148489"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a:extLst>
              <a:ext uri="{FF2B5EF4-FFF2-40B4-BE49-F238E27FC236}">
                <a16:creationId xmlns:a16="http://schemas.microsoft.com/office/drawing/2014/main" id="{B6F88786-34E3-4BCD-B411-4BB9D5A12387}"/>
              </a:ext>
            </a:extLst>
          </p:cNvPr>
          <p:cNvSpPr>
            <a:spLocks noGrp="1"/>
          </p:cNvSpPr>
          <p:nvPr>
            <p:ph type="title"/>
          </p:nvPr>
        </p:nvSpPr>
        <p:spPr/>
        <p:txBody>
          <a:bodyPr/>
          <a:lstStyle/>
          <a:p>
            <a:r>
              <a:rPr lang="zh-CN" altLang="en-US"/>
              <a:t>删除操作</a:t>
            </a:r>
          </a:p>
        </p:txBody>
      </p:sp>
      <p:sp>
        <p:nvSpPr>
          <p:cNvPr id="81923" name="内容占位符 2">
            <a:extLst>
              <a:ext uri="{FF2B5EF4-FFF2-40B4-BE49-F238E27FC236}">
                <a16:creationId xmlns:a16="http://schemas.microsoft.com/office/drawing/2014/main" id="{379F4125-B901-4009-ADA0-32BF22601AE3}"/>
              </a:ext>
            </a:extLst>
          </p:cNvPr>
          <p:cNvSpPr>
            <a:spLocks noGrp="1"/>
          </p:cNvSpPr>
          <p:nvPr>
            <p:ph idx="1"/>
          </p:nvPr>
        </p:nvSpPr>
        <p:spPr>
          <a:xfrm>
            <a:off x="642938" y="2017713"/>
            <a:ext cx="8312150" cy="4114800"/>
          </a:xfrm>
        </p:spPr>
        <p:txBody>
          <a:bodyPr/>
          <a:lstStyle/>
          <a:p>
            <a:pPr>
              <a:buFont typeface="Wingdings" panose="05000000000000000000" pitchFamily="2" charset="2"/>
              <a:buNone/>
            </a:pPr>
            <a:r>
              <a:rPr lang="en-US" altLang="zh-CN" sz="2000" dirty="0"/>
              <a:t> public T dequeue() //</a:t>
            </a:r>
            <a:r>
              <a:rPr lang="zh-CN" altLang="en-US" sz="2000" dirty="0"/>
              <a:t>出队，返回当前队头元素，若队空返回</a:t>
            </a:r>
            <a:r>
              <a:rPr lang="en-US" altLang="zh-CN" sz="2000" dirty="0"/>
              <a:t>null </a:t>
            </a:r>
          </a:p>
          <a:p>
            <a:pPr>
              <a:buFont typeface="Wingdings" panose="05000000000000000000" pitchFamily="2" charset="2"/>
              <a:buNone/>
            </a:pPr>
            <a:r>
              <a:rPr lang="en-US" altLang="zh-CN" sz="2000" dirty="0"/>
              <a:t>    {</a:t>
            </a:r>
          </a:p>
          <a:p>
            <a:pPr>
              <a:buFont typeface="Wingdings" panose="05000000000000000000" pitchFamily="2" charset="2"/>
              <a:buNone/>
            </a:pPr>
            <a:r>
              <a:rPr lang="en-US" altLang="zh-CN" sz="2000" dirty="0"/>
              <a:t>        if (!</a:t>
            </a:r>
            <a:r>
              <a:rPr lang="en-US" altLang="zh-CN" sz="2000" dirty="0" err="1"/>
              <a:t>isEmpty</a:t>
            </a:r>
            <a:r>
              <a:rPr lang="en-US" altLang="zh-CN" sz="2000" dirty="0"/>
              <a:t>())</a:t>
            </a:r>
          </a:p>
          <a:p>
            <a:pPr>
              <a:buFont typeface="Wingdings" panose="05000000000000000000" pitchFamily="2" charset="2"/>
              <a:buNone/>
            </a:pPr>
            <a:r>
              <a:rPr lang="en-US" altLang="zh-CN" sz="2000" dirty="0"/>
              <a:t>        {</a:t>
            </a:r>
          </a:p>
          <a:p>
            <a:pPr>
              <a:buFont typeface="Wingdings" panose="05000000000000000000" pitchFamily="2" charset="2"/>
              <a:buNone/>
            </a:pPr>
            <a:r>
              <a:rPr lang="en-US" altLang="zh-CN" sz="2000" dirty="0"/>
              <a:t>            T temp = </a:t>
            </a:r>
            <a:r>
              <a:rPr lang="en-US" altLang="zh-CN" sz="2000" dirty="0" err="1"/>
              <a:t>this.front.data</a:t>
            </a:r>
            <a:r>
              <a:rPr lang="en-US" altLang="zh-CN" sz="2000" dirty="0"/>
              <a:t>;            //</a:t>
            </a:r>
            <a:r>
              <a:rPr lang="zh-CN" altLang="en-US" sz="2000" dirty="0"/>
              <a:t>取得队头元素</a:t>
            </a:r>
          </a:p>
          <a:p>
            <a:pPr>
              <a:buFont typeface="Wingdings" panose="05000000000000000000" pitchFamily="2" charset="2"/>
              <a:buNone/>
            </a:pPr>
            <a:r>
              <a:rPr lang="zh-CN" altLang="en-US" sz="2000" dirty="0">
                <a:solidFill>
                  <a:srgbClr val="FF0000"/>
                </a:solidFill>
              </a:rPr>
              <a:t>            </a:t>
            </a:r>
            <a:r>
              <a:rPr lang="en-US" altLang="zh-CN" sz="2000" dirty="0" err="1">
                <a:solidFill>
                  <a:srgbClr val="FF0000"/>
                </a:solidFill>
              </a:rPr>
              <a:t>this.front</a:t>
            </a:r>
            <a:r>
              <a:rPr lang="en-US" altLang="zh-CN" sz="2000" dirty="0">
                <a:solidFill>
                  <a:srgbClr val="FF0000"/>
                </a:solidFill>
              </a:rPr>
              <a:t> = </a:t>
            </a:r>
            <a:r>
              <a:rPr lang="en-US" altLang="zh-CN" sz="2000" dirty="0" err="1">
                <a:solidFill>
                  <a:srgbClr val="FF0000"/>
                </a:solidFill>
              </a:rPr>
              <a:t>this.front.next</a:t>
            </a:r>
            <a:r>
              <a:rPr lang="en-US" altLang="zh-CN" sz="2000" dirty="0">
                <a:solidFill>
                  <a:srgbClr val="FF0000"/>
                </a:solidFill>
              </a:rPr>
              <a:t>;        </a:t>
            </a:r>
            <a:r>
              <a:rPr lang="en-US" altLang="zh-CN" sz="2000" dirty="0"/>
              <a:t>//</a:t>
            </a:r>
            <a:r>
              <a:rPr lang="zh-CN" altLang="en-US" sz="2000" dirty="0"/>
              <a:t>删除队头结点</a:t>
            </a:r>
          </a:p>
          <a:p>
            <a:pPr>
              <a:buFont typeface="Wingdings" panose="05000000000000000000" pitchFamily="2" charset="2"/>
              <a:buNone/>
            </a:pPr>
            <a:r>
              <a:rPr lang="zh-CN" altLang="en-US" sz="2000" dirty="0"/>
              <a:t>            </a:t>
            </a:r>
            <a:r>
              <a:rPr lang="en-US" altLang="zh-CN" sz="2000" dirty="0"/>
              <a:t>if (</a:t>
            </a:r>
            <a:r>
              <a:rPr lang="en-US" altLang="zh-CN" sz="2000" dirty="0" err="1"/>
              <a:t>this.front</a:t>
            </a:r>
            <a:r>
              <a:rPr lang="en-US" altLang="zh-CN" sz="2000" dirty="0"/>
              <a:t>==null)</a:t>
            </a:r>
          </a:p>
          <a:p>
            <a:pPr>
              <a:buFont typeface="Wingdings" panose="05000000000000000000" pitchFamily="2" charset="2"/>
              <a:buNone/>
            </a:pPr>
            <a:r>
              <a:rPr lang="en-US" altLang="zh-CN" sz="2000" dirty="0"/>
              <a:t>                </a:t>
            </a:r>
            <a:r>
              <a:rPr lang="en-US" altLang="zh-CN" sz="2000" dirty="0" err="1"/>
              <a:t>this.rear</a:t>
            </a:r>
            <a:r>
              <a:rPr lang="en-US" altLang="zh-CN" sz="2000" dirty="0"/>
              <a:t>=null;</a:t>
            </a:r>
          </a:p>
          <a:p>
            <a:pPr>
              <a:buFont typeface="Wingdings" panose="05000000000000000000" pitchFamily="2" charset="2"/>
              <a:buNone/>
            </a:pPr>
            <a:r>
              <a:rPr lang="en-US" altLang="zh-CN" sz="2000" dirty="0"/>
              <a:t>            return temp;</a:t>
            </a:r>
          </a:p>
          <a:p>
            <a:pPr>
              <a:buFont typeface="Wingdings" panose="05000000000000000000" pitchFamily="2" charset="2"/>
              <a:buNone/>
            </a:pPr>
            <a:r>
              <a:rPr lang="en-US" altLang="zh-CN" sz="2000" dirty="0"/>
              <a:t>        }</a:t>
            </a:r>
          </a:p>
          <a:p>
            <a:pPr>
              <a:buFont typeface="Wingdings" panose="05000000000000000000" pitchFamily="2" charset="2"/>
              <a:buNone/>
            </a:pPr>
            <a:r>
              <a:rPr lang="en-US" altLang="zh-CN" sz="2000" dirty="0"/>
              <a:t>        return null;</a:t>
            </a:r>
          </a:p>
          <a:p>
            <a:pPr>
              <a:buFont typeface="Wingdings" panose="05000000000000000000" pitchFamily="2" charset="2"/>
              <a:buNone/>
            </a:pPr>
            <a:r>
              <a:rPr lang="en-US" altLang="zh-CN" sz="2000" dirty="0"/>
              <a:t>    } </a:t>
            </a:r>
            <a:endParaRPr lang="zh-CN" altLang="en-US" sz="2000" dirty="0"/>
          </a:p>
        </p:txBody>
      </p:sp>
      <p:sp>
        <p:nvSpPr>
          <p:cNvPr id="2" name="灯片编号占位符 1">
            <a:extLst>
              <a:ext uri="{FF2B5EF4-FFF2-40B4-BE49-F238E27FC236}">
                <a16:creationId xmlns:a16="http://schemas.microsoft.com/office/drawing/2014/main" id="{E82AB66F-18BE-487F-9B57-4DFD34604423}"/>
              </a:ext>
            </a:extLst>
          </p:cNvPr>
          <p:cNvSpPr>
            <a:spLocks noGrp="1"/>
          </p:cNvSpPr>
          <p:nvPr>
            <p:ph type="sldNum" sz="quarter" idx="12"/>
          </p:nvPr>
        </p:nvSpPr>
        <p:spPr/>
        <p:txBody>
          <a:bodyPr/>
          <a:lstStyle/>
          <a:p>
            <a:fld id="{6F7EDBC0-6DEE-4BD2-A354-B0E2D215F1D6}" type="slidenum">
              <a:rPr lang="zh-CN" altLang="en-US" smtClean="0"/>
              <a:pPr/>
              <a:t>80</a:t>
            </a:fld>
            <a:endParaRPr lang="en-US" altLang="zh-CN"/>
          </a:p>
        </p:txBody>
      </p:sp>
      <p:grpSp>
        <p:nvGrpSpPr>
          <p:cNvPr id="5" name="组合 36">
            <a:extLst>
              <a:ext uri="{FF2B5EF4-FFF2-40B4-BE49-F238E27FC236}">
                <a16:creationId xmlns:a16="http://schemas.microsoft.com/office/drawing/2014/main" id="{AD96A6C4-B319-4884-8ADB-160E39CD218F}"/>
              </a:ext>
            </a:extLst>
          </p:cNvPr>
          <p:cNvGrpSpPr>
            <a:grpSpLocks/>
          </p:cNvGrpSpPr>
          <p:nvPr/>
        </p:nvGrpSpPr>
        <p:grpSpPr bwMode="auto">
          <a:xfrm>
            <a:off x="2376488" y="78179"/>
            <a:ext cx="1285875" cy="428625"/>
            <a:chOff x="1500166" y="2643182"/>
            <a:chExt cx="1285884" cy="428628"/>
          </a:xfrm>
        </p:grpSpPr>
        <p:sp>
          <p:nvSpPr>
            <p:cNvPr id="6" name="矩形 5">
              <a:extLst>
                <a:ext uri="{FF2B5EF4-FFF2-40B4-BE49-F238E27FC236}">
                  <a16:creationId xmlns:a16="http://schemas.microsoft.com/office/drawing/2014/main" id="{B106F232-3A65-4B52-96B4-B3122CB987BA}"/>
                </a:ext>
              </a:extLst>
            </p:cNvPr>
            <p:cNvSpPr/>
            <p:nvPr/>
          </p:nvSpPr>
          <p:spPr>
            <a:xfrm>
              <a:off x="1500166" y="2643182"/>
              <a:ext cx="128588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rPr>
                <a:t>a</a:t>
              </a:r>
              <a:r>
                <a:rPr lang="en-US" altLang="zh-CN" b="1" baseline="-25000" dirty="0">
                  <a:solidFill>
                    <a:srgbClr val="FF0000"/>
                  </a:solidFill>
                </a:rPr>
                <a:t>0   </a:t>
              </a:r>
              <a:r>
                <a:rPr lang="en-US" altLang="zh-CN" sz="2000" b="1" dirty="0">
                  <a:solidFill>
                    <a:srgbClr val="FF0000"/>
                  </a:solidFill>
                </a:rPr>
                <a:t>next</a:t>
              </a:r>
              <a:endParaRPr lang="zh-CN" altLang="en-US" b="1" baseline="-25000" dirty="0">
                <a:solidFill>
                  <a:srgbClr val="FF0000"/>
                </a:solidFill>
              </a:endParaRPr>
            </a:p>
          </p:txBody>
        </p:sp>
        <p:cxnSp>
          <p:nvCxnSpPr>
            <p:cNvPr id="7" name="直接连接符 6">
              <a:extLst>
                <a:ext uri="{FF2B5EF4-FFF2-40B4-BE49-F238E27FC236}">
                  <a16:creationId xmlns:a16="http://schemas.microsoft.com/office/drawing/2014/main" id="{47EAF720-5FC2-4593-930F-11640ED842E2}"/>
                </a:ext>
              </a:extLst>
            </p:cNvPr>
            <p:cNvCxnSpPr/>
            <p:nvPr/>
          </p:nvCxnSpPr>
          <p:spPr>
            <a:xfrm rot="16200000" flipH="1">
              <a:off x="1715274" y="2856702"/>
              <a:ext cx="42862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组合 42">
            <a:extLst>
              <a:ext uri="{FF2B5EF4-FFF2-40B4-BE49-F238E27FC236}">
                <a16:creationId xmlns:a16="http://schemas.microsoft.com/office/drawing/2014/main" id="{192EE4F1-F0A1-4D53-883E-B998D8541DBB}"/>
              </a:ext>
            </a:extLst>
          </p:cNvPr>
          <p:cNvGrpSpPr>
            <a:grpSpLocks/>
          </p:cNvGrpSpPr>
          <p:nvPr/>
        </p:nvGrpSpPr>
        <p:grpSpPr bwMode="auto">
          <a:xfrm>
            <a:off x="7019925" y="78179"/>
            <a:ext cx="1285875" cy="428625"/>
            <a:chOff x="1500166" y="2643182"/>
            <a:chExt cx="1285884" cy="428628"/>
          </a:xfrm>
        </p:grpSpPr>
        <p:sp>
          <p:nvSpPr>
            <p:cNvPr id="9" name="矩形 8">
              <a:extLst>
                <a:ext uri="{FF2B5EF4-FFF2-40B4-BE49-F238E27FC236}">
                  <a16:creationId xmlns:a16="http://schemas.microsoft.com/office/drawing/2014/main" id="{99EC4107-C97D-414D-B008-054A63DFD567}"/>
                </a:ext>
              </a:extLst>
            </p:cNvPr>
            <p:cNvSpPr/>
            <p:nvPr/>
          </p:nvSpPr>
          <p:spPr>
            <a:xfrm>
              <a:off x="1500166" y="2643182"/>
              <a:ext cx="128588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rPr>
                <a:t>a</a:t>
              </a:r>
              <a:r>
                <a:rPr lang="en-US" altLang="zh-CN" b="1" baseline="-25000" dirty="0">
                  <a:solidFill>
                    <a:srgbClr val="FF0000"/>
                  </a:solidFill>
                </a:rPr>
                <a:t>n   </a:t>
              </a:r>
              <a:r>
                <a:rPr lang="en-US" altLang="zh-CN" sz="2000" b="1" dirty="0">
                  <a:solidFill>
                    <a:srgbClr val="FF0000"/>
                  </a:solidFill>
                </a:rPr>
                <a:t>next</a:t>
              </a:r>
              <a:endParaRPr lang="zh-CN" altLang="en-US" b="1" baseline="-25000" dirty="0">
                <a:solidFill>
                  <a:srgbClr val="FF0000"/>
                </a:solidFill>
              </a:endParaRPr>
            </a:p>
          </p:txBody>
        </p:sp>
        <p:cxnSp>
          <p:nvCxnSpPr>
            <p:cNvPr id="10" name="直接连接符 9">
              <a:extLst>
                <a:ext uri="{FF2B5EF4-FFF2-40B4-BE49-F238E27FC236}">
                  <a16:creationId xmlns:a16="http://schemas.microsoft.com/office/drawing/2014/main" id="{36CE7717-CCC4-40D4-B5E5-98B75F5BAB02}"/>
                </a:ext>
              </a:extLst>
            </p:cNvPr>
            <p:cNvCxnSpPr/>
            <p:nvPr/>
          </p:nvCxnSpPr>
          <p:spPr>
            <a:xfrm rot="16200000" flipH="1">
              <a:off x="1715274" y="2856702"/>
              <a:ext cx="42862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 name="直接箭头连接符 10">
            <a:extLst>
              <a:ext uri="{FF2B5EF4-FFF2-40B4-BE49-F238E27FC236}">
                <a16:creationId xmlns:a16="http://schemas.microsoft.com/office/drawing/2014/main" id="{0136B067-F91A-4201-A755-02B98ABCE87B}"/>
              </a:ext>
            </a:extLst>
          </p:cNvPr>
          <p:cNvCxnSpPr/>
          <p:nvPr/>
        </p:nvCxnSpPr>
        <p:spPr>
          <a:xfrm rot="5400000" flipH="1" flipV="1">
            <a:off x="2375694" y="721911"/>
            <a:ext cx="428625"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7574C81B-8005-4B96-B7FF-0EAA9DD94BA2}"/>
              </a:ext>
            </a:extLst>
          </p:cNvPr>
          <p:cNvCxnSpPr/>
          <p:nvPr/>
        </p:nvCxnSpPr>
        <p:spPr>
          <a:xfrm rot="5400000" flipH="1" flipV="1">
            <a:off x="7020719" y="720323"/>
            <a:ext cx="428625"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47">
            <a:extLst>
              <a:ext uri="{FF2B5EF4-FFF2-40B4-BE49-F238E27FC236}">
                <a16:creationId xmlns:a16="http://schemas.microsoft.com/office/drawing/2014/main" id="{A2035749-C158-47DA-92CF-34920D6C896A}"/>
              </a:ext>
            </a:extLst>
          </p:cNvPr>
          <p:cNvSpPr txBox="1">
            <a:spLocks noChangeArrowheads="1"/>
          </p:cNvSpPr>
          <p:nvPr/>
        </p:nvSpPr>
        <p:spPr bwMode="auto">
          <a:xfrm>
            <a:off x="2660650" y="535946"/>
            <a:ext cx="857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front</a:t>
            </a:r>
            <a:endParaRPr lang="zh-CN" altLang="en-US" dirty="0"/>
          </a:p>
        </p:txBody>
      </p:sp>
      <p:sp>
        <p:nvSpPr>
          <p:cNvPr id="14" name="TextBox 48">
            <a:extLst>
              <a:ext uri="{FF2B5EF4-FFF2-40B4-BE49-F238E27FC236}">
                <a16:creationId xmlns:a16="http://schemas.microsoft.com/office/drawing/2014/main" id="{ACF9F0F3-98A9-43F7-8334-12B5D398EB01}"/>
              </a:ext>
            </a:extLst>
          </p:cNvPr>
          <p:cNvSpPr txBox="1">
            <a:spLocks noChangeArrowheads="1"/>
          </p:cNvSpPr>
          <p:nvPr/>
        </p:nvSpPr>
        <p:spPr bwMode="auto">
          <a:xfrm>
            <a:off x="7305675" y="721117"/>
            <a:ext cx="857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rear</a:t>
            </a:r>
            <a:endParaRPr lang="zh-CN" altLang="en-US"/>
          </a:p>
        </p:txBody>
      </p:sp>
      <p:cxnSp>
        <p:nvCxnSpPr>
          <p:cNvPr id="15" name="直接箭头连接符 14">
            <a:extLst>
              <a:ext uri="{FF2B5EF4-FFF2-40B4-BE49-F238E27FC236}">
                <a16:creationId xmlns:a16="http://schemas.microsoft.com/office/drawing/2014/main" id="{0BFE516A-83E5-434A-97F4-C09E827FB9EB}"/>
              </a:ext>
            </a:extLst>
          </p:cNvPr>
          <p:cNvCxnSpPr>
            <a:cxnSpLocks/>
            <a:stCxn id="6" idx="3"/>
          </p:cNvCxnSpPr>
          <p:nvPr/>
        </p:nvCxnSpPr>
        <p:spPr>
          <a:xfrm>
            <a:off x="3662363" y="292492"/>
            <a:ext cx="428625" cy="1587"/>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A14EE247-784D-48DC-9190-10BADC49869E}"/>
              </a:ext>
            </a:extLst>
          </p:cNvPr>
          <p:cNvCxnSpPr>
            <a:cxnSpLocks/>
          </p:cNvCxnSpPr>
          <p:nvPr/>
        </p:nvCxnSpPr>
        <p:spPr>
          <a:xfrm>
            <a:off x="6530702" y="294079"/>
            <a:ext cx="489223"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165A64AA-21B1-48C9-8790-39AED704DEB6}"/>
              </a:ext>
            </a:extLst>
          </p:cNvPr>
          <p:cNvCxnSpPr>
            <a:cxnSpLocks/>
            <a:stCxn id="13" idx="3"/>
          </p:cNvCxnSpPr>
          <p:nvPr/>
        </p:nvCxnSpPr>
        <p:spPr>
          <a:xfrm flipV="1">
            <a:off x="3517900" y="564073"/>
            <a:ext cx="786606" cy="20285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8" name="组合 58">
            <a:extLst>
              <a:ext uri="{FF2B5EF4-FFF2-40B4-BE49-F238E27FC236}">
                <a16:creationId xmlns:a16="http://schemas.microsoft.com/office/drawing/2014/main" id="{5DD2BA6B-5599-42FD-80A4-B88C4A014B57}"/>
              </a:ext>
            </a:extLst>
          </p:cNvPr>
          <p:cNvGrpSpPr>
            <a:grpSpLocks/>
          </p:cNvGrpSpPr>
          <p:nvPr/>
        </p:nvGrpSpPr>
        <p:grpSpPr bwMode="auto">
          <a:xfrm>
            <a:off x="4090988" y="78179"/>
            <a:ext cx="1285875" cy="428625"/>
            <a:chOff x="1500166" y="2643182"/>
            <a:chExt cx="1285884" cy="428628"/>
          </a:xfrm>
        </p:grpSpPr>
        <p:sp>
          <p:nvSpPr>
            <p:cNvPr id="19" name="矩形 18">
              <a:extLst>
                <a:ext uri="{FF2B5EF4-FFF2-40B4-BE49-F238E27FC236}">
                  <a16:creationId xmlns:a16="http://schemas.microsoft.com/office/drawing/2014/main" id="{AFE17E6B-5197-496D-8D8A-6FBC6015D24C}"/>
                </a:ext>
              </a:extLst>
            </p:cNvPr>
            <p:cNvSpPr/>
            <p:nvPr/>
          </p:nvSpPr>
          <p:spPr>
            <a:xfrm>
              <a:off x="1500166" y="2643182"/>
              <a:ext cx="128588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rPr>
                <a:t>a</a:t>
              </a:r>
              <a:r>
                <a:rPr lang="en-US" altLang="zh-CN" b="1" baseline="-25000" dirty="0">
                  <a:solidFill>
                    <a:srgbClr val="FF0000"/>
                  </a:solidFill>
                </a:rPr>
                <a:t>1   </a:t>
              </a:r>
              <a:r>
                <a:rPr lang="en-US" altLang="zh-CN" sz="2000" b="1" dirty="0">
                  <a:solidFill>
                    <a:srgbClr val="FF0000"/>
                  </a:solidFill>
                </a:rPr>
                <a:t>next</a:t>
              </a:r>
              <a:endParaRPr lang="zh-CN" altLang="en-US" b="1" baseline="-25000" dirty="0">
                <a:solidFill>
                  <a:srgbClr val="FF0000"/>
                </a:solidFill>
              </a:endParaRPr>
            </a:p>
          </p:txBody>
        </p:sp>
        <p:cxnSp>
          <p:nvCxnSpPr>
            <p:cNvPr id="20" name="直接连接符 19">
              <a:extLst>
                <a:ext uri="{FF2B5EF4-FFF2-40B4-BE49-F238E27FC236}">
                  <a16:creationId xmlns:a16="http://schemas.microsoft.com/office/drawing/2014/main" id="{9B23A69C-C74D-4E2F-BA7B-C4157E7841DA}"/>
                </a:ext>
              </a:extLst>
            </p:cNvPr>
            <p:cNvCxnSpPr/>
            <p:nvPr/>
          </p:nvCxnSpPr>
          <p:spPr>
            <a:xfrm rot="16200000" flipH="1">
              <a:off x="1715274" y="2856702"/>
              <a:ext cx="42862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 name="直接箭头连接符 20">
            <a:extLst>
              <a:ext uri="{FF2B5EF4-FFF2-40B4-BE49-F238E27FC236}">
                <a16:creationId xmlns:a16="http://schemas.microsoft.com/office/drawing/2014/main" id="{41BB07C5-B4EB-46D3-8FA5-89D4E92A2A61}"/>
              </a:ext>
            </a:extLst>
          </p:cNvPr>
          <p:cNvCxnSpPr>
            <a:cxnSpLocks/>
            <a:stCxn id="19" idx="3"/>
          </p:cNvCxnSpPr>
          <p:nvPr/>
        </p:nvCxnSpPr>
        <p:spPr>
          <a:xfrm>
            <a:off x="5376863" y="292492"/>
            <a:ext cx="357187" cy="1587"/>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A177CA34-6C26-4BA9-9D83-C87B8ADD77F4}"/>
              </a:ext>
            </a:extLst>
          </p:cNvPr>
          <p:cNvSpPr txBox="1"/>
          <p:nvPr/>
        </p:nvSpPr>
        <p:spPr>
          <a:xfrm>
            <a:off x="5685425" y="-6106"/>
            <a:ext cx="1107996" cy="461665"/>
          </a:xfrm>
          <a:prstGeom prst="rect">
            <a:avLst/>
          </a:prstGeom>
          <a:noFill/>
        </p:spPr>
        <p:txBody>
          <a:bodyPr wrap="none" rtlCol="0">
            <a:spAutoFit/>
          </a:bodyPr>
          <a:lstStyle/>
          <a:p>
            <a:r>
              <a:rPr lang="zh-CN" altLang="en-US"/>
              <a:t>。。。</a:t>
            </a:r>
            <a:endParaRPr lang="zh-CN" altLang="en-US" dirty="0"/>
          </a:p>
        </p:txBody>
      </p:sp>
      <p:sp>
        <p:nvSpPr>
          <p:cNvPr id="4" name="文本框 3">
            <a:extLst>
              <a:ext uri="{FF2B5EF4-FFF2-40B4-BE49-F238E27FC236}">
                <a16:creationId xmlns:a16="http://schemas.microsoft.com/office/drawing/2014/main" id="{2A311CA4-9301-4E24-BFB9-E52F9FDBE006}"/>
              </a:ext>
            </a:extLst>
          </p:cNvPr>
          <p:cNvSpPr txBox="1"/>
          <p:nvPr/>
        </p:nvSpPr>
        <p:spPr>
          <a:xfrm>
            <a:off x="5895380" y="6156834"/>
            <a:ext cx="2031325" cy="461665"/>
          </a:xfrm>
          <a:prstGeom prst="rect">
            <a:avLst/>
          </a:prstGeom>
          <a:noFill/>
        </p:spPr>
        <p:txBody>
          <a:bodyPr wrap="none" rtlCol="0">
            <a:spAutoFit/>
          </a:bodyPr>
          <a:lstStyle/>
          <a:p>
            <a:r>
              <a:rPr lang="zh-CN" altLang="en-US" dirty="0">
                <a:hlinkClick r:id="rId3" action="ppaction://hlinkfile"/>
              </a:rPr>
              <a:t>程序实现源码</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nodeType="clickEffect">
                                  <p:stCondLst>
                                    <p:cond delay="0"/>
                                  </p:stCondLst>
                                  <p:childTnLst>
                                    <p:animEffect transition="out" filter="box(in)">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a:extLst>
              <a:ext uri="{FF2B5EF4-FFF2-40B4-BE49-F238E27FC236}">
                <a16:creationId xmlns:a16="http://schemas.microsoft.com/office/drawing/2014/main" id="{38A36B1E-6585-40EC-9249-BF7D4EDC91D0}"/>
              </a:ext>
            </a:extLst>
          </p:cNvPr>
          <p:cNvSpPr>
            <a:spLocks noGrp="1"/>
          </p:cNvSpPr>
          <p:nvPr>
            <p:ph type="title"/>
          </p:nvPr>
        </p:nvSpPr>
        <p:spPr/>
        <p:txBody>
          <a:bodyPr/>
          <a:lstStyle/>
          <a:p>
            <a:r>
              <a:rPr lang="zh-CN" altLang="en-US"/>
              <a:t>效率分析</a:t>
            </a:r>
          </a:p>
        </p:txBody>
      </p:sp>
      <p:sp>
        <p:nvSpPr>
          <p:cNvPr id="82947" name="内容占位符 2">
            <a:extLst>
              <a:ext uri="{FF2B5EF4-FFF2-40B4-BE49-F238E27FC236}">
                <a16:creationId xmlns:a16="http://schemas.microsoft.com/office/drawing/2014/main" id="{9BA304B4-BC60-4A37-A11D-C3BB21AF1A31}"/>
              </a:ext>
            </a:extLst>
          </p:cNvPr>
          <p:cNvSpPr>
            <a:spLocks noGrp="1"/>
          </p:cNvSpPr>
          <p:nvPr>
            <p:ph idx="1"/>
          </p:nvPr>
        </p:nvSpPr>
        <p:spPr/>
        <p:txBody>
          <a:bodyPr/>
          <a:lstStyle/>
          <a:p>
            <a:pPr marL="0" indent="0">
              <a:buFont typeface="Wingdings" panose="05000000000000000000" pitchFamily="2" charset="2"/>
              <a:buNone/>
            </a:pPr>
            <a:r>
              <a:rPr lang="zh-CN" altLang="en-US" dirty="0"/>
              <a:t>       入队和出队操作都只涉及一个元素，不涉及遍历所有元素的操作，所以复杂度为</a:t>
            </a:r>
            <a:r>
              <a:rPr lang="en-US" altLang="zh-CN" dirty="0"/>
              <a:t>O(1)</a:t>
            </a:r>
            <a:r>
              <a:rPr lang="zh-CN" altLang="en-US" dirty="0"/>
              <a:t>。</a:t>
            </a:r>
          </a:p>
        </p:txBody>
      </p:sp>
      <p:sp>
        <p:nvSpPr>
          <p:cNvPr id="2" name="灯片编号占位符 1">
            <a:extLst>
              <a:ext uri="{FF2B5EF4-FFF2-40B4-BE49-F238E27FC236}">
                <a16:creationId xmlns:a16="http://schemas.microsoft.com/office/drawing/2014/main" id="{23BD1D66-EC32-425D-B5C6-0E37A1B5B067}"/>
              </a:ext>
            </a:extLst>
          </p:cNvPr>
          <p:cNvSpPr>
            <a:spLocks noGrp="1"/>
          </p:cNvSpPr>
          <p:nvPr>
            <p:ph type="sldNum" sz="quarter" idx="12"/>
          </p:nvPr>
        </p:nvSpPr>
        <p:spPr/>
        <p:txBody>
          <a:bodyPr/>
          <a:lstStyle/>
          <a:p>
            <a:fld id="{6F7EDBC0-6DEE-4BD2-A354-B0E2D215F1D6}" type="slidenum">
              <a:rPr lang="zh-CN" altLang="en-US" smtClean="0"/>
              <a:pPr/>
              <a:t>81</a:t>
            </a:fld>
            <a:endParaRPr lang="en-US" altLang="zh-CN"/>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1F558910-B1B5-46E9-AC2D-393B73D9A8DB}"/>
              </a:ext>
            </a:extLst>
          </p:cNvPr>
          <p:cNvSpPr>
            <a:spLocks noGrp="1" noChangeArrowheads="1"/>
          </p:cNvSpPr>
          <p:nvPr>
            <p:ph type="title"/>
          </p:nvPr>
        </p:nvSpPr>
        <p:spPr/>
        <p:txBody>
          <a:bodyPr/>
          <a:lstStyle/>
          <a:p>
            <a:pPr eaLnBrk="1" hangingPunct="1"/>
            <a:r>
              <a:rPr lang="en-US" altLang="zh-CN" dirty="0"/>
              <a:t>4.2.4   </a:t>
            </a:r>
            <a:r>
              <a:rPr lang="zh-CN" altLang="en-US" dirty="0"/>
              <a:t>队列的应用</a:t>
            </a:r>
          </a:p>
        </p:txBody>
      </p:sp>
      <p:sp>
        <p:nvSpPr>
          <p:cNvPr id="55300" name="Rectangle 3">
            <a:extLst>
              <a:ext uri="{FF2B5EF4-FFF2-40B4-BE49-F238E27FC236}">
                <a16:creationId xmlns:a16="http://schemas.microsoft.com/office/drawing/2014/main" id="{35950574-E4CB-409C-BC4A-742ED3672A0E}"/>
              </a:ext>
            </a:extLst>
          </p:cNvPr>
          <p:cNvSpPr>
            <a:spLocks noGrp="1" noChangeArrowheads="1"/>
          </p:cNvSpPr>
          <p:nvPr>
            <p:ph type="body" idx="1"/>
          </p:nvPr>
        </p:nvSpPr>
        <p:spPr>
          <a:xfrm>
            <a:off x="1000125" y="1857375"/>
            <a:ext cx="7959725" cy="4786313"/>
          </a:xfrm>
        </p:spPr>
        <p:txBody>
          <a:bodyPr/>
          <a:lstStyle/>
          <a:p>
            <a:pPr eaLnBrk="1" hangingPunct="1">
              <a:buFont typeface="Wingdings" panose="05000000000000000000" pitchFamily="2" charset="2"/>
              <a:buNone/>
              <a:defRPr/>
            </a:pPr>
            <a:r>
              <a:rPr lang="zh-CN" altLang="en-US" dirty="0"/>
              <a:t>例</a:t>
            </a:r>
            <a:r>
              <a:rPr lang="en-US" altLang="zh-CN" dirty="0"/>
              <a:t>3.3  </a:t>
            </a:r>
            <a:r>
              <a:rPr lang="zh-CN" altLang="en-US" dirty="0"/>
              <a:t>求解素数环问题。</a:t>
            </a:r>
            <a:endParaRPr lang="en-US" altLang="zh-CN" dirty="0"/>
          </a:p>
          <a:p>
            <a:pPr marL="0" indent="0" eaLnBrk="1" hangingPunct="1">
              <a:buFont typeface="Wingdings" panose="05000000000000000000" pitchFamily="2" charset="2"/>
              <a:buNone/>
              <a:defRPr/>
            </a:pPr>
            <a:r>
              <a:rPr lang="en-US" altLang="zh-CN" dirty="0"/>
              <a:t>    </a:t>
            </a:r>
            <a:r>
              <a:rPr lang="zh-CN" altLang="en-US" dirty="0"/>
              <a:t>将</a:t>
            </a:r>
            <a:r>
              <a:rPr lang="en-US" altLang="zh-CN" dirty="0"/>
              <a:t>1</a:t>
            </a:r>
            <a:r>
              <a:rPr lang="zh-CN" altLang="en-US" dirty="0"/>
              <a:t>到</a:t>
            </a:r>
            <a:r>
              <a:rPr lang="en-US" altLang="zh-CN" dirty="0"/>
              <a:t>n</a:t>
            </a:r>
            <a:r>
              <a:rPr lang="zh-CN" altLang="en-US" dirty="0"/>
              <a:t>这</a:t>
            </a:r>
            <a:r>
              <a:rPr lang="en-US" altLang="zh-CN" dirty="0"/>
              <a:t>n</a:t>
            </a:r>
            <a:r>
              <a:rPr lang="zh-CN" altLang="en-US" dirty="0"/>
              <a:t>个自然数排列成环形，使得相邻两数之和为素数，构成一个素数环。</a:t>
            </a:r>
            <a:endParaRPr lang="en-US" altLang="zh-CN" dirty="0"/>
          </a:p>
          <a:p>
            <a:pPr marL="0" indent="0" eaLnBrk="1" hangingPunct="1">
              <a:buFont typeface="Wingdings" panose="05000000000000000000" pitchFamily="2" charset="2"/>
              <a:buNone/>
              <a:defRPr/>
            </a:pPr>
            <a:r>
              <a:rPr lang="zh-CN" altLang="en-US" dirty="0"/>
              <a:t>    分析：任意两数和为素数，可以从</a:t>
            </a:r>
            <a:r>
              <a:rPr lang="en-US" altLang="zh-CN" dirty="0"/>
              <a:t>1</a:t>
            </a:r>
            <a:r>
              <a:rPr lang="zh-CN" altLang="en-US" dirty="0"/>
              <a:t>开始找，对</a:t>
            </a:r>
            <a:r>
              <a:rPr lang="en-US" altLang="zh-CN" dirty="0"/>
              <a:t>2~n</a:t>
            </a:r>
            <a:r>
              <a:rPr lang="zh-CN" altLang="en-US" dirty="0"/>
              <a:t>进行测试，如果它与环中最后那个数和为素数则加入环中；否则暂时放回，待下次进行判断。</a:t>
            </a:r>
            <a:endParaRPr lang="en-US" altLang="zh-CN" dirty="0"/>
          </a:p>
        </p:txBody>
      </p:sp>
      <p:sp>
        <p:nvSpPr>
          <p:cNvPr id="2" name="灯片编号占位符 1">
            <a:extLst>
              <a:ext uri="{FF2B5EF4-FFF2-40B4-BE49-F238E27FC236}">
                <a16:creationId xmlns:a16="http://schemas.microsoft.com/office/drawing/2014/main" id="{B40260EF-96E7-42D0-8836-273DE5339FAB}"/>
              </a:ext>
            </a:extLst>
          </p:cNvPr>
          <p:cNvSpPr>
            <a:spLocks noGrp="1"/>
          </p:cNvSpPr>
          <p:nvPr>
            <p:ph type="sldNum" sz="quarter" idx="12"/>
          </p:nvPr>
        </p:nvSpPr>
        <p:spPr/>
        <p:txBody>
          <a:bodyPr/>
          <a:lstStyle/>
          <a:p>
            <a:fld id="{6F7EDBC0-6DEE-4BD2-A354-B0E2D215F1D6}" type="slidenum">
              <a:rPr lang="zh-CN" altLang="en-US" smtClean="0"/>
              <a:pPr/>
              <a:t>82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300">
                                            <p:txEl>
                                              <p:pRg st="0" end="0"/>
                                            </p:txEl>
                                          </p:spTgt>
                                        </p:tgtEl>
                                        <p:attrNameLst>
                                          <p:attrName>style.visibility</p:attrName>
                                        </p:attrNameLst>
                                      </p:cBhvr>
                                      <p:to>
                                        <p:strVal val="visible"/>
                                      </p:to>
                                    </p:set>
                                    <p:animEffect transition="in" filter="blinds(horizontal)">
                                      <p:cBhvr>
                                        <p:cTn id="7" dur="500"/>
                                        <p:tgtEl>
                                          <p:spTgt spid="553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300">
                                            <p:txEl>
                                              <p:pRg st="1" end="1"/>
                                            </p:txEl>
                                          </p:spTgt>
                                        </p:tgtEl>
                                        <p:attrNameLst>
                                          <p:attrName>style.visibility</p:attrName>
                                        </p:attrNameLst>
                                      </p:cBhvr>
                                      <p:to>
                                        <p:strVal val="visible"/>
                                      </p:to>
                                    </p:set>
                                    <p:animEffect transition="in" filter="blinds(horizontal)">
                                      <p:cBhvr>
                                        <p:cTn id="12" dur="500"/>
                                        <p:tgtEl>
                                          <p:spTgt spid="5530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300">
                                            <p:txEl>
                                              <p:pRg st="2" end="2"/>
                                            </p:txEl>
                                          </p:spTgt>
                                        </p:tgtEl>
                                        <p:attrNameLst>
                                          <p:attrName>style.visibility</p:attrName>
                                        </p:attrNameLst>
                                      </p:cBhvr>
                                      <p:to>
                                        <p:strVal val="visible"/>
                                      </p:to>
                                    </p:set>
                                    <p:animEffect transition="in" filter="blinds(horizontal)">
                                      <p:cBhvr>
                                        <p:cTn id="17" dur="500"/>
                                        <p:tgtEl>
                                          <p:spTgt spid="5530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a:extLst>
              <a:ext uri="{FF2B5EF4-FFF2-40B4-BE49-F238E27FC236}">
                <a16:creationId xmlns:a16="http://schemas.microsoft.com/office/drawing/2014/main" id="{E37E69D2-56AE-4675-A9CF-FED5770F9B15}"/>
              </a:ext>
            </a:extLst>
          </p:cNvPr>
          <p:cNvSpPr>
            <a:spLocks noGrp="1"/>
          </p:cNvSpPr>
          <p:nvPr>
            <p:ph type="title"/>
          </p:nvPr>
        </p:nvSpPr>
        <p:spPr/>
        <p:txBody>
          <a:bodyPr/>
          <a:lstStyle/>
          <a:p>
            <a:r>
              <a:rPr lang="zh-CN" altLang="en-US" dirty="0"/>
              <a:t>例</a:t>
            </a:r>
            <a:r>
              <a:rPr lang="en-US" altLang="zh-CN" dirty="0"/>
              <a:t>4.3  </a:t>
            </a:r>
            <a:r>
              <a:rPr lang="zh-CN" altLang="en-US" dirty="0"/>
              <a:t>求解素数环问题。</a:t>
            </a:r>
          </a:p>
        </p:txBody>
      </p:sp>
      <p:sp>
        <p:nvSpPr>
          <p:cNvPr id="84995" name="内容占位符 2">
            <a:extLst>
              <a:ext uri="{FF2B5EF4-FFF2-40B4-BE49-F238E27FC236}">
                <a16:creationId xmlns:a16="http://schemas.microsoft.com/office/drawing/2014/main" id="{424FFE66-F13C-434E-9EFA-BEFD6CD522E2}"/>
              </a:ext>
            </a:extLst>
          </p:cNvPr>
          <p:cNvSpPr>
            <a:spLocks noGrp="1"/>
          </p:cNvSpPr>
          <p:nvPr>
            <p:ph idx="1"/>
          </p:nvPr>
        </p:nvSpPr>
        <p:spPr>
          <a:xfrm>
            <a:off x="642938" y="2017713"/>
            <a:ext cx="8501062" cy="625475"/>
          </a:xfrm>
        </p:spPr>
        <p:txBody>
          <a:bodyPr/>
          <a:lstStyle/>
          <a:p>
            <a:pPr>
              <a:buFont typeface="Wingdings" panose="05000000000000000000" pitchFamily="2" charset="2"/>
              <a:buNone/>
            </a:pPr>
            <a:r>
              <a:rPr lang="zh-CN" altLang="en-US"/>
              <a:t>如：</a:t>
            </a:r>
            <a:r>
              <a:rPr lang="en-US" altLang="zh-CN"/>
              <a:t>1</a:t>
            </a:r>
            <a:r>
              <a:rPr lang="zh-CN" altLang="en-US"/>
              <a:t>，</a:t>
            </a:r>
            <a:r>
              <a:rPr lang="en-US" altLang="zh-CN"/>
              <a:t>2</a:t>
            </a:r>
            <a:r>
              <a:rPr lang="zh-CN" altLang="en-US"/>
              <a:t>，</a:t>
            </a:r>
            <a:r>
              <a:rPr lang="en-US" altLang="zh-CN"/>
              <a:t>3</a:t>
            </a:r>
            <a:r>
              <a:rPr lang="zh-CN" altLang="en-US"/>
              <a:t>，</a:t>
            </a:r>
            <a:r>
              <a:rPr lang="en-US" altLang="zh-CN"/>
              <a:t>4</a:t>
            </a:r>
            <a:r>
              <a:rPr lang="zh-CN" altLang="en-US"/>
              <a:t>，</a:t>
            </a:r>
            <a:r>
              <a:rPr lang="en-US" altLang="zh-CN"/>
              <a:t>5</a:t>
            </a:r>
            <a:r>
              <a:rPr lang="zh-CN" altLang="en-US"/>
              <a:t>，</a:t>
            </a:r>
            <a:r>
              <a:rPr lang="en-US" altLang="zh-CN"/>
              <a:t>6</a:t>
            </a:r>
            <a:r>
              <a:rPr lang="zh-CN" altLang="en-US"/>
              <a:t>，</a:t>
            </a:r>
            <a:r>
              <a:rPr lang="en-US" altLang="zh-CN"/>
              <a:t>7</a:t>
            </a:r>
            <a:r>
              <a:rPr lang="zh-CN" altLang="en-US"/>
              <a:t>，</a:t>
            </a:r>
            <a:r>
              <a:rPr lang="en-US" altLang="zh-CN"/>
              <a:t>8</a:t>
            </a:r>
            <a:r>
              <a:rPr lang="zh-CN" altLang="en-US"/>
              <a:t>，</a:t>
            </a:r>
            <a:r>
              <a:rPr lang="en-US" altLang="zh-CN"/>
              <a:t>9</a:t>
            </a:r>
            <a:r>
              <a:rPr lang="zh-CN" altLang="en-US"/>
              <a:t>，</a:t>
            </a:r>
            <a:r>
              <a:rPr lang="en-US" altLang="zh-CN"/>
              <a:t>10</a:t>
            </a:r>
            <a:r>
              <a:rPr lang="zh-CN" altLang="en-US"/>
              <a:t>排成素数环</a:t>
            </a:r>
            <a:endParaRPr lang="en-US" altLang="zh-CN"/>
          </a:p>
        </p:txBody>
      </p:sp>
      <p:sp>
        <p:nvSpPr>
          <p:cNvPr id="5" name="椭圆 4">
            <a:extLst>
              <a:ext uri="{FF2B5EF4-FFF2-40B4-BE49-F238E27FC236}">
                <a16:creationId xmlns:a16="http://schemas.microsoft.com/office/drawing/2014/main" id="{32234361-0666-45B1-8AB3-3DF0C5C95601}"/>
              </a:ext>
            </a:extLst>
          </p:cNvPr>
          <p:cNvSpPr/>
          <p:nvPr/>
        </p:nvSpPr>
        <p:spPr>
          <a:xfrm>
            <a:off x="1000125" y="3286125"/>
            <a:ext cx="2643188" cy="2571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椭圆 5">
            <a:extLst>
              <a:ext uri="{FF2B5EF4-FFF2-40B4-BE49-F238E27FC236}">
                <a16:creationId xmlns:a16="http://schemas.microsoft.com/office/drawing/2014/main" id="{27205BE6-B352-4CF9-9FDB-93B4263701D5}"/>
              </a:ext>
            </a:extLst>
          </p:cNvPr>
          <p:cNvSpPr/>
          <p:nvPr/>
        </p:nvSpPr>
        <p:spPr>
          <a:xfrm>
            <a:off x="1571625" y="3786188"/>
            <a:ext cx="1500188" cy="157162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8" name="直接连接符 7">
            <a:extLst>
              <a:ext uri="{FF2B5EF4-FFF2-40B4-BE49-F238E27FC236}">
                <a16:creationId xmlns:a16="http://schemas.microsoft.com/office/drawing/2014/main" id="{C54AF599-CEB6-4D70-953B-586EF110F464}"/>
              </a:ext>
            </a:extLst>
          </p:cNvPr>
          <p:cNvCxnSpPr/>
          <p:nvPr/>
        </p:nvCxnSpPr>
        <p:spPr>
          <a:xfrm rot="16200000" flipH="1">
            <a:off x="2108200" y="3535363"/>
            <a:ext cx="500063"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6E7EFC80-B9E7-456A-9B68-54DD93D463D1}"/>
              </a:ext>
            </a:extLst>
          </p:cNvPr>
          <p:cNvCxnSpPr/>
          <p:nvPr/>
        </p:nvCxnSpPr>
        <p:spPr>
          <a:xfrm rot="16200000" flipH="1" flipV="1">
            <a:off x="2811462" y="3546476"/>
            <a:ext cx="354013" cy="4048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5000" name="TextBox 10">
            <a:extLst>
              <a:ext uri="{FF2B5EF4-FFF2-40B4-BE49-F238E27FC236}">
                <a16:creationId xmlns:a16="http://schemas.microsoft.com/office/drawing/2014/main" id="{C7FF7F8E-0BC2-400B-BF70-3B8024B51C36}"/>
              </a:ext>
            </a:extLst>
          </p:cNvPr>
          <p:cNvSpPr txBox="1">
            <a:spLocks noChangeArrowheads="1"/>
          </p:cNvSpPr>
          <p:nvPr/>
        </p:nvSpPr>
        <p:spPr bwMode="auto">
          <a:xfrm>
            <a:off x="2500313" y="3357563"/>
            <a:ext cx="428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1</a:t>
            </a:r>
            <a:endParaRPr lang="zh-CN" altLang="en-US"/>
          </a:p>
        </p:txBody>
      </p:sp>
      <p:cxnSp>
        <p:nvCxnSpPr>
          <p:cNvPr id="13" name="直接连接符 12">
            <a:extLst>
              <a:ext uri="{FF2B5EF4-FFF2-40B4-BE49-F238E27FC236}">
                <a16:creationId xmlns:a16="http://schemas.microsoft.com/office/drawing/2014/main" id="{68E169A1-F1A9-4D08-996E-8CDE476CE2C4}"/>
              </a:ext>
            </a:extLst>
          </p:cNvPr>
          <p:cNvCxnSpPr/>
          <p:nvPr/>
        </p:nvCxnSpPr>
        <p:spPr>
          <a:xfrm rot="10800000" flipV="1">
            <a:off x="3071813" y="4214813"/>
            <a:ext cx="571500" cy="142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BFC7EDB-2CA1-4A2B-9F45-EFA7B671A919}"/>
              </a:ext>
            </a:extLst>
          </p:cNvPr>
          <p:cNvSpPr txBox="1">
            <a:spLocks noChangeArrowheads="1"/>
          </p:cNvSpPr>
          <p:nvPr/>
        </p:nvSpPr>
        <p:spPr bwMode="auto">
          <a:xfrm>
            <a:off x="3000375" y="3857625"/>
            <a:ext cx="428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2</a:t>
            </a:r>
            <a:endParaRPr lang="zh-CN" altLang="en-US"/>
          </a:p>
        </p:txBody>
      </p:sp>
      <p:cxnSp>
        <p:nvCxnSpPr>
          <p:cNvPr id="16" name="直接连接符 15">
            <a:extLst>
              <a:ext uri="{FF2B5EF4-FFF2-40B4-BE49-F238E27FC236}">
                <a16:creationId xmlns:a16="http://schemas.microsoft.com/office/drawing/2014/main" id="{AE67906F-0DD4-4C75-B3D7-BCFE49B27F40}"/>
              </a:ext>
            </a:extLst>
          </p:cNvPr>
          <p:cNvCxnSpPr/>
          <p:nvPr/>
        </p:nvCxnSpPr>
        <p:spPr>
          <a:xfrm rot="10800000">
            <a:off x="3000375" y="4857750"/>
            <a:ext cx="500063" cy="2143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A2B88A8-6139-4B40-B45E-D72019D2BE91}"/>
              </a:ext>
            </a:extLst>
          </p:cNvPr>
          <p:cNvSpPr txBox="1">
            <a:spLocks noChangeArrowheads="1"/>
          </p:cNvSpPr>
          <p:nvPr/>
        </p:nvSpPr>
        <p:spPr bwMode="auto">
          <a:xfrm>
            <a:off x="3143250" y="4500563"/>
            <a:ext cx="285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3</a:t>
            </a:r>
            <a:endParaRPr lang="zh-CN" altLang="en-US"/>
          </a:p>
        </p:txBody>
      </p:sp>
      <p:cxnSp>
        <p:nvCxnSpPr>
          <p:cNvPr id="19" name="直接连接符 18">
            <a:extLst>
              <a:ext uri="{FF2B5EF4-FFF2-40B4-BE49-F238E27FC236}">
                <a16:creationId xmlns:a16="http://schemas.microsoft.com/office/drawing/2014/main" id="{F4F5ADC0-33F6-47A8-B5B0-EA04C3716926}"/>
              </a:ext>
            </a:extLst>
          </p:cNvPr>
          <p:cNvCxnSpPr/>
          <p:nvPr/>
        </p:nvCxnSpPr>
        <p:spPr>
          <a:xfrm rot="16200000" flipV="1">
            <a:off x="2571751" y="5357812"/>
            <a:ext cx="500062" cy="2143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AF16A7E-AC48-4E44-8FB3-85A12F51A15F}"/>
              </a:ext>
            </a:extLst>
          </p:cNvPr>
          <p:cNvSpPr txBox="1">
            <a:spLocks noChangeArrowheads="1"/>
          </p:cNvSpPr>
          <p:nvPr/>
        </p:nvSpPr>
        <p:spPr bwMode="auto">
          <a:xfrm>
            <a:off x="2857500" y="5072063"/>
            <a:ext cx="571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4</a:t>
            </a:r>
            <a:endParaRPr lang="zh-CN" altLang="en-US"/>
          </a:p>
        </p:txBody>
      </p:sp>
      <p:cxnSp>
        <p:nvCxnSpPr>
          <p:cNvPr id="22" name="直接连接符 21">
            <a:extLst>
              <a:ext uri="{FF2B5EF4-FFF2-40B4-BE49-F238E27FC236}">
                <a16:creationId xmlns:a16="http://schemas.microsoft.com/office/drawing/2014/main" id="{FEFF21D5-8A4E-41C2-9297-4B86C5CF7EC4}"/>
              </a:ext>
            </a:extLst>
          </p:cNvPr>
          <p:cNvCxnSpPr/>
          <p:nvPr/>
        </p:nvCxnSpPr>
        <p:spPr>
          <a:xfrm rot="5400000" flipH="1" flipV="1">
            <a:off x="1881187" y="5476876"/>
            <a:ext cx="428625"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6C6B0D3-C5AA-42DC-9E24-75230B4BDC54}"/>
              </a:ext>
            </a:extLst>
          </p:cNvPr>
          <p:cNvSpPr txBox="1">
            <a:spLocks noChangeArrowheads="1"/>
          </p:cNvSpPr>
          <p:nvPr/>
        </p:nvSpPr>
        <p:spPr bwMode="auto">
          <a:xfrm>
            <a:off x="2286000" y="5357813"/>
            <a:ext cx="571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7</a:t>
            </a:r>
            <a:endParaRPr lang="zh-CN" altLang="en-US"/>
          </a:p>
        </p:txBody>
      </p:sp>
      <p:cxnSp>
        <p:nvCxnSpPr>
          <p:cNvPr id="26" name="直接连接符 25">
            <a:extLst>
              <a:ext uri="{FF2B5EF4-FFF2-40B4-BE49-F238E27FC236}">
                <a16:creationId xmlns:a16="http://schemas.microsoft.com/office/drawing/2014/main" id="{B9C6387F-CFBA-4D4B-9602-DFE763E8040C}"/>
              </a:ext>
            </a:extLst>
          </p:cNvPr>
          <p:cNvCxnSpPr/>
          <p:nvPr/>
        </p:nvCxnSpPr>
        <p:spPr>
          <a:xfrm flipV="1">
            <a:off x="1000125" y="4714875"/>
            <a:ext cx="571500" cy="714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6929BE9-A9CA-4E38-BC79-BDBEAF93C2D3}"/>
              </a:ext>
            </a:extLst>
          </p:cNvPr>
          <p:cNvSpPr txBox="1">
            <a:spLocks noChangeArrowheads="1"/>
          </p:cNvSpPr>
          <p:nvPr/>
        </p:nvSpPr>
        <p:spPr bwMode="auto">
          <a:xfrm>
            <a:off x="1643063" y="5214938"/>
            <a:ext cx="5000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10</a:t>
            </a:r>
            <a:endParaRPr lang="zh-CN" altLang="en-US"/>
          </a:p>
        </p:txBody>
      </p:sp>
      <p:cxnSp>
        <p:nvCxnSpPr>
          <p:cNvPr id="29" name="直接连接符 28">
            <a:extLst>
              <a:ext uri="{FF2B5EF4-FFF2-40B4-BE49-F238E27FC236}">
                <a16:creationId xmlns:a16="http://schemas.microsoft.com/office/drawing/2014/main" id="{3448C3CE-A82B-44E1-8DF5-55118A760886}"/>
              </a:ext>
            </a:extLst>
          </p:cNvPr>
          <p:cNvCxnSpPr/>
          <p:nvPr/>
        </p:nvCxnSpPr>
        <p:spPr>
          <a:xfrm rot="16200000" flipH="1">
            <a:off x="1535906" y="3536157"/>
            <a:ext cx="428625" cy="3571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F024E6A-DEA0-4D30-BBE3-95063BE400DC}"/>
              </a:ext>
            </a:extLst>
          </p:cNvPr>
          <p:cNvSpPr txBox="1">
            <a:spLocks noChangeArrowheads="1"/>
          </p:cNvSpPr>
          <p:nvPr/>
        </p:nvSpPr>
        <p:spPr bwMode="auto">
          <a:xfrm>
            <a:off x="1214438" y="4786313"/>
            <a:ext cx="3571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9</a:t>
            </a:r>
            <a:endParaRPr lang="zh-CN" altLang="en-US"/>
          </a:p>
        </p:txBody>
      </p:sp>
      <p:cxnSp>
        <p:nvCxnSpPr>
          <p:cNvPr id="37" name="直接连接符 36">
            <a:extLst>
              <a:ext uri="{FF2B5EF4-FFF2-40B4-BE49-F238E27FC236}">
                <a16:creationId xmlns:a16="http://schemas.microsoft.com/office/drawing/2014/main" id="{86812D47-C9FD-418B-A89F-4A8FCED8099A}"/>
              </a:ext>
            </a:extLst>
          </p:cNvPr>
          <p:cNvCxnSpPr/>
          <p:nvPr/>
        </p:nvCxnSpPr>
        <p:spPr>
          <a:xfrm rot="10800000" flipV="1">
            <a:off x="1357313" y="5072063"/>
            <a:ext cx="428625" cy="357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4C7AD088-660B-43F6-9569-34D613CA069F}"/>
              </a:ext>
            </a:extLst>
          </p:cNvPr>
          <p:cNvCxnSpPr/>
          <p:nvPr/>
        </p:nvCxnSpPr>
        <p:spPr>
          <a:xfrm>
            <a:off x="1143000" y="4000500"/>
            <a:ext cx="500063" cy="285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3C8978AB-98C4-4DD5-AC8D-4F2C78E6A0EC}"/>
              </a:ext>
            </a:extLst>
          </p:cNvPr>
          <p:cNvSpPr txBox="1">
            <a:spLocks noChangeArrowheads="1"/>
          </p:cNvSpPr>
          <p:nvPr/>
        </p:nvSpPr>
        <p:spPr bwMode="auto">
          <a:xfrm>
            <a:off x="1143000" y="4143375"/>
            <a:ext cx="357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8</a:t>
            </a:r>
            <a:endParaRPr lang="zh-CN" altLang="en-US"/>
          </a:p>
        </p:txBody>
      </p:sp>
      <p:sp>
        <p:nvSpPr>
          <p:cNvPr id="48" name="TextBox 47">
            <a:extLst>
              <a:ext uri="{FF2B5EF4-FFF2-40B4-BE49-F238E27FC236}">
                <a16:creationId xmlns:a16="http://schemas.microsoft.com/office/drawing/2014/main" id="{5AE58E7F-8473-4115-B8FF-422EA0C517E7}"/>
              </a:ext>
            </a:extLst>
          </p:cNvPr>
          <p:cNvSpPr txBox="1">
            <a:spLocks noChangeArrowheads="1"/>
          </p:cNvSpPr>
          <p:nvPr/>
        </p:nvSpPr>
        <p:spPr bwMode="auto">
          <a:xfrm>
            <a:off x="1357313" y="3714750"/>
            <a:ext cx="357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5</a:t>
            </a:r>
            <a:endParaRPr lang="zh-CN" altLang="en-US"/>
          </a:p>
        </p:txBody>
      </p:sp>
      <p:sp>
        <p:nvSpPr>
          <p:cNvPr id="49" name="TextBox 48">
            <a:extLst>
              <a:ext uri="{FF2B5EF4-FFF2-40B4-BE49-F238E27FC236}">
                <a16:creationId xmlns:a16="http://schemas.microsoft.com/office/drawing/2014/main" id="{233261E6-ACFE-4E40-85F3-A8728C50E91D}"/>
              </a:ext>
            </a:extLst>
          </p:cNvPr>
          <p:cNvSpPr txBox="1">
            <a:spLocks noChangeArrowheads="1"/>
          </p:cNvSpPr>
          <p:nvPr/>
        </p:nvSpPr>
        <p:spPr bwMode="auto">
          <a:xfrm>
            <a:off x="1785938" y="3429000"/>
            <a:ext cx="5000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6</a:t>
            </a:r>
            <a:endParaRPr lang="zh-CN" altLang="en-US"/>
          </a:p>
        </p:txBody>
      </p:sp>
      <p:sp>
        <p:nvSpPr>
          <p:cNvPr id="52" name="TextBox 51">
            <a:extLst>
              <a:ext uri="{FF2B5EF4-FFF2-40B4-BE49-F238E27FC236}">
                <a16:creationId xmlns:a16="http://schemas.microsoft.com/office/drawing/2014/main" id="{EDAFF5FF-58E3-4D46-9BEE-3BC23A13AE9C}"/>
              </a:ext>
            </a:extLst>
          </p:cNvPr>
          <p:cNvSpPr txBox="1">
            <a:spLocks noChangeArrowheads="1"/>
          </p:cNvSpPr>
          <p:nvPr/>
        </p:nvSpPr>
        <p:spPr bwMode="auto">
          <a:xfrm>
            <a:off x="5500688" y="2786063"/>
            <a:ext cx="3071812"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t>素数环的顺序不止一种，当数字排序不同时得到的素数环是不同的。如：</a:t>
            </a:r>
            <a:r>
              <a:rPr lang="en-US" altLang="zh-CN" sz="3200" b="1"/>
              <a:t>1</a:t>
            </a:r>
            <a:r>
              <a:rPr lang="zh-CN" altLang="en-US" sz="3200" b="1"/>
              <a:t>，</a:t>
            </a:r>
            <a:r>
              <a:rPr lang="en-US" altLang="zh-CN" sz="3200" b="1"/>
              <a:t>2</a:t>
            </a:r>
            <a:r>
              <a:rPr lang="zh-CN" altLang="en-US" sz="3200" b="1"/>
              <a:t>，</a:t>
            </a:r>
            <a:r>
              <a:rPr lang="en-US" altLang="zh-CN" sz="3200" b="1"/>
              <a:t>3</a:t>
            </a:r>
            <a:r>
              <a:rPr lang="zh-CN" altLang="en-US" sz="3200" b="1"/>
              <a:t>，</a:t>
            </a:r>
            <a:r>
              <a:rPr lang="en-US" altLang="zh-CN" sz="3200" b="1"/>
              <a:t>4</a:t>
            </a:r>
            <a:r>
              <a:rPr lang="zh-CN" altLang="en-US" sz="3200" b="1"/>
              <a:t>，</a:t>
            </a:r>
            <a:r>
              <a:rPr lang="en-US" altLang="zh-CN" sz="3200" b="1"/>
              <a:t>7</a:t>
            </a:r>
            <a:r>
              <a:rPr lang="zh-CN" altLang="en-US" sz="3200" b="1"/>
              <a:t>，</a:t>
            </a:r>
            <a:r>
              <a:rPr lang="en-US" altLang="zh-CN" sz="3200" b="1"/>
              <a:t>6</a:t>
            </a:r>
            <a:r>
              <a:rPr lang="zh-CN" altLang="en-US" sz="3200" b="1"/>
              <a:t>，</a:t>
            </a:r>
            <a:r>
              <a:rPr lang="en-US" altLang="zh-CN" sz="3200" b="1"/>
              <a:t>5</a:t>
            </a:r>
            <a:r>
              <a:rPr lang="zh-CN" altLang="en-US" sz="3200" b="1"/>
              <a:t>，</a:t>
            </a:r>
            <a:r>
              <a:rPr lang="en-US" altLang="zh-CN" sz="3200" b="1"/>
              <a:t>8</a:t>
            </a:r>
            <a:r>
              <a:rPr lang="zh-CN" altLang="en-US" sz="3200" b="1"/>
              <a:t>，</a:t>
            </a:r>
            <a:r>
              <a:rPr lang="en-US" altLang="zh-CN" sz="3200" b="1"/>
              <a:t>9</a:t>
            </a:r>
            <a:r>
              <a:rPr lang="zh-CN" altLang="en-US" sz="3200" b="1"/>
              <a:t>，</a:t>
            </a:r>
            <a:r>
              <a:rPr lang="en-US" altLang="zh-CN" sz="3200" b="1"/>
              <a:t>10</a:t>
            </a:r>
            <a:r>
              <a:rPr lang="zh-CN" altLang="en-US" sz="3200" b="1"/>
              <a:t>也是素数环。</a:t>
            </a:r>
          </a:p>
        </p:txBody>
      </p:sp>
      <p:sp>
        <p:nvSpPr>
          <p:cNvPr id="2" name="灯片编号占位符 1">
            <a:extLst>
              <a:ext uri="{FF2B5EF4-FFF2-40B4-BE49-F238E27FC236}">
                <a16:creationId xmlns:a16="http://schemas.microsoft.com/office/drawing/2014/main" id="{0F13F4AA-8CCC-4390-82B5-60FB3B681854}"/>
              </a:ext>
            </a:extLst>
          </p:cNvPr>
          <p:cNvSpPr>
            <a:spLocks noGrp="1"/>
          </p:cNvSpPr>
          <p:nvPr>
            <p:ph type="sldNum" sz="quarter" idx="12"/>
          </p:nvPr>
        </p:nvSpPr>
        <p:spPr/>
        <p:txBody>
          <a:bodyPr/>
          <a:lstStyle/>
          <a:p>
            <a:fld id="{6F7EDBC0-6DEE-4BD2-A354-B0E2D215F1D6}" type="slidenum">
              <a:rPr lang="zh-CN" altLang="en-US" smtClean="0"/>
              <a:pPr/>
              <a:t>83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linds(horizontal)">
                                      <p:cBhvr>
                                        <p:cTn id="17" dur="500"/>
                                        <p:tgtEl>
                                          <p:spTgt spid="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linds(horizontal)">
                                      <p:cBhvr>
                                        <p:cTn id="22" dur="500"/>
                                        <p:tgtEl>
                                          <p:spTgt spid="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linds(horizontal)">
                                      <p:cBhvr>
                                        <p:cTn id="27" dur="500"/>
                                        <p:tgtEl>
                                          <p:spTgt spid="2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blinds(horizontal)">
                                      <p:cBhvr>
                                        <p:cTn id="32" dur="500"/>
                                        <p:tgtEl>
                                          <p:spTgt spid="3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blinds(horizontal)">
                                      <p:cBhvr>
                                        <p:cTn id="37" dur="500"/>
                                        <p:tgtEl>
                                          <p:spTgt spid="4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blinds(horizontal)">
                                      <p:cBhvr>
                                        <p:cTn id="42" dur="500"/>
                                        <p:tgtEl>
                                          <p:spTgt spid="4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blinds(horizontal)">
                                      <p:cBhvr>
                                        <p:cTn id="47" dur="500"/>
                                        <p:tgtEl>
                                          <p:spTgt spid="4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blinds(horizontal)">
                                      <p:cBhvr>
                                        <p:cTn id="5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20" grpId="0"/>
      <p:bldP spid="23" grpId="0"/>
      <p:bldP spid="27" grpId="0"/>
      <p:bldP spid="30" grpId="0"/>
      <p:bldP spid="40" grpId="0"/>
      <p:bldP spid="48" grpId="0"/>
      <p:bldP spid="49" grpId="0"/>
      <p:bldP spid="5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a:extLst>
              <a:ext uri="{FF2B5EF4-FFF2-40B4-BE49-F238E27FC236}">
                <a16:creationId xmlns:a16="http://schemas.microsoft.com/office/drawing/2014/main" id="{30E9E071-C050-48E6-84FC-C911C40765E1}"/>
              </a:ext>
            </a:extLst>
          </p:cNvPr>
          <p:cNvSpPr>
            <a:spLocks noGrp="1"/>
          </p:cNvSpPr>
          <p:nvPr>
            <p:ph type="title"/>
          </p:nvPr>
        </p:nvSpPr>
        <p:spPr/>
        <p:txBody>
          <a:bodyPr/>
          <a:lstStyle/>
          <a:p>
            <a:r>
              <a:rPr lang="zh-CN" altLang="en-US"/>
              <a:t>求解算法</a:t>
            </a:r>
          </a:p>
        </p:txBody>
      </p:sp>
      <p:sp>
        <p:nvSpPr>
          <p:cNvPr id="3" name="内容占位符 2">
            <a:extLst>
              <a:ext uri="{FF2B5EF4-FFF2-40B4-BE49-F238E27FC236}">
                <a16:creationId xmlns:a16="http://schemas.microsoft.com/office/drawing/2014/main" id="{E07F1ABE-C731-4FCF-90A4-C949A37D07B6}"/>
              </a:ext>
            </a:extLst>
          </p:cNvPr>
          <p:cNvSpPr>
            <a:spLocks noGrp="1"/>
          </p:cNvSpPr>
          <p:nvPr>
            <p:ph idx="1"/>
          </p:nvPr>
        </p:nvSpPr>
        <p:spPr>
          <a:xfrm>
            <a:off x="973931" y="1775969"/>
            <a:ext cx="5867400" cy="4667250"/>
          </a:xfrm>
        </p:spPr>
        <p:txBody>
          <a:bodyPr/>
          <a:lstStyle/>
          <a:p>
            <a:pPr marL="0" indent="0">
              <a:buFont typeface="Wingdings" panose="05000000000000000000" pitchFamily="2" charset="2"/>
              <a:buNone/>
            </a:pPr>
            <a:r>
              <a:rPr lang="zh-CN" altLang="en-US" sz="2800" dirty="0"/>
              <a:t>素数环可以用顺序表来存储。</a:t>
            </a:r>
            <a:endParaRPr lang="en-US" altLang="zh-CN" sz="2800" dirty="0"/>
          </a:p>
          <a:p>
            <a:pPr marL="0" indent="0">
              <a:buNone/>
            </a:pPr>
            <a:r>
              <a:rPr lang="zh-CN" altLang="en-US" sz="2800" dirty="0"/>
              <a:t>等待测试的自然数，需要用一个顺序循环队列存放。</a:t>
            </a:r>
            <a:endParaRPr lang="en-US" altLang="zh-CN" sz="2800" dirty="0"/>
          </a:p>
          <a:p>
            <a:pPr marL="0" indent="0">
              <a:buFont typeface="Wingdings" panose="05000000000000000000" pitchFamily="2" charset="2"/>
              <a:buNone/>
            </a:pPr>
            <a:r>
              <a:rPr lang="en-US" altLang="zh-CN" sz="2800" dirty="0"/>
              <a:t>1</a:t>
            </a:r>
            <a:r>
              <a:rPr lang="zh-CN" altLang="en-US" sz="2800" dirty="0"/>
              <a:t>、将</a:t>
            </a:r>
            <a:r>
              <a:rPr lang="en-US" altLang="zh-CN" sz="2800" dirty="0"/>
              <a:t>1</a:t>
            </a:r>
            <a:r>
              <a:rPr lang="zh-CN" altLang="en-US" sz="2800" dirty="0"/>
              <a:t>放入素数环。</a:t>
            </a:r>
            <a:endParaRPr lang="en-US" altLang="zh-CN" sz="2800" dirty="0"/>
          </a:p>
          <a:p>
            <a:pPr marL="0" indent="0">
              <a:buFont typeface="Wingdings" panose="05000000000000000000" pitchFamily="2" charset="2"/>
              <a:buNone/>
            </a:pPr>
            <a:r>
              <a:rPr lang="en-US" altLang="zh-CN" sz="2800" dirty="0"/>
              <a:t>2</a:t>
            </a:r>
            <a:r>
              <a:rPr lang="zh-CN" altLang="en-US" sz="2800" dirty="0"/>
              <a:t>、将</a:t>
            </a:r>
            <a:r>
              <a:rPr lang="en-US" altLang="zh-CN" sz="2800" dirty="0"/>
              <a:t>2~n</a:t>
            </a:r>
            <a:r>
              <a:rPr lang="zh-CN" altLang="en-US" sz="2800" dirty="0"/>
              <a:t>的自然数全部入队。</a:t>
            </a:r>
            <a:endParaRPr lang="en-US" altLang="zh-CN" sz="2800" dirty="0"/>
          </a:p>
          <a:p>
            <a:pPr marL="0" indent="0">
              <a:buFont typeface="Wingdings" panose="05000000000000000000" pitchFamily="2" charset="2"/>
              <a:buNone/>
            </a:pPr>
            <a:r>
              <a:rPr lang="en-US" altLang="zh-CN" sz="2800" dirty="0"/>
              <a:t>3</a:t>
            </a:r>
            <a:r>
              <a:rPr lang="zh-CN" altLang="en-US" sz="2800" dirty="0"/>
              <a:t>、从队列中取队头，计算和素数环最后一个元素之和，如为素数则插素数环；否则将取下的该队头插入队尾</a:t>
            </a:r>
            <a:endParaRPr lang="en-US" altLang="zh-CN" sz="2800" dirty="0"/>
          </a:p>
          <a:p>
            <a:pPr marL="0" indent="0">
              <a:buFont typeface="Wingdings" panose="05000000000000000000" pitchFamily="2" charset="2"/>
              <a:buNone/>
            </a:pPr>
            <a:r>
              <a:rPr lang="en-US" altLang="zh-CN" sz="2800" dirty="0"/>
              <a:t>4</a:t>
            </a:r>
            <a:r>
              <a:rPr lang="zh-CN" altLang="en-US" sz="2800" dirty="0"/>
              <a:t>、继续重复</a:t>
            </a:r>
            <a:r>
              <a:rPr lang="en-US" altLang="zh-CN" sz="2800" dirty="0"/>
              <a:t>3</a:t>
            </a:r>
            <a:r>
              <a:rPr lang="zh-CN" altLang="en-US" sz="2800" dirty="0"/>
              <a:t>，直至队列空。</a:t>
            </a:r>
          </a:p>
        </p:txBody>
      </p:sp>
      <p:sp>
        <p:nvSpPr>
          <p:cNvPr id="6" name="椭圆 4">
            <a:extLst>
              <a:ext uri="{FF2B5EF4-FFF2-40B4-BE49-F238E27FC236}">
                <a16:creationId xmlns:a16="http://schemas.microsoft.com/office/drawing/2014/main" id="{338D4455-087C-41F0-925F-7CDFA996F17C}"/>
              </a:ext>
            </a:extLst>
          </p:cNvPr>
          <p:cNvSpPr/>
          <p:nvPr/>
        </p:nvSpPr>
        <p:spPr>
          <a:xfrm>
            <a:off x="6224588" y="257175"/>
            <a:ext cx="2643187" cy="2571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椭圆 5">
            <a:extLst>
              <a:ext uri="{FF2B5EF4-FFF2-40B4-BE49-F238E27FC236}">
                <a16:creationId xmlns:a16="http://schemas.microsoft.com/office/drawing/2014/main" id="{A2D473EF-225E-4981-9AE4-F0A9E9E8DD67}"/>
              </a:ext>
            </a:extLst>
          </p:cNvPr>
          <p:cNvSpPr/>
          <p:nvPr/>
        </p:nvSpPr>
        <p:spPr>
          <a:xfrm>
            <a:off x="6796088" y="757238"/>
            <a:ext cx="1500187" cy="157162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8" name="直接连接符 7">
            <a:extLst>
              <a:ext uri="{FF2B5EF4-FFF2-40B4-BE49-F238E27FC236}">
                <a16:creationId xmlns:a16="http://schemas.microsoft.com/office/drawing/2014/main" id="{C0069754-225D-45A6-8296-9B61C9BB41B2}"/>
              </a:ext>
            </a:extLst>
          </p:cNvPr>
          <p:cNvCxnSpPr/>
          <p:nvPr/>
        </p:nvCxnSpPr>
        <p:spPr>
          <a:xfrm rot="16200000" flipH="1">
            <a:off x="7332662" y="506413"/>
            <a:ext cx="500063"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9">
            <a:extLst>
              <a:ext uri="{FF2B5EF4-FFF2-40B4-BE49-F238E27FC236}">
                <a16:creationId xmlns:a16="http://schemas.microsoft.com/office/drawing/2014/main" id="{CDF9DE53-F818-4421-B857-64C70847771A}"/>
              </a:ext>
            </a:extLst>
          </p:cNvPr>
          <p:cNvCxnSpPr/>
          <p:nvPr/>
        </p:nvCxnSpPr>
        <p:spPr>
          <a:xfrm rot="16200000" flipH="1" flipV="1">
            <a:off x="8035925" y="517525"/>
            <a:ext cx="354013" cy="4048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10">
            <a:extLst>
              <a:ext uri="{FF2B5EF4-FFF2-40B4-BE49-F238E27FC236}">
                <a16:creationId xmlns:a16="http://schemas.microsoft.com/office/drawing/2014/main" id="{6881840D-AD8F-4392-8436-F025CEA9104A}"/>
              </a:ext>
            </a:extLst>
          </p:cNvPr>
          <p:cNvSpPr txBox="1">
            <a:spLocks noChangeArrowheads="1"/>
          </p:cNvSpPr>
          <p:nvPr/>
        </p:nvSpPr>
        <p:spPr bwMode="auto">
          <a:xfrm>
            <a:off x="7724775" y="328613"/>
            <a:ext cx="428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1</a:t>
            </a:r>
            <a:endParaRPr lang="zh-CN" altLang="en-US"/>
          </a:p>
        </p:txBody>
      </p:sp>
      <p:cxnSp>
        <p:nvCxnSpPr>
          <p:cNvPr id="11" name="直接连接符 12">
            <a:extLst>
              <a:ext uri="{FF2B5EF4-FFF2-40B4-BE49-F238E27FC236}">
                <a16:creationId xmlns:a16="http://schemas.microsoft.com/office/drawing/2014/main" id="{A85BAB49-FBB5-41E0-9752-A9D67727C212}"/>
              </a:ext>
            </a:extLst>
          </p:cNvPr>
          <p:cNvCxnSpPr/>
          <p:nvPr/>
        </p:nvCxnSpPr>
        <p:spPr>
          <a:xfrm rot="10800000" flipV="1">
            <a:off x="8296275" y="1185863"/>
            <a:ext cx="571500" cy="142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163ED76-60BF-4977-8CA8-878C3E976A4C}"/>
              </a:ext>
            </a:extLst>
          </p:cNvPr>
          <p:cNvSpPr txBox="1">
            <a:spLocks noChangeArrowheads="1"/>
          </p:cNvSpPr>
          <p:nvPr/>
        </p:nvSpPr>
        <p:spPr bwMode="auto">
          <a:xfrm>
            <a:off x="8224838" y="828675"/>
            <a:ext cx="428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2</a:t>
            </a:r>
            <a:endParaRPr lang="zh-CN" altLang="en-US"/>
          </a:p>
        </p:txBody>
      </p:sp>
      <p:cxnSp>
        <p:nvCxnSpPr>
          <p:cNvPr id="13" name="直接连接符 15">
            <a:extLst>
              <a:ext uri="{FF2B5EF4-FFF2-40B4-BE49-F238E27FC236}">
                <a16:creationId xmlns:a16="http://schemas.microsoft.com/office/drawing/2014/main" id="{CE092AE9-0F31-499D-A9AE-BCA17C14BECE}"/>
              </a:ext>
            </a:extLst>
          </p:cNvPr>
          <p:cNvCxnSpPr/>
          <p:nvPr/>
        </p:nvCxnSpPr>
        <p:spPr>
          <a:xfrm rot="10800000">
            <a:off x="8224838" y="1828800"/>
            <a:ext cx="500062" cy="2143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76F5C6E-4B9F-4F26-8771-8EE5EB029C55}"/>
              </a:ext>
            </a:extLst>
          </p:cNvPr>
          <p:cNvSpPr txBox="1">
            <a:spLocks noChangeArrowheads="1"/>
          </p:cNvSpPr>
          <p:nvPr/>
        </p:nvSpPr>
        <p:spPr bwMode="auto">
          <a:xfrm>
            <a:off x="8367713" y="1471613"/>
            <a:ext cx="285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3</a:t>
            </a:r>
            <a:endParaRPr lang="zh-CN" altLang="en-US"/>
          </a:p>
        </p:txBody>
      </p:sp>
      <p:cxnSp>
        <p:nvCxnSpPr>
          <p:cNvPr id="15" name="直接连接符 18">
            <a:extLst>
              <a:ext uri="{FF2B5EF4-FFF2-40B4-BE49-F238E27FC236}">
                <a16:creationId xmlns:a16="http://schemas.microsoft.com/office/drawing/2014/main" id="{AF19D1D8-E7ED-476E-BE37-19D5FC55448B}"/>
              </a:ext>
            </a:extLst>
          </p:cNvPr>
          <p:cNvCxnSpPr/>
          <p:nvPr/>
        </p:nvCxnSpPr>
        <p:spPr>
          <a:xfrm rot="16200000" flipV="1">
            <a:off x="7796213" y="2328863"/>
            <a:ext cx="500062" cy="2143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B7C078F-7C9C-4D28-9987-DC5A47DF882C}"/>
              </a:ext>
            </a:extLst>
          </p:cNvPr>
          <p:cNvSpPr txBox="1">
            <a:spLocks noChangeArrowheads="1"/>
          </p:cNvSpPr>
          <p:nvPr/>
        </p:nvSpPr>
        <p:spPr bwMode="auto">
          <a:xfrm>
            <a:off x="8081963" y="2043113"/>
            <a:ext cx="571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4</a:t>
            </a:r>
            <a:endParaRPr lang="zh-CN" altLang="en-US"/>
          </a:p>
        </p:txBody>
      </p:sp>
      <p:cxnSp>
        <p:nvCxnSpPr>
          <p:cNvPr id="17" name="直接连接符 21">
            <a:extLst>
              <a:ext uri="{FF2B5EF4-FFF2-40B4-BE49-F238E27FC236}">
                <a16:creationId xmlns:a16="http://schemas.microsoft.com/office/drawing/2014/main" id="{40B40D11-E438-404C-A38E-88CF38D257D6}"/>
              </a:ext>
            </a:extLst>
          </p:cNvPr>
          <p:cNvCxnSpPr/>
          <p:nvPr/>
        </p:nvCxnSpPr>
        <p:spPr>
          <a:xfrm rot="5400000" flipH="1" flipV="1">
            <a:off x="7105650" y="2447926"/>
            <a:ext cx="428625"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7F910CB-3846-461D-A3C5-17DE45FD8126}"/>
              </a:ext>
            </a:extLst>
          </p:cNvPr>
          <p:cNvSpPr txBox="1">
            <a:spLocks noChangeArrowheads="1"/>
          </p:cNvSpPr>
          <p:nvPr/>
        </p:nvSpPr>
        <p:spPr bwMode="auto">
          <a:xfrm>
            <a:off x="7510463" y="2328863"/>
            <a:ext cx="571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7</a:t>
            </a:r>
            <a:endParaRPr lang="zh-CN" altLang="en-US"/>
          </a:p>
        </p:txBody>
      </p:sp>
      <p:cxnSp>
        <p:nvCxnSpPr>
          <p:cNvPr id="19" name="直接连接符 25">
            <a:extLst>
              <a:ext uri="{FF2B5EF4-FFF2-40B4-BE49-F238E27FC236}">
                <a16:creationId xmlns:a16="http://schemas.microsoft.com/office/drawing/2014/main" id="{71070347-6EC3-4089-B083-3FAF04BF5E1B}"/>
              </a:ext>
            </a:extLst>
          </p:cNvPr>
          <p:cNvCxnSpPr/>
          <p:nvPr/>
        </p:nvCxnSpPr>
        <p:spPr>
          <a:xfrm flipV="1">
            <a:off x="6224588" y="1685925"/>
            <a:ext cx="571500" cy="714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67930C0-08CA-4A7B-B86A-3E84EE9E558E}"/>
              </a:ext>
            </a:extLst>
          </p:cNvPr>
          <p:cNvSpPr txBox="1">
            <a:spLocks noChangeArrowheads="1"/>
          </p:cNvSpPr>
          <p:nvPr/>
        </p:nvSpPr>
        <p:spPr bwMode="auto">
          <a:xfrm>
            <a:off x="6867525" y="2185988"/>
            <a:ext cx="5000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10</a:t>
            </a:r>
            <a:endParaRPr lang="zh-CN" altLang="en-US"/>
          </a:p>
        </p:txBody>
      </p:sp>
      <p:cxnSp>
        <p:nvCxnSpPr>
          <p:cNvPr id="21" name="直接连接符 28">
            <a:extLst>
              <a:ext uri="{FF2B5EF4-FFF2-40B4-BE49-F238E27FC236}">
                <a16:creationId xmlns:a16="http://schemas.microsoft.com/office/drawing/2014/main" id="{21D819BB-9317-4554-BC2A-85563EA67CF7}"/>
              </a:ext>
            </a:extLst>
          </p:cNvPr>
          <p:cNvCxnSpPr/>
          <p:nvPr/>
        </p:nvCxnSpPr>
        <p:spPr>
          <a:xfrm rot="16200000" flipH="1">
            <a:off x="6760369" y="507207"/>
            <a:ext cx="428625" cy="357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9CF6516-489E-4213-ADB2-96457068925B}"/>
              </a:ext>
            </a:extLst>
          </p:cNvPr>
          <p:cNvSpPr txBox="1">
            <a:spLocks noChangeArrowheads="1"/>
          </p:cNvSpPr>
          <p:nvPr/>
        </p:nvSpPr>
        <p:spPr bwMode="auto">
          <a:xfrm>
            <a:off x="6438900" y="1757363"/>
            <a:ext cx="357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9</a:t>
            </a:r>
            <a:endParaRPr lang="zh-CN" altLang="en-US" dirty="0"/>
          </a:p>
        </p:txBody>
      </p:sp>
      <p:cxnSp>
        <p:nvCxnSpPr>
          <p:cNvPr id="23" name="直接连接符 36">
            <a:extLst>
              <a:ext uri="{FF2B5EF4-FFF2-40B4-BE49-F238E27FC236}">
                <a16:creationId xmlns:a16="http://schemas.microsoft.com/office/drawing/2014/main" id="{D5B661B3-8A4F-45B4-9C34-F7FD49347FE1}"/>
              </a:ext>
            </a:extLst>
          </p:cNvPr>
          <p:cNvCxnSpPr/>
          <p:nvPr/>
        </p:nvCxnSpPr>
        <p:spPr>
          <a:xfrm rot="10800000" flipV="1">
            <a:off x="6581775" y="2043113"/>
            <a:ext cx="428625" cy="357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38">
            <a:extLst>
              <a:ext uri="{FF2B5EF4-FFF2-40B4-BE49-F238E27FC236}">
                <a16:creationId xmlns:a16="http://schemas.microsoft.com/office/drawing/2014/main" id="{4C3E8B92-3EEB-4967-9808-F5A42BF0D0E4}"/>
              </a:ext>
            </a:extLst>
          </p:cNvPr>
          <p:cNvCxnSpPr/>
          <p:nvPr/>
        </p:nvCxnSpPr>
        <p:spPr>
          <a:xfrm>
            <a:off x="6367463" y="971550"/>
            <a:ext cx="500062" cy="285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6E55282-9D37-476F-9BDD-5417B1D411F4}"/>
              </a:ext>
            </a:extLst>
          </p:cNvPr>
          <p:cNvSpPr txBox="1">
            <a:spLocks noChangeArrowheads="1"/>
          </p:cNvSpPr>
          <p:nvPr/>
        </p:nvSpPr>
        <p:spPr bwMode="auto">
          <a:xfrm>
            <a:off x="6367463" y="1114425"/>
            <a:ext cx="357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8</a:t>
            </a:r>
            <a:endParaRPr lang="zh-CN" altLang="en-US" dirty="0"/>
          </a:p>
        </p:txBody>
      </p:sp>
      <p:sp>
        <p:nvSpPr>
          <p:cNvPr id="26" name="TextBox 25">
            <a:extLst>
              <a:ext uri="{FF2B5EF4-FFF2-40B4-BE49-F238E27FC236}">
                <a16:creationId xmlns:a16="http://schemas.microsoft.com/office/drawing/2014/main" id="{32128D78-C40B-46D5-B10E-89CA9252D89D}"/>
              </a:ext>
            </a:extLst>
          </p:cNvPr>
          <p:cNvSpPr txBox="1">
            <a:spLocks noChangeArrowheads="1"/>
          </p:cNvSpPr>
          <p:nvPr/>
        </p:nvSpPr>
        <p:spPr bwMode="auto">
          <a:xfrm>
            <a:off x="6581775" y="685800"/>
            <a:ext cx="357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5</a:t>
            </a:r>
            <a:endParaRPr lang="zh-CN" altLang="en-US" dirty="0"/>
          </a:p>
        </p:txBody>
      </p:sp>
      <p:sp>
        <p:nvSpPr>
          <p:cNvPr id="27" name="TextBox 26">
            <a:extLst>
              <a:ext uri="{FF2B5EF4-FFF2-40B4-BE49-F238E27FC236}">
                <a16:creationId xmlns:a16="http://schemas.microsoft.com/office/drawing/2014/main" id="{D6E2B464-0805-47B3-A794-CB941CE162BE}"/>
              </a:ext>
            </a:extLst>
          </p:cNvPr>
          <p:cNvSpPr txBox="1">
            <a:spLocks noChangeArrowheads="1"/>
          </p:cNvSpPr>
          <p:nvPr/>
        </p:nvSpPr>
        <p:spPr bwMode="auto">
          <a:xfrm>
            <a:off x="7010400" y="400050"/>
            <a:ext cx="500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6</a:t>
            </a:r>
            <a:endParaRPr lang="zh-CN" altLang="en-US" dirty="0"/>
          </a:p>
        </p:txBody>
      </p:sp>
      <p:sp>
        <p:nvSpPr>
          <p:cNvPr id="2" name="灯片编号占位符 1">
            <a:extLst>
              <a:ext uri="{FF2B5EF4-FFF2-40B4-BE49-F238E27FC236}">
                <a16:creationId xmlns:a16="http://schemas.microsoft.com/office/drawing/2014/main" id="{F45037EB-ACDB-4244-8F29-2FEA0539022E}"/>
              </a:ext>
            </a:extLst>
          </p:cNvPr>
          <p:cNvSpPr>
            <a:spLocks noGrp="1"/>
          </p:cNvSpPr>
          <p:nvPr>
            <p:ph type="sldNum" sz="quarter" idx="12"/>
          </p:nvPr>
        </p:nvSpPr>
        <p:spPr/>
        <p:txBody>
          <a:bodyPr/>
          <a:lstStyle/>
          <a:p>
            <a:fld id="{6F7EDBC0-6DEE-4BD2-A354-B0E2D215F1D6}" type="slidenum">
              <a:rPr lang="zh-CN" altLang="en-US" smtClean="0"/>
              <a:pPr/>
              <a:t>84</a:t>
            </a:fld>
            <a:endParaRPr lang="en-US" altLang="zh-CN"/>
          </a:p>
        </p:txBody>
      </p:sp>
      <p:sp>
        <p:nvSpPr>
          <p:cNvPr id="30" name="椭圆 4">
            <a:extLst>
              <a:ext uri="{FF2B5EF4-FFF2-40B4-BE49-F238E27FC236}">
                <a16:creationId xmlns:a16="http://schemas.microsoft.com/office/drawing/2014/main" id="{1EB283EB-5C44-4170-83BF-94FA1EE1019F}"/>
              </a:ext>
            </a:extLst>
          </p:cNvPr>
          <p:cNvSpPr/>
          <p:nvPr/>
        </p:nvSpPr>
        <p:spPr>
          <a:xfrm>
            <a:off x="6443091" y="4138613"/>
            <a:ext cx="2643187" cy="2571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椭圆 5">
            <a:extLst>
              <a:ext uri="{FF2B5EF4-FFF2-40B4-BE49-F238E27FC236}">
                <a16:creationId xmlns:a16="http://schemas.microsoft.com/office/drawing/2014/main" id="{83890778-6144-4BE7-BAE7-144CAE05C921}"/>
              </a:ext>
            </a:extLst>
          </p:cNvPr>
          <p:cNvSpPr/>
          <p:nvPr/>
        </p:nvSpPr>
        <p:spPr>
          <a:xfrm>
            <a:off x="7014591" y="4638676"/>
            <a:ext cx="1500187" cy="157162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32" name="直接连接符 31">
            <a:extLst>
              <a:ext uri="{FF2B5EF4-FFF2-40B4-BE49-F238E27FC236}">
                <a16:creationId xmlns:a16="http://schemas.microsoft.com/office/drawing/2014/main" id="{1D39EF04-C3FC-4BAA-A837-E2AA1F136EF8}"/>
              </a:ext>
            </a:extLst>
          </p:cNvPr>
          <p:cNvCxnSpPr/>
          <p:nvPr/>
        </p:nvCxnSpPr>
        <p:spPr>
          <a:xfrm rot="16200000" flipH="1">
            <a:off x="7551165" y="4387851"/>
            <a:ext cx="500063"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9">
            <a:extLst>
              <a:ext uri="{FF2B5EF4-FFF2-40B4-BE49-F238E27FC236}">
                <a16:creationId xmlns:a16="http://schemas.microsoft.com/office/drawing/2014/main" id="{1CEC2C86-738B-4E63-B20A-2FF0BB7A838A}"/>
              </a:ext>
            </a:extLst>
          </p:cNvPr>
          <p:cNvCxnSpPr/>
          <p:nvPr/>
        </p:nvCxnSpPr>
        <p:spPr>
          <a:xfrm rot="16200000" flipH="1" flipV="1">
            <a:off x="8254428" y="4398963"/>
            <a:ext cx="354013" cy="4048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10">
            <a:extLst>
              <a:ext uri="{FF2B5EF4-FFF2-40B4-BE49-F238E27FC236}">
                <a16:creationId xmlns:a16="http://schemas.microsoft.com/office/drawing/2014/main" id="{573CF360-48FC-4336-8185-8C68C2D8E649}"/>
              </a:ext>
            </a:extLst>
          </p:cNvPr>
          <p:cNvSpPr txBox="1">
            <a:spLocks noChangeArrowheads="1"/>
          </p:cNvSpPr>
          <p:nvPr/>
        </p:nvSpPr>
        <p:spPr bwMode="auto">
          <a:xfrm>
            <a:off x="7943278" y="4210051"/>
            <a:ext cx="428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1</a:t>
            </a:r>
            <a:endParaRPr lang="zh-CN" altLang="en-US" dirty="0"/>
          </a:p>
        </p:txBody>
      </p:sp>
      <p:cxnSp>
        <p:nvCxnSpPr>
          <p:cNvPr id="35" name="直接连接符 12">
            <a:extLst>
              <a:ext uri="{FF2B5EF4-FFF2-40B4-BE49-F238E27FC236}">
                <a16:creationId xmlns:a16="http://schemas.microsoft.com/office/drawing/2014/main" id="{9D72A7D3-577A-461F-8A91-1E9B68CD3EE8}"/>
              </a:ext>
            </a:extLst>
          </p:cNvPr>
          <p:cNvCxnSpPr/>
          <p:nvPr/>
        </p:nvCxnSpPr>
        <p:spPr>
          <a:xfrm rot="10800000" flipV="1">
            <a:off x="8514778" y="5067301"/>
            <a:ext cx="571500" cy="142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11">
            <a:extLst>
              <a:ext uri="{FF2B5EF4-FFF2-40B4-BE49-F238E27FC236}">
                <a16:creationId xmlns:a16="http://schemas.microsoft.com/office/drawing/2014/main" id="{488EAD5F-2F50-4186-8F97-08AB27DCE75B}"/>
              </a:ext>
            </a:extLst>
          </p:cNvPr>
          <p:cNvSpPr txBox="1">
            <a:spLocks noChangeArrowheads="1"/>
          </p:cNvSpPr>
          <p:nvPr/>
        </p:nvSpPr>
        <p:spPr bwMode="auto">
          <a:xfrm>
            <a:off x="8443341" y="4710113"/>
            <a:ext cx="428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2</a:t>
            </a:r>
            <a:endParaRPr lang="zh-CN" altLang="en-US" dirty="0"/>
          </a:p>
        </p:txBody>
      </p:sp>
      <p:cxnSp>
        <p:nvCxnSpPr>
          <p:cNvPr id="37" name="直接连接符 15">
            <a:extLst>
              <a:ext uri="{FF2B5EF4-FFF2-40B4-BE49-F238E27FC236}">
                <a16:creationId xmlns:a16="http://schemas.microsoft.com/office/drawing/2014/main" id="{45C8E35F-5176-4D68-B618-24A4F6034CAC}"/>
              </a:ext>
            </a:extLst>
          </p:cNvPr>
          <p:cNvCxnSpPr/>
          <p:nvPr/>
        </p:nvCxnSpPr>
        <p:spPr>
          <a:xfrm rot="10800000">
            <a:off x="8443341" y="5710238"/>
            <a:ext cx="500062" cy="2143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13">
            <a:extLst>
              <a:ext uri="{FF2B5EF4-FFF2-40B4-BE49-F238E27FC236}">
                <a16:creationId xmlns:a16="http://schemas.microsoft.com/office/drawing/2014/main" id="{2D501EFB-2E49-45F5-A015-DE1FFDB272C7}"/>
              </a:ext>
            </a:extLst>
          </p:cNvPr>
          <p:cNvSpPr txBox="1">
            <a:spLocks noChangeArrowheads="1"/>
          </p:cNvSpPr>
          <p:nvPr/>
        </p:nvSpPr>
        <p:spPr bwMode="auto">
          <a:xfrm>
            <a:off x="8586216" y="5353051"/>
            <a:ext cx="285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3</a:t>
            </a:r>
            <a:endParaRPr lang="zh-CN" altLang="en-US" dirty="0"/>
          </a:p>
        </p:txBody>
      </p:sp>
      <p:cxnSp>
        <p:nvCxnSpPr>
          <p:cNvPr id="39" name="直接连接符 18">
            <a:extLst>
              <a:ext uri="{FF2B5EF4-FFF2-40B4-BE49-F238E27FC236}">
                <a16:creationId xmlns:a16="http://schemas.microsoft.com/office/drawing/2014/main" id="{EF5974D2-38C7-4F48-96C6-7E660E9E79F4}"/>
              </a:ext>
            </a:extLst>
          </p:cNvPr>
          <p:cNvCxnSpPr/>
          <p:nvPr/>
        </p:nvCxnSpPr>
        <p:spPr>
          <a:xfrm rot="16200000" flipV="1">
            <a:off x="8014716" y="6210301"/>
            <a:ext cx="500062" cy="2143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15">
            <a:extLst>
              <a:ext uri="{FF2B5EF4-FFF2-40B4-BE49-F238E27FC236}">
                <a16:creationId xmlns:a16="http://schemas.microsoft.com/office/drawing/2014/main" id="{60E94F6B-7F32-4660-9F86-947CF6B77C92}"/>
              </a:ext>
            </a:extLst>
          </p:cNvPr>
          <p:cNvSpPr txBox="1">
            <a:spLocks noChangeArrowheads="1"/>
          </p:cNvSpPr>
          <p:nvPr/>
        </p:nvSpPr>
        <p:spPr bwMode="auto">
          <a:xfrm>
            <a:off x="8300466" y="5924551"/>
            <a:ext cx="571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4</a:t>
            </a:r>
            <a:endParaRPr lang="zh-CN" altLang="en-US"/>
          </a:p>
        </p:txBody>
      </p:sp>
      <p:cxnSp>
        <p:nvCxnSpPr>
          <p:cNvPr id="41" name="直接连接符 21">
            <a:extLst>
              <a:ext uri="{FF2B5EF4-FFF2-40B4-BE49-F238E27FC236}">
                <a16:creationId xmlns:a16="http://schemas.microsoft.com/office/drawing/2014/main" id="{3FA32040-8A6D-4F18-B441-1B44CB631C6C}"/>
              </a:ext>
            </a:extLst>
          </p:cNvPr>
          <p:cNvCxnSpPr/>
          <p:nvPr/>
        </p:nvCxnSpPr>
        <p:spPr>
          <a:xfrm rot="5400000" flipH="1" flipV="1">
            <a:off x="7324153" y="6329364"/>
            <a:ext cx="428625"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17">
            <a:extLst>
              <a:ext uri="{FF2B5EF4-FFF2-40B4-BE49-F238E27FC236}">
                <a16:creationId xmlns:a16="http://schemas.microsoft.com/office/drawing/2014/main" id="{59BA69A5-CC7C-4FAD-9957-9814F20A7F26}"/>
              </a:ext>
            </a:extLst>
          </p:cNvPr>
          <p:cNvSpPr txBox="1">
            <a:spLocks noChangeArrowheads="1"/>
          </p:cNvSpPr>
          <p:nvPr/>
        </p:nvSpPr>
        <p:spPr bwMode="auto">
          <a:xfrm>
            <a:off x="7730014" y="6193633"/>
            <a:ext cx="571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5</a:t>
            </a:r>
            <a:endParaRPr lang="zh-CN" altLang="en-US" dirty="0"/>
          </a:p>
        </p:txBody>
      </p:sp>
      <p:cxnSp>
        <p:nvCxnSpPr>
          <p:cNvPr id="43" name="直接连接符 25">
            <a:extLst>
              <a:ext uri="{FF2B5EF4-FFF2-40B4-BE49-F238E27FC236}">
                <a16:creationId xmlns:a16="http://schemas.microsoft.com/office/drawing/2014/main" id="{B3846D88-7695-434C-9703-865F71809F4E}"/>
              </a:ext>
            </a:extLst>
          </p:cNvPr>
          <p:cNvCxnSpPr/>
          <p:nvPr/>
        </p:nvCxnSpPr>
        <p:spPr>
          <a:xfrm flipV="1">
            <a:off x="6443091" y="5567363"/>
            <a:ext cx="571500" cy="714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19">
            <a:extLst>
              <a:ext uri="{FF2B5EF4-FFF2-40B4-BE49-F238E27FC236}">
                <a16:creationId xmlns:a16="http://schemas.microsoft.com/office/drawing/2014/main" id="{24182B33-F372-4DFB-AE0E-608E8CA7E3A0}"/>
              </a:ext>
            </a:extLst>
          </p:cNvPr>
          <p:cNvSpPr txBox="1">
            <a:spLocks noChangeArrowheads="1"/>
          </p:cNvSpPr>
          <p:nvPr/>
        </p:nvSpPr>
        <p:spPr bwMode="auto">
          <a:xfrm>
            <a:off x="7050308" y="6105526"/>
            <a:ext cx="5000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6</a:t>
            </a:r>
            <a:endParaRPr lang="zh-CN" altLang="en-US" dirty="0"/>
          </a:p>
        </p:txBody>
      </p:sp>
      <p:cxnSp>
        <p:nvCxnSpPr>
          <p:cNvPr id="45" name="直接连接符 28">
            <a:extLst>
              <a:ext uri="{FF2B5EF4-FFF2-40B4-BE49-F238E27FC236}">
                <a16:creationId xmlns:a16="http://schemas.microsoft.com/office/drawing/2014/main" id="{4613B044-425A-4DFE-AD4B-DD5FCB5458C9}"/>
              </a:ext>
            </a:extLst>
          </p:cNvPr>
          <p:cNvCxnSpPr/>
          <p:nvPr/>
        </p:nvCxnSpPr>
        <p:spPr>
          <a:xfrm rot="16200000" flipH="1">
            <a:off x="6978872" y="4388645"/>
            <a:ext cx="428625" cy="357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21">
            <a:extLst>
              <a:ext uri="{FF2B5EF4-FFF2-40B4-BE49-F238E27FC236}">
                <a16:creationId xmlns:a16="http://schemas.microsoft.com/office/drawing/2014/main" id="{44EB328A-AF87-4146-8AAA-1841B3C566F3}"/>
              </a:ext>
            </a:extLst>
          </p:cNvPr>
          <p:cNvSpPr txBox="1">
            <a:spLocks noChangeArrowheads="1"/>
          </p:cNvSpPr>
          <p:nvPr/>
        </p:nvSpPr>
        <p:spPr bwMode="auto">
          <a:xfrm>
            <a:off x="6657403" y="5638801"/>
            <a:ext cx="357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7</a:t>
            </a:r>
            <a:endParaRPr lang="zh-CN" altLang="en-US" dirty="0"/>
          </a:p>
        </p:txBody>
      </p:sp>
      <p:cxnSp>
        <p:nvCxnSpPr>
          <p:cNvPr id="47" name="直接连接符 36">
            <a:extLst>
              <a:ext uri="{FF2B5EF4-FFF2-40B4-BE49-F238E27FC236}">
                <a16:creationId xmlns:a16="http://schemas.microsoft.com/office/drawing/2014/main" id="{726CF1B7-EFCF-4C66-8DAC-44CCB0FF1064}"/>
              </a:ext>
            </a:extLst>
          </p:cNvPr>
          <p:cNvCxnSpPr/>
          <p:nvPr/>
        </p:nvCxnSpPr>
        <p:spPr>
          <a:xfrm rot="10800000" flipV="1">
            <a:off x="6800278" y="5924551"/>
            <a:ext cx="428625" cy="357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38">
            <a:extLst>
              <a:ext uri="{FF2B5EF4-FFF2-40B4-BE49-F238E27FC236}">
                <a16:creationId xmlns:a16="http://schemas.microsoft.com/office/drawing/2014/main" id="{A6CA9F43-5ACB-4284-9B0B-846521333082}"/>
              </a:ext>
            </a:extLst>
          </p:cNvPr>
          <p:cNvCxnSpPr/>
          <p:nvPr/>
        </p:nvCxnSpPr>
        <p:spPr>
          <a:xfrm>
            <a:off x="6585966" y="4852988"/>
            <a:ext cx="500062" cy="285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24">
            <a:extLst>
              <a:ext uri="{FF2B5EF4-FFF2-40B4-BE49-F238E27FC236}">
                <a16:creationId xmlns:a16="http://schemas.microsoft.com/office/drawing/2014/main" id="{4C36F90D-0C8A-4FA0-B0A8-201F1B7C0A2E}"/>
              </a:ext>
            </a:extLst>
          </p:cNvPr>
          <p:cNvSpPr txBox="1">
            <a:spLocks noChangeArrowheads="1"/>
          </p:cNvSpPr>
          <p:nvPr/>
        </p:nvSpPr>
        <p:spPr bwMode="auto">
          <a:xfrm>
            <a:off x="6585966" y="4995863"/>
            <a:ext cx="357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8</a:t>
            </a:r>
            <a:endParaRPr lang="zh-CN" altLang="en-US" dirty="0"/>
          </a:p>
        </p:txBody>
      </p:sp>
      <p:sp>
        <p:nvSpPr>
          <p:cNvPr id="50" name="TextBox 25">
            <a:extLst>
              <a:ext uri="{FF2B5EF4-FFF2-40B4-BE49-F238E27FC236}">
                <a16:creationId xmlns:a16="http://schemas.microsoft.com/office/drawing/2014/main" id="{1ABE59FF-1EEB-4C46-A7CC-E18708D6EA97}"/>
              </a:ext>
            </a:extLst>
          </p:cNvPr>
          <p:cNvSpPr txBox="1">
            <a:spLocks noChangeArrowheads="1"/>
          </p:cNvSpPr>
          <p:nvPr/>
        </p:nvSpPr>
        <p:spPr bwMode="auto">
          <a:xfrm>
            <a:off x="6800278" y="4567238"/>
            <a:ext cx="357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9</a:t>
            </a:r>
            <a:endParaRPr lang="zh-CN" altLang="en-US" dirty="0"/>
          </a:p>
        </p:txBody>
      </p:sp>
      <p:sp>
        <p:nvSpPr>
          <p:cNvPr id="51" name="TextBox 26">
            <a:extLst>
              <a:ext uri="{FF2B5EF4-FFF2-40B4-BE49-F238E27FC236}">
                <a16:creationId xmlns:a16="http://schemas.microsoft.com/office/drawing/2014/main" id="{FA57F6BB-B205-4BEF-AF09-A669DA6529EC}"/>
              </a:ext>
            </a:extLst>
          </p:cNvPr>
          <p:cNvSpPr txBox="1">
            <a:spLocks noChangeArrowheads="1"/>
          </p:cNvSpPr>
          <p:nvPr/>
        </p:nvSpPr>
        <p:spPr bwMode="auto">
          <a:xfrm>
            <a:off x="7228902" y="4210050"/>
            <a:ext cx="500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10</a:t>
            </a:r>
            <a:endParaRPr lang="zh-CN" altLang="en-US" dirty="0"/>
          </a:p>
        </p:txBody>
      </p:sp>
      <p:sp>
        <p:nvSpPr>
          <p:cNvPr id="52" name="TextBox 17">
            <a:extLst>
              <a:ext uri="{FF2B5EF4-FFF2-40B4-BE49-F238E27FC236}">
                <a16:creationId xmlns:a16="http://schemas.microsoft.com/office/drawing/2014/main" id="{53E2F799-63F4-4D65-B15D-F1F60B1C45ED}"/>
              </a:ext>
            </a:extLst>
          </p:cNvPr>
          <p:cNvSpPr txBox="1">
            <a:spLocks noChangeArrowheads="1"/>
          </p:cNvSpPr>
          <p:nvPr/>
        </p:nvSpPr>
        <p:spPr bwMode="auto">
          <a:xfrm>
            <a:off x="7972425" y="4196115"/>
            <a:ext cx="571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5</a:t>
            </a:r>
            <a:endParaRPr lang="zh-CN" altLang="en-US" dirty="0"/>
          </a:p>
        </p:txBody>
      </p:sp>
      <p:sp>
        <p:nvSpPr>
          <p:cNvPr id="53" name="TextBox 19">
            <a:extLst>
              <a:ext uri="{FF2B5EF4-FFF2-40B4-BE49-F238E27FC236}">
                <a16:creationId xmlns:a16="http://schemas.microsoft.com/office/drawing/2014/main" id="{3D7A5AFB-5493-481A-A7A6-B626F1504FD3}"/>
              </a:ext>
            </a:extLst>
          </p:cNvPr>
          <p:cNvSpPr txBox="1">
            <a:spLocks noChangeArrowheads="1"/>
          </p:cNvSpPr>
          <p:nvPr/>
        </p:nvSpPr>
        <p:spPr bwMode="auto">
          <a:xfrm>
            <a:off x="8431434" y="4715098"/>
            <a:ext cx="5000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6</a:t>
            </a:r>
            <a:endParaRPr lang="zh-CN" altLang="en-US" dirty="0"/>
          </a:p>
        </p:txBody>
      </p:sp>
      <p:sp>
        <p:nvSpPr>
          <p:cNvPr id="54" name="TextBox 24">
            <a:extLst>
              <a:ext uri="{FF2B5EF4-FFF2-40B4-BE49-F238E27FC236}">
                <a16:creationId xmlns:a16="http://schemas.microsoft.com/office/drawing/2014/main" id="{013D4BCB-1924-4D8D-A9AE-0CE3293F67DF}"/>
              </a:ext>
            </a:extLst>
          </p:cNvPr>
          <p:cNvSpPr txBox="1">
            <a:spLocks noChangeArrowheads="1"/>
          </p:cNvSpPr>
          <p:nvPr/>
        </p:nvSpPr>
        <p:spPr bwMode="auto">
          <a:xfrm>
            <a:off x="8601741" y="5360987"/>
            <a:ext cx="357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8</a:t>
            </a:r>
            <a:endParaRPr lang="zh-CN" altLang="en-US" dirty="0"/>
          </a:p>
        </p:txBody>
      </p:sp>
      <p:sp>
        <p:nvSpPr>
          <p:cNvPr id="55" name="TextBox 21">
            <a:extLst>
              <a:ext uri="{FF2B5EF4-FFF2-40B4-BE49-F238E27FC236}">
                <a16:creationId xmlns:a16="http://schemas.microsoft.com/office/drawing/2014/main" id="{16D478A5-9142-4168-8D49-B180D58C7CE9}"/>
              </a:ext>
            </a:extLst>
          </p:cNvPr>
          <p:cNvSpPr txBox="1">
            <a:spLocks noChangeArrowheads="1"/>
          </p:cNvSpPr>
          <p:nvPr/>
        </p:nvSpPr>
        <p:spPr bwMode="auto">
          <a:xfrm>
            <a:off x="8330850" y="5885658"/>
            <a:ext cx="357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9</a:t>
            </a:r>
            <a:endParaRPr lang="zh-CN" altLang="en-US" dirty="0"/>
          </a:p>
        </p:txBody>
      </p:sp>
      <p:sp>
        <p:nvSpPr>
          <p:cNvPr id="57" name="TextBox 25">
            <a:extLst>
              <a:ext uri="{FF2B5EF4-FFF2-40B4-BE49-F238E27FC236}">
                <a16:creationId xmlns:a16="http://schemas.microsoft.com/office/drawing/2014/main" id="{69F28059-76DF-443A-B5FC-0D2252C4D5C0}"/>
              </a:ext>
            </a:extLst>
          </p:cNvPr>
          <p:cNvSpPr txBox="1">
            <a:spLocks noChangeArrowheads="1"/>
          </p:cNvSpPr>
          <p:nvPr/>
        </p:nvSpPr>
        <p:spPr bwMode="auto">
          <a:xfrm>
            <a:off x="7723346" y="6193632"/>
            <a:ext cx="357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5</a:t>
            </a:r>
            <a:endParaRPr lang="zh-CN" altLang="en-US" dirty="0"/>
          </a:p>
        </p:txBody>
      </p:sp>
      <p:sp>
        <p:nvSpPr>
          <p:cNvPr id="58" name="TextBox 26">
            <a:extLst>
              <a:ext uri="{FF2B5EF4-FFF2-40B4-BE49-F238E27FC236}">
                <a16:creationId xmlns:a16="http://schemas.microsoft.com/office/drawing/2014/main" id="{955E2C35-6639-4C67-98EE-A194386814C5}"/>
              </a:ext>
            </a:extLst>
          </p:cNvPr>
          <p:cNvSpPr txBox="1">
            <a:spLocks noChangeArrowheads="1"/>
          </p:cNvSpPr>
          <p:nvPr/>
        </p:nvSpPr>
        <p:spPr bwMode="auto">
          <a:xfrm>
            <a:off x="7054738" y="6114257"/>
            <a:ext cx="500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6</a:t>
            </a:r>
            <a:endParaRPr lang="zh-CN" altLang="en-US" dirty="0"/>
          </a:p>
        </p:txBody>
      </p:sp>
      <p:sp>
        <p:nvSpPr>
          <p:cNvPr id="59" name="TextBox 24">
            <a:extLst>
              <a:ext uri="{FF2B5EF4-FFF2-40B4-BE49-F238E27FC236}">
                <a16:creationId xmlns:a16="http://schemas.microsoft.com/office/drawing/2014/main" id="{1F6E473E-353E-4B6E-892D-972EB0C89D48}"/>
              </a:ext>
            </a:extLst>
          </p:cNvPr>
          <p:cNvSpPr txBox="1">
            <a:spLocks noChangeArrowheads="1"/>
          </p:cNvSpPr>
          <p:nvPr/>
        </p:nvSpPr>
        <p:spPr bwMode="auto">
          <a:xfrm>
            <a:off x="6640925" y="5609528"/>
            <a:ext cx="357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8</a:t>
            </a:r>
            <a:endParaRPr lang="zh-CN" altLang="en-US" dirty="0"/>
          </a:p>
        </p:txBody>
      </p:sp>
      <p:sp>
        <p:nvSpPr>
          <p:cNvPr id="64" name="TextBox 25">
            <a:extLst>
              <a:ext uri="{FF2B5EF4-FFF2-40B4-BE49-F238E27FC236}">
                <a16:creationId xmlns:a16="http://schemas.microsoft.com/office/drawing/2014/main" id="{45C3AA4B-9ABA-4CCD-B956-86C09F16DEA9}"/>
              </a:ext>
            </a:extLst>
          </p:cNvPr>
          <p:cNvSpPr txBox="1">
            <a:spLocks noChangeArrowheads="1"/>
          </p:cNvSpPr>
          <p:nvPr/>
        </p:nvSpPr>
        <p:spPr bwMode="auto">
          <a:xfrm>
            <a:off x="6609350" y="5017293"/>
            <a:ext cx="357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5</a:t>
            </a:r>
            <a:endParaRPr lang="zh-CN" altLang="en-US" dirty="0"/>
          </a:p>
        </p:txBody>
      </p:sp>
      <p:sp>
        <p:nvSpPr>
          <p:cNvPr id="65" name="TextBox 26">
            <a:extLst>
              <a:ext uri="{FF2B5EF4-FFF2-40B4-BE49-F238E27FC236}">
                <a16:creationId xmlns:a16="http://schemas.microsoft.com/office/drawing/2014/main" id="{A87CB50E-2F5C-4B84-BB7A-4FB369A8DF9B}"/>
              </a:ext>
            </a:extLst>
          </p:cNvPr>
          <p:cNvSpPr txBox="1">
            <a:spLocks noChangeArrowheads="1"/>
          </p:cNvSpPr>
          <p:nvPr/>
        </p:nvSpPr>
        <p:spPr bwMode="auto">
          <a:xfrm>
            <a:off x="6778465" y="4558507"/>
            <a:ext cx="500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6</a:t>
            </a:r>
            <a:endParaRPr lang="zh-CN" altLang="en-US" dirty="0"/>
          </a:p>
        </p:txBody>
      </p:sp>
    </p:spTree>
    <p:extLst>
      <p:ext uri="{BB962C8B-B14F-4D97-AF65-F5344CB8AC3E}">
        <p14:creationId xmlns:p14="http://schemas.microsoft.com/office/powerpoint/2010/main" val="40928447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34"/>
                                        </p:tgtEl>
                                        <p:attrNameLst>
                                          <p:attrName>style.visibility</p:attrName>
                                        </p:attrNameLst>
                                      </p:cBhvr>
                                      <p:to>
                                        <p:strVal val="hidden"/>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linds(horizontal)">
                                      <p:cBhvr>
                                        <p:cTn id="46" dur="500"/>
                                        <p:tgtEl>
                                          <p:spTgt spid="12"/>
                                        </p:tgtEl>
                                      </p:cBhvr>
                                    </p:animEffect>
                                  </p:childTnLst>
                                </p:cTn>
                              </p:par>
                              <p:par>
                                <p:cTn id="47" presetID="1" presetClass="exit"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blinds(horizontal)">
                                      <p:cBhvr>
                                        <p:cTn id="53" dur="500"/>
                                        <p:tgtEl>
                                          <p:spTgt spid="14"/>
                                        </p:tgtEl>
                                      </p:cBhvr>
                                    </p:animEffect>
                                  </p:childTnLst>
                                </p:cTn>
                              </p:par>
                              <p:par>
                                <p:cTn id="54" presetID="1" presetClass="exit" presetSubtype="0" fill="hold" grpId="0" nodeType="withEffect">
                                  <p:stCondLst>
                                    <p:cond delay="0"/>
                                  </p:stCondLst>
                                  <p:childTnLst>
                                    <p:set>
                                      <p:cBhvr>
                                        <p:cTn id="55" dur="1" fill="hold">
                                          <p:stCondLst>
                                            <p:cond delay="0"/>
                                          </p:stCondLst>
                                        </p:cTn>
                                        <p:tgtEl>
                                          <p:spTgt spid="38"/>
                                        </p:tgtEl>
                                        <p:attrNameLst>
                                          <p:attrName>style.visibility</p:attrName>
                                        </p:attrNameLst>
                                      </p:cBhvr>
                                      <p:to>
                                        <p:strVal val="hidden"/>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blinds(horizontal)">
                                      <p:cBhvr>
                                        <p:cTn id="60" dur="500"/>
                                        <p:tgtEl>
                                          <p:spTgt spid="16"/>
                                        </p:tgtEl>
                                      </p:cBhvr>
                                    </p:animEffect>
                                  </p:childTnLst>
                                </p:cTn>
                              </p:par>
                              <p:par>
                                <p:cTn id="61" presetID="1" presetClass="exit" presetSubtype="0" fill="hold" grpId="0" nodeType="withEffect">
                                  <p:stCondLst>
                                    <p:cond delay="0"/>
                                  </p:stCondLst>
                                  <p:childTnLst>
                                    <p:set>
                                      <p:cBhvr>
                                        <p:cTn id="62" dur="1" fill="hold">
                                          <p:stCondLst>
                                            <p:cond delay="0"/>
                                          </p:stCondLst>
                                        </p:cTn>
                                        <p:tgtEl>
                                          <p:spTgt spid="4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0" nodeType="clickEffect">
                                  <p:stCondLst>
                                    <p:cond delay="0"/>
                                  </p:stCondLst>
                                  <p:childTnLst>
                                    <p:set>
                                      <p:cBhvr>
                                        <p:cTn id="66" dur="1" fill="hold">
                                          <p:stCondLst>
                                            <p:cond delay="0"/>
                                          </p:stCondLst>
                                        </p:cTn>
                                        <p:tgtEl>
                                          <p:spTgt spid="42"/>
                                        </p:tgtEl>
                                        <p:attrNameLst>
                                          <p:attrName>style.visibility</p:attrName>
                                        </p:attrNameLst>
                                      </p:cBhvr>
                                      <p:to>
                                        <p:strVal val="hidden"/>
                                      </p:to>
                                    </p:set>
                                  </p:childTnLst>
                                </p:cTn>
                              </p:par>
                              <p:par>
                                <p:cTn id="67" presetID="1" presetClass="entr" presetSubtype="0" fill="hold" grpId="1" nodeType="withEffect">
                                  <p:stCondLst>
                                    <p:cond delay="0"/>
                                  </p:stCondLst>
                                  <p:childTnLst>
                                    <p:set>
                                      <p:cBhvr>
                                        <p:cTn id="68" dur="1" fill="hold">
                                          <p:stCondLst>
                                            <p:cond delay="0"/>
                                          </p:stCondLst>
                                        </p:cTn>
                                        <p:tgtEl>
                                          <p:spTgt spid="5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0" nodeType="clickEffect">
                                  <p:stCondLst>
                                    <p:cond delay="0"/>
                                  </p:stCondLst>
                                  <p:childTnLst>
                                    <p:set>
                                      <p:cBhvr>
                                        <p:cTn id="72" dur="1" fill="hold">
                                          <p:stCondLst>
                                            <p:cond delay="0"/>
                                          </p:stCondLst>
                                        </p:cTn>
                                        <p:tgtEl>
                                          <p:spTgt spid="44"/>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1" nodeType="click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blinds(horizontal)">
                                      <p:cBhvr>
                                        <p:cTn id="81" dur="500"/>
                                        <p:tgtEl>
                                          <p:spTgt spid="18"/>
                                        </p:tgtEl>
                                      </p:cBhvr>
                                    </p:animEffect>
                                  </p:childTnLst>
                                </p:cTn>
                              </p:par>
                              <p:par>
                                <p:cTn id="82" presetID="1" presetClass="exit" presetSubtype="0" fill="hold" grpId="0" nodeType="withEffect">
                                  <p:stCondLst>
                                    <p:cond delay="0"/>
                                  </p:stCondLst>
                                  <p:childTnLst>
                                    <p:set>
                                      <p:cBhvr>
                                        <p:cTn id="83" dur="1" fill="hold">
                                          <p:stCondLst>
                                            <p:cond delay="0"/>
                                          </p:stCondLst>
                                        </p:cTn>
                                        <p:tgtEl>
                                          <p:spTgt spid="46"/>
                                        </p:tgtEl>
                                        <p:attrNameLst>
                                          <p:attrName>style.visibility</p:attrName>
                                        </p:attrNameLst>
                                      </p:cBhvr>
                                      <p:to>
                                        <p:strVal val="hidden"/>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54"/>
                                        </p:tgtEl>
                                        <p:attrNameLst>
                                          <p:attrName>style.visibility</p:attrName>
                                        </p:attrNameLst>
                                      </p:cBhvr>
                                      <p:to>
                                        <p:strVal val="visible"/>
                                      </p:to>
                                    </p:set>
                                    <p:animEffect transition="in" filter="blinds(horizontal)">
                                      <p:cBhvr>
                                        <p:cTn id="88" dur="500"/>
                                        <p:tgtEl>
                                          <p:spTgt spid="54"/>
                                        </p:tgtEl>
                                      </p:cBhvr>
                                    </p:animEffect>
                                  </p:childTnLst>
                                </p:cTn>
                              </p:par>
                              <p:par>
                                <p:cTn id="89" presetID="1" presetClass="exit" presetSubtype="0" fill="hold" grpId="0" nodeType="withEffect">
                                  <p:stCondLst>
                                    <p:cond delay="0"/>
                                  </p:stCondLst>
                                  <p:childTnLst>
                                    <p:set>
                                      <p:cBhvr>
                                        <p:cTn id="90" dur="1" fill="hold">
                                          <p:stCondLst>
                                            <p:cond delay="0"/>
                                          </p:stCondLst>
                                        </p:cTn>
                                        <p:tgtEl>
                                          <p:spTgt spid="49"/>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55"/>
                                        </p:tgtEl>
                                        <p:attrNameLst>
                                          <p:attrName>style.visibility</p:attrName>
                                        </p:attrNameLst>
                                      </p:cBhvr>
                                      <p:to>
                                        <p:strVal val="visible"/>
                                      </p:to>
                                    </p:set>
                                    <p:animEffect transition="in" filter="blinds(horizontal)">
                                      <p:cBhvr>
                                        <p:cTn id="95" dur="500"/>
                                        <p:tgtEl>
                                          <p:spTgt spid="55"/>
                                        </p:tgtEl>
                                      </p:cBhvr>
                                    </p:animEffect>
                                  </p:childTnLst>
                                </p:cTn>
                              </p:par>
                              <p:par>
                                <p:cTn id="96" presetID="1" presetClass="exit" presetSubtype="0" fill="hold" grpId="0" nodeType="withEffect">
                                  <p:stCondLst>
                                    <p:cond delay="0"/>
                                  </p:stCondLst>
                                  <p:childTnLst>
                                    <p:set>
                                      <p:cBhvr>
                                        <p:cTn id="97" dur="1" fill="hold">
                                          <p:stCondLst>
                                            <p:cond delay="0"/>
                                          </p:stCondLst>
                                        </p:cTn>
                                        <p:tgtEl>
                                          <p:spTgt spid="50"/>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20"/>
                                        </p:tgtEl>
                                        <p:attrNameLst>
                                          <p:attrName>style.visibility</p:attrName>
                                        </p:attrNameLst>
                                      </p:cBhvr>
                                      <p:to>
                                        <p:strVal val="visible"/>
                                      </p:to>
                                    </p:set>
                                    <p:animEffect transition="in" filter="blinds(horizontal)">
                                      <p:cBhvr>
                                        <p:cTn id="102" dur="500"/>
                                        <p:tgtEl>
                                          <p:spTgt spid="20"/>
                                        </p:tgtEl>
                                      </p:cBhvr>
                                    </p:animEffect>
                                  </p:childTnLst>
                                </p:cTn>
                              </p:par>
                              <p:par>
                                <p:cTn id="103" presetID="1" presetClass="exit" presetSubtype="0" fill="hold" grpId="0" nodeType="withEffect">
                                  <p:stCondLst>
                                    <p:cond delay="0"/>
                                  </p:stCondLst>
                                  <p:childTnLst>
                                    <p:set>
                                      <p:cBhvr>
                                        <p:cTn id="104" dur="1" fill="hold">
                                          <p:stCondLst>
                                            <p:cond delay="0"/>
                                          </p:stCondLst>
                                        </p:cTn>
                                        <p:tgtEl>
                                          <p:spTgt spid="51"/>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57"/>
                                        </p:tgtEl>
                                        <p:attrNameLst>
                                          <p:attrName>style.visibility</p:attrName>
                                        </p:attrNameLst>
                                      </p:cBhvr>
                                      <p:to>
                                        <p:strVal val="visible"/>
                                      </p:to>
                                    </p:set>
                                    <p:animEffect transition="in" filter="blinds(horizontal)">
                                      <p:cBhvr>
                                        <p:cTn id="109" dur="500"/>
                                        <p:tgtEl>
                                          <p:spTgt spid="57"/>
                                        </p:tgtEl>
                                      </p:cBhvr>
                                    </p:animEffect>
                                  </p:childTnLst>
                                </p:cTn>
                              </p:par>
                              <p:par>
                                <p:cTn id="110" presetID="1" presetClass="exit" presetSubtype="0" fill="hold" grpId="2" nodeType="withEffect">
                                  <p:stCondLst>
                                    <p:cond delay="0"/>
                                  </p:stCondLst>
                                  <p:childTnLst>
                                    <p:set>
                                      <p:cBhvr>
                                        <p:cTn id="111" dur="1" fill="hold">
                                          <p:stCondLst>
                                            <p:cond delay="0"/>
                                          </p:stCondLst>
                                        </p:cTn>
                                        <p:tgtEl>
                                          <p:spTgt spid="52"/>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58"/>
                                        </p:tgtEl>
                                        <p:attrNameLst>
                                          <p:attrName>style.visibility</p:attrName>
                                        </p:attrNameLst>
                                      </p:cBhvr>
                                      <p:to>
                                        <p:strVal val="visible"/>
                                      </p:to>
                                    </p:set>
                                    <p:animEffect transition="in" filter="blinds(horizontal)">
                                      <p:cBhvr>
                                        <p:cTn id="116" dur="500"/>
                                        <p:tgtEl>
                                          <p:spTgt spid="58"/>
                                        </p:tgtEl>
                                      </p:cBhvr>
                                    </p:animEffect>
                                  </p:childTnLst>
                                </p:cTn>
                              </p:par>
                              <p:par>
                                <p:cTn id="117" presetID="1" presetClass="exit" presetSubtype="0" fill="hold" grpId="0" nodeType="withEffect">
                                  <p:stCondLst>
                                    <p:cond delay="0"/>
                                  </p:stCondLst>
                                  <p:childTnLst>
                                    <p:set>
                                      <p:cBhvr>
                                        <p:cTn id="118" dur="1" fill="hold">
                                          <p:stCondLst>
                                            <p:cond delay="0"/>
                                          </p:stCondLst>
                                        </p:cTn>
                                        <p:tgtEl>
                                          <p:spTgt spid="53"/>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grpId="0" nodeType="clickEffect">
                                  <p:stCondLst>
                                    <p:cond delay="0"/>
                                  </p:stCondLst>
                                  <p:childTnLst>
                                    <p:set>
                                      <p:cBhvr>
                                        <p:cTn id="122" dur="1" fill="hold">
                                          <p:stCondLst>
                                            <p:cond delay="0"/>
                                          </p:stCondLst>
                                        </p:cTn>
                                        <p:tgtEl>
                                          <p:spTgt spid="59"/>
                                        </p:tgtEl>
                                        <p:attrNameLst>
                                          <p:attrName>style.visibility</p:attrName>
                                        </p:attrNameLst>
                                      </p:cBhvr>
                                      <p:to>
                                        <p:strVal val="visible"/>
                                      </p:to>
                                    </p:set>
                                    <p:animEffect transition="in" filter="blinds(horizontal)">
                                      <p:cBhvr>
                                        <p:cTn id="123" dur="500"/>
                                        <p:tgtEl>
                                          <p:spTgt spid="59"/>
                                        </p:tgtEl>
                                      </p:cBhvr>
                                    </p:animEffect>
                                  </p:childTnLst>
                                </p:cTn>
                              </p:par>
                              <p:par>
                                <p:cTn id="124" presetID="1" presetClass="exit" presetSubtype="0" fill="hold" grpId="1" nodeType="withEffect">
                                  <p:stCondLst>
                                    <p:cond delay="0"/>
                                  </p:stCondLst>
                                  <p:childTnLst>
                                    <p:set>
                                      <p:cBhvr>
                                        <p:cTn id="125" dur="1" fill="hold">
                                          <p:stCondLst>
                                            <p:cond delay="0"/>
                                          </p:stCondLst>
                                        </p:cTn>
                                        <p:tgtEl>
                                          <p:spTgt spid="54"/>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3" presetClass="entr" presetSubtype="10" fill="hold" grpId="0" nodeType="clickEffect">
                                  <p:stCondLst>
                                    <p:cond delay="0"/>
                                  </p:stCondLst>
                                  <p:childTnLst>
                                    <p:set>
                                      <p:cBhvr>
                                        <p:cTn id="129" dur="1" fill="hold">
                                          <p:stCondLst>
                                            <p:cond delay="0"/>
                                          </p:stCondLst>
                                        </p:cTn>
                                        <p:tgtEl>
                                          <p:spTgt spid="22"/>
                                        </p:tgtEl>
                                        <p:attrNameLst>
                                          <p:attrName>style.visibility</p:attrName>
                                        </p:attrNameLst>
                                      </p:cBhvr>
                                      <p:to>
                                        <p:strVal val="visible"/>
                                      </p:to>
                                    </p:set>
                                    <p:animEffect transition="in" filter="blinds(horizontal)">
                                      <p:cBhvr>
                                        <p:cTn id="130" dur="500"/>
                                        <p:tgtEl>
                                          <p:spTgt spid="22"/>
                                        </p:tgtEl>
                                      </p:cBhvr>
                                    </p:animEffect>
                                  </p:childTnLst>
                                </p:cTn>
                              </p:par>
                              <p:par>
                                <p:cTn id="131" presetID="1" presetClass="exit" presetSubtype="0" fill="hold" grpId="1" nodeType="withEffect">
                                  <p:stCondLst>
                                    <p:cond delay="0"/>
                                  </p:stCondLst>
                                  <p:childTnLst>
                                    <p:set>
                                      <p:cBhvr>
                                        <p:cTn id="132" dur="1" fill="hold">
                                          <p:stCondLst>
                                            <p:cond delay="0"/>
                                          </p:stCondLst>
                                        </p:cTn>
                                        <p:tgtEl>
                                          <p:spTgt spid="55"/>
                                        </p:tgtEl>
                                        <p:attrNameLst>
                                          <p:attrName>style.visibility</p:attrName>
                                        </p:attrNameLst>
                                      </p:cBhvr>
                                      <p:to>
                                        <p:strVal val="hidden"/>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64"/>
                                        </p:tgtEl>
                                        <p:attrNameLst>
                                          <p:attrName>style.visibility</p:attrName>
                                        </p:attrNameLst>
                                      </p:cBhvr>
                                      <p:to>
                                        <p:strVal val="visible"/>
                                      </p:to>
                                    </p:set>
                                    <p:animEffect transition="in" filter="blinds(horizontal)">
                                      <p:cBhvr>
                                        <p:cTn id="137" dur="500"/>
                                        <p:tgtEl>
                                          <p:spTgt spid="64"/>
                                        </p:tgtEl>
                                      </p:cBhvr>
                                    </p:animEffect>
                                  </p:childTnLst>
                                </p:cTn>
                              </p:par>
                              <p:par>
                                <p:cTn id="138" presetID="1" presetClass="exit" presetSubtype="0" fill="hold" grpId="1" nodeType="withEffect">
                                  <p:stCondLst>
                                    <p:cond delay="0"/>
                                  </p:stCondLst>
                                  <p:childTnLst>
                                    <p:set>
                                      <p:cBhvr>
                                        <p:cTn id="139" dur="1" fill="hold">
                                          <p:stCondLst>
                                            <p:cond delay="0"/>
                                          </p:stCondLst>
                                        </p:cTn>
                                        <p:tgtEl>
                                          <p:spTgt spid="57"/>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3" presetClass="entr" presetSubtype="10" fill="hold" grpId="0" nodeType="clickEffect">
                                  <p:stCondLst>
                                    <p:cond delay="0"/>
                                  </p:stCondLst>
                                  <p:childTnLst>
                                    <p:set>
                                      <p:cBhvr>
                                        <p:cTn id="143" dur="1" fill="hold">
                                          <p:stCondLst>
                                            <p:cond delay="0"/>
                                          </p:stCondLst>
                                        </p:cTn>
                                        <p:tgtEl>
                                          <p:spTgt spid="65"/>
                                        </p:tgtEl>
                                        <p:attrNameLst>
                                          <p:attrName>style.visibility</p:attrName>
                                        </p:attrNameLst>
                                      </p:cBhvr>
                                      <p:to>
                                        <p:strVal val="visible"/>
                                      </p:to>
                                    </p:set>
                                    <p:animEffect transition="in" filter="blinds(horizontal)">
                                      <p:cBhvr>
                                        <p:cTn id="144" dur="500"/>
                                        <p:tgtEl>
                                          <p:spTgt spid="65"/>
                                        </p:tgtEl>
                                      </p:cBhvr>
                                    </p:animEffect>
                                  </p:childTnLst>
                                </p:cTn>
                              </p:par>
                              <p:par>
                                <p:cTn id="145" presetID="1" presetClass="exit" presetSubtype="0" fill="hold" grpId="1" nodeType="withEffect">
                                  <p:stCondLst>
                                    <p:cond delay="0"/>
                                  </p:stCondLst>
                                  <p:childTnLst>
                                    <p:set>
                                      <p:cBhvr>
                                        <p:cTn id="146" dur="1" fill="hold">
                                          <p:stCondLst>
                                            <p:cond delay="0"/>
                                          </p:stCondLst>
                                        </p:cTn>
                                        <p:tgtEl>
                                          <p:spTgt spid="58"/>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3" presetClass="entr" presetSubtype="10" fill="hold" grpId="0" nodeType="clickEffect">
                                  <p:stCondLst>
                                    <p:cond delay="0"/>
                                  </p:stCondLst>
                                  <p:childTnLst>
                                    <p:set>
                                      <p:cBhvr>
                                        <p:cTn id="150" dur="1" fill="hold">
                                          <p:stCondLst>
                                            <p:cond delay="0"/>
                                          </p:stCondLst>
                                        </p:cTn>
                                        <p:tgtEl>
                                          <p:spTgt spid="25"/>
                                        </p:tgtEl>
                                        <p:attrNameLst>
                                          <p:attrName>style.visibility</p:attrName>
                                        </p:attrNameLst>
                                      </p:cBhvr>
                                      <p:to>
                                        <p:strVal val="visible"/>
                                      </p:to>
                                    </p:set>
                                    <p:animEffect transition="in" filter="blinds(horizontal)">
                                      <p:cBhvr>
                                        <p:cTn id="151" dur="500"/>
                                        <p:tgtEl>
                                          <p:spTgt spid="25"/>
                                        </p:tgtEl>
                                      </p:cBhvr>
                                    </p:animEffect>
                                  </p:childTnLst>
                                </p:cTn>
                              </p:par>
                              <p:par>
                                <p:cTn id="152" presetID="1" presetClass="exit" presetSubtype="0" fill="hold" grpId="1" nodeType="withEffect">
                                  <p:stCondLst>
                                    <p:cond delay="0"/>
                                  </p:stCondLst>
                                  <p:childTnLst>
                                    <p:set>
                                      <p:cBhvr>
                                        <p:cTn id="153" dur="1" fill="hold">
                                          <p:stCondLst>
                                            <p:cond delay="0"/>
                                          </p:stCondLst>
                                        </p:cTn>
                                        <p:tgtEl>
                                          <p:spTgt spid="59"/>
                                        </p:tgtEl>
                                        <p:attrNameLst>
                                          <p:attrName>style.visibility</p:attrName>
                                        </p:attrNameLst>
                                      </p:cBhvr>
                                      <p:to>
                                        <p:strVal val="hidden"/>
                                      </p:to>
                                    </p:set>
                                  </p:childTnLst>
                                </p:cTn>
                              </p:par>
                            </p:childTnLst>
                          </p:cTn>
                        </p:par>
                      </p:childTnLst>
                    </p:cTn>
                  </p:par>
                  <p:par>
                    <p:cTn id="154" fill="hold">
                      <p:stCondLst>
                        <p:cond delay="indefinite"/>
                      </p:stCondLst>
                      <p:childTnLst>
                        <p:par>
                          <p:cTn id="155" fill="hold">
                            <p:stCondLst>
                              <p:cond delay="0"/>
                            </p:stCondLst>
                            <p:childTnLst>
                              <p:par>
                                <p:cTn id="156" presetID="3" presetClass="entr" presetSubtype="10" fill="hold" grpId="0" nodeType="clickEffect">
                                  <p:stCondLst>
                                    <p:cond delay="0"/>
                                  </p:stCondLst>
                                  <p:childTnLst>
                                    <p:set>
                                      <p:cBhvr>
                                        <p:cTn id="157" dur="1" fill="hold">
                                          <p:stCondLst>
                                            <p:cond delay="0"/>
                                          </p:stCondLst>
                                        </p:cTn>
                                        <p:tgtEl>
                                          <p:spTgt spid="26"/>
                                        </p:tgtEl>
                                        <p:attrNameLst>
                                          <p:attrName>style.visibility</p:attrName>
                                        </p:attrNameLst>
                                      </p:cBhvr>
                                      <p:to>
                                        <p:strVal val="visible"/>
                                      </p:to>
                                    </p:set>
                                    <p:animEffect transition="in" filter="blinds(horizontal)">
                                      <p:cBhvr>
                                        <p:cTn id="158" dur="500"/>
                                        <p:tgtEl>
                                          <p:spTgt spid="26"/>
                                        </p:tgtEl>
                                      </p:cBhvr>
                                    </p:animEffect>
                                  </p:childTnLst>
                                </p:cTn>
                              </p:par>
                              <p:par>
                                <p:cTn id="159" presetID="1" presetClass="exit" presetSubtype="0" fill="hold" grpId="1" nodeType="withEffect">
                                  <p:stCondLst>
                                    <p:cond delay="0"/>
                                  </p:stCondLst>
                                  <p:childTnLst>
                                    <p:set>
                                      <p:cBhvr>
                                        <p:cTn id="160" dur="1" fill="hold">
                                          <p:stCondLst>
                                            <p:cond delay="0"/>
                                          </p:stCondLst>
                                        </p:cTn>
                                        <p:tgtEl>
                                          <p:spTgt spid="64"/>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3" presetClass="entr" presetSubtype="10" fill="hold" grpId="0" nodeType="clickEffect">
                                  <p:stCondLst>
                                    <p:cond delay="0"/>
                                  </p:stCondLst>
                                  <p:childTnLst>
                                    <p:set>
                                      <p:cBhvr>
                                        <p:cTn id="164" dur="1" fill="hold">
                                          <p:stCondLst>
                                            <p:cond delay="0"/>
                                          </p:stCondLst>
                                        </p:cTn>
                                        <p:tgtEl>
                                          <p:spTgt spid="27"/>
                                        </p:tgtEl>
                                        <p:attrNameLst>
                                          <p:attrName>style.visibility</p:attrName>
                                        </p:attrNameLst>
                                      </p:cBhvr>
                                      <p:to>
                                        <p:strVal val="visible"/>
                                      </p:to>
                                    </p:set>
                                    <p:animEffect transition="in" filter="blinds(horizontal)">
                                      <p:cBhvr>
                                        <p:cTn id="165" dur="500"/>
                                        <p:tgtEl>
                                          <p:spTgt spid="27"/>
                                        </p:tgtEl>
                                      </p:cBhvr>
                                    </p:animEffect>
                                  </p:childTnLst>
                                </p:cTn>
                              </p:par>
                              <p:par>
                                <p:cTn id="166" presetID="1" presetClass="exit" presetSubtype="0" fill="hold" grpId="1" nodeType="withEffect">
                                  <p:stCondLst>
                                    <p:cond delay="0"/>
                                  </p:stCondLst>
                                  <p:childTnLst>
                                    <p:set>
                                      <p:cBhvr>
                                        <p:cTn id="167" dur="1" fill="hold">
                                          <p:stCondLst>
                                            <p:cond delay="0"/>
                                          </p:stCondLst>
                                        </p:cTn>
                                        <p:tgtEl>
                                          <p:spTgt spid="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12" grpId="0"/>
      <p:bldP spid="14" grpId="0"/>
      <p:bldP spid="16" grpId="0"/>
      <p:bldP spid="18" grpId="0"/>
      <p:bldP spid="20" grpId="0"/>
      <p:bldP spid="22" grpId="0"/>
      <p:bldP spid="25" grpId="0"/>
      <p:bldP spid="26" grpId="0"/>
      <p:bldP spid="27" grpId="0"/>
      <p:bldP spid="34" grpId="0"/>
      <p:bldP spid="36" grpId="0"/>
      <p:bldP spid="38" grpId="0"/>
      <p:bldP spid="40" grpId="0"/>
      <p:bldP spid="42" grpId="0"/>
      <p:bldP spid="44" grpId="0"/>
      <p:bldP spid="46" grpId="0"/>
      <p:bldP spid="49" grpId="0"/>
      <p:bldP spid="50" grpId="0"/>
      <p:bldP spid="51" grpId="0"/>
      <p:bldP spid="52" grpId="1"/>
      <p:bldP spid="52" grpId="2"/>
      <p:bldP spid="53" grpId="0"/>
      <p:bldP spid="53" grpId="1"/>
      <p:bldP spid="54" grpId="0"/>
      <p:bldP spid="54" grpId="1"/>
      <p:bldP spid="55" grpId="0"/>
      <p:bldP spid="55" grpId="1"/>
      <p:bldP spid="57" grpId="0"/>
      <p:bldP spid="57" grpId="1"/>
      <p:bldP spid="58" grpId="0"/>
      <p:bldP spid="58" grpId="1"/>
      <p:bldP spid="59" grpId="0"/>
      <p:bldP spid="59" grpId="1"/>
      <p:bldP spid="64" grpId="0"/>
      <p:bldP spid="64" grpId="1"/>
      <p:bldP spid="65" grpId="0"/>
      <p:bldP spid="65" grpId="1"/>
    </p:bld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标题 1">
            <a:extLst>
              <a:ext uri="{FF2B5EF4-FFF2-40B4-BE49-F238E27FC236}">
                <a16:creationId xmlns:a16="http://schemas.microsoft.com/office/drawing/2014/main" id="{4E218832-8E26-4CF7-8D34-6AA7D8FC9DD7}"/>
              </a:ext>
            </a:extLst>
          </p:cNvPr>
          <p:cNvSpPr>
            <a:spLocks noGrp="1"/>
          </p:cNvSpPr>
          <p:nvPr>
            <p:ph type="title"/>
          </p:nvPr>
        </p:nvSpPr>
        <p:spPr>
          <a:xfrm>
            <a:off x="785813" y="142875"/>
            <a:ext cx="7793037" cy="839788"/>
          </a:xfrm>
        </p:spPr>
        <p:txBody>
          <a:bodyPr/>
          <a:lstStyle/>
          <a:p>
            <a:r>
              <a:rPr lang="zh-CN" altLang="en-US"/>
              <a:t>算法实现</a:t>
            </a:r>
          </a:p>
        </p:txBody>
      </p:sp>
      <p:sp>
        <p:nvSpPr>
          <p:cNvPr id="87043" name="内容占位符 2">
            <a:extLst>
              <a:ext uri="{FF2B5EF4-FFF2-40B4-BE49-F238E27FC236}">
                <a16:creationId xmlns:a16="http://schemas.microsoft.com/office/drawing/2014/main" id="{F3402831-AAEB-43A4-B42C-D6F8109CF2CA}"/>
              </a:ext>
            </a:extLst>
          </p:cNvPr>
          <p:cNvSpPr>
            <a:spLocks noGrp="1"/>
          </p:cNvSpPr>
          <p:nvPr>
            <p:ph idx="1"/>
          </p:nvPr>
        </p:nvSpPr>
        <p:spPr>
          <a:xfrm>
            <a:off x="785813" y="1071563"/>
            <a:ext cx="8169275" cy="5643562"/>
          </a:xfrm>
        </p:spPr>
        <p:txBody>
          <a:bodyPr/>
          <a:lstStyle/>
          <a:p>
            <a:pPr marL="0" indent="0">
              <a:buFont typeface="Wingdings" panose="05000000000000000000" pitchFamily="2" charset="2"/>
              <a:buNone/>
            </a:pPr>
            <a:r>
              <a:rPr lang="en-US" altLang="zh-CN" sz="1800" dirty="0"/>
              <a:t>public </a:t>
            </a:r>
            <a:r>
              <a:rPr lang="en-US" altLang="zh-CN" sz="1800" dirty="0" err="1"/>
              <a:t>PrimeRing</a:t>
            </a:r>
            <a:r>
              <a:rPr lang="en-US" altLang="zh-CN" sz="1800" dirty="0"/>
              <a:t>(int n) </a:t>
            </a:r>
          </a:p>
          <a:p>
            <a:pPr marL="0" indent="0">
              <a:buFont typeface="Wingdings" panose="05000000000000000000" pitchFamily="2" charset="2"/>
              <a:buNone/>
            </a:pPr>
            <a:r>
              <a:rPr lang="en-US" altLang="zh-CN" sz="1800" dirty="0"/>
              <a:t>    </a:t>
            </a:r>
            <a:r>
              <a:rPr lang="en-US" altLang="zh-CN" sz="1800" dirty="0">
                <a:solidFill>
                  <a:srgbClr val="003399"/>
                </a:solidFill>
              </a:rPr>
              <a:t>{  </a:t>
            </a:r>
            <a:r>
              <a:rPr lang="en-US" altLang="zh-CN" sz="1800" dirty="0" err="1">
                <a:solidFill>
                  <a:srgbClr val="003399"/>
                </a:solidFill>
              </a:rPr>
              <a:t>SeqList</a:t>
            </a:r>
            <a:r>
              <a:rPr lang="en-US" altLang="zh-CN" sz="1800" dirty="0">
                <a:solidFill>
                  <a:srgbClr val="003399"/>
                </a:solidFill>
              </a:rPr>
              <a:t>&lt;Integer&gt; ring = new </a:t>
            </a:r>
            <a:r>
              <a:rPr lang="en-US" altLang="zh-CN" sz="1800" dirty="0" err="1">
                <a:solidFill>
                  <a:srgbClr val="003399"/>
                </a:solidFill>
              </a:rPr>
              <a:t>SeqList</a:t>
            </a:r>
            <a:r>
              <a:rPr lang="en-US" altLang="zh-CN" sz="1800" dirty="0">
                <a:solidFill>
                  <a:srgbClr val="003399"/>
                </a:solidFill>
              </a:rPr>
              <a:t>&lt;Integer&gt;(n);   //</a:t>
            </a:r>
            <a:r>
              <a:rPr lang="zh-CN" altLang="en-US" sz="1800" dirty="0">
                <a:solidFill>
                  <a:srgbClr val="003399"/>
                </a:solidFill>
              </a:rPr>
              <a:t>素数环</a:t>
            </a:r>
          </a:p>
          <a:p>
            <a:pPr marL="0" indent="0">
              <a:buFont typeface="Wingdings" panose="05000000000000000000" pitchFamily="2" charset="2"/>
              <a:buNone/>
            </a:pPr>
            <a:r>
              <a:rPr lang="zh-CN" altLang="en-US" sz="1800" dirty="0">
                <a:solidFill>
                  <a:srgbClr val="003399"/>
                </a:solidFill>
              </a:rPr>
              <a:t>        </a:t>
            </a:r>
            <a:r>
              <a:rPr lang="en-US" altLang="zh-CN" sz="1800" dirty="0" err="1">
                <a:solidFill>
                  <a:srgbClr val="003399"/>
                </a:solidFill>
              </a:rPr>
              <a:t>ring.add</a:t>
            </a:r>
            <a:r>
              <a:rPr lang="en-US" altLang="zh-CN" sz="1800" dirty="0">
                <a:solidFill>
                  <a:srgbClr val="003399"/>
                </a:solidFill>
              </a:rPr>
              <a:t>(new Integer(1));                          //1</a:t>
            </a:r>
            <a:r>
              <a:rPr lang="zh-CN" altLang="en-US" sz="1800" dirty="0">
                <a:solidFill>
                  <a:srgbClr val="003399"/>
                </a:solidFill>
              </a:rPr>
              <a:t>添加到素数环中</a:t>
            </a:r>
          </a:p>
          <a:p>
            <a:pPr marL="0" indent="0">
              <a:buFont typeface="Wingdings" panose="05000000000000000000" pitchFamily="2" charset="2"/>
              <a:buNone/>
            </a:pPr>
            <a:r>
              <a:rPr lang="zh-CN" altLang="en-US" sz="1800" dirty="0">
                <a:solidFill>
                  <a:srgbClr val="660066"/>
                </a:solidFill>
              </a:rPr>
              <a:t>        </a:t>
            </a:r>
            <a:r>
              <a:rPr lang="en-US" altLang="zh-CN" sz="1800" dirty="0" err="1">
                <a:solidFill>
                  <a:srgbClr val="660066"/>
                </a:solidFill>
              </a:rPr>
              <a:t>SeqQueue</a:t>
            </a:r>
            <a:r>
              <a:rPr lang="en-US" altLang="zh-CN" sz="1800" dirty="0">
                <a:solidFill>
                  <a:srgbClr val="660066"/>
                </a:solidFill>
              </a:rPr>
              <a:t>&lt;Integer&gt; q = new </a:t>
            </a:r>
            <a:r>
              <a:rPr lang="en-US" altLang="zh-CN" sz="1800" dirty="0" err="1">
                <a:solidFill>
                  <a:srgbClr val="660066"/>
                </a:solidFill>
              </a:rPr>
              <a:t>SeqQueue</a:t>
            </a:r>
            <a:r>
              <a:rPr lang="en-US" altLang="zh-CN" sz="1800" dirty="0">
                <a:solidFill>
                  <a:srgbClr val="660066"/>
                </a:solidFill>
              </a:rPr>
              <a:t>&lt;Integer&gt;(n);   //</a:t>
            </a:r>
            <a:r>
              <a:rPr lang="zh-CN" altLang="en-US" sz="1800" dirty="0">
                <a:solidFill>
                  <a:srgbClr val="660066"/>
                </a:solidFill>
              </a:rPr>
              <a:t>队列</a:t>
            </a:r>
            <a:r>
              <a:rPr lang="en-US" altLang="zh-CN" sz="1800" dirty="0">
                <a:solidFill>
                  <a:srgbClr val="660066"/>
                </a:solidFill>
              </a:rPr>
              <a:t>q</a:t>
            </a:r>
          </a:p>
          <a:p>
            <a:pPr marL="0" indent="0">
              <a:buFont typeface="Wingdings" panose="05000000000000000000" pitchFamily="2" charset="2"/>
              <a:buNone/>
            </a:pPr>
            <a:r>
              <a:rPr lang="en-US" altLang="zh-CN" sz="1800" dirty="0">
                <a:solidFill>
                  <a:srgbClr val="660066"/>
                </a:solidFill>
              </a:rPr>
              <a:t>        for (int </a:t>
            </a:r>
            <a:r>
              <a:rPr lang="en-US" altLang="zh-CN" sz="1800" dirty="0" err="1">
                <a:solidFill>
                  <a:srgbClr val="660066"/>
                </a:solidFill>
              </a:rPr>
              <a:t>i</a:t>
            </a:r>
            <a:r>
              <a:rPr lang="en-US" altLang="zh-CN" sz="1800" dirty="0">
                <a:solidFill>
                  <a:srgbClr val="660066"/>
                </a:solidFill>
              </a:rPr>
              <a:t>=2; </a:t>
            </a:r>
            <a:r>
              <a:rPr lang="en-US" altLang="zh-CN" sz="1800" dirty="0" err="1">
                <a:solidFill>
                  <a:srgbClr val="660066"/>
                </a:solidFill>
              </a:rPr>
              <a:t>i</a:t>
            </a:r>
            <a:r>
              <a:rPr lang="en-US" altLang="zh-CN" sz="1800" dirty="0">
                <a:solidFill>
                  <a:srgbClr val="660066"/>
                </a:solidFill>
              </a:rPr>
              <a:t>&lt;=n; </a:t>
            </a:r>
            <a:r>
              <a:rPr lang="en-US" altLang="zh-CN" sz="1800" dirty="0" err="1">
                <a:solidFill>
                  <a:srgbClr val="660066"/>
                </a:solidFill>
              </a:rPr>
              <a:t>i</a:t>
            </a:r>
            <a:r>
              <a:rPr lang="en-US" altLang="zh-CN" sz="1800" dirty="0">
                <a:solidFill>
                  <a:srgbClr val="660066"/>
                </a:solidFill>
              </a:rPr>
              <a:t>++)                              //2</a:t>
            </a:r>
            <a:r>
              <a:rPr lang="zh-CN" altLang="en-US" sz="1800" dirty="0">
                <a:solidFill>
                  <a:srgbClr val="660066"/>
                </a:solidFill>
              </a:rPr>
              <a:t>～</a:t>
            </a:r>
            <a:r>
              <a:rPr lang="en-US" altLang="zh-CN" sz="1800" dirty="0">
                <a:solidFill>
                  <a:srgbClr val="660066"/>
                </a:solidFill>
              </a:rPr>
              <a:t>n</a:t>
            </a:r>
            <a:r>
              <a:rPr lang="zh-CN" altLang="en-US" sz="1800" dirty="0">
                <a:solidFill>
                  <a:srgbClr val="660066"/>
                </a:solidFill>
              </a:rPr>
              <a:t>全部入队</a:t>
            </a:r>
          </a:p>
          <a:p>
            <a:pPr marL="0" indent="0">
              <a:buFont typeface="Wingdings" panose="05000000000000000000" pitchFamily="2" charset="2"/>
              <a:buNone/>
            </a:pPr>
            <a:r>
              <a:rPr lang="zh-CN" altLang="en-US" sz="1800" dirty="0">
                <a:solidFill>
                  <a:srgbClr val="660066"/>
                </a:solidFill>
              </a:rPr>
              <a:t>            </a:t>
            </a:r>
            <a:r>
              <a:rPr lang="en-US" altLang="zh-CN" sz="1800" dirty="0" err="1">
                <a:solidFill>
                  <a:srgbClr val="660066"/>
                </a:solidFill>
              </a:rPr>
              <a:t>q.enqueue</a:t>
            </a:r>
            <a:r>
              <a:rPr lang="en-US" altLang="zh-CN" sz="1800" dirty="0">
                <a:solidFill>
                  <a:srgbClr val="660066"/>
                </a:solidFill>
              </a:rPr>
              <a:t>(new Integer(</a:t>
            </a:r>
            <a:r>
              <a:rPr lang="en-US" altLang="zh-CN" sz="1800" dirty="0" err="1">
                <a:solidFill>
                  <a:srgbClr val="660066"/>
                </a:solidFill>
              </a:rPr>
              <a:t>i</a:t>
            </a:r>
            <a:r>
              <a:rPr lang="en-US" altLang="zh-CN" sz="1800" dirty="0">
                <a:solidFill>
                  <a:srgbClr val="660066"/>
                </a:solidFill>
              </a:rPr>
              <a:t>));</a:t>
            </a:r>
          </a:p>
          <a:p>
            <a:pPr marL="0" indent="0">
              <a:buFont typeface="Wingdings" panose="05000000000000000000" pitchFamily="2" charset="2"/>
              <a:buNone/>
            </a:pPr>
            <a:r>
              <a:rPr lang="en-US" altLang="zh-CN" sz="1800" dirty="0"/>
              <a:t>        int </a:t>
            </a:r>
            <a:r>
              <a:rPr lang="en-US" altLang="zh-CN" sz="1800" dirty="0" err="1"/>
              <a:t>i</a:t>
            </a:r>
            <a:r>
              <a:rPr lang="en-US" altLang="zh-CN" sz="1800" dirty="0"/>
              <a:t>=0;</a:t>
            </a:r>
          </a:p>
          <a:p>
            <a:pPr marL="0" indent="0">
              <a:buFont typeface="Wingdings" panose="05000000000000000000" pitchFamily="2" charset="2"/>
              <a:buNone/>
            </a:pPr>
            <a:r>
              <a:rPr lang="en-US" altLang="zh-CN" sz="1800" dirty="0"/>
              <a:t>        while (!</a:t>
            </a:r>
            <a:r>
              <a:rPr lang="en-US" altLang="zh-CN" sz="1800" dirty="0" err="1"/>
              <a:t>q.isEmpty</a:t>
            </a:r>
            <a:r>
              <a:rPr lang="en-US" altLang="zh-CN" sz="1800" dirty="0"/>
              <a:t>()) </a:t>
            </a:r>
          </a:p>
          <a:p>
            <a:pPr marL="0" indent="0">
              <a:buFont typeface="Wingdings" panose="05000000000000000000" pitchFamily="2" charset="2"/>
              <a:buNone/>
            </a:pPr>
            <a:r>
              <a:rPr lang="en-US" altLang="zh-CN" sz="1800" dirty="0"/>
              <a:t>        {  </a:t>
            </a:r>
            <a:r>
              <a:rPr lang="en-US" altLang="zh-CN" sz="1800" dirty="0">
                <a:solidFill>
                  <a:srgbClr val="FF0000"/>
                </a:solidFill>
              </a:rPr>
              <a:t>int k = </a:t>
            </a:r>
            <a:r>
              <a:rPr lang="en-US" altLang="zh-CN" sz="1800" dirty="0" err="1">
                <a:solidFill>
                  <a:srgbClr val="FF0000"/>
                </a:solidFill>
              </a:rPr>
              <a:t>q.dequeue</a:t>
            </a:r>
            <a:r>
              <a:rPr lang="en-US" altLang="zh-CN" sz="1800" dirty="0">
                <a:solidFill>
                  <a:srgbClr val="FF0000"/>
                </a:solidFill>
              </a:rPr>
              <a:t>().</a:t>
            </a:r>
            <a:r>
              <a:rPr lang="en-US" altLang="zh-CN" sz="1800" dirty="0" err="1">
                <a:solidFill>
                  <a:srgbClr val="FF0000"/>
                </a:solidFill>
              </a:rPr>
              <a:t>intValue</a:t>
            </a:r>
            <a:r>
              <a:rPr lang="en-US" altLang="zh-CN" sz="1800" dirty="0">
                <a:solidFill>
                  <a:srgbClr val="FF0000"/>
                </a:solidFill>
              </a:rPr>
              <a:t>();                </a:t>
            </a:r>
            <a:r>
              <a:rPr lang="en-US" altLang="zh-CN" sz="1800" dirty="0"/>
              <a:t>//</a:t>
            </a:r>
            <a:r>
              <a:rPr lang="zh-CN" altLang="en-US" sz="1800" dirty="0"/>
              <a:t>出队</a:t>
            </a:r>
          </a:p>
          <a:p>
            <a:pPr marL="0" indent="0">
              <a:buFont typeface="Wingdings" panose="05000000000000000000" pitchFamily="2" charset="2"/>
              <a:buNone/>
            </a:pPr>
            <a:r>
              <a:rPr lang="en-US" altLang="zh-CN" sz="1800" dirty="0"/>
              <a:t>           </a:t>
            </a:r>
            <a:r>
              <a:rPr lang="en-US" altLang="zh-CN" sz="1800" dirty="0">
                <a:solidFill>
                  <a:srgbClr val="FF0000"/>
                </a:solidFill>
              </a:rPr>
              <a:t>if (</a:t>
            </a:r>
            <a:r>
              <a:rPr lang="en-US" altLang="zh-CN" sz="1800" dirty="0" err="1">
                <a:solidFill>
                  <a:srgbClr val="FF0000"/>
                </a:solidFill>
              </a:rPr>
              <a:t>isPrime</a:t>
            </a:r>
            <a:r>
              <a:rPr lang="en-US" altLang="zh-CN" sz="1800" dirty="0">
                <a:solidFill>
                  <a:srgbClr val="FF0000"/>
                </a:solidFill>
              </a:rPr>
              <a:t>(</a:t>
            </a:r>
            <a:r>
              <a:rPr lang="en-US" altLang="zh-CN" sz="1800" dirty="0" err="1">
                <a:solidFill>
                  <a:srgbClr val="FF0000"/>
                </a:solidFill>
              </a:rPr>
              <a:t>ring.get</a:t>
            </a:r>
            <a:r>
              <a:rPr lang="en-US" altLang="zh-CN" sz="1800" dirty="0">
                <a:solidFill>
                  <a:srgbClr val="FF0000"/>
                </a:solidFill>
              </a:rPr>
              <a:t>(</a:t>
            </a:r>
            <a:r>
              <a:rPr lang="en-US" altLang="zh-CN" sz="1800" dirty="0" err="1">
                <a:solidFill>
                  <a:srgbClr val="FF0000"/>
                </a:solidFill>
              </a:rPr>
              <a:t>i</a:t>
            </a:r>
            <a:r>
              <a:rPr lang="en-US" altLang="zh-CN" sz="1800" dirty="0">
                <a:solidFill>
                  <a:srgbClr val="FF0000"/>
                </a:solidFill>
              </a:rPr>
              <a:t>)+k)) </a:t>
            </a:r>
            <a:r>
              <a:rPr lang="en-US" altLang="zh-CN" sz="1800" dirty="0"/>
              <a:t>                    //</a:t>
            </a:r>
            <a:r>
              <a:rPr lang="zh-CN" altLang="en-US" sz="1800" dirty="0"/>
              <a:t>判断是否为素数</a:t>
            </a:r>
          </a:p>
          <a:p>
            <a:pPr marL="0" indent="0">
              <a:buFont typeface="Wingdings" panose="05000000000000000000" pitchFamily="2" charset="2"/>
              <a:buNone/>
            </a:pPr>
            <a:r>
              <a:rPr lang="zh-CN" altLang="en-US" sz="1800" dirty="0"/>
              <a:t>            </a:t>
            </a:r>
            <a:r>
              <a:rPr lang="en-US" altLang="zh-CN" sz="1800" dirty="0"/>
              <a:t>{  </a:t>
            </a:r>
            <a:r>
              <a:rPr lang="en-US" altLang="zh-CN" sz="1800" dirty="0" err="1">
                <a:solidFill>
                  <a:srgbClr val="FF0000"/>
                </a:solidFill>
              </a:rPr>
              <a:t>i</a:t>
            </a:r>
            <a:r>
              <a:rPr lang="en-US" altLang="zh-CN" sz="1800" dirty="0">
                <a:solidFill>
                  <a:srgbClr val="FF0000"/>
                </a:solidFill>
              </a:rPr>
              <a:t>++;</a:t>
            </a:r>
          </a:p>
          <a:p>
            <a:pPr marL="0" indent="0">
              <a:buFont typeface="Wingdings" panose="05000000000000000000" pitchFamily="2" charset="2"/>
              <a:buNone/>
            </a:pPr>
            <a:r>
              <a:rPr lang="en-US" altLang="zh-CN" sz="1800" dirty="0"/>
              <a:t>                </a:t>
            </a:r>
            <a:r>
              <a:rPr lang="en-US" altLang="zh-CN" sz="1800" dirty="0" err="1">
                <a:solidFill>
                  <a:srgbClr val="FF0000"/>
                </a:solidFill>
              </a:rPr>
              <a:t>ring.add</a:t>
            </a:r>
            <a:r>
              <a:rPr lang="en-US" altLang="zh-CN" sz="1800" dirty="0">
                <a:solidFill>
                  <a:srgbClr val="FF0000"/>
                </a:solidFill>
              </a:rPr>
              <a:t>(new Integer(k)); </a:t>
            </a:r>
            <a:r>
              <a:rPr lang="en-US" altLang="zh-CN" sz="1800" dirty="0"/>
              <a:t>}           //k</a:t>
            </a:r>
            <a:r>
              <a:rPr lang="zh-CN" altLang="en-US" sz="1800" dirty="0"/>
              <a:t>添加到素数环中</a:t>
            </a:r>
          </a:p>
          <a:p>
            <a:pPr marL="0" indent="0">
              <a:buFont typeface="Wingdings" panose="05000000000000000000" pitchFamily="2" charset="2"/>
              <a:buNone/>
            </a:pPr>
            <a:r>
              <a:rPr lang="zh-CN" altLang="en-US" sz="1800" dirty="0"/>
              <a:t>            </a:t>
            </a:r>
            <a:r>
              <a:rPr lang="en-US" altLang="zh-CN" sz="1800" dirty="0"/>
              <a:t>else</a:t>
            </a:r>
          </a:p>
          <a:p>
            <a:pPr marL="0" indent="0">
              <a:buFont typeface="Wingdings" panose="05000000000000000000" pitchFamily="2" charset="2"/>
              <a:buNone/>
            </a:pPr>
            <a:r>
              <a:rPr lang="en-US" altLang="zh-CN" sz="1800" dirty="0"/>
              <a:t>                </a:t>
            </a:r>
            <a:r>
              <a:rPr lang="en-US" altLang="zh-CN" sz="1800" dirty="0" err="1">
                <a:solidFill>
                  <a:srgbClr val="0000FF"/>
                </a:solidFill>
              </a:rPr>
              <a:t>q.enqueue</a:t>
            </a:r>
            <a:r>
              <a:rPr lang="en-US" altLang="zh-CN" sz="1800" dirty="0">
                <a:solidFill>
                  <a:srgbClr val="0000FF"/>
                </a:solidFill>
              </a:rPr>
              <a:t>(new Integer(k));                 </a:t>
            </a:r>
            <a:r>
              <a:rPr lang="en-US" altLang="zh-CN" sz="1800" dirty="0"/>
              <a:t>//k</a:t>
            </a:r>
            <a:r>
              <a:rPr lang="zh-CN" altLang="en-US" sz="1800" dirty="0"/>
              <a:t>再次入队</a:t>
            </a:r>
          </a:p>
          <a:p>
            <a:pPr marL="0" indent="0">
              <a:buFont typeface="Wingdings" panose="05000000000000000000" pitchFamily="2" charset="2"/>
              <a:buNone/>
            </a:pPr>
            <a:r>
              <a:rPr lang="en-US" altLang="zh-CN" sz="1800" dirty="0"/>
              <a:t>        }</a:t>
            </a:r>
          </a:p>
          <a:p>
            <a:pPr marL="0" indent="0">
              <a:buFont typeface="Wingdings" panose="05000000000000000000" pitchFamily="2" charset="2"/>
              <a:buNone/>
            </a:pPr>
            <a:r>
              <a:rPr lang="en-US" altLang="zh-CN" sz="1800" dirty="0"/>
              <a:t>        </a:t>
            </a:r>
            <a:r>
              <a:rPr lang="en-US" altLang="zh-CN" sz="1800" dirty="0" err="1"/>
              <a:t>System.out.println</a:t>
            </a:r>
            <a:r>
              <a:rPr lang="en-US" altLang="zh-CN" sz="1800" dirty="0"/>
              <a:t>("</a:t>
            </a:r>
            <a:r>
              <a:rPr lang="zh-CN" altLang="en-US" sz="1800" dirty="0"/>
              <a:t>素数环</a:t>
            </a:r>
            <a:r>
              <a:rPr lang="en-US" altLang="zh-CN" sz="1800" dirty="0"/>
              <a:t>: "+</a:t>
            </a:r>
            <a:r>
              <a:rPr lang="en-US" altLang="zh-CN" sz="1800" dirty="0" err="1"/>
              <a:t>ring.toString</a:t>
            </a:r>
            <a:r>
              <a:rPr lang="en-US" altLang="zh-CN" sz="1800" dirty="0"/>
              <a:t>());</a:t>
            </a:r>
          </a:p>
          <a:p>
            <a:pPr marL="0" indent="0">
              <a:buFont typeface="Wingdings" panose="05000000000000000000" pitchFamily="2" charset="2"/>
              <a:buNone/>
            </a:pPr>
            <a:r>
              <a:rPr lang="en-US" altLang="zh-CN" sz="1800" dirty="0"/>
              <a:t>    }</a:t>
            </a:r>
            <a:endParaRPr lang="zh-CN" altLang="en-US" sz="1800" dirty="0"/>
          </a:p>
        </p:txBody>
      </p:sp>
      <p:sp>
        <p:nvSpPr>
          <p:cNvPr id="2" name="Rectangle 1">
            <a:extLst>
              <a:ext uri="{FF2B5EF4-FFF2-40B4-BE49-F238E27FC236}">
                <a16:creationId xmlns:a16="http://schemas.microsoft.com/office/drawing/2014/main" id="{9ACABDCA-6C0D-44D7-B85F-AEC5A436D161}"/>
              </a:ext>
            </a:extLst>
          </p:cNvPr>
          <p:cNvSpPr/>
          <p:nvPr/>
        </p:nvSpPr>
        <p:spPr>
          <a:xfrm>
            <a:off x="1331913" y="1484313"/>
            <a:ext cx="7416800" cy="6492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1</a:t>
            </a:r>
            <a:r>
              <a:rPr lang="zh-CN" altLang="en-US" dirty="0">
                <a:solidFill>
                  <a:schemeClr val="tx1"/>
                </a:solidFill>
              </a:rPr>
              <a:t>、新建素数环线性表，并将“</a:t>
            </a:r>
            <a:r>
              <a:rPr lang="en-US" altLang="zh-CN" dirty="0">
                <a:solidFill>
                  <a:schemeClr val="tx1"/>
                </a:solidFill>
              </a:rPr>
              <a:t>1</a:t>
            </a:r>
            <a:r>
              <a:rPr lang="zh-CN" altLang="en-US" dirty="0">
                <a:solidFill>
                  <a:schemeClr val="tx1"/>
                </a:solidFill>
              </a:rPr>
              <a:t>”添加进去</a:t>
            </a:r>
          </a:p>
        </p:txBody>
      </p:sp>
      <p:sp>
        <p:nvSpPr>
          <p:cNvPr id="5" name="Rectangle 4">
            <a:extLst>
              <a:ext uri="{FF2B5EF4-FFF2-40B4-BE49-F238E27FC236}">
                <a16:creationId xmlns:a16="http://schemas.microsoft.com/office/drawing/2014/main" id="{D7F21080-2385-430B-A0A1-31E7DC024AD8}"/>
              </a:ext>
            </a:extLst>
          </p:cNvPr>
          <p:cNvSpPr/>
          <p:nvPr/>
        </p:nvSpPr>
        <p:spPr>
          <a:xfrm>
            <a:off x="1331913" y="2089150"/>
            <a:ext cx="7556500" cy="10525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2</a:t>
            </a:r>
            <a:r>
              <a:rPr lang="zh-CN" altLang="en-US" dirty="0">
                <a:solidFill>
                  <a:schemeClr val="tx1"/>
                </a:solidFill>
              </a:rPr>
              <a:t>、建立要放入素数环中的数据的队列</a:t>
            </a:r>
          </a:p>
        </p:txBody>
      </p:sp>
      <p:sp>
        <p:nvSpPr>
          <p:cNvPr id="6" name="Rectangle 5">
            <a:extLst>
              <a:ext uri="{FF2B5EF4-FFF2-40B4-BE49-F238E27FC236}">
                <a16:creationId xmlns:a16="http://schemas.microsoft.com/office/drawing/2014/main" id="{472703B4-CDC2-425A-AAF9-088C3E1FF1E3}"/>
              </a:ext>
            </a:extLst>
          </p:cNvPr>
          <p:cNvSpPr/>
          <p:nvPr/>
        </p:nvSpPr>
        <p:spPr>
          <a:xfrm>
            <a:off x="1328738" y="3122613"/>
            <a:ext cx="7416800" cy="26828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3</a:t>
            </a:r>
            <a:r>
              <a:rPr lang="zh-CN" altLang="en-US" dirty="0">
                <a:solidFill>
                  <a:schemeClr val="tx1"/>
                </a:solidFill>
              </a:rPr>
              <a:t>、将数据一个一个的添加到素数环</a:t>
            </a:r>
            <a:endParaRPr lang="en-US" altLang="zh-CN" dirty="0">
              <a:solidFill>
                <a:schemeClr val="tx1"/>
              </a:solidFill>
            </a:endParaRPr>
          </a:p>
          <a:p>
            <a:pPr>
              <a:defRPr/>
            </a:pPr>
            <a:r>
              <a:rPr lang="en-US" altLang="zh-CN" dirty="0">
                <a:solidFill>
                  <a:schemeClr val="tx1"/>
                </a:solidFill>
              </a:rPr>
              <a:t>     </a:t>
            </a:r>
            <a:r>
              <a:rPr lang="zh-CN" altLang="en-US" dirty="0">
                <a:solidFill>
                  <a:schemeClr val="tx1"/>
                </a:solidFill>
              </a:rPr>
              <a:t>并计算是否符合条件（相邻数相加为素数）</a:t>
            </a:r>
            <a:endParaRPr lang="en-US" altLang="zh-CN" dirty="0">
              <a:solidFill>
                <a:schemeClr val="tx1"/>
              </a:solidFill>
            </a:endParaRPr>
          </a:p>
          <a:p>
            <a:pPr>
              <a:defRPr/>
            </a:pPr>
            <a:endParaRPr lang="en-US" altLang="zh-CN" dirty="0">
              <a:solidFill>
                <a:schemeClr val="tx1"/>
              </a:solidFill>
            </a:endParaRPr>
          </a:p>
          <a:p>
            <a:pPr>
              <a:defRPr/>
            </a:pPr>
            <a:endParaRPr lang="en-US" altLang="zh-CN" dirty="0">
              <a:solidFill>
                <a:schemeClr val="tx1"/>
              </a:solidFill>
            </a:endParaRPr>
          </a:p>
          <a:p>
            <a:pPr>
              <a:defRPr/>
            </a:pPr>
            <a:r>
              <a:rPr lang="en-US" altLang="zh-CN" dirty="0">
                <a:solidFill>
                  <a:schemeClr val="tx1"/>
                </a:solidFill>
              </a:rPr>
              <a:t>4</a:t>
            </a:r>
            <a:r>
              <a:rPr lang="zh-CN" altLang="en-US" dirty="0">
                <a:solidFill>
                  <a:schemeClr val="tx1"/>
                </a:solidFill>
              </a:rPr>
              <a:t>、如果数据不符合条件则插回到数据队列</a:t>
            </a:r>
            <a:endParaRPr lang="en-US" altLang="zh-CN" dirty="0">
              <a:solidFill>
                <a:schemeClr val="tx1"/>
              </a:solidFill>
            </a:endParaRPr>
          </a:p>
          <a:p>
            <a:pPr>
              <a:defRPr/>
            </a:pPr>
            <a:endParaRPr lang="zh-CN" altLang="en-US" dirty="0">
              <a:solidFill>
                <a:schemeClr val="tx1"/>
              </a:solidFill>
            </a:endParaRPr>
          </a:p>
        </p:txBody>
      </p:sp>
      <p:sp>
        <p:nvSpPr>
          <p:cNvPr id="7" name="Rectangle 6">
            <a:extLst>
              <a:ext uri="{FF2B5EF4-FFF2-40B4-BE49-F238E27FC236}">
                <a16:creationId xmlns:a16="http://schemas.microsoft.com/office/drawing/2014/main" id="{16F7F547-D28D-4C7A-8E66-274E89C0A9F8}"/>
              </a:ext>
            </a:extLst>
          </p:cNvPr>
          <p:cNvSpPr/>
          <p:nvPr/>
        </p:nvSpPr>
        <p:spPr>
          <a:xfrm>
            <a:off x="1314450" y="5661025"/>
            <a:ext cx="7416800" cy="7921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a:solidFill>
                  <a:schemeClr val="tx1"/>
                </a:solidFill>
              </a:rPr>
              <a:t>5</a:t>
            </a:r>
            <a:r>
              <a:rPr lang="zh-CN" altLang="en-US" dirty="0">
                <a:solidFill>
                  <a:schemeClr val="tx1"/>
                </a:solidFill>
              </a:rPr>
              <a:t>、输出建立的素数环</a:t>
            </a:r>
          </a:p>
        </p:txBody>
      </p:sp>
      <p:sp>
        <p:nvSpPr>
          <p:cNvPr id="3" name="灯片编号占位符 2">
            <a:extLst>
              <a:ext uri="{FF2B5EF4-FFF2-40B4-BE49-F238E27FC236}">
                <a16:creationId xmlns:a16="http://schemas.microsoft.com/office/drawing/2014/main" id="{12E88529-D967-4F76-8E04-858079819DA7}"/>
              </a:ext>
            </a:extLst>
          </p:cNvPr>
          <p:cNvSpPr>
            <a:spLocks noGrp="1"/>
          </p:cNvSpPr>
          <p:nvPr>
            <p:ph type="sldNum" sz="quarter" idx="12"/>
          </p:nvPr>
        </p:nvSpPr>
        <p:spPr/>
        <p:txBody>
          <a:bodyPr/>
          <a:lstStyle/>
          <a:p>
            <a:fld id="{6F7EDBC0-6DEE-4BD2-A354-B0E2D215F1D6}" type="slidenum">
              <a:rPr lang="zh-CN" altLang="en-US" smtClean="0"/>
              <a:pPr/>
              <a:t>85</a:t>
            </a:fld>
            <a:endParaRPr lang="en-US" altLang="zh-CN"/>
          </a:p>
        </p:txBody>
      </p:sp>
      <p:sp>
        <p:nvSpPr>
          <p:cNvPr id="4" name="文本框 3">
            <a:extLst>
              <a:ext uri="{FF2B5EF4-FFF2-40B4-BE49-F238E27FC236}">
                <a16:creationId xmlns:a16="http://schemas.microsoft.com/office/drawing/2014/main" id="{C766765B-D8C2-4EB1-96F9-BB023AC38AB6}"/>
              </a:ext>
            </a:extLst>
          </p:cNvPr>
          <p:cNvSpPr txBox="1"/>
          <p:nvPr/>
        </p:nvSpPr>
        <p:spPr>
          <a:xfrm>
            <a:off x="6547525" y="6148388"/>
            <a:ext cx="2031325" cy="461665"/>
          </a:xfrm>
          <a:prstGeom prst="rect">
            <a:avLst/>
          </a:prstGeom>
          <a:noFill/>
        </p:spPr>
        <p:txBody>
          <a:bodyPr wrap="none" rtlCol="0">
            <a:spAutoFit/>
          </a:bodyPr>
          <a:lstStyle/>
          <a:p>
            <a:r>
              <a:rPr lang="zh-CN" altLang="en-US" dirty="0">
                <a:hlinkClick r:id="rId2" action="ppaction://hlinkfile"/>
              </a:rPr>
              <a:t>程序实现源码</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grpId="0"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xit" presetSubtype="0" fill="hold" grpId="0" nodeType="click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xit" presetSubtype="0" fill="hold" grpId="0" nodeType="click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a:extLst>
              <a:ext uri="{FF2B5EF4-FFF2-40B4-BE49-F238E27FC236}">
                <a16:creationId xmlns:a16="http://schemas.microsoft.com/office/drawing/2014/main" id="{F37484B3-E160-4762-9BC1-C946C2872D7C}"/>
              </a:ext>
            </a:extLst>
          </p:cNvPr>
          <p:cNvSpPr>
            <a:spLocks noGrp="1"/>
          </p:cNvSpPr>
          <p:nvPr>
            <p:ph type="title"/>
          </p:nvPr>
        </p:nvSpPr>
        <p:spPr/>
        <p:txBody>
          <a:bodyPr/>
          <a:lstStyle/>
          <a:p>
            <a:r>
              <a:rPr lang="zh-CN" altLang="en-US"/>
              <a:t>算法的缺点</a:t>
            </a:r>
          </a:p>
        </p:txBody>
      </p:sp>
      <p:sp>
        <p:nvSpPr>
          <p:cNvPr id="3" name="内容占位符 2">
            <a:extLst>
              <a:ext uri="{FF2B5EF4-FFF2-40B4-BE49-F238E27FC236}">
                <a16:creationId xmlns:a16="http://schemas.microsoft.com/office/drawing/2014/main" id="{6412A504-F329-4451-A9A3-1E63CF026F06}"/>
              </a:ext>
            </a:extLst>
          </p:cNvPr>
          <p:cNvSpPr>
            <a:spLocks noGrp="1"/>
          </p:cNvSpPr>
          <p:nvPr>
            <p:ph idx="1"/>
          </p:nvPr>
        </p:nvSpPr>
        <p:spPr>
          <a:xfrm>
            <a:off x="500063" y="2017713"/>
            <a:ext cx="8455025" cy="4114800"/>
          </a:xfrm>
        </p:spPr>
        <p:txBody>
          <a:bodyPr/>
          <a:lstStyle/>
          <a:p>
            <a:pPr>
              <a:buFont typeface="Arial" panose="020B0604020202020204" pitchFamily="34" charset="0"/>
              <a:buChar char="•"/>
            </a:pPr>
            <a:r>
              <a:rPr lang="zh-CN" altLang="en-US" dirty="0"/>
              <a:t>本例目的是演示队列使用方法，求解素数环问题的算法不全，没有判断素数环最后一个元素与第一个元素之和是否为素数。</a:t>
            </a:r>
            <a:endParaRPr lang="en-US" altLang="zh-CN" dirty="0"/>
          </a:p>
          <a:p>
            <a:pPr>
              <a:buFont typeface="Arial" panose="020B0604020202020204" pitchFamily="34" charset="0"/>
              <a:buChar char="•"/>
            </a:pPr>
            <a:r>
              <a:rPr lang="zh-CN" altLang="en-US" dirty="0"/>
              <a:t>当初始序列变化时，结果有多种。</a:t>
            </a:r>
            <a:endParaRPr lang="en-US" altLang="zh-CN" dirty="0"/>
          </a:p>
          <a:p>
            <a:pPr marL="0" indent="0">
              <a:buNone/>
            </a:pPr>
            <a:endParaRPr lang="en-US" altLang="zh-CN" dirty="0"/>
          </a:p>
          <a:p>
            <a:pPr>
              <a:buFont typeface="Wingdings" panose="05000000000000000000" pitchFamily="2" charset="2"/>
              <a:buNone/>
            </a:pPr>
            <a:endParaRPr lang="zh-CN" altLang="en-US" dirty="0"/>
          </a:p>
        </p:txBody>
      </p:sp>
      <p:sp>
        <p:nvSpPr>
          <p:cNvPr id="2" name="灯片编号占位符 1">
            <a:extLst>
              <a:ext uri="{FF2B5EF4-FFF2-40B4-BE49-F238E27FC236}">
                <a16:creationId xmlns:a16="http://schemas.microsoft.com/office/drawing/2014/main" id="{9E5458EB-B429-49A7-AF14-D477E5C4FCF7}"/>
              </a:ext>
            </a:extLst>
          </p:cNvPr>
          <p:cNvSpPr>
            <a:spLocks noGrp="1"/>
          </p:cNvSpPr>
          <p:nvPr>
            <p:ph type="sldNum" sz="quarter" idx="12"/>
          </p:nvPr>
        </p:nvSpPr>
        <p:spPr/>
        <p:txBody>
          <a:bodyPr/>
          <a:lstStyle/>
          <a:p>
            <a:fld id="{6F7EDBC0-6DEE-4BD2-A354-B0E2D215F1D6}" type="slidenum">
              <a:rPr lang="zh-CN" altLang="en-US" smtClean="0"/>
              <a:pPr/>
              <a:t>86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1F558910-B1B5-46E9-AC2D-393B73D9A8DB}"/>
              </a:ext>
            </a:extLst>
          </p:cNvPr>
          <p:cNvSpPr>
            <a:spLocks noGrp="1" noChangeArrowheads="1"/>
          </p:cNvSpPr>
          <p:nvPr>
            <p:ph type="title"/>
          </p:nvPr>
        </p:nvSpPr>
        <p:spPr/>
        <p:txBody>
          <a:bodyPr/>
          <a:lstStyle/>
          <a:p>
            <a:pPr eaLnBrk="1" hangingPunct="1"/>
            <a:r>
              <a:rPr lang="en-US" altLang="zh-CN" dirty="0"/>
              <a:t>4.2.5  </a:t>
            </a:r>
            <a:r>
              <a:rPr lang="zh-CN" altLang="en-US" dirty="0"/>
              <a:t>优先队列</a:t>
            </a:r>
          </a:p>
        </p:txBody>
      </p:sp>
      <p:sp>
        <p:nvSpPr>
          <p:cNvPr id="55300" name="Rectangle 3">
            <a:extLst>
              <a:ext uri="{FF2B5EF4-FFF2-40B4-BE49-F238E27FC236}">
                <a16:creationId xmlns:a16="http://schemas.microsoft.com/office/drawing/2014/main" id="{35950574-E4CB-409C-BC4A-742ED3672A0E}"/>
              </a:ext>
            </a:extLst>
          </p:cNvPr>
          <p:cNvSpPr>
            <a:spLocks noGrp="1" noChangeArrowheads="1"/>
          </p:cNvSpPr>
          <p:nvPr>
            <p:ph type="body" idx="1"/>
          </p:nvPr>
        </p:nvSpPr>
        <p:spPr>
          <a:xfrm>
            <a:off x="592137" y="1908175"/>
            <a:ext cx="7959725" cy="4786313"/>
          </a:xfrm>
        </p:spPr>
        <p:txBody>
          <a:bodyPr/>
          <a:lstStyle/>
          <a:p>
            <a:pPr eaLnBrk="1" hangingPunct="1">
              <a:buFont typeface="Wingdings" panose="05000000000000000000" pitchFamily="2" charset="2"/>
              <a:buChar char="n"/>
              <a:defRPr/>
            </a:pPr>
            <a:r>
              <a:rPr lang="zh-CN" altLang="en-US" dirty="0"/>
              <a:t>优先队列（</a:t>
            </a:r>
            <a:r>
              <a:rPr lang="en-US" altLang="zh-CN" dirty="0"/>
              <a:t>Priority Queue</a:t>
            </a:r>
            <a:r>
              <a:rPr lang="zh-CN" altLang="en-US" dirty="0"/>
              <a:t>）：</a:t>
            </a:r>
            <a:endParaRPr lang="en-US" altLang="zh-CN" dirty="0"/>
          </a:p>
          <a:p>
            <a:pPr eaLnBrk="1" hangingPunct="1">
              <a:buFont typeface="Wingdings" panose="05000000000000000000" pitchFamily="2" charset="2"/>
              <a:buNone/>
              <a:defRPr/>
            </a:pPr>
            <a:r>
              <a:rPr lang="en-US" altLang="zh-CN" dirty="0"/>
              <a:t>     </a:t>
            </a:r>
            <a:r>
              <a:rPr lang="zh-CN" altLang="en-US" dirty="0"/>
              <a:t>若一个队列中每个元素都有一个优先级，每次出队的是具有最高优先级的元素，则称该队列为优先队列。</a:t>
            </a:r>
            <a:endParaRPr lang="en-US" altLang="zh-CN" dirty="0"/>
          </a:p>
          <a:p>
            <a:pPr marL="0" indent="0" eaLnBrk="1" hangingPunct="1">
              <a:buFont typeface="Wingdings" panose="05000000000000000000" pitchFamily="2" charset="2"/>
              <a:buNone/>
              <a:defRPr/>
            </a:pPr>
            <a:r>
              <a:rPr lang="en-US" altLang="zh-CN" dirty="0"/>
              <a:t>    </a:t>
            </a:r>
          </a:p>
        </p:txBody>
      </p:sp>
      <p:sp>
        <p:nvSpPr>
          <p:cNvPr id="2" name="灯片编号占位符 1">
            <a:extLst>
              <a:ext uri="{FF2B5EF4-FFF2-40B4-BE49-F238E27FC236}">
                <a16:creationId xmlns:a16="http://schemas.microsoft.com/office/drawing/2014/main" id="{B40260EF-96E7-42D0-8836-273DE5339FAB}"/>
              </a:ext>
            </a:extLst>
          </p:cNvPr>
          <p:cNvSpPr>
            <a:spLocks noGrp="1"/>
          </p:cNvSpPr>
          <p:nvPr>
            <p:ph type="sldNum" sz="quarter" idx="12"/>
          </p:nvPr>
        </p:nvSpPr>
        <p:spPr/>
        <p:txBody>
          <a:bodyPr/>
          <a:lstStyle/>
          <a:p>
            <a:fld id="{6F7EDBC0-6DEE-4BD2-A354-B0E2D215F1D6}" type="slidenum">
              <a:rPr lang="zh-CN" altLang="en-US" smtClean="0"/>
              <a:pPr/>
              <a:t>87</a:t>
            </a:fld>
            <a:endParaRPr lang="en-US" altLang="zh-CN"/>
          </a:p>
        </p:txBody>
      </p:sp>
    </p:spTree>
    <p:extLst>
      <p:ext uri="{BB962C8B-B14F-4D97-AF65-F5344CB8AC3E}">
        <p14:creationId xmlns:p14="http://schemas.microsoft.com/office/powerpoint/2010/main" val="3693700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300">
                                            <p:txEl>
                                              <p:pRg st="0" end="0"/>
                                            </p:txEl>
                                          </p:spTgt>
                                        </p:tgtEl>
                                        <p:attrNameLst>
                                          <p:attrName>style.visibility</p:attrName>
                                        </p:attrNameLst>
                                      </p:cBhvr>
                                      <p:to>
                                        <p:strVal val="visible"/>
                                      </p:to>
                                    </p:set>
                                    <p:animEffect transition="in" filter="blinds(horizontal)">
                                      <p:cBhvr>
                                        <p:cTn id="7" dur="500"/>
                                        <p:tgtEl>
                                          <p:spTgt spid="553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300">
                                            <p:txEl>
                                              <p:pRg st="1" end="1"/>
                                            </p:txEl>
                                          </p:spTgt>
                                        </p:tgtEl>
                                        <p:attrNameLst>
                                          <p:attrName>style.visibility</p:attrName>
                                        </p:attrNameLst>
                                      </p:cBhvr>
                                      <p:to>
                                        <p:strVal val="visible"/>
                                      </p:to>
                                    </p:set>
                                    <p:animEffect transition="in" filter="blinds(horizontal)">
                                      <p:cBhvr>
                                        <p:cTn id="12" dur="500"/>
                                        <p:tgtEl>
                                          <p:spTgt spid="5530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300">
                                            <p:txEl>
                                              <p:pRg st="2" end="2"/>
                                            </p:txEl>
                                          </p:spTgt>
                                        </p:tgtEl>
                                        <p:attrNameLst>
                                          <p:attrName>style.visibility</p:attrName>
                                        </p:attrNameLst>
                                      </p:cBhvr>
                                      <p:to>
                                        <p:strVal val="visible"/>
                                      </p:to>
                                    </p:set>
                                    <p:animEffect transition="in" filter="blinds(horizontal)">
                                      <p:cBhvr>
                                        <p:cTn id="17" dur="500"/>
                                        <p:tgtEl>
                                          <p:spTgt spid="5530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1F558910-B1B5-46E9-AC2D-393B73D9A8DB}"/>
              </a:ext>
            </a:extLst>
          </p:cNvPr>
          <p:cNvSpPr>
            <a:spLocks noGrp="1" noChangeArrowheads="1"/>
          </p:cNvSpPr>
          <p:nvPr>
            <p:ph type="title"/>
          </p:nvPr>
        </p:nvSpPr>
        <p:spPr/>
        <p:txBody>
          <a:bodyPr/>
          <a:lstStyle/>
          <a:p>
            <a:pPr eaLnBrk="1" hangingPunct="1"/>
            <a:r>
              <a:rPr lang="en-US" altLang="zh-CN" dirty="0"/>
              <a:t>4.2.5  </a:t>
            </a:r>
            <a:r>
              <a:rPr lang="zh-CN" altLang="en-US" dirty="0"/>
              <a:t>优先队列</a:t>
            </a:r>
          </a:p>
        </p:txBody>
      </p:sp>
      <p:sp>
        <p:nvSpPr>
          <p:cNvPr id="55300" name="Rectangle 3">
            <a:extLst>
              <a:ext uri="{FF2B5EF4-FFF2-40B4-BE49-F238E27FC236}">
                <a16:creationId xmlns:a16="http://schemas.microsoft.com/office/drawing/2014/main" id="{35950574-E4CB-409C-BC4A-742ED3672A0E}"/>
              </a:ext>
            </a:extLst>
          </p:cNvPr>
          <p:cNvSpPr>
            <a:spLocks noGrp="1" noChangeArrowheads="1"/>
          </p:cNvSpPr>
          <p:nvPr>
            <p:ph type="body" idx="1"/>
          </p:nvPr>
        </p:nvSpPr>
        <p:spPr>
          <a:xfrm>
            <a:off x="1000125" y="1857375"/>
            <a:ext cx="7959725" cy="4786313"/>
          </a:xfrm>
        </p:spPr>
        <p:txBody>
          <a:bodyPr/>
          <a:lstStyle/>
          <a:p>
            <a:pPr eaLnBrk="1" hangingPunct="1">
              <a:buFont typeface="Wingdings" panose="05000000000000000000" pitchFamily="2" charset="2"/>
              <a:buNone/>
              <a:defRPr/>
            </a:pPr>
            <a:endParaRPr lang="en-US" altLang="zh-CN" dirty="0"/>
          </a:p>
          <a:p>
            <a:pPr marL="0" indent="0" eaLnBrk="1" hangingPunct="1">
              <a:buFont typeface="Wingdings" panose="05000000000000000000" pitchFamily="2" charset="2"/>
              <a:buNone/>
              <a:defRPr/>
            </a:pPr>
            <a:r>
              <a:rPr lang="en-US" altLang="zh-CN" dirty="0"/>
              <a:t>    </a:t>
            </a:r>
          </a:p>
        </p:txBody>
      </p:sp>
      <p:sp>
        <p:nvSpPr>
          <p:cNvPr id="2" name="灯片编号占位符 1">
            <a:extLst>
              <a:ext uri="{FF2B5EF4-FFF2-40B4-BE49-F238E27FC236}">
                <a16:creationId xmlns:a16="http://schemas.microsoft.com/office/drawing/2014/main" id="{B40260EF-96E7-42D0-8836-273DE5339FAB}"/>
              </a:ext>
            </a:extLst>
          </p:cNvPr>
          <p:cNvSpPr>
            <a:spLocks noGrp="1"/>
          </p:cNvSpPr>
          <p:nvPr>
            <p:ph type="sldNum" sz="quarter" idx="12"/>
          </p:nvPr>
        </p:nvSpPr>
        <p:spPr/>
        <p:txBody>
          <a:bodyPr/>
          <a:lstStyle/>
          <a:p>
            <a:fld id="{6F7EDBC0-6DEE-4BD2-A354-B0E2D215F1D6}" type="slidenum">
              <a:rPr lang="zh-CN" altLang="en-US" smtClean="0"/>
              <a:pPr/>
              <a:t>88</a:t>
            </a:fld>
            <a:endParaRPr lang="en-US" altLang="zh-CN"/>
          </a:p>
        </p:txBody>
      </p:sp>
      <p:sp>
        <p:nvSpPr>
          <p:cNvPr id="4" name="矩形 3">
            <a:extLst>
              <a:ext uri="{FF2B5EF4-FFF2-40B4-BE49-F238E27FC236}">
                <a16:creationId xmlns:a16="http://schemas.microsoft.com/office/drawing/2014/main" id="{360BF33E-26BE-43A5-9333-CAACF23F8AF5}"/>
              </a:ext>
            </a:extLst>
          </p:cNvPr>
          <p:cNvSpPr/>
          <p:nvPr/>
        </p:nvSpPr>
        <p:spPr>
          <a:xfrm>
            <a:off x="0" y="1717167"/>
            <a:ext cx="10364514" cy="5262979"/>
          </a:xfrm>
          <a:prstGeom prst="rect">
            <a:avLst/>
          </a:prstGeom>
        </p:spPr>
        <p:txBody>
          <a:bodyPr wrap="square">
            <a:spAutoFit/>
          </a:bodyPr>
          <a:lstStyle/>
          <a:p>
            <a:r>
              <a:rPr lang="fr-FR" altLang="zh-CN" b="1" dirty="0">
                <a:solidFill>
                  <a:srgbClr val="7F0055"/>
                </a:solidFill>
                <a:latin typeface="Consolas" panose="020B0609020204030204" pitchFamily="49" charset="0"/>
              </a:rPr>
              <a:t>public</a:t>
            </a:r>
            <a:r>
              <a:rPr lang="fr-FR" altLang="zh-CN" b="1" dirty="0">
                <a:solidFill>
                  <a:srgbClr val="000000"/>
                </a:solidFill>
                <a:latin typeface="Consolas" panose="020B0609020204030204" pitchFamily="49" charset="0"/>
              </a:rPr>
              <a:t> </a:t>
            </a:r>
            <a:r>
              <a:rPr lang="fr-FR" altLang="zh-CN" b="1" dirty="0">
                <a:solidFill>
                  <a:srgbClr val="7F0055"/>
                </a:solidFill>
                <a:latin typeface="Consolas" panose="020B0609020204030204" pitchFamily="49" charset="0"/>
              </a:rPr>
              <a:t>class</a:t>
            </a:r>
            <a:r>
              <a:rPr lang="fr-FR" altLang="zh-CN" b="1" dirty="0">
                <a:solidFill>
                  <a:srgbClr val="000000"/>
                </a:solidFill>
                <a:latin typeface="Consolas" panose="020B0609020204030204" pitchFamily="49" charset="0"/>
              </a:rPr>
              <a:t> PriorityQueue&lt;T </a:t>
            </a:r>
            <a:r>
              <a:rPr lang="fr-FR" altLang="zh-CN" b="1" dirty="0">
                <a:solidFill>
                  <a:srgbClr val="7F0055"/>
                </a:solidFill>
                <a:latin typeface="Consolas" panose="020B0609020204030204" pitchFamily="49" charset="0"/>
              </a:rPr>
              <a:t>extends</a:t>
            </a:r>
            <a:r>
              <a:rPr lang="fr-FR" altLang="zh-CN" b="1" dirty="0">
                <a:solidFill>
                  <a:srgbClr val="000000"/>
                </a:solidFill>
                <a:latin typeface="Consolas" panose="020B0609020204030204" pitchFamily="49" charset="0"/>
              </a:rPr>
              <a:t> Comparable&lt;T&gt;&gt; </a:t>
            </a:r>
            <a:r>
              <a:rPr lang="fr-FR" altLang="zh-CN" b="1" dirty="0">
                <a:solidFill>
                  <a:srgbClr val="7F0055"/>
                </a:solidFill>
                <a:latin typeface="Consolas" panose="020B0609020204030204" pitchFamily="49" charset="0"/>
              </a:rPr>
              <a:t>implements</a:t>
            </a:r>
            <a:r>
              <a:rPr lang="fr-FR" altLang="zh-CN" b="1" dirty="0">
                <a:solidFill>
                  <a:srgbClr val="000000"/>
                </a:solidFill>
                <a:latin typeface="Consolas" panose="020B0609020204030204" pitchFamily="49" charset="0"/>
              </a:rPr>
              <a:t> QQueue&lt;T&gt;</a:t>
            </a:r>
          </a:p>
          <a:p>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private</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SortedSinglyLinkedList</a:t>
            </a:r>
            <a:r>
              <a:rPr lang="en-US" altLang="zh-CN" b="1" dirty="0">
                <a:solidFill>
                  <a:srgbClr val="000000"/>
                </a:solidFill>
                <a:latin typeface="Consolas" panose="020B0609020204030204" pitchFamily="49" charset="0"/>
              </a:rPr>
              <a:t>&lt;T&gt; </a:t>
            </a:r>
            <a:r>
              <a:rPr lang="en-US" altLang="zh-CN" b="1" dirty="0">
                <a:solidFill>
                  <a:srgbClr val="0000C0"/>
                </a:solidFill>
                <a:latin typeface="Consolas" panose="020B0609020204030204" pitchFamily="49" charset="0"/>
              </a:rPr>
              <a:t>list</a:t>
            </a:r>
            <a:r>
              <a:rPr lang="en-US" altLang="zh-CN" b="1" dirty="0">
                <a:solidFill>
                  <a:srgbClr val="000000"/>
                </a:solidFill>
                <a:latin typeface="Consolas" panose="020B0609020204030204" pitchFamily="49" charset="0"/>
              </a:rPr>
              <a:t>;                  </a:t>
            </a:r>
          </a:p>
          <a:p>
            <a:r>
              <a:rPr lang="en-US" altLang="zh-CN" b="1" dirty="0">
                <a:solidFill>
                  <a:srgbClr val="000000"/>
                </a:solidFill>
                <a:latin typeface="Consolas" panose="020B0609020204030204" pitchFamily="49" charset="0"/>
              </a:rPr>
              <a:t>    </a:t>
            </a:r>
            <a:r>
              <a:rPr lang="en-US" altLang="zh-CN" b="1" dirty="0">
                <a:solidFill>
                  <a:srgbClr val="3F7F5F"/>
                </a:solidFill>
                <a:latin typeface="Consolas" panose="020B0609020204030204" pitchFamily="49" charset="0"/>
              </a:rPr>
              <a:t>//</a:t>
            </a:r>
            <a:r>
              <a:rPr lang="zh-CN" altLang="en-US" b="1" dirty="0">
                <a:solidFill>
                  <a:srgbClr val="3F7F5F"/>
                </a:solidFill>
                <a:latin typeface="Consolas" panose="020B0609020204030204" pitchFamily="49" charset="0"/>
              </a:rPr>
              <a:t>使用排序单链表存储队列元素</a:t>
            </a:r>
          </a:p>
          <a:p>
            <a:r>
              <a:rPr lang="zh-CN" altLang="en-US"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err="1">
                <a:solidFill>
                  <a:srgbClr val="7F0055"/>
                </a:solidFill>
                <a:latin typeface="Consolas" panose="020B0609020204030204" pitchFamily="49" charset="0"/>
              </a:rPr>
              <a:t>boolean</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isEmpty</a:t>
            </a:r>
            <a:r>
              <a:rPr lang="en-US" altLang="zh-CN" b="1" dirty="0">
                <a:solidFill>
                  <a:srgbClr val="000000"/>
                </a:solidFill>
                <a:latin typeface="Consolas" panose="020B0609020204030204" pitchFamily="49" charset="0"/>
              </a:rPr>
              <a:t>()</a:t>
            </a:r>
            <a:r>
              <a:rPr lang="en-US" altLang="zh-CN" b="1" dirty="0">
                <a:solidFill>
                  <a:srgbClr val="3F7F5F"/>
                </a:solidFill>
                <a:latin typeface="Consolas" panose="020B0609020204030204" pitchFamily="49" charset="0"/>
              </a:rPr>
              <a:t> //</a:t>
            </a:r>
            <a:r>
              <a:rPr lang="zh-CN" altLang="en-US" b="1" dirty="0">
                <a:solidFill>
                  <a:srgbClr val="3F7F5F"/>
                </a:solidFill>
                <a:latin typeface="Consolas" panose="020B0609020204030204" pitchFamily="49" charset="0"/>
              </a:rPr>
              <a:t>判断队列是否空</a:t>
            </a:r>
            <a:endParaRPr lang="en-US" altLang="zh-CN" b="1" dirty="0">
              <a:solidFill>
                <a:srgbClr val="3F7F5F"/>
              </a:solidFill>
              <a:latin typeface="Consolas" panose="020B0609020204030204" pitchFamily="49" charset="0"/>
            </a:endParaRPr>
          </a:p>
          <a:p>
            <a:r>
              <a:rPr lang="en-US" altLang="zh-CN" b="1"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return</a:t>
            </a:r>
            <a:r>
              <a:rPr lang="en-US" altLang="zh-CN" b="1" dirty="0">
                <a:solidFill>
                  <a:srgbClr val="000000"/>
                </a:solidFill>
                <a:latin typeface="Consolas" panose="020B0609020204030204" pitchFamily="49" charset="0"/>
              </a:rPr>
              <a:t> </a:t>
            </a:r>
            <a:r>
              <a:rPr lang="en-US" altLang="zh-CN" b="1" dirty="0" err="1">
                <a:solidFill>
                  <a:srgbClr val="0000C0"/>
                </a:solidFill>
                <a:latin typeface="Consolas" panose="020B0609020204030204" pitchFamily="49" charset="0"/>
              </a:rPr>
              <a:t>list</a:t>
            </a:r>
            <a:r>
              <a:rPr lang="en-US" altLang="zh-CN" b="1" dirty="0" err="1">
                <a:solidFill>
                  <a:srgbClr val="000000"/>
                </a:solidFill>
                <a:latin typeface="Consolas" panose="020B0609020204030204" pitchFamily="49" charset="0"/>
              </a:rPr>
              <a:t>.isEmpty</a:t>
            </a:r>
            <a:r>
              <a:rPr lang="en-US" altLang="zh-CN" b="1" dirty="0">
                <a:solidFill>
                  <a:srgbClr val="000000"/>
                </a:solidFill>
                <a:latin typeface="Consolas" panose="020B0609020204030204" pitchFamily="49" charset="0"/>
              </a:rPr>
              <a:t>();</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enqueue(T </a:t>
            </a:r>
            <a:r>
              <a:rPr lang="en-US" altLang="zh-CN" b="1" dirty="0">
                <a:solidFill>
                  <a:srgbClr val="6A3E3E"/>
                </a:solidFill>
                <a:latin typeface="Consolas" panose="020B0609020204030204" pitchFamily="49" charset="0"/>
              </a:rPr>
              <a:t>x</a:t>
            </a:r>
            <a:r>
              <a:rPr lang="en-US" altLang="zh-CN" b="1" dirty="0">
                <a:solidFill>
                  <a:srgbClr val="000000"/>
                </a:solidFill>
                <a:latin typeface="Consolas" panose="020B0609020204030204" pitchFamily="49" charset="0"/>
              </a:rPr>
              <a:t>)</a:t>
            </a:r>
          </a:p>
          <a:p>
            <a:r>
              <a:rPr lang="en-US" altLang="zh-CN" b="1" dirty="0">
                <a:solidFill>
                  <a:srgbClr val="000000"/>
                </a:solidFill>
                <a:latin typeface="Consolas" panose="020B0609020204030204" pitchFamily="49" charset="0"/>
              </a:rPr>
              <a:t>    </a:t>
            </a:r>
            <a:r>
              <a:rPr lang="en-US" altLang="zh-CN" dirty="0">
                <a:solidFill>
                  <a:srgbClr val="3F7F5F"/>
                </a:solidFill>
                <a:latin typeface="Consolas" panose="020B0609020204030204" pitchFamily="49" charset="0"/>
              </a:rPr>
              <a:t>//</a:t>
            </a:r>
            <a:r>
              <a:rPr lang="zh-CN" altLang="en-US" dirty="0">
                <a:solidFill>
                  <a:srgbClr val="3F7F5F"/>
                </a:solidFill>
                <a:latin typeface="Consolas" panose="020B0609020204030204" pitchFamily="49" charset="0"/>
              </a:rPr>
              <a:t>根据元素大小插入在单链表适当位置</a:t>
            </a:r>
            <a:endParaRPr lang="en-US" altLang="zh-CN" dirty="0">
              <a:solidFill>
                <a:srgbClr val="000000"/>
              </a:solidFill>
              <a:latin typeface="Consolas" panose="020B0609020204030204" pitchFamily="49" charset="0"/>
            </a:endParaRPr>
          </a:p>
          <a:p>
            <a:r>
              <a:rPr lang="en-US" altLang="zh-CN" b="1" dirty="0">
                <a:solidFill>
                  <a:srgbClr val="000000"/>
                </a:solidFill>
                <a:latin typeface="Consolas" panose="020B0609020204030204" pitchFamily="49" charset="0"/>
              </a:rPr>
              <a:t>    {   </a:t>
            </a:r>
            <a:r>
              <a:rPr lang="en-US" altLang="zh-CN" dirty="0" err="1">
                <a:solidFill>
                  <a:srgbClr val="0000C0"/>
                </a:solidFill>
                <a:latin typeface="Consolas" panose="020B0609020204030204" pitchFamily="49" charset="0"/>
              </a:rPr>
              <a:t>list</a:t>
            </a:r>
            <a:r>
              <a:rPr lang="en-US" altLang="zh-CN" dirty="0" err="1">
                <a:solidFill>
                  <a:srgbClr val="000000"/>
                </a:solidFill>
                <a:latin typeface="Consolas" panose="020B0609020204030204" pitchFamily="49" charset="0"/>
              </a:rPr>
              <a:t>.insert</a:t>
            </a:r>
            <a:r>
              <a:rPr lang="en-US" altLang="zh-CN" dirty="0">
                <a:solidFill>
                  <a:srgbClr val="000000"/>
                </a:solidFill>
                <a:latin typeface="Consolas" panose="020B0609020204030204" pitchFamily="49" charset="0"/>
              </a:rPr>
              <a:t>(</a:t>
            </a:r>
            <a:r>
              <a:rPr lang="en-US" altLang="zh-CN" dirty="0">
                <a:solidFill>
                  <a:srgbClr val="6A3E3E"/>
                </a:solidFill>
                <a:latin typeface="Consolas" panose="020B0609020204030204" pitchFamily="49" charset="0"/>
              </a:rPr>
              <a:t>x</a:t>
            </a:r>
            <a:r>
              <a:rPr lang="en-US" altLang="zh-CN" dirty="0">
                <a:solidFill>
                  <a:srgbClr val="000000"/>
                </a:solidFill>
                <a:latin typeface="Consolas" panose="020B0609020204030204" pitchFamily="49" charset="0"/>
              </a:rPr>
              <a:t>);   } </a:t>
            </a:r>
          </a:p>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T dequeue()</a:t>
            </a:r>
            <a:r>
              <a:rPr lang="en-US" altLang="zh-CN" b="1" dirty="0">
                <a:solidFill>
                  <a:srgbClr val="3F7F5F"/>
                </a:solidFill>
                <a:latin typeface="Consolas" panose="020B0609020204030204" pitchFamily="49" charset="0"/>
              </a:rPr>
              <a:t>//</a:t>
            </a:r>
            <a:r>
              <a:rPr lang="zh-CN" altLang="en-US" b="1" dirty="0">
                <a:solidFill>
                  <a:srgbClr val="3F7F5F"/>
                </a:solidFill>
                <a:latin typeface="Consolas" panose="020B0609020204030204" pitchFamily="49" charset="0"/>
              </a:rPr>
              <a:t>出队，返回队头元素，</a:t>
            </a:r>
            <a:endParaRPr lang="en-US" altLang="zh-CN" b="1" dirty="0">
              <a:solidFill>
                <a:srgbClr val="3F7F5F"/>
              </a:solidFill>
              <a:latin typeface="Consolas" panose="020B0609020204030204" pitchFamily="49" charset="0"/>
            </a:endParaRPr>
          </a:p>
          <a:p>
            <a:r>
              <a:rPr lang="zh-CN" altLang="en-US"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r>
              <a:rPr lang="en-US" altLang="zh-CN" b="1" dirty="0">
                <a:solidFill>
                  <a:srgbClr val="7F0055"/>
                </a:solidFill>
                <a:latin typeface="Consolas" panose="020B0609020204030204" pitchFamily="49" charset="0"/>
              </a:rPr>
              <a:t>return</a:t>
            </a:r>
            <a:r>
              <a:rPr lang="en-US" altLang="zh-CN" b="1" dirty="0">
                <a:solidFill>
                  <a:srgbClr val="000000"/>
                </a:solidFill>
                <a:latin typeface="Consolas" panose="020B0609020204030204" pitchFamily="49" charset="0"/>
              </a:rPr>
              <a:t> </a:t>
            </a:r>
            <a:r>
              <a:rPr lang="en-US" altLang="zh-CN" b="1" dirty="0" err="1">
                <a:solidFill>
                  <a:srgbClr val="0000C0"/>
                </a:solidFill>
                <a:latin typeface="Consolas" panose="020B0609020204030204" pitchFamily="49" charset="0"/>
              </a:rPr>
              <a:t>list</a:t>
            </a:r>
            <a:r>
              <a:rPr lang="en-US" altLang="zh-CN" b="1" dirty="0" err="1">
                <a:solidFill>
                  <a:srgbClr val="000000"/>
                </a:solidFill>
                <a:latin typeface="Consolas" panose="020B0609020204030204" pitchFamily="49" charset="0"/>
              </a:rPr>
              <a:t>.remove</a:t>
            </a:r>
            <a:r>
              <a:rPr lang="en-US" altLang="zh-CN" b="1" dirty="0">
                <a:solidFill>
                  <a:srgbClr val="000000"/>
                </a:solidFill>
                <a:latin typeface="Consolas" panose="020B0609020204030204" pitchFamily="49" charset="0"/>
              </a:rPr>
              <a:t>(0); </a:t>
            </a:r>
            <a:r>
              <a:rPr lang="en-US" altLang="zh-CN" b="1" dirty="0">
                <a:solidFill>
                  <a:srgbClr val="3F7F5F"/>
                </a:solidFill>
                <a:latin typeface="Consolas" panose="020B0609020204030204" pitchFamily="49" charset="0"/>
              </a:rPr>
              <a:t>//</a:t>
            </a:r>
            <a:r>
              <a:rPr lang="zh-CN" altLang="en-US" b="1" dirty="0">
                <a:solidFill>
                  <a:srgbClr val="3F7F5F"/>
                </a:solidFill>
                <a:latin typeface="Consolas" panose="020B0609020204030204" pitchFamily="49" charset="0"/>
              </a:rPr>
              <a:t>返回队头元素，删除队头结点</a:t>
            </a:r>
          </a:p>
          <a:p>
            <a:r>
              <a:rPr lang="zh-CN" altLang="en-US"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a:t>
            </a:r>
          </a:p>
        </p:txBody>
      </p:sp>
      <p:sp>
        <p:nvSpPr>
          <p:cNvPr id="5" name="文本框 4">
            <a:extLst>
              <a:ext uri="{FF2B5EF4-FFF2-40B4-BE49-F238E27FC236}">
                <a16:creationId xmlns:a16="http://schemas.microsoft.com/office/drawing/2014/main" id="{79446C76-42A6-49F7-8EDA-F5A84913A9CB}"/>
              </a:ext>
            </a:extLst>
          </p:cNvPr>
          <p:cNvSpPr txBox="1"/>
          <p:nvPr/>
        </p:nvSpPr>
        <p:spPr>
          <a:xfrm>
            <a:off x="5861832" y="6350252"/>
            <a:ext cx="2031325" cy="461665"/>
          </a:xfrm>
          <a:prstGeom prst="rect">
            <a:avLst/>
          </a:prstGeom>
          <a:noFill/>
        </p:spPr>
        <p:txBody>
          <a:bodyPr wrap="none" rtlCol="0">
            <a:spAutoFit/>
          </a:bodyPr>
          <a:lstStyle/>
          <a:p>
            <a:r>
              <a:rPr lang="zh-CN" altLang="en-US" dirty="0">
                <a:hlinkClick r:id="rId3" action="ppaction://hlinkfile"/>
              </a:rPr>
              <a:t>程序实现源码</a:t>
            </a:r>
            <a:endParaRPr lang="zh-CN" altLang="en-US" dirty="0"/>
          </a:p>
        </p:txBody>
      </p:sp>
    </p:spTree>
    <p:extLst>
      <p:ext uri="{BB962C8B-B14F-4D97-AF65-F5344CB8AC3E}">
        <p14:creationId xmlns:p14="http://schemas.microsoft.com/office/powerpoint/2010/main" val="4066374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300">
                                            <p:txEl>
                                              <p:pRg st="1" end="1"/>
                                            </p:txEl>
                                          </p:spTgt>
                                        </p:tgtEl>
                                        <p:attrNameLst>
                                          <p:attrName>style.visibility</p:attrName>
                                        </p:attrNameLst>
                                      </p:cBhvr>
                                      <p:to>
                                        <p:strVal val="visible"/>
                                      </p:to>
                                    </p:set>
                                    <p:animEffect transition="in" filter="blinds(horizontal)">
                                      <p:cBhvr>
                                        <p:cTn id="7" dur="500"/>
                                        <p:tgtEl>
                                          <p:spTgt spid="5530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1F558910-B1B5-46E9-AC2D-393B73D9A8DB}"/>
              </a:ext>
            </a:extLst>
          </p:cNvPr>
          <p:cNvSpPr>
            <a:spLocks noGrp="1" noChangeArrowheads="1"/>
          </p:cNvSpPr>
          <p:nvPr>
            <p:ph type="title"/>
          </p:nvPr>
        </p:nvSpPr>
        <p:spPr/>
        <p:txBody>
          <a:bodyPr/>
          <a:lstStyle/>
          <a:p>
            <a:pPr eaLnBrk="1" hangingPunct="1"/>
            <a:r>
              <a:rPr lang="en-US" altLang="zh-CN" dirty="0"/>
              <a:t>4.2.5  </a:t>
            </a:r>
            <a:r>
              <a:rPr lang="zh-CN" altLang="en-US" dirty="0"/>
              <a:t>优先队列</a:t>
            </a:r>
          </a:p>
        </p:txBody>
      </p:sp>
      <p:sp>
        <p:nvSpPr>
          <p:cNvPr id="55300" name="Rectangle 3">
            <a:extLst>
              <a:ext uri="{FF2B5EF4-FFF2-40B4-BE49-F238E27FC236}">
                <a16:creationId xmlns:a16="http://schemas.microsoft.com/office/drawing/2014/main" id="{35950574-E4CB-409C-BC4A-742ED3672A0E}"/>
              </a:ext>
            </a:extLst>
          </p:cNvPr>
          <p:cNvSpPr>
            <a:spLocks noGrp="1" noChangeArrowheads="1"/>
          </p:cNvSpPr>
          <p:nvPr>
            <p:ph type="body" idx="1"/>
          </p:nvPr>
        </p:nvSpPr>
        <p:spPr>
          <a:xfrm>
            <a:off x="1000125" y="1857375"/>
            <a:ext cx="7959725" cy="4786313"/>
          </a:xfrm>
        </p:spPr>
        <p:txBody>
          <a:bodyPr/>
          <a:lstStyle/>
          <a:p>
            <a:pPr eaLnBrk="1" hangingPunct="1">
              <a:buFont typeface="Wingdings" panose="05000000000000000000" pitchFamily="2" charset="2"/>
              <a:buNone/>
              <a:defRPr/>
            </a:pPr>
            <a:endParaRPr lang="en-US" altLang="zh-CN" dirty="0"/>
          </a:p>
          <a:p>
            <a:pPr marL="0" indent="0" eaLnBrk="1" hangingPunct="1">
              <a:buFont typeface="Wingdings" panose="05000000000000000000" pitchFamily="2" charset="2"/>
              <a:buNone/>
              <a:defRPr/>
            </a:pPr>
            <a:r>
              <a:rPr lang="en-US" altLang="zh-CN" dirty="0"/>
              <a:t>    </a:t>
            </a:r>
          </a:p>
        </p:txBody>
      </p:sp>
      <p:sp>
        <p:nvSpPr>
          <p:cNvPr id="2" name="灯片编号占位符 1">
            <a:extLst>
              <a:ext uri="{FF2B5EF4-FFF2-40B4-BE49-F238E27FC236}">
                <a16:creationId xmlns:a16="http://schemas.microsoft.com/office/drawing/2014/main" id="{B40260EF-96E7-42D0-8836-273DE5339FAB}"/>
              </a:ext>
            </a:extLst>
          </p:cNvPr>
          <p:cNvSpPr>
            <a:spLocks noGrp="1"/>
          </p:cNvSpPr>
          <p:nvPr>
            <p:ph type="sldNum" sz="quarter" idx="12"/>
          </p:nvPr>
        </p:nvSpPr>
        <p:spPr/>
        <p:txBody>
          <a:bodyPr/>
          <a:lstStyle/>
          <a:p>
            <a:fld id="{6F7EDBC0-6DEE-4BD2-A354-B0E2D215F1D6}" type="slidenum">
              <a:rPr lang="zh-CN" altLang="en-US" smtClean="0"/>
              <a:pPr/>
              <a:t>89</a:t>
            </a:fld>
            <a:endParaRPr lang="en-US" altLang="zh-CN"/>
          </a:p>
        </p:txBody>
      </p:sp>
      <p:sp>
        <p:nvSpPr>
          <p:cNvPr id="5" name="文本框 4">
            <a:extLst>
              <a:ext uri="{FF2B5EF4-FFF2-40B4-BE49-F238E27FC236}">
                <a16:creationId xmlns:a16="http://schemas.microsoft.com/office/drawing/2014/main" id="{79446C76-42A6-49F7-8EDA-F5A84913A9CB}"/>
              </a:ext>
            </a:extLst>
          </p:cNvPr>
          <p:cNvSpPr txBox="1"/>
          <p:nvPr/>
        </p:nvSpPr>
        <p:spPr>
          <a:xfrm>
            <a:off x="5861832" y="6350252"/>
            <a:ext cx="2031325" cy="461665"/>
          </a:xfrm>
          <a:prstGeom prst="rect">
            <a:avLst/>
          </a:prstGeom>
          <a:noFill/>
        </p:spPr>
        <p:txBody>
          <a:bodyPr wrap="none" rtlCol="0">
            <a:spAutoFit/>
          </a:bodyPr>
          <a:lstStyle/>
          <a:p>
            <a:r>
              <a:rPr lang="zh-CN" altLang="en-US" dirty="0">
                <a:hlinkClick r:id="rId3" action="ppaction://hlinkfile"/>
              </a:rPr>
              <a:t>程序实现源码</a:t>
            </a:r>
            <a:endParaRPr lang="zh-CN" altLang="en-US" dirty="0"/>
          </a:p>
        </p:txBody>
      </p:sp>
      <p:sp>
        <p:nvSpPr>
          <p:cNvPr id="7" name="内容占位符 2">
            <a:extLst>
              <a:ext uri="{FF2B5EF4-FFF2-40B4-BE49-F238E27FC236}">
                <a16:creationId xmlns:a16="http://schemas.microsoft.com/office/drawing/2014/main" id="{5FAC99F9-7AE7-4C06-88AF-DC4740399BA1}"/>
              </a:ext>
            </a:extLst>
          </p:cNvPr>
          <p:cNvSpPr txBox="1">
            <a:spLocks/>
          </p:cNvSpPr>
          <p:nvPr/>
        </p:nvSpPr>
        <p:spPr bwMode="auto">
          <a:xfrm>
            <a:off x="611560" y="1989932"/>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609600" indent="-609600" algn="l" rtl="0" eaLnBrk="0" fontAlgn="base" hangingPunct="0">
              <a:spcBef>
                <a:spcPct val="20000"/>
              </a:spcBef>
              <a:spcAft>
                <a:spcPct val="0"/>
              </a:spcAft>
              <a:buClr>
                <a:schemeClr val="folHlink"/>
              </a:buClr>
              <a:buSzPct val="80000"/>
              <a:buFont typeface="Wingdings" panose="05000000000000000000" pitchFamily="2" charset="2"/>
              <a:buAutoNum type="arabicPeriod"/>
              <a:defRPr sz="3200" b="1">
                <a:solidFill>
                  <a:schemeClr val="tx1"/>
                </a:solidFill>
                <a:latin typeface="+mn-lt"/>
                <a:ea typeface="+mn-ea"/>
                <a:cs typeface="+mn-cs"/>
              </a:defRPr>
            </a:lvl1pPr>
            <a:lvl2pPr marL="990600" indent="-533400" algn="l" rtl="0" eaLnBrk="0" fontAlgn="base" hangingPunct="0">
              <a:spcBef>
                <a:spcPct val="20000"/>
              </a:spcBef>
              <a:spcAft>
                <a:spcPct val="0"/>
              </a:spcAft>
              <a:buClr>
                <a:schemeClr val="hlink"/>
              </a:buClr>
              <a:buSzPct val="70000"/>
              <a:buFont typeface="Wingdings" panose="05000000000000000000" pitchFamily="2" charset="2"/>
              <a:buAutoNum type="circleNumDbPlain"/>
              <a:defRPr sz="2800" b="1">
                <a:solidFill>
                  <a:schemeClr val="tx1"/>
                </a:solidFill>
                <a:latin typeface="+mn-lt"/>
                <a:ea typeface="+mn-ea"/>
              </a:defRPr>
            </a:lvl2pPr>
            <a:lvl3pPr marL="1371600" indent="-4572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752600" indent="-3810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209800" indent="-3810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6670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31242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5814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40386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457200" indent="-457200">
              <a:buFont typeface="Wingdings" panose="05000000000000000000" pitchFamily="2" charset="2"/>
              <a:buChar char="n"/>
            </a:pPr>
            <a:r>
              <a:rPr lang="zh-CN" altLang="en-US" kern="0" dirty="0"/>
              <a:t>效率分析       </a:t>
            </a:r>
            <a:endParaRPr lang="en-US" altLang="zh-CN" kern="0" dirty="0"/>
          </a:p>
          <a:p>
            <a:pPr marL="0" indent="0">
              <a:buFont typeface="Wingdings" panose="05000000000000000000" pitchFamily="2" charset="2"/>
              <a:buNone/>
            </a:pPr>
            <a:r>
              <a:rPr lang="zh-CN" altLang="en-US" kern="0" dirty="0"/>
              <a:t>  出队操作：相当于删除表头，时间复杂度为</a:t>
            </a:r>
            <a:r>
              <a:rPr lang="en-US" altLang="zh-CN" kern="0" dirty="0"/>
              <a:t>O(1).</a:t>
            </a:r>
          </a:p>
          <a:p>
            <a:pPr marL="0" indent="0">
              <a:buFont typeface="Wingdings" panose="05000000000000000000" pitchFamily="2" charset="2"/>
              <a:buNone/>
            </a:pPr>
            <a:r>
              <a:rPr lang="en-US" altLang="zh-CN" kern="0" dirty="0"/>
              <a:t>  </a:t>
            </a:r>
            <a:r>
              <a:rPr lang="zh-CN" altLang="en-US" kern="0" dirty="0"/>
              <a:t>入队操作：需要根据元素的大小，插入到合适的位置，时间复杂度为</a:t>
            </a:r>
            <a:r>
              <a:rPr lang="en-US" altLang="zh-CN" kern="0" dirty="0"/>
              <a:t>O(n).</a:t>
            </a:r>
            <a:endParaRPr lang="zh-CN" altLang="en-US" kern="0" dirty="0"/>
          </a:p>
        </p:txBody>
      </p:sp>
    </p:spTree>
    <p:extLst>
      <p:ext uri="{BB962C8B-B14F-4D97-AF65-F5344CB8AC3E}">
        <p14:creationId xmlns:p14="http://schemas.microsoft.com/office/powerpoint/2010/main" val="41734155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300">
                                            <p:txEl>
                                              <p:pRg st="1" end="1"/>
                                            </p:txEl>
                                          </p:spTgt>
                                        </p:tgtEl>
                                        <p:attrNameLst>
                                          <p:attrName>style.visibility</p:attrName>
                                        </p:attrNameLst>
                                      </p:cBhvr>
                                      <p:to>
                                        <p:strVal val="visible"/>
                                      </p:to>
                                    </p:set>
                                    <p:animEffect transition="in" filter="blinds(horizontal)">
                                      <p:cBhvr>
                                        <p:cTn id="7" dur="500"/>
                                        <p:tgtEl>
                                          <p:spTgt spid="5530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1D5FD181-32E9-4571-A53E-A10B124FDA3D}"/>
              </a:ext>
            </a:extLst>
          </p:cNvPr>
          <p:cNvSpPr txBox="1">
            <a:spLocks noChangeArrowheads="1"/>
          </p:cNvSpPr>
          <p:nvPr/>
        </p:nvSpPr>
        <p:spPr bwMode="auto">
          <a:xfrm>
            <a:off x="466725" y="1924051"/>
            <a:ext cx="8280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002060"/>
                </a:solidFill>
              </a:rPr>
              <a:t>例</a:t>
            </a:r>
            <a:r>
              <a:rPr lang="en-US" altLang="zh-CN" sz="2800" b="1" dirty="0">
                <a:solidFill>
                  <a:srgbClr val="002060"/>
                </a:solidFill>
              </a:rPr>
              <a:t>1</a:t>
            </a:r>
            <a:r>
              <a:rPr lang="zh-CN" altLang="en-US" sz="2800" b="1" dirty="0">
                <a:solidFill>
                  <a:srgbClr val="002060"/>
                </a:solidFill>
              </a:rPr>
              <a:t>：有三个元素按</a:t>
            </a:r>
            <a:r>
              <a:rPr lang="en-US" altLang="zh-CN" sz="2800" b="1" i="1" dirty="0">
                <a:solidFill>
                  <a:srgbClr val="002060"/>
                </a:solidFill>
              </a:rPr>
              <a:t>a</a:t>
            </a:r>
            <a:r>
              <a:rPr lang="zh-CN" altLang="en-US" sz="2800" b="1" dirty="0">
                <a:solidFill>
                  <a:srgbClr val="002060"/>
                </a:solidFill>
              </a:rPr>
              <a:t>、</a:t>
            </a:r>
            <a:r>
              <a:rPr lang="en-US" altLang="zh-CN" sz="2800" b="1" i="1" dirty="0">
                <a:solidFill>
                  <a:srgbClr val="002060"/>
                </a:solidFill>
              </a:rPr>
              <a:t>b</a:t>
            </a:r>
            <a:r>
              <a:rPr lang="zh-CN" altLang="en-US" sz="2800" b="1" dirty="0">
                <a:solidFill>
                  <a:srgbClr val="002060"/>
                </a:solidFill>
              </a:rPr>
              <a:t>、</a:t>
            </a:r>
            <a:r>
              <a:rPr lang="en-US" altLang="zh-CN" sz="2800" b="1" i="1" dirty="0">
                <a:solidFill>
                  <a:srgbClr val="002060"/>
                </a:solidFill>
              </a:rPr>
              <a:t>c</a:t>
            </a:r>
            <a:r>
              <a:rPr lang="zh-CN" altLang="en-US" sz="2800" b="1" dirty="0">
                <a:solidFill>
                  <a:srgbClr val="002060"/>
                </a:solidFill>
              </a:rPr>
              <a:t>的次序依次进栈，且每个元素只允许进一次栈，则可能的出栈序列有多少种？</a:t>
            </a:r>
          </a:p>
        </p:txBody>
      </p:sp>
      <p:sp>
        <p:nvSpPr>
          <p:cNvPr id="10243" name="Line 4">
            <a:extLst>
              <a:ext uri="{FF2B5EF4-FFF2-40B4-BE49-F238E27FC236}">
                <a16:creationId xmlns:a16="http://schemas.microsoft.com/office/drawing/2014/main" id="{8AF72C29-5E7A-4F01-9376-32A9A79F2E5A}"/>
              </a:ext>
            </a:extLst>
          </p:cNvPr>
          <p:cNvSpPr>
            <a:spLocks noChangeShapeType="1"/>
          </p:cNvSpPr>
          <p:nvPr/>
        </p:nvSpPr>
        <p:spPr bwMode="auto">
          <a:xfrm>
            <a:off x="2241550" y="3729038"/>
            <a:ext cx="0" cy="2159000"/>
          </a:xfrm>
          <a:prstGeom prst="line">
            <a:avLst/>
          </a:prstGeom>
          <a:noFill/>
          <a:ln w="571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4" name="Line 5">
            <a:extLst>
              <a:ext uri="{FF2B5EF4-FFF2-40B4-BE49-F238E27FC236}">
                <a16:creationId xmlns:a16="http://schemas.microsoft.com/office/drawing/2014/main" id="{999E5468-A290-4EB4-B316-4EFAD1BD0BC8}"/>
              </a:ext>
            </a:extLst>
          </p:cNvPr>
          <p:cNvSpPr>
            <a:spLocks noChangeShapeType="1"/>
          </p:cNvSpPr>
          <p:nvPr/>
        </p:nvSpPr>
        <p:spPr bwMode="auto">
          <a:xfrm>
            <a:off x="2241550" y="5907088"/>
            <a:ext cx="1328738" cy="0"/>
          </a:xfrm>
          <a:prstGeom prst="line">
            <a:avLst/>
          </a:prstGeom>
          <a:noFill/>
          <a:ln w="571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5" name="Line 6">
            <a:extLst>
              <a:ext uri="{FF2B5EF4-FFF2-40B4-BE49-F238E27FC236}">
                <a16:creationId xmlns:a16="http://schemas.microsoft.com/office/drawing/2014/main" id="{5ED3416F-4102-482B-9CC3-674BDCFFC098}"/>
              </a:ext>
            </a:extLst>
          </p:cNvPr>
          <p:cNvSpPr>
            <a:spLocks noChangeShapeType="1"/>
          </p:cNvSpPr>
          <p:nvPr/>
        </p:nvSpPr>
        <p:spPr bwMode="auto">
          <a:xfrm>
            <a:off x="3567113" y="3741738"/>
            <a:ext cx="0" cy="2159000"/>
          </a:xfrm>
          <a:prstGeom prst="line">
            <a:avLst/>
          </a:prstGeom>
          <a:noFill/>
          <a:ln w="571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246" name="Group 7">
            <a:extLst>
              <a:ext uri="{FF2B5EF4-FFF2-40B4-BE49-F238E27FC236}">
                <a16:creationId xmlns:a16="http://schemas.microsoft.com/office/drawing/2014/main" id="{9CDDF0FE-737F-43D3-BAB2-3BDF5F78BBE4}"/>
              </a:ext>
            </a:extLst>
          </p:cNvPr>
          <p:cNvGrpSpPr>
            <a:grpSpLocks/>
          </p:cNvGrpSpPr>
          <p:nvPr/>
        </p:nvGrpSpPr>
        <p:grpSpPr bwMode="auto">
          <a:xfrm>
            <a:off x="836613" y="5489575"/>
            <a:ext cx="1295400" cy="457200"/>
            <a:chOff x="528" y="3360"/>
            <a:chExt cx="816" cy="288"/>
          </a:xfrm>
        </p:grpSpPr>
        <p:sp>
          <p:nvSpPr>
            <p:cNvPr id="10264" name="Line 8">
              <a:extLst>
                <a:ext uri="{FF2B5EF4-FFF2-40B4-BE49-F238E27FC236}">
                  <a16:creationId xmlns:a16="http://schemas.microsoft.com/office/drawing/2014/main" id="{25D59745-5D56-472D-87E6-53717B7FEF36}"/>
                </a:ext>
              </a:extLst>
            </p:cNvPr>
            <p:cNvSpPr>
              <a:spLocks noChangeShapeType="1"/>
            </p:cNvSpPr>
            <p:nvPr/>
          </p:nvSpPr>
          <p:spPr bwMode="auto">
            <a:xfrm>
              <a:off x="528" y="3648"/>
              <a:ext cx="81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5" name="Text Box 9">
              <a:extLst>
                <a:ext uri="{FF2B5EF4-FFF2-40B4-BE49-F238E27FC236}">
                  <a16:creationId xmlns:a16="http://schemas.microsoft.com/office/drawing/2014/main" id="{6C2C03C0-7612-4A4B-ADFE-4F99CD349967}"/>
                </a:ext>
              </a:extLst>
            </p:cNvPr>
            <p:cNvSpPr txBox="1">
              <a:spLocks noChangeArrowheads="1"/>
            </p:cNvSpPr>
            <p:nvPr/>
          </p:nvSpPr>
          <p:spPr bwMode="auto">
            <a:xfrm>
              <a:off x="624" y="3360"/>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002060"/>
                  </a:solidFill>
                </a:rPr>
                <a:t>栈底</a:t>
              </a:r>
            </a:p>
          </p:txBody>
        </p:sp>
      </p:grpSp>
      <p:grpSp>
        <p:nvGrpSpPr>
          <p:cNvPr id="149514" name="Group 10">
            <a:extLst>
              <a:ext uri="{FF2B5EF4-FFF2-40B4-BE49-F238E27FC236}">
                <a16:creationId xmlns:a16="http://schemas.microsoft.com/office/drawing/2014/main" id="{0E26E59E-F141-4687-B441-661149857927}"/>
              </a:ext>
            </a:extLst>
          </p:cNvPr>
          <p:cNvGrpSpPr>
            <a:grpSpLocks/>
          </p:cNvGrpSpPr>
          <p:nvPr/>
        </p:nvGrpSpPr>
        <p:grpSpPr bwMode="auto">
          <a:xfrm>
            <a:off x="836613" y="5110163"/>
            <a:ext cx="1295400" cy="457200"/>
            <a:chOff x="528" y="3360"/>
            <a:chExt cx="816" cy="288"/>
          </a:xfrm>
        </p:grpSpPr>
        <p:sp>
          <p:nvSpPr>
            <p:cNvPr id="10262" name="Line 11">
              <a:extLst>
                <a:ext uri="{FF2B5EF4-FFF2-40B4-BE49-F238E27FC236}">
                  <a16:creationId xmlns:a16="http://schemas.microsoft.com/office/drawing/2014/main" id="{10D167F2-1A2F-442F-8F15-530AFB70C6CD}"/>
                </a:ext>
              </a:extLst>
            </p:cNvPr>
            <p:cNvSpPr>
              <a:spLocks noChangeShapeType="1"/>
            </p:cNvSpPr>
            <p:nvPr/>
          </p:nvSpPr>
          <p:spPr bwMode="auto">
            <a:xfrm>
              <a:off x="528" y="3648"/>
              <a:ext cx="81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3" name="Text Box 12">
              <a:extLst>
                <a:ext uri="{FF2B5EF4-FFF2-40B4-BE49-F238E27FC236}">
                  <a16:creationId xmlns:a16="http://schemas.microsoft.com/office/drawing/2014/main" id="{06F4CF4C-955A-4848-8A72-77BCFAF3B965}"/>
                </a:ext>
              </a:extLst>
            </p:cNvPr>
            <p:cNvSpPr txBox="1">
              <a:spLocks noChangeArrowheads="1"/>
            </p:cNvSpPr>
            <p:nvPr/>
          </p:nvSpPr>
          <p:spPr bwMode="auto">
            <a:xfrm>
              <a:off x="624" y="3360"/>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002060"/>
                  </a:solidFill>
                </a:rPr>
                <a:t>栈顶</a:t>
              </a:r>
            </a:p>
          </p:txBody>
        </p:sp>
      </p:grpSp>
      <p:sp>
        <p:nvSpPr>
          <p:cNvPr id="149517" name="Rectangle 13">
            <a:extLst>
              <a:ext uri="{FF2B5EF4-FFF2-40B4-BE49-F238E27FC236}">
                <a16:creationId xmlns:a16="http://schemas.microsoft.com/office/drawing/2014/main" id="{722913A4-C181-4AF8-AFBE-73AC6837AE14}"/>
              </a:ext>
            </a:extLst>
          </p:cNvPr>
          <p:cNvSpPr>
            <a:spLocks noChangeArrowheads="1"/>
          </p:cNvSpPr>
          <p:nvPr/>
        </p:nvSpPr>
        <p:spPr bwMode="auto">
          <a:xfrm>
            <a:off x="2278063" y="5383213"/>
            <a:ext cx="1258887" cy="495300"/>
          </a:xfrm>
          <a:prstGeom prst="rect">
            <a:avLst/>
          </a:prstGeom>
          <a:solidFill>
            <a:schemeClr val="tx1">
              <a:lumMod val="20000"/>
              <a:lumOff val="80000"/>
            </a:schemeClr>
          </a:solidFill>
          <a:ln w="9525">
            <a:solidFill>
              <a:schemeClr val="tx1"/>
            </a:solidFill>
            <a:miter lim="800000"/>
            <a:headEnd/>
            <a:tailEnd/>
          </a:ln>
          <a:effectLst/>
        </p:spPr>
        <p:txBody>
          <a:bodyPr wrap="none" tIns="0" anchor="ctr"/>
          <a:lstStyle>
            <a:lvl1pPr>
              <a:defRPr kumimoji="1" sz="4000">
                <a:solidFill>
                  <a:schemeClr val="tx1"/>
                </a:solidFill>
                <a:latin typeface="Times New Roman" panose="02020603050405020304" pitchFamily="18" charset="0"/>
                <a:ea typeface="宋体" panose="02010600030101010101" pitchFamily="2" charset="-122"/>
              </a:defRPr>
            </a:lvl1pPr>
            <a:lvl2pPr marL="742950" indent="-285750">
              <a:defRPr kumimoji="1" sz="4000">
                <a:solidFill>
                  <a:schemeClr val="tx1"/>
                </a:solidFill>
                <a:latin typeface="Times New Roman" panose="02020603050405020304" pitchFamily="18" charset="0"/>
                <a:ea typeface="宋体" panose="02010600030101010101" pitchFamily="2" charset="-122"/>
              </a:defRPr>
            </a:lvl2pPr>
            <a:lvl3pPr marL="1143000" indent="-228600">
              <a:defRPr kumimoji="1" sz="4000">
                <a:solidFill>
                  <a:schemeClr val="tx1"/>
                </a:solidFill>
                <a:latin typeface="Times New Roman" panose="02020603050405020304" pitchFamily="18" charset="0"/>
                <a:ea typeface="宋体" panose="02010600030101010101" pitchFamily="2" charset="-122"/>
              </a:defRPr>
            </a:lvl3pPr>
            <a:lvl4pPr marL="1600200" indent="-228600">
              <a:defRPr kumimoji="1" sz="4000">
                <a:solidFill>
                  <a:schemeClr val="tx1"/>
                </a:solidFill>
                <a:latin typeface="Times New Roman" panose="02020603050405020304" pitchFamily="18" charset="0"/>
                <a:ea typeface="宋体" panose="02010600030101010101" pitchFamily="2" charset="-122"/>
              </a:defRPr>
            </a:lvl4pPr>
            <a:lvl5pPr marL="2057400" indent="-22860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ctr">
              <a:defRPr/>
            </a:pPr>
            <a:r>
              <a:rPr kumimoji="0" lang="en-US" altLang="zh-CN" sz="3600" b="1" i="1">
                <a:solidFill>
                  <a:srgbClr val="002060"/>
                </a:solidFill>
              </a:rPr>
              <a:t>a</a:t>
            </a:r>
            <a:endParaRPr kumimoji="0" lang="en-US" altLang="zh-CN" sz="3600" b="1" i="1" baseline="-25000">
              <a:solidFill>
                <a:srgbClr val="002060"/>
              </a:solidFill>
            </a:endParaRPr>
          </a:p>
        </p:txBody>
      </p:sp>
      <p:sp>
        <p:nvSpPr>
          <p:cNvPr id="149518" name="Rectangle 14">
            <a:extLst>
              <a:ext uri="{FF2B5EF4-FFF2-40B4-BE49-F238E27FC236}">
                <a16:creationId xmlns:a16="http://schemas.microsoft.com/office/drawing/2014/main" id="{46509EA9-DDD3-49A9-A7C6-82A560B86C0D}"/>
              </a:ext>
            </a:extLst>
          </p:cNvPr>
          <p:cNvSpPr>
            <a:spLocks noChangeArrowheads="1"/>
          </p:cNvSpPr>
          <p:nvPr/>
        </p:nvSpPr>
        <p:spPr bwMode="auto">
          <a:xfrm>
            <a:off x="2278063" y="4913313"/>
            <a:ext cx="1258887" cy="495300"/>
          </a:xfrm>
          <a:prstGeom prst="rect">
            <a:avLst/>
          </a:prstGeom>
          <a:solidFill>
            <a:schemeClr val="tx1">
              <a:lumMod val="20000"/>
              <a:lumOff val="80000"/>
            </a:schemeClr>
          </a:solidFill>
          <a:ln w="9525">
            <a:solidFill>
              <a:schemeClr val="tx1"/>
            </a:solidFill>
            <a:miter lim="800000"/>
            <a:headEnd/>
            <a:tailEnd/>
          </a:ln>
          <a:effectLst/>
        </p:spPr>
        <p:txBody>
          <a:bodyPr wrap="none" tIns="0" anchor="ctr"/>
          <a:lstStyle>
            <a:lvl1pPr>
              <a:defRPr kumimoji="1" sz="4000">
                <a:solidFill>
                  <a:schemeClr val="tx1"/>
                </a:solidFill>
                <a:latin typeface="Times New Roman" panose="02020603050405020304" pitchFamily="18" charset="0"/>
                <a:ea typeface="宋体" panose="02010600030101010101" pitchFamily="2" charset="-122"/>
              </a:defRPr>
            </a:lvl1pPr>
            <a:lvl2pPr marL="742950" indent="-285750">
              <a:defRPr kumimoji="1" sz="4000">
                <a:solidFill>
                  <a:schemeClr val="tx1"/>
                </a:solidFill>
                <a:latin typeface="Times New Roman" panose="02020603050405020304" pitchFamily="18" charset="0"/>
                <a:ea typeface="宋体" panose="02010600030101010101" pitchFamily="2" charset="-122"/>
              </a:defRPr>
            </a:lvl2pPr>
            <a:lvl3pPr marL="1143000" indent="-228600">
              <a:defRPr kumimoji="1" sz="4000">
                <a:solidFill>
                  <a:schemeClr val="tx1"/>
                </a:solidFill>
                <a:latin typeface="Times New Roman" panose="02020603050405020304" pitchFamily="18" charset="0"/>
                <a:ea typeface="宋体" panose="02010600030101010101" pitchFamily="2" charset="-122"/>
              </a:defRPr>
            </a:lvl3pPr>
            <a:lvl4pPr marL="1600200" indent="-228600">
              <a:defRPr kumimoji="1" sz="4000">
                <a:solidFill>
                  <a:schemeClr val="tx1"/>
                </a:solidFill>
                <a:latin typeface="Times New Roman" panose="02020603050405020304" pitchFamily="18" charset="0"/>
                <a:ea typeface="宋体" panose="02010600030101010101" pitchFamily="2" charset="-122"/>
              </a:defRPr>
            </a:lvl4pPr>
            <a:lvl5pPr marL="2057400" indent="-22860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ctr">
              <a:defRPr/>
            </a:pPr>
            <a:r>
              <a:rPr kumimoji="0" lang="en-US" altLang="zh-CN" sz="3600" b="1" i="1">
                <a:solidFill>
                  <a:srgbClr val="002060"/>
                </a:solidFill>
              </a:rPr>
              <a:t>b</a:t>
            </a:r>
            <a:endParaRPr kumimoji="0" lang="en-US" altLang="zh-CN" sz="3600" b="1" i="1" baseline="-25000">
              <a:solidFill>
                <a:srgbClr val="002060"/>
              </a:solidFill>
            </a:endParaRPr>
          </a:p>
        </p:txBody>
      </p:sp>
      <p:grpSp>
        <p:nvGrpSpPr>
          <p:cNvPr id="149519" name="Group 15">
            <a:extLst>
              <a:ext uri="{FF2B5EF4-FFF2-40B4-BE49-F238E27FC236}">
                <a16:creationId xmlns:a16="http://schemas.microsoft.com/office/drawing/2014/main" id="{70CFBF43-3571-4A0E-AC54-70315DD85161}"/>
              </a:ext>
            </a:extLst>
          </p:cNvPr>
          <p:cNvGrpSpPr>
            <a:grpSpLocks/>
          </p:cNvGrpSpPr>
          <p:nvPr/>
        </p:nvGrpSpPr>
        <p:grpSpPr bwMode="auto">
          <a:xfrm>
            <a:off x="836613" y="4648200"/>
            <a:ext cx="1295400" cy="457200"/>
            <a:chOff x="528" y="3360"/>
            <a:chExt cx="816" cy="288"/>
          </a:xfrm>
        </p:grpSpPr>
        <p:sp>
          <p:nvSpPr>
            <p:cNvPr id="10260" name="Line 16">
              <a:extLst>
                <a:ext uri="{FF2B5EF4-FFF2-40B4-BE49-F238E27FC236}">
                  <a16:creationId xmlns:a16="http://schemas.microsoft.com/office/drawing/2014/main" id="{BA27C67C-84D2-4FAF-AEF7-A8B3A9D14AE9}"/>
                </a:ext>
              </a:extLst>
            </p:cNvPr>
            <p:cNvSpPr>
              <a:spLocks noChangeShapeType="1"/>
            </p:cNvSpPr>
            <p:nvPr/>
          </p:nvSpPr>
          <p:spPr bwMode="auto">
            <a:xfrm>
              <a:off x="528" y="3648"/>
              <a:ext cx="81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1" name="Text Box 17">
              <a:extLst>
                <a:ext uri="{FF2B5EF4-FFF2-40B4-BE49-F238E27FC236}">
                  <a16:creationId xmlns:a16="http://schemas.microsoft.com/office/drawing/2014/main" id="{E53DB39F-2AB5-4D4A-B1C5-D348AE5A330E}"/>
                </a:ext>
              </a:extLst>
            </p:cNvPr>
            <p:cNvSpPr txBox="1">
              <a:spLocks noChangeArrowheads="1"/>
            </p:cNvSpPr>
            <p:nvPr/>
          </p:nvSpPr>
          <p:spPr bwMode="auto">
            <a:xfrm>
              <a:off x="624" y="3360"/>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002060"/>
                  </a:solidFill>
                </a:rPr>
                <a:t>栈顶</a:t>
              </a:r>
            </a:p>
          </p:txBody>
        </p:sp>
      </p:grpSp>
      <p:sp>
        <p:nvSpPr>
          <p:cNvPr id="149522" name="Rectangle 18">
            <a:extLst>
              <a:ext uri="{FF2B5EF4-FFF2-40B4-BE49-F238E27FC236}">
                <a16:creationId xmlns:a16="http://schemas.microsoft.com/office/drawing/2014/main" id="{7779F7CA-CB01-4CC2-BCFE-06B822A55834}"/>
              </a:ext>
            </a:extLst>
          </p:cNvPr>
          <p:cNvSpPr>
            <a:spLocks noChangeArrowheads="1"/>
          </p:cNvSpPr>
          <p:nvPr/>
        </p:nvSpPr>
        <p:spPr bwMode="auto">
          <a:xfrm>
            <a:off x="2278063" y="4418013"/>
            <a:ext cx="1258887" cy="495300"/>
          </a:xfrm>
          <a:prstGeom prst="rect">
            <a:avLst/>
          </a:prstGeom>
          <a:solidFill>
            <a:schemeClr val="tx1">
              <a:lumMod val="20000"/>
              <a:lumOff val="80000"/>
            </a:schemeClr>
          </a:solidFill>
          <a:ln w="9525">
            <a:solidFill>
              <a:schemeClr val="tx1"/>
            </a:solidFill>
            <a:miter lim="800000"/>
            <a:headEnd/>
            <a:tailEnd/>
          </a:ln>
          <a:effectLst/>
        </p:spPr>
        <p:txBody>
          <a:bodyPr wrap="none" tIns="0" anchor="ctr"/>
          <a:lstStyle>
            <a:lvl1pPr>
              <a:defRPr kumimoji="1" sz="4000">
                <a:solidFill>
                  <a:schemeClr val="tx1"/>
                </a:solidFill>
                <a:latin typeface="Times New Roman" panose="02020603050405020304" pitchFamily="18" charset="0"/>
                <a:ea typeface="宋体" panose="02010600030101010101" pitchFamily="2" charset="-122"/>
              </a:defRPr>
            </a:lvl1pPr>
            <a:lvl2pPr marL="742950" indent="-285750">
              <a:defRPr kumimoji="1" sz="4000">
                <a:solidFill>
                  <a:schemeClr val="tx1"/>
                </a:solidFill>
                <a:latin typeface="Times New Roman" panose="02020603050405020304" pitchFamily="18" charset="0"/>
                <a:ea typeface="宋体" panose="02010600030101010101" pitchFamily="2" charset="-122"/>
              </a:defRPr>
            </a:lvl2pPr>
            <a:lvl3pPr marL="1143000" indent="-228600">
              <a:defRPr kumimoji="1" sz="4000">
                <a:solidFill>
                  <a:schemeClr val="tx1"/>
                </a:solidFill>
                <a:latin typeface="Times New Roman" panose="02020603050405020304" pitchFamily="18" charset="0"/>
                <a:ea typeface="宋体" panose="02010600030101010101" pitchFamily="2" charset="-122"/>
              </a:defRPr>
            </a:lvl3pPr>
            <a:lvl4pPr marL="1600200" indent="-228600">
              <a:defRPr kumimoji="1" sz="4000">
                <a:solidFill>
                  <a:schemeClr val="tx1"/>
                </a:solidFill>
                <a:latin typeface="Times New Roman" panose="02020603050405020304" pitchFamily="18" charset="0"/>
                <a:ea typeface="宋体" panose="02010600030101010101" pitchFamily="2" charset="-122"/>
              </a:defRPr>
            </a:lvl4pPr>
            <a:lvl5pPr marL="2057400" indent="-22860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ctr">
              <a:defRPr/>
            </a:pPr>
            <a:r>
              <a:rPr kumimoji="0" lang="en-US" altLang="zh-CN" sz="3600" b="1" i="1">
                <a:solidFill>
                  <a:srgbClr val="002060"/>
                </a:solidFill>
              </a:rPr>
              <a:t>c</a:t>
            </a:r>
            <a:endParaRPr kumimoji="0" lang="en-US" altLang="zh-CN" sz="3600" b="1" i="1" baseline="-25000">
              <a:solidFill>
                <a:srgbClr val="002060"/>
              </a:solidFill>
            </a:endParaRPr>
          </a:p>
        </p:txBody>
      </p:sp>
      <p:grpSp>
        <p:nvGrpSpPr>
          <p:cNvPr id="149523" name="Group 19">
            <a:extLst>
              <a:ext uri="{FF2B5EF4-FFF2-40B4-BE49-F238E27FC236}">
                <a16:creationId xmlns:a16="http://schemas.microsoft.com/office/drawing/2014/main" id="{8D084236-0A8D-4764-9A6E-190A8F8C8BD2}"/>
              </a:ext>
            </a:extLst>
          </p:cNvPr>
          <p:cNvGrpSpPr>
            <a:grpSpLocks/>
          </p:cNvGrpSpPr>
          <p:nvPr/>
        </p:nvGrpSpPr>
        <p:grpSpPr bwMode="auto">
          <a:xfrm>
            <a:off x="866775" y="4170363"/>
            <a:ext cx="1295400" cy="457200"/>
            <a:chOff x="528" y="3360"/>
            <a:chExt cx="816" cy="288"/>
          </a:xfrm>
        </p:grpSpPr>
        <p:sp>
          <p:nvSpPr>
            <p:cNvPr id="10258" name="Line 20">
              <a:extLst>
                <a:ext uri="{FF2B5EF4-FFF2-40B4-BE49-F238E27FC236}">
                  <a16:creationId xmlns:a16="http://schemas.microsoft.com/office/drawing/2014/main" id="{8E7F0685-070E-4C69-BFCA-8545CEEF8730}"/>
                </a:ext>
              </a:extLst>
            </p:cNvPr>
            <p:cNvSpPr>
              <a:spLocks noChangeShapeType="1"/>
            </p:cNvSpPr>
            <p:nvPr/>
          </p:nvSpPr>
          <p:spPr bwMode="auto">
            <a:xfrm>
              <a:off x="528" y="3648"/>
              <a:ext cx="81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9" name="Text Box 21">
              <a:extLst>
                <a:ext uri="{FF2B5EF4-FFF2-40B4-BE49-F238E27FC236}">
                  <a16:creationId xmlns:a16="http://schemas.microsoft.com/office/drawing/2014/main" id="{2F5C3F45-30E6-4D1B-A790-F5F2DAD3B567}"/>
                </a:ext>
              </a:extLst>
            </p:cNvPr>
            <p:cNvSpPr txBox="1">
              <a:spLocks noChangeArrowheads="1"/>
            </p:cNvSpPr>
            <p:nvPr/>
          </p:nvSpPr>
          <p:spPr bwMode="auto">
            <a:xfrm>
              <a:off x="624" y="3360"/>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002060"/>
                  </a:solidFill>
                </a:rPr>
                <a:t>栈顶</a:t>
              </a:r>
            </a:p>
          </p:txBody>
        </p:sp>
      </p:grpSp>
      <p:sp>
        <p:nvSpPr>
          <p:cNvPr id="149526" name="Text Box 22">
            <a:extLst>
              <a:ext uri="{FF2B5EF4-FFF2-40B4-BE49-F238E27FC236}">
                <a16:creationId xmlns:a16="http://schemas.microsoft.com/office/drawing/2014/main" id="{CAC542A2-43DC-4C41-85FD-7EC2C303AFD1}"/>
              </a:ext>
            </a:extLst>
          </p:cNvPr>
          <p:cNvSpPr txBox="1">
            <a:spLocks noChangeArrowheads="1"/>
          </p:cNvSpPr>
          <p:nvPr/>
        </p:nvSpPr>
        <p:spPr bwMode="auto">
          <a:xfrm>
            <a:off x="466725" y="2843213"/>
            <a:ext cx="2159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0033CC"/>
              </a:buClr>
              <a:buFont typeface="Wingdings" panose="05000000000000000000" pitchFamily="2" charset="2"/>
              <a:buChar char="Ø"/>
            </a:pPr>
            <a:r>
              <a:rPr lang="en-US" altLang="zh-CN" sz="2800" b="1">
                <a:solidFill>
                  <a:srgbClr val="002060"/>
                </a:solidFill>
              </a:rPr>
              <a:t> </a:t>
            </a:r>
            <a:r>
              <a:rPr lang="zh-CN" altLang="en-US" sz="2800" b="1">
                <a:solidFill>
                  <a:srgbClr val="002060"/>
                </a:solidFill>
              </a:rPr>
              <a:t>情况</a:t>
            </a:r>
            <a:r>
              <a:rPr lang="en-US" altLang="zh-CN" sz="2800" b="1">
                <a:solidFill>
                  <a:srgbClr val="002060"/>
                </a:solidFill>
              </a:rPr>
              <a:t>1</a:t>
            </a:r>
            <a:r>
              <a:rPr lang="zh-CN" altLang="en-US" sz="2800" b="1">
                <a:solidFill>
                  <a:srgbClr val="002060"/>
                </a:solidFill>
              </a:rPr>
              <a:t>：</a:t>
            </a:r>
          </a:p>
        </p:txBody>
      </p:sp>
      <p:sp>
        <p:nvSpPr>
          <p:cNvPr id="10254" name="Text Box 23">
            <a:extLst>
              <a:ext uri="{FF2B5EF4-FFF2-40B4-BE49-F238E27FC236}">
                <a16:creationId xmlns:a16="http://schemas.microsoft.com/office/drawing/2014/main" id="{49BC5D89-1968-4392-849E-D97B282F941E}"/>
              </a:ext>
            </a:extLst>
          </p:cNvPr>
          <p:cNvSpPr txBox="1">
            <a:spLocks noChangeArrowheads="1"/>
          </p:cNvSpPr>
          <p:nvPr/>
        </p:nvSpPr>
        <p:spPr bwMode="auto">
          <a:xfrm>
            <a:off x="1050439" y="1110230"/>
            <a:ext cx="5105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dirty="0">
                <a:solidFill>
                  <a:srgbClr val="002060"/>
                </a:solidFill>
              </a:rPr>
              <a:t>栈的逻辑结构</a:t>
            </a:r>
          </a:p>
        </p:txBody>
      </p:sp>
      <p:sp>
        <p:nvSpPr>
          <p:cNvPr id="10255" name="Text Box 2">
            <a:extLst>
              <a:ext uri="{FF2B5EF4-FFF2-40B4-BE49-F238E27FC236}">
                <a16:creationId xmlns:a16="http://schemas.microsoft.com/office/drawing/2014/main" id="{8B7B3136-DA95-419F-80CA-912BC0EB2906}"/>
              </a:ext>
            </a:extLst>
          </p:cNvPr>
          <p:cNvSpPr txBox="1">
            <a:spLocks noChangeArrowheads="1"/>
          </p:cNvSpPr>
          <p:nvPr/>
        </p:nvSpPr>
        <p:spPr bwMode="auto">
          <a:xfrm>
            <a:off x="683568" y="350113"/>
            <a:ext cx="4913312" cy="646331"/>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600" b="1" dirty="0">
                <a:solidFill>
                  <a:schemeClr val="bg1"/>
                </a:solidFill>
              </a:rPr>
              <a:t> </a:t>
            </a:r>
            <a:r>
              <a:rPr lang="en-US" altLang="zh-CN" sz="3600" b="1" dirty="0"/>
              <a:t>4.1 </a:t>
            </a:r>
            <a:r>
              <a:rPr lang="zh-CN" altLang="en-US" sz="3600" b="1" dirty="0"/>
              <a:t>特殊线性表</a:t>
            </a:r>
            <a:r>
              <a:rPr lang="en-US" altLang="zh-CN" sz="3600" b="1" dirty="0"/>
              <a:t>——</a:t>
            </a:r>
            <a:r>
              <a:rPr lang="zh-CN" altLang="en-US" sz="3600" b="1" dirty="0"/>
              <a:t>栈</a:t>
            </a:r>
          </a:p>
        </p:txBody>
      </p:sp>
      <p:sp>
        <p:nvSpPr>
          <p:cNvPr id="10256" name="灯片编号占位符 2">
            <a:extLst>
              <a:ext uri="{FF2B5EF4-FFF2-40B4-BE49-F238E27FC236}">
                <a16:creationId xmlns:a16="http://schemas.microsoft.com/office/drawing/2014/main" id="{BDC1D38D-F236-492B-B446-3A9975CDA478}"/>
              </a:ext>
            </a:extLst>
          </p:cNvPr>
          <p:cNvSpPr>
            <a:spLocks noGrp="1"/>
          </p:cNvSpPr>
          <p:nvPr>
            <p:ph type="sldNum" sz="quarter" idx="12"/>
          </p:nvPr>
        </p:nvSpPr>
        <p:spPr>
          <a:xfrm>
            <a:off x="5832475" y="6642100"/>
            <a:ext cx="331152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9E4C9626-B3A5-407C-A19A-ACF9B9C42B97}" type="slidenum">
              <a:rPr lang="ko-KR" altLang="en-US" sz="1200">
                <a:solidFill>
                  <a:schemeClr val="accent1"/>
                </a:solidFill>
                <a:latin typeface="Verdana" panose="020B0604030504040204" pitchFamily="34" charset="0"/>
              </a:rPr>
              <a:pPr algn="ctr" eaLnBrk="1" hangingPunct="1"/>
              <a:t>9</a:t>
            </a:fld>
            <a:endParaRPr lang="en-US" altLang="ko-KR" sz="1200">
              <a:solidFill>
                <a:schemeClr val="accent1"/>
              </a:solidFill>
              <a:latin typeface="Verdana" panose="020B060403050404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1" fill="hold" grpId="0" nodeType="clickEffect">
                                  <p:stCondLst>
                                    <p:cond delay="0"/>
                                  </p:stCondLst>
                                  <p:childTnLst>
                                    <p:set>
                                      <p:cBhvr>
                                        <p:cTn id="10" dur="1" fill="hold">
                                          <p:stCondLst>
                                            <p:cond delay="0"/>
                                          </p:stCondLst>
                                        </p:cTn>
                                        <p:tgtEl>
                                          <p:spTgt spid="149517"/>
                                        </p:tgtEl>
                                        <p:attrNameLst>
                                          <p:attrName>style.visibility</p:attrName>
                                        </p:attrNameLst>
                                      </p:cBhvr>
                                      <p:to>
                                        <p:strVal val="visible"/>
                                      </p:to>
                                    </p:set>
                                    <p:anim calcmode="lin" valueType="num">
                                      <p:cBhvr additive="base">
                                        <p:cTn id="11" dur="500" fill="hold"/>
                                        <p:tgtEl>
                                          <p:spTgt spid="149517"/>
                                        </p:tgtEl>
                                        <p:attrNameLst>
                                          <p:attrName>ppt_x</p:attrName>
                                        </p:attrNameLst>
                                      </p:cBhvr>
                                      <p:tavLst>
                                        <p:tav tm="0">
                                          <p:val>
                                            <p:strVal val="#ppt_x"/>
                                          </p:val>
                                        </p:tav>
                                        <p:tav tm="100000">
                                          <p:val>
                                            <p:strVal val="#ppt_x"/>
                                          </p:val>
                                        </p:tav>
                                      </p:tavLst>
                                    </p:anim>
                                    <p:anim calcmode="lin" valueType="num">
                                      <p:cBhvr additive="base">
                                        <p:cTn id="12" dur="500" fill="hold"/>
                                        <p:tgtEl>
                                          <p:spTgt spid="149517"/>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9514"/>
                                        </p:tgtEl>
                                        <p:attrNameLst>
                                          <p:attrName>style.visibility</p:attrName>
                                        </p:attrNameLst>
                                      </p:cBhvr>
                                      <p:to>
                                        <p:strVal val="visible"/>
                                      </p:to>
                                    </p:set>
                                    <p:animEffect transition="in" filter="wipe(left)">
                                      <p:cBhvr>
                                        <p:cTn id="17" dur="500"/>
                                        <p:tgtEl>
                                          <p:spTgt spid="1495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1" fill="hold" grpId="0" nodeType="clickEffect">
                                  <p:stCondLst>
                                    <p:cond delay="0"/>
                                  </p:stCondLst>
                                  <p:childTnLst>
                                    <p:set>
                                      <p:cBhvr>
                                        <p:cTn id="21" dur="1" fill="hold">
                                          <p:stCondLst>
                                            <p:cond delay="0"/>
                                          </p:stCondLst>
                                        </p:cTn>
                                        <p:tgtEl>
                                          <p:spTgt spid="149518"/>
                                        </p:tgtEl>
                                        <p:attrNameLst>
                                          <p:attrName>style.visibility</p:attrName>
                                        </p:attrNameLst>
                                      </p:cBhvr>
                                      <p:to>
                                        <p:strVal val="visible"/>
                                      </p:to>
                                    </p:set>
                                    <p:anim calcmode="lin" valueType="num">
                                      <p:cBhvr additive="base">
                                        <p:cTn id="22" dur="500" fill="hold"/>
                                        <p:tgtEl>
                                          <p:spTgt spid="149518"/>
                                        </p:tgtEl>
                                        <p:attrNameLst>
                                          <p:attrName>ppt_x</p:attrName>
                                        </p:attrNameLst>
                                      </p:cBhvr>
                                      <p:tavLst>
                                        <p:tav tm="0">
                                          <p:val>
                                            <p:strVal val="#ppt_x"/>
                                          </p:val>
                                        </p:tav>
                                        <p:tav tm="100000">
                                          <p:val>
                                            <p:strVal val="#ppt_x"/>
                                          </p:val>
                                        </p:tav>
                                      </p:tavLst>
                                    </p:anim>
                                    <p:anim calcmode="lin" valueType="num">
                                      <p:cBhvr additive="base">
                                        <p:cTn id="23" dur="500" fill="hold"/>
                                        <p:tgtEl>
                                          <p:spTgt spid="149518"/>
                                        </p:tgtEl>
                                        <p:attrNameLst>
                                          <p:attrName>ppt_y</p:attrName>
                                        </p:attrNameLst>
                                      </p:cBhvr>
                                      <p:tavLst>
                                        <p:tav tm="0">
                                          <p:val>
                                            <p:strVal val="0-#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xit" presetSubtype="0" fill="hold" nodeType="clickEffect">
                                  <p:stCondLst>
                                    <p:cond delay="0"/>
                                  </p:stCondLst>
                                  <p:childTnLst>
                                    <p:set>
                                      <p:cBhvr>
                                        <p:cTn id="27" dur="1" fill="hold">
                                          <p:stCondLst>
                                            <p:cond delay="0"/>
                                          </p:stCondLst>
                                        </p:cTn>
                                        <p:tgtEl>
                                          <p:spTgt spid="149514"/>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49519"/>
                                        </p:tgtEl>
                                        <p:attrNameLst>
                                          <p:attrName>style.visibility</p:attrName>
                                        </p:attrNameLst>
                                      </p:cBhvr>
                                      <p:to>
                                        <p:strVal val="visible"/>
                                      </p:to>
                                    </p:set>
                                    <p:animEffect transition="in" filter="wipe(left)">
                                      <p:cBhvr>
                                        <p:cTn id="32" dur="500"/>
                                        <p:tgtEl>
                                          <p:spTgt spid="1495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149522"/>
                                        </p:tgtEl>
                                        <p:attrNameLst>
                                          <p:attrName>style.visibility</p:attrName>
                                        </p:attrNameLst>
                                      </p:cBhvr>
                                      <p:to>
                                        <p:strVal val="visible"/>
                                      </p:to>
                                    </p:set>
                                    <p:anim calcmode="lin" valueType="num">
                                      <p:cBhvr additive="base">
                                        <p:cTn id="37" dur="500" fill="hold"/>
                                        <p:tgtEl>
                                          <p:spTgt spid="149522"/>
                                        </p:tgtEl>
                                        <p:attrNameLst>
                                          <p:attrName>ppt_x</p:attrName>
                                        </p:attrNameLst>
                                      </p:cBhvr>
                                      <p:tavLst>
                                        <p:tav tm="0">
                                          <p:val>
                                            <p:strVal val="#ppt_x"/>
                                          </p:val>
                                        </p:tav>
                                        <p:tav tm="100000">
                                          <p:val>
                                            <p:strVal val="#ppt_x"/>
                                          </p:val>
                                        </p:tav>
                                      </p:tavLst>
                                    </p:anim>
                                    <p:anim calcmode="lin" valueType="num">
                                      <p:cBhvr additive="base">
                                        <p:cTn id="38" dur="500" fill="hold"/>
                                        <p:tgtEl>
                                          <p:spTgt spid="149522"/>
                                        </p:tgtEl>
                                        <p:attrNameLst>
                                          <p:attrName>ppt_y</p:attrName>
                                        </p:attrNameLst>
                                      </p:cBhvr>
                                      <p:tavLst>
                                        <p:tav tm="0">
                                          <p:val>
                                            <p:strVal val="0-#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xit" presetSubtype="0" fill="hold" nodeType="clickEffect">
                                  <p:stCondLst>
                                    <p:cond delay="0"/>
                                  </p:stCondLst>
                                  <p:childTnLst>
                                    <p:set>
                                      <p:cBhvr>
                                        <p:cTn id="42" dur="1" fill="hold">
                                          <p:stCondLst>
                                            <p:cond delay="0"/>
                                          </p:stCondLst>
                                        </p:cTn>
                                        <p:tgtEl>
                                          <p:spTgt spid="149519"/>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49523"/>
                                        </p:tgtEl>
                                        <p:attrNameLst>
                                          <p:attrName>style.visibility</p:attrName>
                                        </p:attrNameLst>
                                      </p:cBhvr>
                                      <p:to>
                                        <p:strVal val="visible"/>
                                      </p:to>
                                    </p:set>
                                    <p:animEffect transition="in" filter="wipe(left)">
                                      <p:cBhvr>
                                        <p:cTn id="47" dur="500"/>
                                        <p:tgtEl>
                                          <p:spTgt spid="149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7" grpId="0" animBg="1"/>
      <p:bldP spid="149518" grpId="0" animBg="1"/>
      <p:bldP spid="149522" grpId="0" animBg="1"/>
      <p:bldP spid="14952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1F558910-B1B5-46E9-AC2D-393B73D9A8DB}"/>
              </a:ext>
            </a:extLst>
          </p:cNvPr>
          <p:cNvSpPr>
            <a:spLocks noGrp="1" noChangeArrowheads="1"/>
          </p:cNvSpPr>
          <p:nvPr>
            <p:ph type="title"/>
          </p:nvPr>
        </p:nvSpPr>
        <p:spPr/>
        <p:txBody>
          <a:bodyPr/>
          <a:lstStyle/>
          <a:p>
            <a:pPr eaLnBrk="1" hangingPunct="1"/>
            <a:r>
              <a:rPr lang="en-US" altLang="zh-CN" dirty="0"/>
              <a:t>4.2.5  </a:t>
            </a:r>
            <a:r>
              <a:rPr lang="zh-CN" altLang="en-US" dirty="0"/>
              <a:t>优先队列</a:t>
            </a:r>
          </a:p>
        </p:txBody>
      </p:sp>
      <p:sp>
        <p:nvSpPr>
          <p:cNvPr id="55300" name="Rectangle 3">
            <a:extLst>
              <a:ext uri="{FF2B5EF4-FFF2-40B4-BE49-F238E27FC236}">
                <a16:creationId xmlns:a16="http://schemas.microsoft.com/office/drawing/2014/main" id="{35950574-E4CB-409C-BC4A-742ED3672A0E}"/>
              </a:ext>
            </a:extLst>
          </p:cNvPr>
          <p:cNvSpPr>
            <a:spLocks noGrp="1" noChangeArrowheads="1"/>
          </p:cNvSpPr>
          <p:nvPr>
            <p:ph type="body" idx="1"/>
          </p:nvPr>
        </p:nvSpPr>
        <p:spPr>
          <a:xfrm>
            <a:off x="1000125" y="1857375"/>
            <a:ext cx="7959725" cy="4786313"/>
          </a:xfrm>
        </p:spPr>
        <p:txBody>
          <a:bodyPr/>
          <a:lstStyle/>
          <a:p>
            <a:pPr eaLnBrk="1" hangingPunct="1">
              <a:buFont typeface="Wingdings" panose="05000000000000000000" pitchFamily="2" charset="2"/>
              <a:buNone/>
              <a:defRPr/>
            </a:pPr>
            <a:endParaRPr lang="en-US" altLang="zh-CN" dirty="0"/>
          </a:p>
          <a:p>
            <a:pPr marL="0" indent="0" eaLnBrk="1" hangingPunct="1">
              <a:buFont typeface="Wingdings" panose="05000000000000000000" pitchFamily="2" charset="2"/>
              <a:buNone/>
              <a:defRPr/>
            </a:pPr>
            <a:r>
              <a:rPr lang="en-US" altLang="zh-CN" dirty="0"/>
              <a:t>    </a:t>
            </a:r>
          </a:p>
        </p:txBody>
      </p:sp>
      <p:sp>
        <p:nvSpPr>
          <p:cNvPr id="2" name="灯片编号占位符 1">
            <a:extLst>
              <a:ext uri="{FF2B5EF4-FFF2-40B4-BE49-F238E27FC236}">
                <a16:creationId xmlns:a16="http://schemas.microsoft.com/office/drawing/2014/main" id="{B40260EF-96E7-42D0-8836-273DE5339FAB}"/>
              </a:ext>
            </a:extLst>
          </p:cNvPr>
          <p:cNvSpPr>
            <a:spLocks noGrp="1"/>
          </p:cNvSpPr>
          <p:nvPr>
            <p:ph type="sldNum" sz="quarter" idx="12"/>
          </p:nvPr>
        </p:nvSpPr>
        <p:spPr/>
        <p:txBody>
          <a:bodyPr/>
          <a:lstStyle/>
          <a:p>
            <a:fld id="{6F7EDBC0-6DEE-4BD2-A354-B0E2D215F1D6}" type="slidenum">
              <a:rPr lang="zh-CN" altLang="en-US" smtClean="0"/>
              <a:pPr/>
              <a:t>90</a:t>
            </a:fld>
            <a:endParaRPr lang="en-US" altLang="zh-CN"/>
          </a:p>
        </p:txBody>
      </p:sp>
      <p:sp>
        <p:nvSpPr>
          <p:cNvPr id="5" name="文本框 4">
            <a:extLst>
              <a:ext uri="{FF2B5EF4-FFF2-40B4-BE49-F238E27FC236}">
                <a16:creationId xmlns:a16="http://schemas.microsoft.com/office/drawing/2014/main" id="{79446C76-42A6-49F7-8EDA-F5A84913A9CB}"/>
              </a:ext>
            </a:extLst>
          </p:cNvPr>
          <p:cNvSpPr txBox="1"/>
          <p:nvPr/>
        </p:nvSpPr>
        <p:spPr>
          <a:xfrm>
            <a:off x="6861176" y="1007054"/>
            <a:ext cx="2031325" cy="461665"/>
          </a:xfrm>
          <a:prstGeom prst="rect">
            <a:avLst/>
          </a:prstGeom>
          <a:noFill/>
        </p:spPr>
        <p:txBody>
          <a:bodyPr wrap="none" rtlCol="0">
            <a:spAutoFit/>
          </a:bodyPr>
          <a:lstStyle/>
          <a:p>
            <a:r>
              <a:rPr lang="zh-CN" altLang="en-US" dirty="0">
                <a:hlinkClick r:id="rId3" action="ppaction://hlinkfile"/>
              </a:rPr>
              <a:t>程序实现源码</a:t>
            </a:r>
            <a:endParaRPr lang="zh-CN" altLang="en-US" dirty="0"/>
          </a:p>
        </p:txBody>
      </p:sp>
      <p:sp>
        <p:nvSpPr>
          <p:cNvPr id="7" name="内容占位符 2">
            <a:extLst>
              <a:ext uri="{FF2B5EF4-FFF2-40B4-BE49-F238E27FC236}">
                <a16:creationId xmlns:a16="http://schemas.microsoft.com/office/drawing/2014/main" id="{5FAC99F9-7AE7-4C06-88AF-DC4740399BA1}"/>
              </a:ext>
            </a:extLst>
          </p:cNvPr>
          <p:cNvSpPr txBox="1">
            <a:spLocks/>
          </p:cNvSpPr>
          <p:nvPr/>
        </p:nvSpPr>
        <p:spPr bwMode="auto">
          <a:xfrm>
            <a:off x="539552" y="1789364"/>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609600" indent="-609600" algn="l" rtl="0" eaLnBrk="0" fontAlgn="base" hangingPunct="0">
              <a:spcBef>
                <a:spcPct val="20000"/>
              </a:spcBef>
              <a:spcAft>
                <a:spcPct val="0"/>
              </a:spcAft>
              <a:buClr>
                <a:schemeClr val="folHlink"/>
              </a:buClr>
              <a:buSzPct val="80000"/>
              <a:buFont typeface="Wingdings" panose="05000000000000000000" pitchFamily="2" charset="2"/>
              <a:buAutoNum type="arabicPeriod"/>
              <a:defRPr sz="3200" b="1">
                <a:solidFill>
                  <a:schemeClr val="tx1"/>
                </a:solidFill>
                <a:latin typeface="+mn-lt"/>
                <a:ea typeface="+mn-ea"/>
                <a:cs typeface="+mn-cs"/>
              </a:defRPr>
            </a:lvl1pPr>
            <a:lvl2pPr marL="990600" indent="-533400" algn="l" rtl="0" eaLnBrk="0" fontAlgn="base" hangingPunct="0">
              <a:spcBef>
                <a:spcPct val="20000"/>
              </a:spcBef>
              <a:spcAft>
                <a:spcPct val="0"/>
              </a:spcAft>
              <a:buClr>
                <a:schemeClr val="hlink"/>
              </a:buClr>
              <a:buSzPct val="70000"/>
              <a:buFont typeface="Wingdings" panose="05000000000000000000" pitchFamily="2" charset="2"/>
              <a:buAutoNum type="circleNumDbPlain"/>
              <a:defRPr sz="2800" b="1">
                <a:solidFill>
                  <a:schemeClr val="tx1"/>
                </a:solidFill>
                <a:latin typeface="+mn-lt"/>
                <a:ea typeface="+mn-ea"/>
              </a:defRPr>
            </a:lvl2pPr>
            <a:lvl3pPr marL="1371600" indent="-4572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752600" indent="-3810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209800" indent="-3810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6670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31242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5814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40386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457200" indent="-457200">
              <a:buFont typeface="Wingdings" panose="05000000000000000000" pitchFamily="2" charset="2"/>
              <a:buChar char="n"/>
            </a:pPr>
            <a:r>
              <a:rPr lang="zh-CN" altLang="en-US" kern="0" dirty="0"/>
              <a:t>例</a:t>
            </a:r>
            <a:r>
              <a:rPr lang="en-US" altLang="zh-CN" kern="0" dirty="0"/>
              <a:t>4.4 </a:t>
            </a:r>
            <a:r>
              <a:rPr lang="zh-CN" altLang="en-US" kern="0" dirty="0"/>
              <a:t>进程按优先级调度管理    </a:t>
            </a:r>
            <a:endParaRPr lang="en-US" altLang="zh-CN" kern="0" dirty="0"/>
          </a:p>
          <a:p>
            <a:pPr marL="0" indent="0">
              <a:buFont typeface="Wingdings" panose="05000000000000000000" pitchFamily="2" charset="2"/>
              <a:buNone/>
            </a:pPr>
            <a:r>
              <a:rPr lang="zh-CN" altLang="en-US" kern="0" dirty="0"/>
              <a:t>    </a:t>
            </a:r>
            <a:endParaRPr lang="en-US" altLang="zh-CN" kern="0" dirty="0"/>
          </a:p>
        </p:txBody>
      </p:sp>
      <p:sp>
        <p:nvSpPr>
          <p:cNvPr id="3" name="矩形 2">
            <a:extLst>
              <a:ext uri="{FF2B5EF4-FFF2-40B4-BE49-F238E27FC236}">
                <a16:creationId xmlns:a16="http://schemas.microsoft.com/office/drawing/2014/main" id="{95C81B60-E940-4A84-9720-AA01D9282ADD}"/>
              </a:ext>
            </a:extLst>
          </p:cNvPr>
          <p:cNvSpPr/>
          <p:nvPr/>
        </p:nvSpPr>
        <p:spPr>
          <a:xfrm>
            <a:off x="184150" y="2204864"/>
            <a:ext cx="10188624" cy="4893647"/>
          </a:xfrm>
          <a:prstGeom prst="rect">
            <a:avLst/>
          </a:prstGeom>
        </p:spPr>
        <p:txBody>
          <a:bodyPr wrap="square">
            <a:spAutoFit/>
          </a:bodyPr>
          <a:lstStyle/>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Process </a:t>
            </a:r>
            <a:r>
              <a:rPr lang="en-US" altLang="zh-CN" b="1" dirty="0">
                <a:solidFill>
                  <a:srgbClr val="7F0055"/>
                </a:solidFill>
                <a:latin typeface="Consolas" panose="020B0609020204030204" pitchFamily="49" charset="0"/>
              </a:rPr>
              <a:t>implements</a:t>
            </a:r>
            <a:r>
              <a:rPr lang="en-US" altLang="zh-CN" b="1" dirty="0">
                <a:solidFill>
                  <a:srgbClr val="000000"/>
                </a:solidFill>
                <a:latin typeface="Consolas" panose="020B0609020204030204" pitchFamily="49" charset="0"/>
              </a:rPr>
              <a:t> Comparable&lt;Process&gt;       </a:t>
            </a:r>
            <a:endParaRPr lang="zh-CN" altLang="en-US" b="1" dirty="0">
              <a:solidFill>
                <a:srgbClr val="3F7F5F"/>
              </a:solidFill>
              <a:latin typeface="Consolas" panose="020B0609020204030204" pitchFamily="49" charset="0"/>
            </a:endParaRPr>
          </a:p>
          <a:p>
            <a:r>
              <a:rPr lang="en-US" altLang="zh-CN" dirty="0">
                <a:solidFill>
                  <a:srgbClr val="000000"/>
                </a:solidFill>
                <a:latin typeface="Consolas" panose="020B0609020204030204" pitchFamily="49" charset="0"/>
              </a:rPr>
              <a:t>{</a:t>
            </a:r>
          </a:p>
          <a:p>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private</a:t>
            </a:r>
            <a:r>
              <a:rPr lang="en-US" altLang="zh-CN" b="1" dirty="0">
                <a:solidFill>
                  <a:srgbClr val="000000"/>
                </a:solidFill>
                <a:latin typeface="Consolas" panose="020B0609020204030204" pitchFamily="49" charset="0"/>
              </a:rPr>
              <a:t> String </a:t>
            </a:r>
            <a:r>
              <a:rPr lang="en-US" altLang="zh-CN" b="1" dirty="0">
                <a:solidFill>
                  <a:srgbClr val="0000C0"/>
                </a:solidFill>
                <a:latin typeface="Consolas" panose="020B0609020204030204" pitchFamily="49" charset="0"/>
              </a:rPr>
              <a:t>name</a:t>
            </a:r>
            <a:r>
              <a:rPr lang="en-US" altLang="zh-CN" b="1" dirty="0">
                <a:solidFill>
                  <a:srgbClr val="000000"/>
                </a:solidFill>
                <a:latin typeface="Consolas" panose="020B0609020204030204" pitchFamily="49" charset="0"/>
              </a:rPr>
              <a:t>;   //</a:t>
            </a:r>
            <a:r>
              <a:rPr lang="zh-CN" altLang="en-US" b="1" dirty="0">
                <a:solidFill>
                  <a:srgbClr val="3F7F5F"/>
                </a:solidFill>
                <a:latin typeface="Consolas" panose="020B0609020204030204" pitchFamily="49" charset="0"/>
              </a:rPr>
              <a:t>进程名</a:t>
            </a:r>
          </a:p>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private</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 </a:t>
            </a:r>
            <a:r>
              <a:rPr lang="en-US" altLang="zh-CN" b="1" dirty="0">
                <a:solidFill>
                  <a:srgbClr val="0000C0"/>
                </a:solidFill>
                <a:latin typeface="Consolas" panose="020B0609020204030204" pitchFamily="49" charset="0"/>
              </a:rPr>
              <a:t>priority</a:t>
            </a:r>
            <a:r>
              <a:rPr lang="en-US" altLang="zh-CN" b="1" dirty="0">
                <a:solidFill>
                  <a:srgbClr val="000000"/>
                </a:solidFill>
                <a:latin typeface="Consolas" panose="020B0609020204030204" pitchFamily="49" charset="0"/>
              </a:rPr>
              <a:t>;  /</a:t>
            </a:r>
            <a:r>
              <a:rPr lang="en-US" altLang="zh-CN" b="1" dirty="0">
                <a:solidFill>
                  <a:srgbClr val="3F7F5F"/>
                </a:solidFill>
                <a:latin typeface="Consolas" panose="020B0609020204030204" pitchFamily="49" charset="0"/>
              </a:rPr>
              <a:t>/</a:t>
            </a:r>
            <a:r>
              <a:rPr lang="zh-CN" altLang="en-US" b="1" dirty="0">
                <a:solidFill>
                  <a:srgbClr val="3F7F5F"/>
                </a:solidFill>
                <a:latin typeface="Consolas" panose="020B0609020204030204" pitchFamily="49" charset="0"/>
              </a:rPr>
              <a:t>优先级</a:t>
            </a:r>
          </a:p>
          <a:p>
            <a:r>
              <a:rPr lang="zh-CN" altLang="en-US"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Process(String </a:t>
            </a:r>
            <a:r>
              <a:rPr lang="en-US" altLang="zh-CN" b="1" dirty="0">
                <a:solidFill>
                  <a:srgbClr val="6A3E3E"/>
                </a:solidFill>
                <a:latin typeface="Consolas" panose="020B0609020204030204" pitchFamily="49" charset="0"/>
              </a:rPr>
              <a:t>name</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priority</a:t>
            </a:r>
            <a:r>
              <a:rPr lang="en-US" altLang="zh-CN" b="1" dirty="0">
                <a:solidFill>
                  <a:srgbClr val="000000"/>
                </a:solidFill>
                <a:latin typeface="Consolas" panose="020B0609020204030204" pitchFamily="49" charset="0"/>
              </a:rPr>
              <a:t>)</a:t>
            </a:r>
          </a:p>
          <a:p>
            <a:r>
              <a:rPr lang="zh-CN" altLang="en-US"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this</a:t>
            </a:r>
            <a:r>
              <a:rPr lang="en-US" altLang="zh-CN" b="1" dirty="0">
                <a:solidFill>
                  <a:srgbClr val="000000"/>
                </a:solidFill>
                <a:latin typeface="Consolas" panose="020B0609020204030204" pitchFamily="49" charset="0"/>
              </a:rPr>
              <a:t>.</a:t>
            </a:r>
            <a:r>
              <a:rPr lang="en-US" altLang="zh-CN" b="1" dirty="0">
                <a:solidFill>
                  <a:srgbClr val="0000C0"/>
                </a:solidFill>
                <a:latin typeface="Consolas" panose="020B0609020204030204" pitchFamily="49" charset="0"/>
              </a:rPr>
              <a:t>name</a:t>
            </a:r>
            <a:r>
              <a:rPr lang="en-US" altLang="zh-CN" b="1" dirty="0">
                <a:solidFill>
                  <a:srgbClr val="000000"/>
                </a:solidFill>
                <a:latin typeface="Consolas" panose="020B0609020204030204" pitchFamily="49" charset="0"/>
              </a:rPr>
              <a:t> = </a:t>
            </a:r>
            <a:r>
              <a:rPr lang="en-US" altLang="zh-CN" b="1" dirty="0">
                <a:solidFill>
                  <a:srgbClr val="6A3E3E"/>
                </a:solidFill>
                <a:latin typeface="Consolas" panose="020B0609020204030204" pitchFamily="49" charset="0"/>
              </a:rPr>
              <a:t>name</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b="1" dirty="0" err="1">
                <a:solidFill>
                  <a:srgbClr val="7F0055"/>
                </a:solidFill>
                <a:latin typeface="Consolas" panose="020B0609020204030204" pitchFamily="49" charset="0"/>
              </a:rPr>
              <a:t>this</a:t>
            </a:r>
            <a:r>
              <a:rPr lang="en-US" altLang="zh-CN" b="1" dirty="0" err="1">
                <a:solidFill>
                  <a:srgbClr val="000000"/>
                </a:solidFill>
                <a:latin typeface="Consolas" panose="020B0609020204030204" pitchFamily="49" charset="0"/>
              </a:rPr>
              <a:t>.</a:t>
            </a:r>
            <a:r>
              <a:rPr lang="en-US" altLang="zh-CN" b="1" dirty="0" err="1">
                <a:solidFill>
                  <a:srgbClr val="0000C0"/>
                </a:solidFill>
                <a:latin typeface="Consolas" panose="020B0609020204030204" pitchFamily="49" charset="0"/>
              </a:rPr>
              <a:t>priority</a:t>
            </a:r>
            <a:r>
              <a:rPr lang="en-US" altLang="zh-CN" b="1" dirty="0">
                <a:solidFill>
                  <a:srgbClr val="000000"/>
                </a:solidFill>
                <a:latin typeface="Consolas" panose="020B0609020204030204" pitchFamily="49" charset="0"/>
              </a:rPr>
              <a:t> = </a:t>
            </a:r>
            <a:r>
              <a:rPr lang="en-US" altLang="zh-CN" b="1" dirty="0">
                <a:solidFill>
                  <a:srgbClr val="6A3E3E"/>
                </a:solidFill>
                <a:latin typeface="Consolas" panose="020B0609020204030204" pitchFamily="49" charset="0"/>
              </a:rPr>
              <a:t>priority</a:t>
            </a:r>
            <a:r>
              <a:rPr lang="en-US" altLang="zh-CN" b="1" dirty="0">
                <a:solidFill>
                  <a:srgbClr val="000000"/>
                </a:solidFill>
                <a:latin typeface="Consolas" panose="020B0609020204030204" pitchFamily="49" charset="0"/>
              </a:rPr>
              <a:t>;</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compareTo</a:t>
            </a:r>
            <a:r>
              <a:rPr lang="en-US" altLang="zh-CN" b="1" dirty="0">
                <a:solidFill>
                  <a:srgbClr val="000000"/>
                </a:solidFill>
                <a:latin typeface="Consolas" panose="020B0609020204030204" pitchFamily="49" charset="0"/>
              </a:rPr>
              <a:t>(Process </a:t>
            </a:r>
            <a:r>
              <a:rPr lang="en-US" altLang="zh-CN" b="1" dirty="0">
                <a:solidFill>
                  <a:srgbClr val="6A3E3E"/>
                </a:solidFill>
                <a:latin typeface="Consolas" panose="020B0609020204030204" pitchFamily="49" charset="0"/>
              </a:rPr>
              <a:t>p</a:t>
            </a:r>
            <a:r>
              <a:rPr lang="en-US" altLang="zh-CN" b="1" dirty="0">
                <a:solidFill>
                  <a:srgbClr val="000000"/>
                </a:solidFill>
                <a:latin typeface="Consolas" panose="020B0609020204030204" pitchFamily="49" charset="0"/>
              </a:rPr>
              <a:t>)                        </a:t>
            </a:r>
            <a:r>
              <a:rPr lang="en-US" altLang="zh-CN" b="1" dirty="0">
                <a:solidFill>
                  <a:srgbClr val="3F7F5F"/>
                </a:solidFill>
                <a:latin typeface="Consolas" panose="020B0609020204030204" pitchFamily="49" charset="0"/>
              </a:rPr>
              <a:t>//</a:t>
            </a:r>
            <a:r>
              <a:rPr lang="zh-CN" altLang="en-US" b="1" dirty="0">
                <a:solidFill>
                  <a:srgbClr val="3F7F5F"/>
                </a:solidFill>
                <a:latin typeface="Consolas" panose="020B0609020204030204" pitchFamily="49" charset="0"/>
              </a:rPr>
              <a:t>比较两个进程的大小，约定进程排队次序的规则</a:t>
            </a:r>
          </a:p>
          <a:p>
            <a:r>
              <a:rPr lang="zh-CN" altLang="en-US"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return</a:t>
            </a:r>
            <a:r>
              <a:rPr lang="en-US" altLang="zh-CN" b="1" dirty="0">
                <a:solidFill>
                  <a:srgbClr val="000000"/>
                </a:solidFill>
                <a:latin typeface="Consolas" panose="020B0609020204030204" pitchFamily="49" charset="0"/>
              </a:rPr>
              <a:t> </a:t>
            </a:r>
            <a:r>
              <a:rPr lang="en-US" altLang="zh-CN" b="1" dirty="0" err="1">
                <a:solidFill>
                  <a:srgbClr val="7F0055"/>
                </a:solidFill>
                <a:latin typeface="Consolas" panose="020B0609020204030204" pitchFamily="49" charset="0"/>
              </a:rPr>
              <a:t>this</a:t>
            </a:r>
            <a:r>
              <a:rPr lang="en-US" altLang="zh-CN" b="1" dirty="0" err="1">
                <a:solidFill>
                  <a:srgbClr val="000000"/>
                </a:solidFill>
                <a:latin typeface="Consolas" panose="020B0609020204030204" pitchFamily="49" charset="0"/>
              </a:rPr>
              <a:t>.</a:t>
            </a:r>
            <a:r>
              <a:rPr lang="en-US" altLang="zh-CN" b="1" dirty="0" err="1">
                <a:solidFill>
                  <a:srgbClr val="0000C0"/>
                </a:solidFill>
                <a:latin typeface="Consolas" panose="020B0609020204030204" pitchFamily="49" charset="0"/>
              </a:rPr>
              <a:t>priority</a:t>
            </a:r>
            <a:r>
              <a:rPr lang="en-US" altLang="zh-CN" b="1" dirty="0">
                <a:solidFill>
                  <a:srgbClr val="000000"/>
                </a:solidFill>
                <a:latin typeface="Consolas" panose="020B0609020204030204" pitchFamily="49" charset="0"/>
              </a:rPr>
              <a:t> - </a:t>
            </a:r>
            <a:r>
              <a:rPr lang="en-US" altLang="zh-CN" b="1" dirty="0" err="1">
                <a:solidFill>
                  <a:srgbClr val="6A3E3E"/>
                </a:solidFill>
                <a:latin typeface="Consolas" panose="020B0609020204030204" pitchFamily="49" charset="0"/>
              </a:rPr>
              <a:t>p</a:t>
            </a:r>
            <a:r>
              <a:rPr lang="en-US" altLang="zh-CN" b="1" dirty="0" err="1">
                <a:solidFill>
                  <a:srgbClr val="000000"/>
                </a:solidFill>
                <a:latin typeface="Consolas" panose="020B0609020204030204" pitchFamily="49" charset="0"/>
              </a:rPr>
              <a:t>.</a:t>
            </a:r>
            <a:r>
              <a:rPr lang="en-US" altLang="zh-CN" b="1" dirty="0" err="1">
                <a:solidFill>
                  <a:srgbClr val="0000C0"/>
                </a:solidFill>
                <a:latin typeface="Consolas" panose="020B0609020204030204" pitchFamily="49" charset="0"/>
              </a:rPr>
              <a:t>priority</a:t>
            </a:r>
            <a:r>
              <a:rPr lang="en-US" altLang="zh-CN" b="1" dirty="0">
                <a:solidFill>
                  <a:srgbClr val="000000"/>
                </a:solidFill>
                <a:latin typeface="Consolas" panose="020B0609020204030204" pitchFamily="49" charset="0"/>
              </a:rPr>
              <a:t>;</a:t>
            </a:r>
          </a:p>
          <a:p>
            <a:r>
              <a:rPr lang="zh-CN" altLang="en-US"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6345322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300">
                                            <p:txEl>
                                              <p:pRg st="1" end="1"/>
                                            </p:txEl>
                                          </p:spTgt>
                                        </p:tgtEl>
                                        <p:attrNameLst>
                                          <p:attrName>style.visibility</p:attrName>
                                        </p:attrNameLst>
                                      </p:cBhvr>
                                      <p:to>
                                        <p:strVal val="visible"/>
                                      </p:to>
                                    </p:set>
                                    <p:animEffect transition="in" filter="blinds(horizontal)">
                                      <p:cBhvr>
                                        <p:cTn id="7" dur="500"/>
                                        <p:tgtEl>
                                          <p:spTgt spid="5530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p:bldP spid="3"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3">
            <a:extLst>
              <a:ext uri="{FF2B5EF4-FFF2-40B4-BE49-F238E27FC236}">
                <a16:creationId xmlns:a16="http://schemas.microsoft.com/office/drawing/2014/main" id="{35950574-E4CB-409C-BC4A-742ED3672A0E}"/>
              </a:ext>
            </a:extLst>
          </p:cNvPr>
          <p:cNvSpPr>
            <a:spLocks noGrp="1" noChangeArrowheads="1"/>
          </p:cNvSpPr>
          <p:nvPr>
            <p:ph type="body" idx="1"/>
          </p:nvPr>
        </p:nvSpPr>
        <p:spPr>
          <a:xfrm>
            <a:off x="1000125" y="1857375"/>
            <a:ext cx="7959725" cy="4786313"/>
          </a:xfrm>
        </p:spPr>
        <p:txBody>
          <a:bodyPr/>
          <a:lstStyle/>
          <a:p>
            <a:pPr eaLnBrk="1" hangingPunct="1">
              <a:buFont typeface="Wingdings" panose="05000000000000000000" pitchFamily="2" charset="2"/>
              <a:buNone/>
              <a:defRPr/>
            </a:pPr>
            <a:endParaRPr lang="en-US" altLang="zh-CN" dirty="0"/>
          </a:p>
          <a:p>
            <a:pPr marL="0" indent="0" eaLnBrk="1" hangingPunct="1">
              <a:buFont typeface="Wingdings" panose="05000000000000000000" pitchFamily="2" charset="2"/>
              <a:buNone/>
              <a:defRPr/>
            </a:pPr>
            <a:r>
              <a:rPr lang="en-US" altLang="zh-CN" dirty="0"/>
              <a:t>    </a:t>
            </a:r>
          </a:p>
        </p:txBody>
      </p:sp>
      <p:sp>
        <p:nvSpPr>
          <p:cNvPr id="2" name="灯片编号占位符 1">
            <a:extLst>
              <a:ext uri="{FF2B5EF4-FFF2-40B4-BE49-F238E27FC236}">
                <a16:creationId xmlns:a16="http://schemas.microsoft.com/office/drawing/2014/main" id="{B40260EF-96E7-42D0-8836-273DE5339FAB}"/>
              </a:ext>
            </a:extLst>
          </p:cNvPr>
          <p:cNvSpPr>
            <a:spLocks noGrp="1"/>
          </p:cNvSpPr>
          <p:nvPr>
            <p:ph type="sldNum" sz="quarter" idx="12"/>
          </p:nvPr>
        </p:nvSpPr>
        <p:spPr/>
        <p:txBody>
          <a:bodyPr/>
          <a:lstStyle/>
          <a:p>
            <a:fld id="{6F7EDBC0-6DEE-4BD2-A354-B0E2D215F1D6}" type="slidenum">
              <a:rPr lang="zh-CN" altLang="en-US" smtClean="0"/>
              <a:pPr/>
              <a:t>91</a:t>
            </a:fld>
            <a:endParaRPr lang="en-US" altLang="zh-CN"/>
          </a:p>
        </p:txBody>
      </p:sp>
      <p:sp>
        <p:nvSpPr>
          <p:cNvPr id="8" name="矩形 7">
            <a:extLst>
              <a:ext uri="{FF2B5EF4-FFF2-40B4-BE49-F238E27FC236}">
                <a16:creationId xmlns:a16="http://schemas.microsoft.com/office/drawing/2014/main" id="{05414B18-7C41-464F-960D-A032FB899014}"/>
              </a:ext>
            </a:extLst>
          </p:cNvPr>
          <p:cNvSpPr/>
          <p:nvPr/>
        </p:nvSpPr>
        <p:spPr>
          <a:xfrm>
            <a:off x="0" y="0"/>
            <a:ext cx="10441160" cy="7478970"/>
          </a:xfrm>
          <a:prstGeom prst="rect">
            <a:avLst/>
          </a:prstGeom>
          <a:solidFill>
            <a:schemeClr val="bg1"/>
          </a:solidFill>
        </p:spPr>
        <p:txBody>
          <a:bodyPr wrap="square">
            <a:spAutoFit/>
          </a:bodyPr>
          <a:lstStyle/>
          <a:p>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Process_ex</a:t>
            </a:r>
            <a:r>
              <a:rPr lang="en-US" altLang="zh-CN" b="1"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static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main(String </a:t>
            </a:r>
            <a:r>
              <a:rPr lang="en-US" altLang="zh-CN" b="1" dirty="0" err="1">
                <a:solidFill>
                  <a:srgbClr val="6A3E3E"/>
                </a:solidFill>
                <a:latin typeface="Consolas" panose="020B0609020204030204" pitchFamily="49" charset="0"/>
              </a:rPr>
              <a:t>args</a:t>
            </a:r>
            <a:r>
              <a:rPr lang="en-US" altLang="zh-CN" b="1" dirty="0">
                <a:solidFill>
                  <a:srgbClr val="000000"/>
                </a:solidFill>
                <a:latin typeface="Consolas" panose="020B0609020204030204" pitchFamily="49" charset="0"/>
              </a:rPr>
              <a:t>[])</a:t>
            </a:r>
          </a:p>
          <a:p>
            <a:r>
              <a:rPr lang="zh-CN" altLang="en-US"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Process </a:t>
            </a:r>
            <a:r>
              <a:rPr lang="en-US" altLang="zh-CN" dirty="0">
                <a:solidFill>
                  <a:srgbClr val="6A3E3E"/>
                </a:solidFill>
                <a:latin typeface="Consolas" panose="020B0609020204030204" pitchFamily="49" charset="0"/>
              </a:rPr>
              <a:t>process</a:t>
            </a:r>
            <a:r>
              <a:rPr lang="en-US" altLang="zh-CN" dirty="0">
                <a:solidFill>
                  <a:srgbClr val="000000"/>
                </a:solidFill>
                <a:latin typeface="Consolas" panose="020B0609020204030204" pitchFamily="49" charset="0"/>
              </a:rPr>
              <a:t>[]={</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Process(</a:t>
            </a:r>
            <a:r>
              <a:rPr lang="en-US" altLang="zh-CN" b="1" dirty="0">
                <a:solidFill>
                  <a:srgbClr val="2A00FF"/>
                </a:solidFill>
                <a:latin typeface="Consolas" panose="020B0609020204030204" pitchFamily="49" charset="0"/>
              </a:rPr>
              <a:t>"A"</a:t>
            </a:r>
            <a:r>
              <a:rPr lang="en-US" altLang="zh-CN" b="1" dirty="0">
                <a:solidFill>
                  <a:srgbClr val="000000"/>
                </a:solidFill>
                <a:latin typeface="Consolas" panose="020B0609020204030204" pitchFamily="49" charset="0"/>
              </a:rPr>
              <a:t>,4),</a:t>
            </a:r>
          </a:p>
          <a:p>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Process(</a:t>
            </a:r>
            <a:r>
              <a:rPr lang="en-US" altLang="zh-CN" b="1" dirty="0">
                <a:solidFill>
                  <a:srgbClr val="2A00FF"/>
                </a:solidFill>
                <a:latin typeface="Consolas" panose="020B0609020204030204" pitchFamily="49" charset="0"/>
              </a:rPr>
              <a:t>"B"</a:t>
            </a:r>
            <a:r>
              <a:rPr lang="en-US" altLang="zh-CN" b="1" dirty="0">
                <a:solidFill>
                  <a:srgbClr val="000000"/>
                </a:solidFill>
                <a:latin typeface="Consolas" panose="020B0609020204030204" pitchFamily="49" charset="0"/>
              </a:rPr>
              <a:t>,3),</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Process(</a:t>
            </a:r>
            <a:r>
              <a:rPr lang="en-US" altLang="zh-CN" b="1" dirty="0">
                <a:solidFill>
                  <a:srgbClr val="2A00FF"/>
                </a:solidFill>
                <a:latin typeface="Consolas" panose="020B0609020204030204" pitchFamily="49" charset="0"/>
              </a:rPr>
              <a:t>"C"</a:t>
            </a:r>
            <a:r>
              <a:rPr lang="en-US" altLang="zh-CN" b="1" dirty="0">
                <a:solidFill>
                  <a:srgbClr val="000000"/>
                </a:solidFill>
                <a:latin typeface="Consolas" panose="020B0609020204030204" pitchFamily="49" charset="0"/>
              </a:rPr>
              <a:t>,5)};</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PriorityQueue</a:t>
            </a:r>
            <a:r>
              <a:rPr lang="en-US" altLang="zh-CN" dirty="0">
                <a:solidFill>
                  <a:srgbClr val="000000"/>
                </a:solidFill>
                <a:latin typeface="Consolas" panose="020B0609020204030204" pitchFamily="49" charset="0"/>
              </a:rPr>
              <a:t>&lt;Process&gt; </a:t>
            </a:r>
            <a:r>
              <a:rPr lang="en-US" altLang="zh-CN" dirty="0">
                <a:solidFill>
                  <a:srgbClr val="6A3E3E"/>
                </a:solidFill>
                <a:latin typeface="Consolas" panose="020B0609020204030204" pitchFamily="49" charset="0"/>
              </a:rPr>
              <a:t>que</a:t>
            </a:r>
            <a:r>
              <a:rPr lang="en-US" altLang="zh-CN" dirty="0">
                <a:solidFill>
                  <a:srgbClr val="000000"/>
                </a:solidFill>
                <a:latin typeface="Consolas" panose="020B0609020204030204" pitchFamily="49" charset="0"/>
              </a:rPr>
              <a:t> = </a:t>
            </a:r>
          </a:p>
          <a:p>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PriorityQueue</a:t>
            </a:r>
            <a:r>
              <a:rPr lang="en-US" altLang="zh-CN" b="1" dirty="0">
                <a:solidFill>
                  <a:srgbClr val="000000"/>
                </a:solidFill>
                <a:latin typeface="Consolas" panose="020B0609020204030204" pitchFamily="49" charset="0"/>
              </a:rPr>
              <a:t>&lt;Process&gt;();   </a:t>
            </a:r>
            <a:r>
              <a:rPr lang="en-US" altLang="zh-CN" b="1" dirty="0">
                <a:solidFill>
                  <a:srgbClr val="3F7F5F"/>
                </a:solidFill>
                <a:latin typeface="Consolas" panose="020B0609020204030204" pitchFamily="49" charset="0"/>
              </a:rPr>
              <a:t>//</a:t>
            </a:r>
            <a:r>
              <a:rPr lang="zh-CN" altLang="en-US" b="1" dirty="0">
                <a:solidFill>
                  <a:srgbClr val="3F7F5F"/>
                </a:solidFill>
                <a:latin typeface="Consolas" panose="020B0609020204030204" pitchFamily="49" charset="0"/>
              </a:rPr>
              <a:t>创建一个优先队列</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a:t>
            </a:r>
            <a:r>
              <a:rPr lang="zh-CN" altLang="en-US" b="1" i="1" dirty="0">
                <a:solidFill>
                  <a:srgbClr val="2A00FF"/>
                </a:solidFill>
                <a:latin typeface="Consolas" panose="020B0609020204030204" pitchFamily="49" charset="0"/>
              </a:rPr>
              <a:t>入队进程：</a:t>
            </a:r>
            <a:r>
              <a:rPr lang="en-US" altLang="zh-CN" b="1" i="1" dirty="0">
                <a:solidFill>
                  <a:srgbClr val="2A00FF"/>
                </a:solidFill>
                <a:latin typeface="Consolas" panose="020B0609020204030204" pitchFamily="49" charset="0"/>
              </a:rPr>
              <a:t>"</a:t>
            </a:r>
            <a:r>
              <a:rPr lang="en-US" altLang="zh-CN" b="1" i="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for</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 </a:t>
            </a:r>
            <a:r>
              <a:rPr lang="en-US" altLang="zh-CN" b="1" dirty="0" err="1">
                <a:solidFill>
                  <a:srgbClr val="6A3E3E"/>
                </a:solidFill>
                <a:latin typeface="Consolas" panose="020B0609020204030204" pitchFamily="49" charset="0"/>
              </a:rPr>
              <a:t>i</a:t>
            </a:r>
            <a:r>
              <a:rPr lang="en-US" altLang="zh-CN" b="1" dirty="0">
                <a:solidFill>
                  <a:srgbClr val="000000"/>
                </a:solidFill>
                <a:latin typeface="Consolas" panose="020B0609020204030204" pitchFamily="49" charset="0"/>
              </a:rPr>
              <a:t>=0; </a:t>
            </a:r>
            <a:r>
              <a:rPr lang="en-US" altLang="zh-CN" b="1" dirty="0" err="1">
                <a:solidFill>
                  <a:srgbClr val="6A3E3E"/>
                </a:solidFill>
                <a:latin typeface="Consolas" panose="020B0609020204030204" pitchFamily="49" charset="0"/>
              </a:rPr>
              <a:t>i</a:t>
            </a:r>
            <a:r>
              <a:rPr lang="en-US" altLang="zh-CN" b="1" dirty="0">
                <a:solidFill>
                  <a:srgbClr val="000000"/>
                </a:solidFill>
                <a:latin typeface="Consolas" panose="020B0609020204030204" pitchFamily="49" charset="0"/>
              </a:rPr>
              <a:t>&lt;</a:t>
            </a:r>
            <a:r>
              <a:rPr lang="en-US" altLang="zh-CN" b="1" dirty="0" err="1">
                <a:solidFill>
                  <a:srgbClr val="6A3E3E"/>
                </a:solidFill>
                <a:latin typeface="Consolas" panose="020B0609020204030204" pitchFamily="49" charset="0"/>
              </a:rPr>
              <a:t>process</a:t>
            </a:r>
            <a:r>
              <a:rPr lang="en-US" altLang="zh-CN" b="1" dirty="0" err="1">
                <a:solidFill>
                  <a:srgbClr val="000000"/>
                </a:solidFill>
                <a:latin typeface="Consolas" panose="020B0609020204030204" pitchFamily="49" charset="0"/>
              </a:rPr>
              <a:t>.</a:t>
            </a:r>
            <a:r>
              <a:rPr lang="en-US" altLang="zh-CN" b="1" dirty="0" err="1">
                <a:solidFill>
                  <a:srgbClr val="0000C0"/>
                </a:solidFill>
                <a:latin typeface="Consolas" panose="020B0609020204030204" pitchFamily="49" charset="0"/>
              </a:rPr>
              <a:t>length</a:t>
            </a:r>
            <a:r>
              <a:rPr lang="en-US" altLang="zh-CN" b="1" dirty="0">
                <a:solidFill>
                  <a:srgbClr val="000000"/>
                </a:solidFill>
                <a:latin typeface="Consolas" panose="020B0609020204030204" pitchFamily="49" charset="0"/>
              </a:rPr>
              <a:t>; </a:t>
            </a:r>
            <a:r>
              <a:rPr lang="en-US" altLang="zh-CN" b="1" dirty="0" err="1">
                <a:solidFill>
                  <a:srgbClr val="6A3E3E"/>
                </a:solidFill>
                <a:latin typeface="Consolas" panose="020B0609020204030204" pitchFamily="49" charset="0"/>
              </a:rPr>
              <a:t>i</a:t>
            </a:r>
            <a:r>
              <a:rPr lang="en-US" altLang="zh-CN" b="1" dirty="0">
                <a:solidFill>
                  <a:srgbClr val="000000"/>
                </a:solidFill>
                <a:latin typeface="Consolas" panose="020B0609020204030204" pitchFamily="49" charset="0"/>
              </a:rPr>
              <a:t>++)</a:t>
            </a:r>
          </a:p>
          <a:p>
            <a:r>
              <a:rPr lang="zh-CN" altLang="en-US"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r>
              <a:rPr lang="en-US" altLang="zh-CN" dirty="0" err="1">
                <a:solidFill>
                  <a:srgbClr val="6A3E3E"/>
                </a:solidFill>
                <a:latin typeface="Consolas" panose="020B0609020204030204" pitchFamily="49" charset="0"/>
              </a:rPr>
              <a:t>que</a:t>
            </a:r>
            <a:r>
              <a:rPr lang="en-US" altLang="zh-CN" dirty="0" err="1">
                <a:solidFill>
                  <a:srgbClr val="000000"/>
                </a:solidFill>
                <a:latin typeface="Consolas" panose="020B0609020204030204" pitchFamily="49" charset="0"/>
              </a:rPr>
              <a:t>.enqueue</a:t>
            </a:r>
            <a:r>
              <a:rPr lang="en-US" altLang="zh-CN" dirty="0">
                <a:solidFill>
                  <a:srgbClr val="000000"/>
                </a:solidFill>
                <a:latin typeface="Consolas" panose="020B0609020204030204" pitchFamily="49" charset="0"/>
              </a:rPr>
              <a:t>(</a:t>
            </a:r>
            <a:r>
              <a:rPr lang="en-US" altLang="zh-CN" dirty="0">
                <a:solidFill>
                  <a:srgbClr val="6A3E3E"/>
                </a:solidFill>
                <a:latin typeface="Consolas" panose="020B0609020204030204" pitchFamily="49" charset="0"/>
              </a:rPr>
              <a:t>process</a:t>
            </a:r>
            <a:r>
              <a:rPr lang="en-US" altLang="zh-CN" dirty="0">
                <a:solidFill>
                  <a:srgbClr val="000000"/>
                </a:solidFill>
                <a:latin typeface="Consolas" panose="020B0609020204030204" pitchFamily="49" charset="0"/>
              </a:rPr>
              <a:t>[</a:t>
            </a:r>
            <a:r>
              <a:rPr lang="en-US" altLang="zh-CN" dirty="0" err="1">
                <a:solidFill>
                  <a:srgbClr val="6A3E3E"/>
                </a:solidFill>
                <a:latin typeface="Consolas" panose="020B0609020204030204" pitchFamily="49" charset="0"/>
              </a:rPr>
              <a:t>i</a:t>
            </a:r>
            <a:r>
              <a:rPr lang="en-US" altLang="zh-CN" dirty="0">
                <a:solidFill>
                  <a:srgbClr val="000000"/>
                </a:solidFill>
                <a:latin typeface="Consolas" panose="020B0609020204030204" pitchFamily="49" charset="0"/>
              </a:rPr>
              <a:t>]); </a:t>
            </a:r>
            <a:r>
              <a:rPr lang="en-US" altLang="zh-CN" dirty="0">
                <a:solidFill>
                  <a:srgbClr val="3F7F5F"/>
                </a:solidFill>
                <a:latin typeface="Consolas" panose="020B0609020204030204" pitchFamily="49" charset="0"/>
              </a:rPr>
              <a:t>//</a:t>
            </a:r>
            <a:r>
              <a:rPr lang="zh-CN" altLang="en-US" dirty="0">
                <a:solidFill>
                  <a:srgbClr val="3F7F5F"/>
                </a:solidFill>
                <a:latin typeface="Consolas" panose="020B0609020204030204" pitchFamily="49" charset="0"/>
              </a:rPr>
              <a:t>进程入队</a:t>
            </a:r>
          </a:p>
          <a:p>
            <a:r>
              <a:rPr lang="sv-SE" altLang="zh-CN" dirty="0">
                <a:solidFill>
                  <a:srgbClr val="000000"/>
                </a:solidFill>
                <a:latin typeface="Consolas" panose="020B0609020204030204" pitchFamily="49" charset="0"/>
              </a:rPr>
              <a:t>   System.</a:t>
            </a:r>
            <a:r>
              <a:rPr lang="sv-SE" altLang="zh-CN" b="1" i="1" dirty="0">
                <a:solidFill>
                  <a:srgbClr val="0000C0"/>
                </a:solidFill>
                <a:latin typeface="Consolas" panose="020B0609020204030204" pitchFamily="49" charset="0"/>
              </a:rPr>
              <a:t>out</a:t>
            </a:r>
            <a:r>
              <a:rPr lang="sv-SE" altLang="zh-CN" b="1" i="1" dirty="0">
                <a:solidFill>
                  <a:srgbClr val="000000"/>
                </a:solidFill>
                <a:latin typeface="Consolas" panose="020B0609020204030204" pitchFamily="49" charset="0"/>
              </a:rPr>
              <a:t>.print(</a:t>
            </a:r>
            <a:r>
              <a:rPr lang="sv-SE" altLang="zh-CN" b="1" i="1" dirty="0">
                <a:solidFill>
                  <a:srgbClr val="6A3E3E"/>
                </a:solidFill>
                <a:latin typeface="Consolas" panose="020B0609020204030204" pitchFamily="49" charset="0"/>
              </a:rPr>
              <a:t>process</a:t>
            </a:r>
            <a:r>
              <a:rPr lang="sv-SE" altLang="zh-CN" b="1" i="1" dirty="0">
                <a:solidFill>
                  <a:srgbClr val="000000"/>
                </a:solidFill>
                <a:latin typeface="Consolas" panose="020B0609020204030204" pitchFamily="49" charset="0"/>
              </a:rPr>
              <a:t>[</a:t>
            </a:r>
            <a:r>
              <a:rPr lang="sv-SE" altLang="zh-CN" b="1" i="1" dirty="0">
                <a:solidFill>
                  <a:srgbClr val="6A3E3E"/>
                </a:solidFill>
                <a:latin typeface="Consolas" panose="020B0609020204030204" pitchFamily="49" charset="0"/>
              </a:rPr>
              <a:t>i</a:t>
            </a:r>
            <a:r>
              <a:rPr lang="sv-SE" altLang="zh-CN" b="1" i="1" dirty="0">
                <a:solidFill>
                  <a:srgbClr val="000000"/>
                </a:solidFill>
                <a:latin typeface="Consolas" panose="020B0609020204030204" pitchFamily="49" charset="0"/>
              </a:rPr>
              <a:t>]+</a:t>
            </a:r>
            <a:r>
              <a:rPr lang="sv-SE" altLang="zh-CN" b="1" i="1" dirty="0">
                <a:solidFill>
                  <a:srgbClr val="2A00FF"/>
                </a:solidFill>
                <a:latin typeface="Consolas" panose="020B0609020204030204" pitchFamily="49" charset="0"/>
              </a:rPr>
              <a:t>" "</a:t>
            </a:r>
            <a:r>
              <a:rPr lang="sv-SE" altLang="zh-CN" b="1" i="1" dirty="0">
                <a:solidFill>
                  <a:srgbClr val="000000"/>
                </a:solidFill>
                <a:latin typeface="Consolas" panose="020B0609020204030204" pitchFamily="49" charset="0"/>
              </a:rPr>
              <a:t>);</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"\n</a:t>
            </a:r>
            <a:r>
              <a:rPr lang="zh-CN" altLang="en-US" b="1" i="1" dirty="0">
                <a:solidFill>
                  <a:srgbClr val="2A00FF"/>
                </a:solidFill>
                <a:latin typeface="Consolas" panose="020B0609020204030204" pitchFamily="49" charset="0"/>
              </a:rPr>
              <a:t>出队进程：</a:t>
            </a:r>
            <a:r>
              <a:rPr lang="en-US" altLang="zh-CN" b="1" i="1" dirty="0">
                <a:solidFill>
                  <a:srgbClr val="2A00FF"/>
                </a:solidFill>
                <a:latin typeface="Consolas" panose="020B0609020204030204" pitchFamily="49" charset="0"/>
              </a:rPr>
              <a:t>"</a:t>
            </a:r>
            <a:r>
              <a:rPr lang="en-US" altLang="zh-CN" b="1" i="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while</a:t>
            </a:r>
            <a:r>
              <a:rPr lang="en-US" altLang="zh-CN" b="1" dirty="0">
                <a:solidFill>
                  <a:srgbClr val="000000"/>
                </a:solidFill>
                <a:latin typeface="Consolas" panose="020B0609020204030204" pitchFamily="49" charset="0"/>
              </a:rPr>
              <a:t> (!</a:t>
            </a:r>
            <a:r>
              <a:rPr lang="en-US" altLang="zh-CN" b="1" dirty="0" err="1">
                <a:solidFill>
                  <a:srgbClr val="6A3E3E"/>
                </a:solidFill>
                <a:latin typeface="Consolas" panose="020B0609020204030204" pitchFamily="49" charset="0"/>
              </a:rPr>
              <a:t>que</a:t>
            </a:r>
            <a:r>
              <a:rPr lang="en-US" altLang="zh-CN" b="1" dirty="0" err="1">
                <a:solidFill>
                  <a:srgbClr val="000000"/>
                </a:solidFill>
                <a:latin typeface="Consolas" panose="020B0609020204030204" pitchFamily="49" charset="0"/>
              </a:rPr>
              <a:t>.isEmpty</a:t>
            </a:r>
            <a:r>
              <a:rPr lang="en-US" altLang="zh-CN" b="1"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a:t>
            </a:r>
            <a:r>
              <a:rPr lang="en-US" altLang="zh-CN" b="1" i="1" dirty="0">
                <a:solidFill>
                  <a:srgbClr val="000000"/>
                </a:solidFill>
                <a:latin typeface="Consolas" panose="020B0609020204030204" pitchFamily="49" charset="0"/>
              </a:rPr>
              <a:t>(</a:t>
            </a:r>
            <a:r>
              <a:rPr lang="en-US" altLang="zh-CN" b="1" i="1" dirty="0" err="1">
                <a:solidFill>
                  <a:srgbClr val="6A3E3E"/>
                </a:solidFill>
                <a:latin typeface="Consolas" panose="020B0609020204030204" pitchFamily="49" charset="0"/>
              </a:rPr>
              <a:t>que</a:t>
            </a:r>
            <a:r>
              <a:rPr lang="en-US" altLang="zh-CN" b="1" i="1" dirty="0" err="1">
                <a:solidFill>
                  <a:srgbClr val="000000"/>
                </a:solidFill>
                <a:latin typeface="Consolas" panose="020B0609020204030204" pitchFamily="49" charset="0"/>
              </a:rPr>
              <a:t>.dequeue</a:t>
            </a:r>
            <a:r>
              <a:rPr lang="en-US" altLang="zh-CN" b="1" i="1" dirty="0">
                <a:solidFill>
                  <a:srgbClr val="000000"/>
                </a:solidFill>
                <a:latin typeface="Consolas" panose="020B0609020204030204" pitchFamily="49" charset="0"/>
              </a:rPr>
              <a:t>().</a:t>
            </a:r>
            <a:r>
              <a:rPr lang="en-US" altLang="zh-CN" b="1" i="1" dirty="0" err="1">
                <a:solidFill>
                  <a:srgbClr val="000000"/>
                </a:solidFill>
                <a:latin typeface="Consolas" panose="020B0609020204030204" pitchFamily="49" charset="0"/>
              </a:rPr>
              <a:t>toString</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 "</a:t>
            </a:r>
            <a:r>
              <a:rPr lang="en-US" altLang="zh-CN" b="1" i="1" dirty="0">
                <a:solidFill>
                  <a:srgbClr val="000000"/>
                </a:solidFill>
                <a:latin typeface="Consolas" panose="020B0609020204030204" pitchFamily="49" charset="0"/>
              </a:rPr>
              <a:t>);  </a:t>
            </a:r>
            <a:r>
              <a:rPr lang="en-US" altLang="zh-CN" b="1" i="1" dirty="0">
                <a:solidFill>
                  <a:srgbClr val="3F7F5F"/>
                </a:solidFill>
                <a:latin typeface="Consolas" panose="020B0609020204030204" pitchFamily="49" charset="0"/>
              </a:rPr>
              <a:t>//</a:t>
            </a:r>
            <a:r>
              <a:rPr lang="zh-CN" altLang="en-US" b="1" i="1" dirty="0">
                <a:solidFill>
                  <a:srgbClr val="3F7F5F"/>
                </a:solidFill>
                <a:latin typeface="Consolas" panose="020B0609020204030204" pitchFamily="49" charset="0"/>
              </a:rPr>
              <a:t>出队</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p>
          <a:p>
            <a:r>
              <a:rPr lang="zh-CN" altLang="en-US"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p>
          <a:p>
            <a:r>
              <a:rPr lang="zh-CN" altLang="en-US" dirty="0">
                <a:solidFill>
                  <a:srgbClr val="000000"/>
                </a:solidFill>
                <a:latin typeface="Consolas" panose="020B0609020204030204" pitchFamily="49" charset="0"/>
              </a:rPr>
              <a:t>    </a:t>
            </a:r>
          </a:p>
          <a:p>
            <a:endParaRPr lang="zh-CN" altLang="en-US" dirty="0">
              <a:latin typeface="Consolas" panose="020B0609020204030204" pitchFamily="49" charset="0"/>
            </a:endParaRPr>
          </a:p>
        </p:txBody>
      </p:sp>
      <p:sp>
        <p:nvSpPr>
          <p:cNvPr id="9" name="矩形 8">
            <a:extLst>
              <a:ext uri="{FF2B5EF4-FFF2-40B4-BE49-F238E27FC236}">
                <a16:creationId xmlns:a16="http://schemas.microsoft.com/office/drawing/2014/main" id="{081ED0C7-7B16-41F3-88D4-38571023407D}"/>
              </a:ext>
            </a:extLst>
          </p:cNvPr>
          <p:cNvSpPr/>
          <p:nvPr/>
        </p:nvSpPr>
        <p:spPr>
          <a:xfrm>
            <a:off x="4860032" y="5542121"/>
            <a:ext cx="4572000" cy="1569660"/>
          </a:xfrm>
          <a:prstGeom prst="rect">
            <a:avLst/>
          </a:prstGeom>
        </p:spPr>
        <p:txBody>
          <a:bodyPr>
            <a:spAutoFit/>
          </a:bodyPr>
          <a:lstStyle/>
          <a:p>
            <a:r>
              <a:rPr lang="zh-CN" altLang="en-US" dirty="0">
                <a:solidFill>
                  <a:srgbClr val="3F7F5F"/>
                </a:solidFill>
                <a:latin typeface="Consolas" panose="020B0609020204030204" pitchFamily="49" charset="0"/>
              </a:rPr>
              <a:t>程序运行结果如下：</a:t>
            </a:r>
          </a:p>
          <a:p>
            <a:r>
              <a:rPr lang="zh-CN" altLang="en-US" dirty="0">
                <a:solidFill>
                  <a:srgbClr val="3F7F5F"/>
                </a:solidFill>
                <a:latin typeface="Consolas" panose="020B0609020204030204" pitchFamily="49" charset="0"/>
              </a:rPr>
              <a:t>入队进程：</a:t>
            </a:r>
            <a:r>
              <a:rPr lang="en-US" altLang="zh-CN" dirty="0">
                <a:solidFill>
                  <a:srgbClr val="3F7F5F"/>
                </a:solidFill>
                <a:latin typeface="Consolas" panose="020B0609020204030204" pitchFamily="49" charset="0"/>
              </a:rPr>
              <a:t>(A,4) (B,3) (C,5) </a:t>
            </a:r>
          </a:p>
          <a:p>
            <a:r>
              <a:rPr lang="zh-CN" altLang="en-US" dirty="0">
                <a:solidFill>
                  <a:srgbClr val="3F7F5F"/>
                </a:solidFill>
                <a:latin typeface="Consolas" panose="020B0609020204030204" pitchFamily="49" charset="0"/>
              </a:rPr>
              <a:t>出队进程：</a:t>
            </a:r>
            <a:r>
              <a:rPr lang="en-US" altLang="zh-CN" dirty="0">
                <a:solidFill>
                  <a:srgbClr val="3F7F5F"/>
                </a:solidFill>
                <a:latin typeface="Consolas" panose="020B0609020204030204" pitchFamily="49" charset="0"/>
              </a:rPr>
              <a:t>(B,3) (A,4) (C,5) </a:t>
            </a:r>
          </a:p>
          <a:p>
            <a:r>
              <a:rPr lang="zh-CN" altLang="en-US" dirty="0">
                <a:solidFill>
                  <a:srgbClr val="3F7F5F"/>
                </a:solidFill>
                <a:latin typeface="Consolas" panose="020B0609020204030204" pitchFamily="49" charset="0"/>
              </a:rPr>
              <a:t>*</a:t>
            </a:r>
            <a:r>
              <a:rPr lang="en-US" altLang="zh-CN" dirty="0">
                <a:solidFill>
                  <a:srgbClr val="3F7F5F"/>
                </a:solidFill>
                <a:latin typeface="Consolas" panose="020B0609020204030204" pitchFamily="49" charset="0"/>
              </a:rPr>
              <a:t>/</a:t>
            </a:r>
          </a:p>
        </p:txBody>
      </p:sp>
    </p:spTree>
    <p:extLst>
      <p:ext uri="{BB962C8B-B14F-4D97-AF65-F5344CB8AC3E}">
        <p14:creationId xmlns:p14="http://schemas.microsoft.com/office/powerpoint/2010/main" val="27038995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300">
                                            <p:txEl>
                                              <p:pRg st="1" end="1"/>
                                            </p:txEl>
                                          </p:spTgt>
                                        </p:tgtEl>
                                        <p:attrNameLst>
                                          <p:attrName>style.visibility</p:attrName>
                                        </p:attrNameLst>
                                      </p:cBhvr>
                                      <p:to>
                                        <p:strVal val="visible"/>
                                      </p:to>
                                    </p:set>
                                    <p:animEffect transition="in" filter="blinds(horizontal)">
                                      <p:cBhvr>
                                        <p:cTn id="7" dur="500"/>
                                        <p:tgtEl>
                                          <p:spTgt spid="5530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xEl>
                                              <p:pRg st="4" end="4"/>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
                                            <p:txEl>
                                              <p:pRg st="6" end="6"/>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
                                            <p:txEl>
                                              <p:pRg st="9" end="9"/>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8">
                                            <p:txEl>
                                              <p:pRg st="10" end="10"/>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8">
                                            <p:txEl>
                                              <p:pRg st="13" end="13"/>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8">
                                            <p:txEl>
                                              <p:pRg st="14" end="14"/>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8">
                                            <p:txEl>
                                              <p:pRg st="15" end="15"/>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8">
                                            <p:txEl>
                                              <p:pRg st="16" end="16"/>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p:bldP spid="9"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a:extLst>
              <a:ext uri="{FF2B5EF4-FFF2-40B4-BE49-F238E27FC236}">
                <a16:creationId xmlns:a16="http://schemas.microsoft.com/office/drawing/2014/main" id="{D28EF9F6-F444-463B-9B1B-B70D92B7D720}"/>
              </a:ext>
            </a:extLst>
          </p:cNvPr>
          <p:cNvSpPr>
            <a:spLocks noGrp="1"/>
          </p:cNvSpPr>
          <p:nvPr>
            <p:ph type="title"/>
          </p:nvPr>
        </p:nvSpPr>
        <p:spPr/>
        <p:txBody>
          <a:bodyPr/>
          <a:lstStyle/>
          <a:p>
            <a:r>
              <a:rPr lang="zh-CN" altLang="en-US" dirty="0"/>
              <a:t>第四章总结</a:t>
            </a:r>
          </a:p>
        </p:txBody>
      </p:sp>
      <p:sp>
        <p:nvSpPr>
          <p:cNvPr id="77827" name="内容占位符 2">
            <a:extLst>
              <a:ext uri="{FF2B5EF4-FFF2-40B4-BE49-F238E27FC236}">
                <a16:creationId xmlns:a16="http://schemas.microsoft.com/office/drawing/2014/main" id="{57E44076-9794-4EA0-B3F6-20C755257EF0}"/>
              </a:ext>
            </a:extLst>
          </p:cNvPr>
          <p:cNvSpPr>
            <a:spLocks noGrp="1"/>
          </p:cNvSpPr>
          <p:nvPr>
            <p:ph idx="1"/>
          </p:nvPr>
        </p:nvSpPr>
        <p:spPr/>
        <p:txBody>
          <a:bodyPr/>
          <a:lstStyle/>
          <a:p>
            <a:pPr>
              <a:defRPr/>
            </a:pPr>
            <a:r>
              <a:rPr lang="zh-CN" altLang="en-US" dirty="0"/>
              <a:t>栈：后进先出的线性表</a:t>
            </a:r>
            <a:endParaRPr lang="en-US" altLang="zh-CN" dirty="0"/>
          </a:p>
          <a:p>
            <a:pPr>
              <a:defRPr/>
            </a:pPr>
            <a:r>
              <a:rPr lang="zh-CN" altLang="en-US" dirty="0"/>
              <a:t>队列：先进先出的线性表</a:t>
            </a:r>
            <a:endParaRPr lang="en-US" altLang="zh-CN" dirty="0"/>
          </a:p>
          <a:p>
            <a:pPr>
              <a:defRPr/>
            </a:pPr>
            <a:r>
              <a:rPr lang="zh-CN" altLang="en-US" dirty="0"/>
              <a:t>应用</a:t>
            </a:r>
            <a:endParaRPr lang="en-US" altLang="zh-CN" dirty="0"/>
          </a:p>
          <a:p>
            <a:pPr marL="0" indent="0">
              <a:buFont typeface="Wingdings" panose="05000000000000000000" pitchFamily="2" charset="2"/>
              <a:buNone/>
              <a:defRPr/>
            </a:pPr>
            <a:r>
              <a:rPr lang="zh-CN" altLang="en-US" dirty="0"/>
              <a:t>栈：表达式运算，迷宫问题，编辑器实现</a:t>
            </a:r>
            <a:endParaRPr lang="en-US" altLang="zh-CN" dirty="0"/>
          </a:p>
          <a:p>
            <a:pPr marL="0" indent="0">
              <a:buFont typeface="Wingdings" panose="05000000000000000000" pitchFamily="2" charset="2"/>
              <a:buNone/>
              <a:defRPr/>
            </a:pPr>
            <a:r>
              <a:rPr lang="zh-CN" altLang="en-US" dirty="0"/>
              <a:t>队列：素数环，进程管理等等</a:t>
            </a:r>
            <a:endParaRPr lang="en-US" altLang="zh-CN" dirty="0"/>
          </a:p>
          <a:p>
            <a:pPr marL="0" indent="0">
              <a:buFont typeface="Wingdings" panose="05000000000000000000" pitchFamily="2" charset="2"/>
              <a:buNone/>
              <a:defRPr/>
            </a:pPr>
            <a:endParaRPr lang="zh-CN" altLang="en-US" dirty="0"/>
          </a:p>
        </p:txBody>
      </p:sp>
      <p:sp>
        <p:nvSpPr>
          <p:cNvPr id="2" name="灯片编号占位符 1">
            <a:extLst>
              <a:ext uri="{FF2B5EF4-FFF2-40B4-BE49-F238E27FC236}">
                <a16:creationId xmlns:a16="http://schemas.microsoft.com/office/drawing/2014/main" id="{A8BE2683-A25A-4913-8EB1-316A7FD51105}"/>
              </a:ext>
            </a:extLst>
          </p:cNvPr>
          <p:cNvSpPr>
            <a:spLocks noGrp="1"/>
          </p:cNvSpPr>
          <p:nvPr>
            <p:ph type="sldNum" sz="quarter" idx="12"/>
          </p:nvPr>
        </p:nvSpPr>
        <p:spPr/>
        <p:txBody>
          <a:bodyPr/>
          <a:lstStyle/>
          <a:p>
            <a:fld id="{6F7EDBC0-6DEE-4BD2-A354-B0E2D215F1D6}" type="slidenum">
              <a:rPr lang="zh-CN" altLang="en-US" smtClean="0"/>
              <a:pPr/>
              <a:t>92</a:t>
            </a:fld>
            <a:endParaRPr lang="en-US" altLang="zh-CN"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a:extLst>
              <a:ext uri="{FF2B5EF4-FFF2-40B4-BE49-F238E27FC236}">
                <a16:creationId xmlns:a16="http://schemas.microsoft.com/office/drawing/2014/main" id="{FC16033E-3ACD-423F-926C-FDFEA1912DB4}"/>
              </a:ext>
            </a:extLst>
          </p:cNvPr>
          <p:cNvSpPr>
            <a:spLocks noGrp="1"/>
          </p:cNvSpPr>
          <p:nvPr>
            <p:ph type="title"/>
          </p:nvPr>
        </p:nvSpPr>
        <p:spPr/>
        <p:txBody>
          <a:bodyPr/>
          <a:lstStyle/>
          <a:p>
            <a:r>
              <a:rPr lang="zh-CN" altLang="en-US"/>
              <a:t>作业</a:t>
            </a:r>
          </a:p>
        </p:txBody>
      </p:sp>
      <p:sp>
        <p:nvSpPr>
          <p:cNvPr id="96259" name="内容占位符 2">
            <a:extLst>
              <a:ext uri="{FF2B5EF4-FFF2-40B4-BE49-F238E27FC236}">
                <a16:creationId xmlns:a16="http://schemas.microsoft.com/office/drawing/2014/main" id="{1CC929B9-0CAD-46AD-B8FD-A58CDAE85FDC}"/>
              </a:ext>
            </a:extLst>
          </p:cNvPr>
          <p:cNvSpPr>
            <a:spLocks noGrp="1"/>
          </p:cNvSpPr>
          <p:nvPr>
            <p:ph idx="1"/>
          </p:nvPr>
        </p:nvSpPr>
        <p:spPr>
          <a:xfrm>
            <a:off x="611188" y="1916113"/>
            <a:ext cx="8270875" cy="4114800"/>
          </a:xfrm>
        </p:spPr>
        <p:txBody>
          <a:bodyPr/>
          <a:lstStyle/>
          <a:p>
            <a:pPr marL="0" indent="0">
              <a:buFont typeface="Wingdings" panose="05000000000000000000" pitchFamily="2" charset="2"/>
              <a:buNone/>
            </a:pPr>
            <a:r>
              <a:rPr lang="en-US" altLang="zh-CN" dirty="0"/>
              <a:t>P110</a:t>
            </a:r>
            <a:r>
              <a:rPr lang="zh-CN" altLang="en-US" dirty="0"/>
              <a:t>：</a:t>
            </a:r>
            <a:endParaRPr lang="en-US" altLang="zh-CN" dirty="0"/>
          </a:p>
          <a:p>
            <a:pPr marL="0" indent="0">
              <a:buFont typeface="Wingdings" panose="05000000000000000000" pitchFamily="2" charset="2"/>
              <a:buNone/>
            </a:pPr>
            <a:r>
              <a:rPr lang="en-US" altLang="zh-CN" dirty="0"/>
              <a:t>2</a:t>
            </a:r>
            <a:r>
              <a:rPr lang="zh-CN" altLang="en-US" dirty="0"/>
              <a:t>，</a:t>
            </a:r>
            <a:r>
              <a:rPr lang="en-US" altLang="zh-CN" dirty="0"/>
              <a:t>5</a:t>
            </a:r>
            <a:r>
              <a:rPr lang="zh-CN" altLang="en-US" dirty="0"/>
              <a:t>，</a:t>
            </a:r>
            <a:r>
              <a:rPr lang="en-US" altLang="zh-CN" dirty="0"/>
              <a:t>7</a:t>
            </a:r>
            <a:r>
              <a:rPr lang="zh-CN" altLang="en-US" dirty="0"/>
              <a:t>，</a:t>
            </a:r>
            <a:r>
              <a:rPr lang="en-US" altLang="zh-CN" dirty="0"/>
              <a:t>9</a:t>
            </a:r>
            <a:r>
              <a:rPr lang="zh-CN" altLang="en-US" dirty="0"/>
              <a:t>，</a:t>
            </a:r>
            <a:r>
              <a:rPr lang="en-US" altLang="zh-CN" dirty="0"/>
              <a:t>11</a:t>
            </a:r>
          </a:p>
          <a:p>
            <a:pPr marL="0" indent="0">
              <a:buFont typeface="Wingdings" panose="05000000000000000000" pitchFamily="2" charset="2"/>
              <a:buNone/>
            </a:pPr>
            <a:endParaRPr lang="en-US" altLang="zh-CN" dirty="0"/>
          </a:p>
          <a:p>
            <a:pPr marL="0" indent="0">
              <a:buFont typeface="Wingdings" panose="05000000000000000000" pitchFamily="2" charset="2"/>
              <a:buNone/>
            </a:pPr>
            <a:r>
              <a:rPr lang="en-US" altLang="zh-CN" dirty="0"/>
              <a:t> </a:t>
            </a:r>
            <a:endParaRPr lang="zh-CN" altLang="en-US" dirty="0"/>
          </a:p>
        </p:txBody>
      </p:sp>
      <p:sp>
        <p:nvSpPr>
          <p:cNvPr id="2" name="灯片编号占位符 1">
            <a:extLst>
              <a:ext uri="{FF2B5EF4-FFF2-40B4-BE49-F238E27FC236}">
                <a16:creationId xmlns:a16="http://schemas.microsoft.com/office/drawing/2014/main" id="{D5263431-05C5-458B-AE32-BBDB48847146}"/>
              </a:ext>
            </a:extLst>
          </p:cNvPr>
          <p:cNvSpPr>
            <a:spLocks noGrp="1"/>
          </p:cNvSpPr>
          <p:nvPr>
            <p:ph type="sldNum" sz="quarter" idx="12"/>
          </p:nvPr>
        </p:nvSpPr>
        <p:spPr/>
        <p:txBody>
          <a:bodyPr/>
          <a:lstStyle/>
          <a:p>
            <a:fld id="{6F7EDBC0-6DEE-4BD2-A354-B0E2D215F1D6}" type="slidenum">
              <a:rPr lang="zh-CN" altLang="en-US" smtClean="0"/>
              <a:pPr/>
              <a:t>93</a:t>
            </a:fld>
            <a:endParaRPr lang="en-US" altLang="zh-CN"/>
          </a:p>
        </p:txBody>
      </p:sp>
    </p:spTree>
  </p:cSld>
  <p:clrMapOvr>
    <a:masterClrMapping/>
  </p:clrMapOvr>
</p:sld>
</file>

<file path=ppt/theme/theme1.xml><?xml version="1.0" encoding="utf-8"?>
<a:theme xmlns:a="http://schemas.openxmlformats.org/drawingml/2006/main" name="Crayons">
  <a:themeElements>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Crayons">
      <a:majorFont>
        <a:latin typeface="Comic Sans MS"/>
        <a:ea typeface="宋体"/>
        <a:cs typeface=""/>
      </a:majorFont>
      <a:minorFont>
        <a:latin typeface="Comic Sans M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Crayons 2">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C"/>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Crayons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Crayons 4">
        <a:dk1>
          <a:srgbClr val="808000"/>
        </a:dk1>
        <a:lt1>
          <a:srgbClr val="FFFFFF"/>
        </a:lt1>
        <a:dk2>
          <a:srgbClr val="336600"/>
        </a:dk2>
        <a:lt2>
          <a:srgbClr val="FFFFFF"/>
        </a:lt2>
        <a:accent1>
          <a:srgbClr val="99CC00"/>
        </a:accent1>
        <a:accent2>
          <a:srgbClr val="003300"/>
        </a:accent2>
        <a:accent3>
          <a:srgbClr val="ADB8AA"/>
        </a:accent3>
        <a:accent4>
          <a:srgbClr val="DADADA"/>
        </a:accent4>
        <a:accent5>
          <a:srgbClr val="CAE2AA"/>
        </a:accent5>
        <a:accent6>
          <a:srgbClr val="002D00"/>
        </a:accent6>
        <a:hlink>
          <a:srgbClr val="CCCC00"/>
        </a:hlink>
        <a:folHlink>
          <a:srgbClr val="CCFF33"/>
        </a:folHlink>
      </a:clrScheme>
      <a:clrMap bg1="dk2" tx1="lt1" bg2="dk1" tx2="lt2" accent1="accent1" accent2="accent2" accent3="accent3" accent4="accent4" accent5="accent5" accent6="accent6" hlink="hlink" folHlink="folHlink"/>
    </a:extraClrScheme>
    <a:extraClrScheme>
      <a:clrScheme name="Crayons 5">
        <a:dk1>
          <a:srgbClr val="808080"/>
        </a:dk1>
        <a:lt1>
          <a:srgbClr val="FFFFFF"/>
        </a:lt1>
        <a:dk2>
          <a:srgbClr val="003366"/>
        </a:dk2>
        <a:lt2>
          <a:srgbClr val="CCECFF"/>
        </a:lt2>
        <a:accent1>
          <a:srgbClr val="33CCCC"/>
        </a:accent1>
        <a:accent2>
          <a:srgbClr val="006699"/>
        </a:accent2>
        <a:accent3>
          <a:srgbClr val="AAADB8"/>
        </a:accent3>
        <a:accent4>
          <a:srgbClr val="DADADA"/>
        </a:accent4>
        <a:accent5>
          <a:srgbClr val="ADE2E2"/>
        </a:accent5>
        <a:accent6>
          <a:srgbClr val="005C8A"/>
        </a:accent6>
        <a:hlink>
          <a:srgbClr val="00FFFF"/>
        </a:hlink>
        <a:folHlink>
          <a:srgbClr val="0000FF"/>
        </a:folHlink>
      </a:clrScheme>
      <a:clrMap bg1="dk2" tx1="lt1" bg2="dk1" tx2="lt2" accent1="accent1" accent2="accent2" accent3="accent3" accent4="accent4" accent5="accent5" accent6="accent6" hlink="hlink" folHlink="folHlink"/>
    </a:extraClrScheme>
    <a:extraClrScheme>
      <a:clrScheme name="Crayons 6">
        <a:dk1>
          <a:srgbClr val="6666FF"/>
        </a:dk1>
        <a:lt1>
          <a:srgbClr val="FFFFFF"/>
        </a:lt1>
        <a:dk2>
          <a:srgbClr val="000066"/>
        </a:dk2>
        <a:lt2>
          <a:srgbClr val="FFFFFF"/>
        </a:lt2>
        <a:accent1>
          <a:srgbClr val="33CCFF"/>
        </a:accent1>
        <a:accent2>
          <a:srgbClr val="0000FF"/>
        </a:accent2>
        <a:accent3>
          <a:srgbClr val="AAAAB8"/>
        </a:accent3>
        <a:accent4>
          <a:srgbClr val="DADADA"/>
        </a:accent4>
        <a:accent5>
          <a:srgbClr val="ADE2FF"/>
        </a:accent5>
        <a:accent6>
          <a:srgbClr val="0000E7"/>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Crayons 7">
        <a:dk1>
          <a:srgbClr val="000000"/>
        </a:dk1>
        <a:lt1>
          <a:srgbClr val="FFFFFF"/>
        </a:lt1>
        <a:dk2>
          <a:srgbClr val="800080"/>
        </a:dk2>
        <a:lt2>
          <a:srgbClr val="FFFFFF"/>
        </a:lt2>
        <a:accent1>
          <a:srgbClr val="CC66FF"/>
        </a:accent1>
        <a:accent2>
          <a:srgbClr val="990099"/>
        </a:accent2>
        <a:accent3>
          <a:srgbClr val="C0AAC0"/>
        </a:accent3>
        <a:accent4>
          <a:srgbClr val="DADADA"/>
        </a:accent4>
        <a:accent5>
          <a:srgbClr val="E2B8FF"/>
        </a:accent5>
        <a:accent6>
          <a:srgbClr val="8A008A"/>
        </a:accent6>
        <a:hlink>
          <a:srgbClr val="FF9900"/>
        </a:hlink>
        <a:folHlink>
          <a:srgbClr val="FF3300"/>
        </a:folHlink>
      </a:clrScheme>
      <a:clrMap bg1="dk2" tx1="lt1" bg2="dk1" tx2="lt2" accent1="accent1" accent2="accent2" accent3="accent3" accent4="accent4" accent5="accent5" accent6="accent6" hlink="hlink" folHlink="folHlink"/>
    </a:extraClrScheme>
    <a:extraClrScheme>
      <a:clrScheme name="Crayons 8">
        <a:dk1>
          <a:srgbClr val="FF3300"/>
        </a:dk1>
        <a:lt1>
          <a:srgbClr val="FFFFFF"/>
        </a:lt1>
        <a:dk2>
          <a:srgbClr val="800000"/>
        </a:dk2>
        <a:lt2>
          <a:srgbClr val="FFFFCC"/>
        </a:lt2>
        <a:accent1>
          <a:srgbClr val="FF7C80"/>
        </a:accent1>
        <a:accent2>
          <a:srgbClr val="990000"/>
        </a:accent2>
        <a:accent3>
          <a:srgbClr val="C0AAAA"/>
        </a:accent3>
        <a:accent4>
          <a:srgbClr val="DADADA"/>
        </a:accent4>
        <a:accent5>
          <a:srgbClr val="FFBFC0"/>
        </a:accent5>
        <a:accent6>
          <a:srgbClr val="8A0000"/>
        </a:accent6>
        <a:hlink>
          <a:srgbClr val="FF66CC"/>
        </a:hlink>
        <a:folHlink>
          <a:srgbClr val="FFCC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《数据结构(Java版)(第2版)》</Template>
  <TotalTime>4939</TotalTime>
  <Words>8934</Words>
  <Application>Microsoft Office PowerPoint</Application>
  <PresentationFormat>全屏显示(4:3)</PresentationFormat>
  <Paragraphs>1185</Paragraphs>
  <Slides>93</Slides>
  <Notes>45</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93</vt:i4>
      </vt:variant>
    </vt:vector>
  </HeadingPairs>
  <TitlesOfParts>
    <vt:vector size="108" baseType="lpstr">
      <vt:lpstr>PingFang SC</vt:lpstr>
      <vt:lpstr>方正舒体</vt:lpstr>
      <vt:lpstr>楷体_GB2312</vt:lpstr>
      <vt:lpstr>宋体</vt:lpstr>
      <vt:lpstr>Arial</vt:lpstr>
      <vt:lpstr>Cambria Math</vt:lpstr>
      <vt:lpstr>Comic Sans MS</vt:lpstr>
      <vt:lpstr>Consolas</vt:lpstr>
      <vt:lpstr>Courier New</vt:lpstr>
      <vt:lpstr>Tahoma</vt:lpstr>
      <vt:lpstr>Times New Roman</vt:lpstr>
      <vt:lpstr>Verdana</vt:lpstr>
      <vt:lpstr>Wingdings</vt:lpstr>
      <vt:lpstr>Crayons</vt:lpstr>
      <vt:lpstr>Blends</vt:lpstr>
      <vt:lpstr>第4章   栈和队列</vt:lpstr>
      <vt:lpstr>栈和队列是两种重要的线性结构</vt:lpstr>
      <vt:lpstr>栈和队列是两种重要的线性结构</vt:lpstr>
      <vt:lpstr>4.1   栈</vt:lpstr>
      <vt:lpstr>4.1.1   栈抽象数据类型</vt:lpstr>
      <vt:lpstr>4.1.1   栈抽象数据类型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例2：一个栈的输入序列是12345，若在入栈的过程中允许出栈，则栈的输出序列43512可能实现吗？12345的输出呢？</vt:lpstr>
      <vt:lpstr>PowerPoint 演示文稿</vt:lpstr>
      <vt:lpstr>4.1.1   栈抽象数据类型</vt:lpstr>
      <vt:lpstr>栈的抽象数据结构程序语言描述</vt:lpstr>
      <vt:lpstr>4.1.2   顺序栈</vt:lpstr>
      <vt:lpstr>4.1.2   顺序栈</vt:lpstr>
      <vt:lpstr>4.1.2   顺序栈</vt:lpstr>
      <vt:lpstr>4.1.2   顺序栈</vt:lpstr>
      <vt:lpstr>4.1.2   顺序栈</vt:lpstr>
      <vt:lpstr>4.1.2   顺序栈</vt:lpstr>
      <vt:lpstr>4.1.3   链式栈</vt:lpstr>
      <vt:lpstr>4.1.3   链式栈</vt:lpstr>
      <vt:lpstr>4.1.3   链式栈</vt:lpstr>
      <vt:lpstr>4.1.3   链式栈</vt:lpstr>
      <vt:lpstr>4.1.3   链式栈</vt:lpstr>
      <vt:lpstr>4.1.3   链式栈</vt:lpstr>
      <vt:lpstr>4.1.3   链式栈</vt:lpstr>
      <vt:lpstr>4.1.4   栈的应用</vt:lpstr>
      <vt:lpstr>4.1.4   栈的应用</vt:lpstr>
      <vt:lpstr>例4.1 判断表达式中括号是否匹配</vt:lpstr>
      <vt:lpstr>例4.1 判断表达式中括号是否匹配</vt:lpstr>
      <vt:lpstr>例4.1 判断表达式中圆括号是否匹配</vt:lpstr>
      <vt:lpstr>判断表达式中的圆括号是否匹配的算法程序</vt:lpstr>
      <vt:lpstr>PowerPoint 演示文稿</vt:lpstr>
      <vt:lpstr>PowerPoint 演示文稿</vt:lpstr>
      <vt:lpstr>PowerPoint 演示文稿</vt:lpstr>
      <vt:lpstr>PowerPoint 演示文稿</vt:lpstr>
      <vt:lpstr>例4.3  使用栈计算表达式的值</vt:lpstr>
      <vt:lpstr>例4.3  使用栈计算表达式的值</vt:lpstr>
      <vt:lpstr>例4.3  使用栈计算表达式的值</vt:lpstr>
      <vt:lpstr>PowerPoint 演示文稿</vt:lpstr>
      <vt:lpstr>中缀表达式转换为后缀表达式</vt:lpstr>
      <vt:lpstr>1.将中缀表达式转换为后缀表达式</vt:lpstr>
      <vt:lpstr>2后缀表达式求值</vt:lpstr>
      <vt:lpstr>2.后缀表达式求值 </vt:lpstr>
      <vt:lpstr>表达式求值的另外一种实现方式</vt:lpstr>
      <vt:lpstr>算符的优先关系</vt:lpstr>
      <vt:lpstr>例4.4栈及其应用 </vt:lpstr>
      <vt:lpstr>解题基本思想</vt:lpstr>
      <vt:lpstr>解题基本思想</vt:lpstr>
      <vt:lpstr>解题基本思想</vt:lpstr>
      <vt:lpstr>4.2   队列</vt:lpstr>
      <vt:lpstr>4.2.1   队列抽象数据类型</vt:lpstr>
      <vt:lpstr>4.2.1   队列抽象数据类型</vt:lpstr>
      <vt:lpstr>4.2.1   队列抽象数据类型</vt:lpstr>
      <vt:lpstr>4.2.1   队列抽象数据类型</vt:lpstr>
      <vt:lpstr>4.2.2   顺序队列</vt:lpstr>
      <vt:lpstr>4.2.2   顺序队列</vt:lpstr>
      <vt:lpstr>4.2.2   顺序队列</vt:lpstr>
      <vt:lpstr>4.2.2   顺序队列</vt:lpstr>
      <vt:lpstr>顺序队列改进</vt:lpstr>
      <vt:lpstr>2.顺序循环队列 </vt:lpstr>
      <vt:lpstr>2.顺序循环队列 </vt:lpstr>
      <vt:lpstr>PowerPoint 演示文稿</vt:lpstr>
      <vt:lpstr>3.顺序循环队列类 </vt:lpstr>
      <vt:lpstr>3.顺序循环队列类入队操作 </vt:lpstr>
      <vt:lpstr>3.顺序循环队列类入队操作 </vt:lpstr>
      <vt:lpstr>3.顺序循环队列类出队操作 </vt:lpstr>
      <vt:lpstr>3.顺序循环队列类出队操作 </vt:lpstr>
      <vt:lpstr>操作效率分析</vt:lpstr>
      <vt:lpstr>4.2.3   链式队列</vt:lpstr>
      <vt:lpstr>4.2.3   链式队列</vt:lpstr>
      <vt:lpstr>链式队列的操作</vt:lpstr>
      <vt:lpstr>插入操作</vt:lpstr>
      <vt:lpstr>插入操作</vt:lpstr>
      <vt:lpstr>删除操作</vt:lpstr>
      <vt:lpstr>删除操作</vt:lpstr>
      <vt:lpstr>效率分析</vt:lpstr>
      <vt:lpstr>4.2.4   队列的应用</vt:lpstr>
      <vt:lpstr>例4.3  求解素数环问题。</vt:lpstr>
      <vt:lpstr>求解算法</vt:lpstr>
      <vt:lpstr>算法实现</vt:lpstr>
      <vt:lpstr>算法的缺点</vt:lpstr>
      <vt:lpstr>4.2.5  优先队列</vt:lpstr>
      <vt:lpstr>4.2.5  优先队列</vt:lpstr>
      <vt:lpstr>4.2.5  优先队列</vt:lpstr>
      <vt:lpstr>4.2.5  优先队列</vt:lpstr>
      <vt:lpstr>PowerPoint 演示文稿</vt:lpstr>
      <vt:lpstr>第四章总结</vt:lpstr>
      <vt:lpstr>作业</vt:lpstr>
    </vt:vector>
  </TitlesOfParts>
  <Company>Lenovo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webuser</cp:lastModifiedBy>
  <cp:revision>205</cp:revision>
  <dcterms:created xsi:type="dcterms:W3CDTF">2008-07-15T09:17:14Z</dcterms:created>
  <dcterms:modified xsi:type="dcterms:W3CDTF">2019-10-07T15:30:35Z</dcterms:modified>
</cp:coreProperties>
</file>