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 id="2147483653" r:id="rId2"/>
  </p:sldMasterIdLst>
  <p:notesMasterIdLst>
    <p:notesMasterId r:id="rId181"/>
  </p:notesMasterIdLst>
  <p:handoutMasterIdLst>
    <p:handoutMasterId r:id="rId182"/>
  </p:handoutMasterIdLst>
  <p:sldIdLst>
    <p:sldId id="271" r:id="rId3"/>
    <p:sldId id="294" r:id="rId4"/>
    <p:sldId id="373" r:id="rId5"/>
    <p:sldId id="333" r:id="rId6"/>
    <p:sldId id="371" r:id="rId7"/>
    <p:sldId id="372" r:id="rId8"/>
    <p:sldId id="374" r:id="rId9"/>
    <p:sldId id="335" r:id="rId10"/>
    <p:sldId id="375" r:id="rId11"/>
    <p:sldId id="376" r:id="rId12"/>
    <p:sldId id="377" r:id="rId13"/>
    <p:sldId id="378" r:id="rId14"/>
    <p:sldId id="379" r:id="rId15"/>
    <p:sldId id="336" r:id="rId16"/>
    <p:sldId id="380" r:id="rId17"/>
    <p:sldId id="381" r:id="rId18"/>
    <p:sldId id="382" r:id="rId19"/>
    <p:sldId id="337" r:id="rId20"/>
    <p:sldId id="338" r:id="rId21"/>
    <p:sldId id="339" r:id="rId22"/>
    <p:sldId id="383" r:id="rId23"/>
    <p:sldId id="340" r:id="rId24"/>
    <p:sldId id="384" r:id="rId25"/>
    <p:sldId id="385" r:id="rId26"/>
    <p:sldId id="386" r:id="rId27"/>
    <p:sldId id="387" r:id="rId28"/>
    <p:sldId id="388" r:id="rId29"/>
    <p:sldId id="389" r:id="rId30"/>
    <p:sldId id="347" r:id="rId31"/>
    <p:sldId id="390" r:id="rId32"/>
    <p:sldId id="341" r:id="rId33"/>
    <p:sldId id="342" r:id="rId34"/>
    <p:sldId id="391" r:id="rId35"/>
    <p:sldId id="344" r:id="rId36"/>
    <p:sldId id="392" r:id="rId37"/>
    <p:sldId id="393" r:id="rId38"/>
    <p:sldId id="394" r:id="rId39"/>
    <p:sldId id="396" r:id="rId40"/>
    <p:sldId id="395" r:id="rId41"/>
    <p:sldId id="397" r:id="rId42"/>
    <p:sldId id="348" r:id="rId43"/>
    <p:sldId id="496" r:id="rId44"/>
    <p:sldId id="398" r:id="rId45"/>
    <p:sldId id="399" r:id="rId46"/>
    <p:sldId id="346" r:id="rId47"/>
    <p:sldId id="505" r:id="rId48"/>
    <p:sldId id="506" r:id="rId49"/>
    <p:sldId id="507" r:id="rId50"/>
    <p:sldId id="504" r:id="rId51"/>
    <p:sldId id="349" r:id="rId52"/>
    <p:sldId id="401" r:id="rId53"/>
    <p:sldId id="402" r:id="rId54"/>
    <p:sldId id="403" r:id="rId55"/>
    <p:sldId id="404" r:id="rId56"/>
    <p:sldId id="405" r:id="rId57"/>
    <p:sldId id="406" r:id="rId58"/>
    <p:sldId id="408" r:id="rId59"/>
    <p:sldId id="407" r:id="rId60"/>
    <p:sldId id="409" r:id="rId61"/>
    <p:sldId id="410" r:id="rId62"/>
    <p:sldId id="411" r:id="rId63"/>
    <p:sldId id="412" r:id="rId64"/>
    <p:sldId id="413" r:id="rId65"/>
    <p:sldId id="343" r:id="rId66"/>
    <p:sldId id="414" r:id="rId67"/>
    <p:sldId id="351" r:id="rId68"/>
    <p:sldId id="517" r:id="rId69"/>
    <p:sldId id="415" r:id="rId70"/>
    <p:sldId id="535" r:id="rId71"/>
    <p:sldId id="508" r:id="rId72"/>
    <p:sldId id="417" r:id="rId73"/>
    <p:sldId id="352" r:id="rId74"/>
    <p:sldId id="350" r:id="rId75"/>
    <p:sldId id="513" r:id="rId76"/>
    <p:sldId id="419" r:id="rId77"/>
    <p:sldId id="512" r:id="rId78"/>
    <p:sldId id="524" r:id="rId79"/>
    <p:sldId id="420" r:id="rId80"/>
    <p:sldId id="421" r:id="rId81"/>
    <p:sldId id="422" r:id="rId82"/>
    <p:sldId id="423" r:id="rId83"/>
    <p:sldId id="354" r:id="rId84"/>
    <p:sldId id="424" r:id="rId85"/>
    <p:sldId id="425" r:id="rId86"/>
    <p:sldId id="536" r:id="rId87"/>
    <p:sldId id="515" r:id="rId88"/>
    <p:sldId id="514" r:id="rId89"/>
    <p:sldId id="426" r:id="rId90"/>
    <p:sldId id="427" r:id="rId91"/>
    <p:sldId id="355" r:id="rId92"/>
    <p:sldId id="537" r:id="rId93"/>
    <p:sldId id="538" r:id="rId94"/>
    <p:sldId id="539" r:id="rId95"/>
    <p:sldId id="540" r:id="rId96"/>
    <p:sldId id="428" r:id="rId97"/>
    <p:sldId id="429" r:id="rId98"/>
    <p:sldId id="353" r:id="rId99"/>
    <p:sldId id="430" r:id="rId100"/>
    <p:sldId id="356" r:id="rId101"/>
    <p:sldId id="358" r:id="rId102"/>
    <p:sldId id="431" r:id="rId103"/>
    <p:sldId id="432" r:id="rId104"/>
    <p:sldId id="360" r:id="rId105"/>
    <p:sldId id="483" r:id="rId106"/>
    <p:sldId id="484" r:id="rId107"/>
    <p:sldId id="485" r:id="rId108"/>
    <p:sldId id="486" r:id="rId109"/>
    <p:sldId id="487" r:id="rId110"/>
    <p:sldId id="488" r:id="rId111"/>
    <p:sldId id="489" r:id="rId112"/>
    <p:sldId id="490" r:id="rId113"/>
    <p:sldId id="491" r:id="rId114"/>
    <p:sldId id="492" r:id="rId115"/>
    <p:sldId id="493" r:id="rId116"/>
    <p:sldId id="436" r:id="rId117"/>
    <p:sldId id="438" r:id="rId118"/>
    <p:sldId id="525" r:id="rId119"/>
    <p:sldId id="440" r:id="rId120"/>
    <p:sldId id="437" r:id="rId121"/>
    <p:sldId id="441" r:id="rId122"/>
    <p:sldId id="516" r:id="rId123"/>
    <p:sldId id="439" r:id="rId124"/>
    <p:sldId id="361" r:id="rId125"/>
    <p:sldId id="443" r:id="rId126"/>
    <p:sldId id="541" r:id="rId127"/>
    <p:sldId id="442" r:id="rId128"/>
    <p:sldId id="362" r:id="rId129"/>
    <p:sldId id="497" r:id="rId130"/>
    <p:sldId id="543" r:id="rId131"/>
    <p:sldId id="542" r:id="rId132"/>
    <p:sldId id="498" r:id="rId133"/>
    <p:sldId id="499" r:id="rId134"/>
    <p:sldId id="500" r:id="rId135"/>
    <p:sldId id="501" r:id="rId136"/>
    <p:sldId id="502" r:id="rId137"/>
    <p:sldId id="503" r:id="rId138"/>
    <p:sldId id="357" r:id="rId139"/>
    <p:sldId id="528" r:id="rId140"/>
    <p:sldId id="527" r:id="rId141"/>
    <p:sldId id="530" r:id="rId142"/>
    <p:sldId id="363" r:id="rId143"/>
    <p:sldId id="444" r:id="rId144"/>
    <p:sldId id="446" r:id="rId145"/>
    <p:sldId id="518" r:id="rId146"/>
    <p:sldId id="519" r:id="rId147"/>
    <p:sldId id="445" r:id="rId148"/>
    <p:sldId id="532" r:id="rId149"/>
    <p:sldId id="521" r:id="rId150"/>
    <p:sldId id="447" r:id="rId151"/>
    <p:sldId id="448" r:id="rId152"/>
    <p:sldId id="450" r:id="rId153"/>
    <p:sldId id="451" r:id="rId154"/>
    <p:sldId id="366" r:id="rId155"/>
    <p:sldId id="449" r:id="rId156"/>
    <p:sldId id="456" r:id="rId157"/>
    <p:sldId id="544" r:id="rId158"/>
    <p:sldId id="369" r:id="rId159"/>
    <p:sldId id="365" r:id="rId160"/>
    <p:sldId id="457" r:id="rId161"/>
    <p:sldId id="368" r:id="rId162"/>
    <p:sldId id="459" r:id="rId163"/>
    <p:sldId id="460" r:id="rId164"/>
    <p:sldId id="462" r:id="rId165"/>
    <p:sldId id="463" r:id="rId166"/>
    <p:sldId id="467" r:id="rId167"/>
    <p:sldId id="466" r:id="rId168"/>
    <p:sldId id="480" r:id="rId169"/>
    <p:sldId id="468" r:id="rId170"/>
    <p:sldId id="469" r:id="rId171"/>
    <p:sldId id="471" r:id="rId172"/>
    <p:sldId id="473" r:id="rId173"/>
    <p:sldId id="477" r:id="rId174"/>
    <p:sldId id="533" r:id="rId175"/>
    <p:sldId id="534" r:id="rId176"/>
    <p:sldId id="479" r:id="rId177"/>
    <p:sldId id="481" r:id="rId178"/>
    <p:sldId id="494" r:id="rId179"/>
    <p:sldId id="482" r:id="rId18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buser" initials="s" lastIdx="1" clrIdx="0">
    <p:extLst>
      <p:ext uri="{19B8F6BF-5375-455C-9EA6-DF929625EA0E}">
        <p15:presenceInfo xmlns:p15="http://schemas.microsoft.com/office/powerpoint/2012/main" userId="web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55" autoAdjust="0"/>
    <p:restoredTop sz="80905" autoAdjust="0"/>
  </p:normalViewPr>
  <p:slideViewPr>
    <p:cSldViewPr>
      <p:cViewPr varScale="1">
        <p:scale>
          <a:sx n="69" d="100"/>
          <a:sy n="69" d="100"/>
        </p:scale>
        <p:origin x="180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123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181" Type="http://schemas.openxmlformats.org/officeDocument/2006/relationships/notesMaster" Target="notesMasters/notesMaster1.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82" Type="http://schemas.openxmlformats.org/officeDocument/2006/relationships/handoutMaster" Target="handoutMasters/handoutMaster1.xml"/><Relationship Id="rId6" Type="http://schemas.openxmlformats.org/officeDocument/2006/relationships/slide" Target="slides/slide4.xml"/><Relationship Id="rId23" Type="http://schemas.openxmlformats.org/officeDocument/2006/relationships/slide" Target="slides/slide21.xml"/><Relationship Id="rId119" Type="http://schemas.openxmlformats.org/officeDocument/2006/relationships/slide" Target="slides/slide117.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183" Type="http://schemas.openxmlformats.org/officeDocument/2006/relationships/commentAuthors" Target="commentAuthor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presProps" Target="presProp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slide" Target="slides/slide177.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slide" Target="slides/slide178.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theme" Target="theme/theme1.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tableStyles" Target="tableStyles.xml"/><Relationship Id="rId1" Type="http://schemas.openxmlformats.org/officeDocument/2006/relationships/slideMaster" Target="slideMasters/slideMaster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C4F03F97-91E7-4F10-8F41-3C47B0369746}"/>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zh-CN" altLang="en-US"/>
          </a:p>
        </p:txBody>
      </p:sp>
      <p:sp>
        <p:nvSpPr>
          <p:cNvPr id="105475" name="Rectangle 3">
            <a:extLst>
              <a:ext uri="{FF2B5EF4-FFF2-40B4-BE49-F238E27FC236}">
                <a16:creationId xmlns:a16="http://schemas.microsoft.com/office/drawing/2014/main" id="{ED16E9EE-9C2C-4676-A886-66F217894041}"/>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105476" name="Rectangle 4">
            <a:extLst>
              <a:ext uri="{FF2B5EF4-FFF2-40B4-BE49-F238E27FC236}">
                <a16:creationId xmlns:a16="http://schemas.microsoft.com/office/drawing/2014/main" id="{AAF8F66B-1DCC-46A2-9BDA-2C03C642C932}"/>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en-US" altLang="zh-CN"/>
          </a:p>
        </p:txBody>
      </p:sp>
      <p:sp>
        <p:nvSpPr>
          <p:cNvPr id="105477" name="Rectangle 5">
            <a:extLst>
              <a:ext uri="{FF2B5EF4-FFF2-40B4-BE49-F238E27FC236}">
                <a16:creationId xmlns:a16="http://schemas.microsoft.com/office/drawing/2014/main" id="{4CCE3214-2C3A-43DC-901A-6229214C3B52}"/>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D9AED1D-78E6-4648-ABD7-8B4302F8811D}" type="slidenum">
              <a:rPr lang="zh-CN" altLang="en-US"/>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D940E633-EEDC-4A28-8E7C-727D90F829D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zh-CN" altLang="en-US"/>
          </a:p>
        </p:txBody>
      </p:sp>
      <p:sp>
        <p:nvSpPr>
          <p:cNvPr id="107523" name="Rectangle 3">
            <a:extLst>
              <a:ext uri="{FF2B5EF4-FFF2-40B4-BE49-F238E27FC236}">
                <a16:creationId xmlns:a16="http://schemas.microsoft.com/office/drawing/2014/main" id="{C5D88D0C-785B-44A5-9EA6-7723BDCBB17A}"/>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158724" name="Rectangle 4">
            <a:extLst>
              <a:ext uri="{FF2B5EF4-FFF2-40B4-BE49-F238E27FC236}">
                <a16:creationId xmlns:a16="http://schemas.microsoft.com/office/drawing/2014/main" id="{1FA33C4F-14B5-4FFD-9AFF-881337402ABF}"/>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5" name="Rectangle 5">
            <a:extLst>
              <a:ext uri="{FF2B5EF4-FFF2-40B4-BE49-F238E27FC236}">
                <a16:creationId xmlns:a16="http://schemas.microsoft.com/office/drawing/2014/main" id="{931B1FF8-9FC9-4261-A998-356CA82F18B8}"/>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07526" name="Rectangle 6">
            <a:extLst>
              <a:ext uri="{FF2B5EF4-FFF2-40B4-BE49-F238E27FC236}">
                <a16:creationId xmlns:a16="http://schemas.microsoft.com/office/drawing/2014/main" id="{7BEC8CE1-629C-43D1-952B-AB10FB08E278}"/>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en-US" altLang="zh-CN"/>
          </a:p>
        </p:txBody>
      </p:sp>
      <p:sp>
        <p:nvSpPr>
          <p:cNvPr id="107527" name="Rectangle 7">
            <a:extLst>
              <a:ext uri="{FF2B5EF4-FFF2-40B4-BE49-F238E27FC236}">
                <a16:creationId xmlns:a16="http://schemas.microsoft.com/office/drawing/2014/main" id="{C86EA405-14AE-44A5-97FE-27C385D1C812}"/>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792CBD1-9689-4F9C-B36D-91868F359B58}"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dirty="0"/>
              <a:t>树是数据元素（结点）之间具有层次关系的非线性结构。</a:t>
            </a:r>
            <a:endParaRPr lang="en-US" altLang="zh-CN" sz="1800" dirty="0"/>
          </a:p>
          <a:p>
            <a:r>
              <a:rPr lang="zh-CN" altLang="en-US" sz="1800" dirty="0"/>
              <a:t>根结点没有前驱结点；除根以外的结点只有一个前驱结点，有零至多个后继结点。</a:t>
            </a:r>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1</a:t>
            </a:fld>
            <a:endParaRPr lang="en-US" altLang="zh-CN"/>
          </a:p>
        </p:txBody>
      </p:sp>
    </p:spTree>
    <p:extLst>
      <p:ext uri="{BB962C8B-B14F-4D97-AF65-F5344CB8AC3E}">
        <p14:creationId xmlns:p14="http://schemas.microsoft.com/office/powerpoint/2010/main" val="1139466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广义表的元素有多少个？ 层数是多少？</a:t>
            </a:r>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16</a:t>
            </a:fld>
            <a:endParaRPr lang="en-US" altLang="zh-CN"/>
          </a:p>
        </p:txBody>
      </p:sp>
    </p:spTree>
    <p:extLst>
      <p:ext uri="{BB962C8B-B14F-4D97-AF65-F5344CB8AC3E}">
        <p14:creationId xmlns:p14="http://schemas.microsoft.com/office/powerpoint/2010/main" val="24314826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思考题？ 二叉树是不是度为</a:t>
            </a:r>
            <a:r>
              <a:rPr lang="en-US" altLang="zh-CN" dirty="0"/>
              <a:t>2</a:t>
            </a:r>
            <a:r>
              <a:rPr lang="zh-CN" altLang="en-US" dirty="0"/>
              <a:t>的树？ 二叉树是不是度为</a:t>
            </a:r>
            <a:r>
              <a:rPr lang="en-US" altLang="zh-CN" dirty="0"/>
              <a:t>2</a:t>
            </a:r>
            <a:r>
              <a:rPr lang="zh-CN" altLang="en-US" dirty="0"/>
              <a:t>的有序树？ 为什么？</a:t>
            </a:r>
            <a:endParaRPr lang="en-US" altLang="zh-CN" dirty="0"/>
          </a:p>
          <a:p>
            <a:r>
              <a:rPr lang="zh-CN" altLang="en-US" dirty="0"/>
              <a:t>二叉树是</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20</a:t>
            </a:fld>
            <a:endParaRPr lang="en-US" altLang="zh-CN"/>
          </a:p>
        </p:txBody>
      </p:sp>
    </p:spTree>
    <p:extLst>
      <p:ext uri="{BB962C8B-B14F-4D97-AF65-F5344CB8AC3E}">
        <p14:creationId xmlns:p14="http://schemas.microsoft.com/office/powerpoint/2010/main" val="2459563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二叉树是有序树吗？</a:t>
            </a:r>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21</a:t>
            </a:fld>
            <a:endParaRPr lang="en-US" altLang="zh-CN"/>
          </a:p>
        </p:txBody>
      </p:sp>
    </p:spTree>
    <p:extLst>
      <p:ext uri="{BB962C8B-B14F-4D97-AF65-F5344CB8AC3E}">
        <p14:creationId xmlns:p14="http://schemas.microsoft.com/office/powerpoint/2010/main" val="3059916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画出一棵树，看看是不是除了根节点，都是孩子结点。都是其他结点的孩子结点 。</a:t>
            </a:r>
            <a:endParaRPr lang="en-US" altLang="zh-CN" dirty="0"/>
          </a:p>
          <a:p>
            <a:r>
              <a:rPr lang="zh-CN" altLang="en-US" dirty="0"/>
              <a:t>那么孩子结点的数量为</a:t>
            </a:r>
            <a:r>
              <a:rPr lang="en-US" altLang="zh-CN" dirty="0"/>
              <a:t>n-1</a:t>
            </a:r>
          </a:p>
          <a:p>
            <a:r>
              <a:rPr lang="zh-CN" altLang="en-US" dirty="0"/>
              <a:t>树中有很多结点，其中除根结点以外，每个结点都是别的结点的孩子，那么有多少个孩子结点呢</a:t>
            </a:r>
            <a:r>
              <a:rPr lang="en-US" altLang="zh-CN" dirty="0"/>
              <a:t>? N-1 </a:t>
            </a:r>
            <a:r>
              <a:rPr lang="zh-CN" altLang="en-US" dirty="0"/>
              <a:t>个孩子结点。</a:t>
            </a:r>
            <a:endParaRPr lang="en-US" altLang="zh-CN" dirty="0"/>
          </a:p>
          <a:p>
            <a:r>
              <a:rPr lang="zh-CN" altLang="en-US" dirty="0"/>
              <a:t>孩子结点的数量还可以怎么计算呢</a:t>
            </a:r>
            <a:r>
              <a:rPr lang="en-US" altLang="zh-CN" dirty="0"/>
              <a:t>? </a:t>
            </a:r>
            <a:r>
              <a:rPr lang="zh-CN" altLang="en-US" dirty="0"/>
              <a:t>从度的角度，对结点进行划分。度为</a:t>
            </a:r>
            <a:r>
              <a:rPr lang="en-US" altLang="zh-CN" dirty="0"/>
              <a:t>0 </a:t>
            </a:r>
            <a:r>
              <a:rPr lang="zh-CN" altLang="en-US" dirty="0"/>
              <a:t>的结点，这是叶子结点。度为</a:t>
            </a:r>
            <a:r>
              <a:rPr lang="en-US" altLang="zh-CN" dirty="0"/>
              <a:t>1</a:t>
            </a:r>
            <a:r>
              <a:rPr lang="zh-CN" altLang="en-US" dirty="0"/>
              <a:t>的结点，度为</a:t>
            </a:r>
            <a:r>
              <a:rPr lang="en-US" altLang="zh-CN" dirty="0"/>
              <a:t>2</a:t>
            </a:r>
            <a:r>
              <a:rPr lang="zh-CN" altLang="en-US" dirty="0"/>
              <a:t>的结点。</a:t>
            </a:r>
            <a:endParaRPr lang="en-US" altLang="zh-CN" dirty="0"/>
          </a:p>
          <a:p>
            <a:r>
              <a:rPr lang="en-US" altLang="zh-CN" dirty="0"/>
              <a:t>N</a:t>
            </a:r>
            <a:r>
              <a:rPr lang="zh-CN" altLang="en-US" dirty="0"/>
              <a:t> </a:t>
            </a:r>
            <a:r>
              <a:rPr lang="en-US" altLang="zh-CN" dirty="0"/>
              <a:t>=</a:t>
            </a:r>
            <a:r>
              <a:rPr lang="zh-CN" altLang="en-US" dirty="0"/>
              <a:t> </a:t>
            </a:r>
            <a:r>
              <a:rPr lang="en-US" altLang="zh-CN" dirty="0"/>
              <a:t>n0</a:t>
            </a:r>
            <a:r>
              <a:rPr lang="zh-CN" altLang="en-US" dirty="0"/>
              <a:t> </a:t>
            </a:r>
            <a:r>
              <a:rPr lang="en-US" altLang="zh-CN" dirty="0"/>
              <a:t>+</a:t>
            </a:r>
            <a:r>
              <a:rPr lang="zh-CN" altLang="en-US" dirty="0"/>
              <a:t> </a:t>
            </a:r>
            <a:r>
              <a:rPr lang="en-US" altLang="zh-CN" dirty="0"/>
              <a:t>n1+</a:t>
            </a:r>
            <a:r>
              <a:rPr lang="zh-CN" altLang="en-US" dirty="0"/>
              <a:t> </a:t>
            </a:r>
            <a:r>
              <a:rPr lang="en-US" altLang="zh-CN" dirty="0"/>
              <a:t>n2;</a:t>
            </a:r>
          </a:p>
          <a:p>
            <a:r>
              <a:rPr lang="zh-CN" altLang="en-US" dirty="0"/>
              <a:t>每个度为</a:t>
            </a:r>
            <a:r>
              <a:rPr lang="en-US" altLang="zh-CN" dirty="0"/>
              <a:t>0</a:t>
            </a:r>
            <a:r>
              <a:rPr lang="zh-CN" altLang="en-US" dirty="0"/>
              <a:t>的结点，有多少孩子结点？ </a:t>
            </a:r>
            <a:r>
              <a:rPr lang="en-US" altLang="zh-CN" dirty="0"/>
              <a:t>0</a:t>
            </a:r>
            <a:r>
              <a:rPr lang="zh-CN" altLang="en-US" dirty="0"/>
              <a:t>个。</a:t>
            </a:r>
            <a:endParaRPr lang="en-US" altLang="zh-CN" dirty="0"/>
          </a:p>
          <a:p>
            <a:r>
              <a:rPr lang="zh-CN" altLang="en-US" dirty="0"/>
              <a:t>每个度为</a:t>
            </a:r>
            <a:r>
              <a:rPr lang="en-US" altLang="zh-CN" dirty="0"/>
              <a:t>1</a:t>
            </a:r>
            <a:r>
              <a:rPr lang="zh-CN" altLang="en-US" dirty="0"/>
              <a:t>的结点，有多少孩子结点？ </a:t>
            </a:r>
            <a:r>
              <a:rPr lang="en-US" altLang="zh-CN" dirty="0"/>
              <a:t>1</a:t>
            </a:r>
            <a:r>
              <a:rPr lang="zh-CN" altLang="en-US" dirty="0"/>
              <a:t>个。</a:t>
            </a:r>
            <a:endParaRPr lang="en-US" altLang="zh-CN" dirty="0"/>
          </a:p>
          <a:p>
            <a:r>
              <a:rPr lang="zh-CN" altLang="en-US" dirty="0"/>
              <a:t>每个度为</a:t>
            </a:r>
            <a:r>
              <a:rPr lang="en-US" altLang="zh-CN" dirty="0"/>
              <a:t>2</a:t>
            </a:r>
            <a:r>
              <a:rPr lang="zh-CN" altLang="en-US" dirty="0"/>
              <a:t>的结点，有多少孩子结点</a:t>
            </a:r>
            <a:r>
              <a:rPr lang="en-US" altLang="zh-CN" dirty="0"/>
              <a:t>?   2</a:t>
            </a:r>
            <a:r>
              <a:rPr lang="zh-CN" altLang="en-US" dirty="0"/>
              <a:t>个。</a:t>
            </a:r>
            <a:endParaRPr lang="en-US" altLang="zh-CN" dirty="0"/>
          </a:p>
          <a:p>
            <a:r>
              <a:rPr lang="zh-CN" altLang="en-US" dirty="0"/>
              <a:t>孩子结点如何产生呢？ 所有结点产生的孩子结点。每个孩子结点，只能有一个双亲。</a:t>
            </a:r>
            <a:endParaRPr lang="en-US" altLang="zh-CN" dirty="0"/>
          </a:p>
          <a:p>
            <a:r>
              <a:rPr lang="zh-CN" altLang="en-US" dirty="0"/>
              <a:t>所有类型的结点产生的孩子结点，是不是有冲突的呢？由重复吗？一个孩子由两个双亲，会吗？ 不会。</a:t>
            </a:r>
            <a:endParaRPr lang="en-US" altLang="zh-CN" dirty="0"/>
          </a:p>
          <a:p>
            <a:r>
              <a:rPr lang="en-US" altLang="zh-CN" dirty="0"/>
              <a:t>                                                                                </a:t>
            </a:r>
            <a:r>
              <a:rPr lang="zh-CN" altLang="en-US" dirty="0"/>
              <a:t> 有些孩子没有被计算吗？不会，不可能哪个孩子没有双亲。 </a:t>
            </a:r>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24</a:t>
            </a:fld>
            <a:endParaRPr lang="en-US" altLang="zh-CN"/>
          </a:p>
        </p:txBody>
      </p:sp>
    </p:spTree>
    <p:extLst>
      <p:ext uri="{BB962C8B-B14F-4D97-AF65-F5344CB8AC3E}">
        <p14:creationId xmlns:p14="http://schemas.microsoft.com/office/powerpoint/2010/main" val="2176259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一棵具有</a:t>
            </a:r>
            <a:r>
              <a:rPr lang="en-US" altLang="zh-CN" dirty="0"/>
              <a:t>n</a:t>
            </a:r>
            <a:r>
              <a:rPr lang="zh-CN" altLang="en-US" dirty="0"/>
              <a:t>个结点高度为</a:t>
            </a:r>
            <a:r>
              <a:rPr lang="en-US" altLang="zh-CN" dirty="0"/>
              <a:t>h</a:t>
            </a:r>
            <a:r>
              <a:rPr lang="zh-CN" altLang="en-US" dirty="0"/>
              <a:t>的二叉树，如果每个结点与高度为</a:t>
            </a:r>
            <a:r>
              <a:rPr lang="en-US" altLang="zh-CN" dirty="0"/>
              <a:t>h</a:t>
            </a:r>
            <a:r>
              <a:rPr lang="zh-CN" altLang="en-US" dirty="0"/>
              <a:t>的满二叉树中序号为</a:t>
            </a:r>
            <a:r>
              <a:rPr lang="en-US" altLang="zh-CN" dirty="0"/>
              <a:t>0~n-1</a:t>
            </a:r>
            <a:r>
              <a:rPr lang="zh-CN" altLang="en-US" dirty="0"/>
              <a:t>的结点一一对应 。</a:t>
            </a:r>
            <a:endParaRPr lang="en-US" altLang="zh-CN" dirty="0"/>
          </a:p>
          <a:p>
            <a:r>
              <a:rPr lang="zh-CN" altLang="en-US" dirty="0"/>
              <a:t>看</a:t>
            </a:r>
            <a:r>
              <a:rPr lang="en-US" altLang="zh-CN" dirty="0"/>
              <a:t>P140</a:t>
            </a:r>
            <a:r>
              <a:rPr lang="zh-CN" altLang="en-US" dirty="0"/>
              <a:t>页，图</a:t>
            </a:r>
            <a:r>
              <a:rPr lang="en-US" altLang="zh-CN" dirty="0"/>
              <a:t>6.5(c), </a:t>
            </a:r>
            <a:r>
              <a:rPr lang="zh-CN" altLang="en-US" dirty="0"/>
              <a:t>其中</a:t>
            </a:r>
            <a:r>
              <a:rPr lang="en-US" altLang="zh-CN" dirty="0"/>
              <a:t>c</a:t>
            </a:r>
            <a:r>
              <a:rPr lang="zh-CN" altLang="en-US" dirty="0"/>
              <a:t>图中没有</a:t>
            </a:r>
            <a:r>
              <a:rPr lang="en-US" altLang="zh-CN" dirty="0"/>
              <a:t>E</a:t>
            </a:r>
            <a:r>
              <a:rPr lang="zh-CN" altLang="en-US" dirty="0"/>
              <a:t>结点，</a:t>
            </a:r>
            <a:r>
              <a:rPr lang="en-US" altLang="zh-CN" dirty="0"/>
              <a:t>F</a:t>
            </a:r>
            <a:r>
              <a:rPr lang="zh-CN" altLang="en-US" dirty="0"/>
              <a:t>结点的编号是</a:t>
            </a:r>
            <a:r>
              <a:rPr lang="en-US" altLang="zh-CN" dirty="0"/>
              <a:t>4</a:t>
            </a:r>
            <a:r>
              <a:rPr lang="zh-CN" altLang="en-US" dirty="0"/>
              <a:t>，而在满二叉树中</a:t>
            </a:r>
            <a:r>
              <a:rPr lang="en-US" altLang="zh-CN" dirty="0"/>
              <a:t>F</a:t>
            </a:r>
            <a:r>
              <a:rPr lang="zh-CN" altLang="en-US" dirty="0"/>
              <a:t>结点的编号为</a:t>
            </a:r>
            <a:r>
              <a:rPr lang="en-US" altLang="zh-CN" dirty="0"/>
              <a:t>5</a:t>
            </a:r>
            <a:r>
              <a:rPr lang="zh-CN" altLang="en-US" dirty="0"/>
              <a:t>，所以不一致，并不是满二叉树。</a:t>
            </a:r>
            <a:endParaRPr lang="en-US" altLang="zh-CN" dirty="0"/>
          </a:p>
          <a:p>
            <a:endParaRPr lang="en-US" altLang="zh-CN" dirty="0"/>
          </a:p>
          <a:p>
            <a:r>
              <a:rPr lang="zh-CN" altLang="en-US" sz="1200" dirty="0"/>
              <a:t>若在一棵深度为</a:t>
            </a:r>
            <a:r>
              <a:rPr lang="en-US" altLang="zh-CN" sz="1200" dirty="0"/>
              <a:t>h (h &gt; 1) </a:t>
            </a:r>
            <a:r>
              <a:rPr lang="zh-CN" altLang="en-US" sz="1200" dirty="0"/>
              <a:t>的二叉树中，第</a:t>
            </a:r>
            <a:r>
              <a:rPr lang="en-US" altLang="zh-CN" sz="1200" dirty="0"/>
              <a:t>1</a:t>
            </a:r>
            <a:r>
              <a:rPr lang="zh-CN" altLang="en-US" sz="1200" dirty="0"/>
              <a:t>层到第</a:t>
            </a:r>
            <a:r>
              <a:rPr lang="en-US" altLang="zh-CN" sz="1200" dirty="0"/>
              <a:t>h-1</a:t>
            </a:r>
            <a:r>
              <a:rPr lang="zh-CN" altLang="en-US" sz="1200" dirty="0"/>
              <a:t>层构成一棵深度为</a:t>
            </a:r>
            <a:r>
              <a:rPr lang="en-US" altLang="zh-CN" sz="1200" dirty="0"/>
              <a:t>h-1</a:t>
            </a:r>
            <a:r>
              <a:rPr lang="zh-CN" altLang="en-US" sz="1200" dirty="0"/>
              <a:t>的满二叉树，第</a:t>
            </a:r>
            <a:r>
              <a:rPr lang="en-US" altLang="zh-CN" sz="1200" dirty="0"/>
              <a:t>h</a:t>
            </a:r>
            <a:r>
              <a:rPr lang="zh-CN" altLang="en-US" sz="1200" dirty="0"/>
              <a:t>层的结点不满</a:t>
            </a:r>
            <a:r>
              <a:rPr lang="en-US" altLang="zh-CN" sz="1200" dirty="0"/>
              <a:t>2</a:t>
            </a:r>
            <a:r>
              <a:rPr lang="en-US" altLang="zh-CN" sz="1200" baseline="30000" dirty="0"/>
              <a:t>h-1</a:t>
            </a:r>
            <a:r>
              <a:rPr lang="zh-CN" altLang="en-US" sz="1200" dirty="0"/>
              <a:t>个结点，而这些结点都满放在该层最左边，则此二叉树称为完全二叉树。</a:t>
            </a:r>
            <a:endParaRPr lang="en-US" altLang="zh-CN" sz="1200" dirty="0"/>
          </a:p>
          <a:p>
            <a:r>
              <a:rPr lang="zh-CN" altLang="en-US" sz="1200" dirty="0"/>
              <a:t>什么时候出现在两层？</a:t>
            </a:r>
            <a:endParaRPr lang="en-US" altLang="zh-CN" sz="1200" dirty="0"/>
          </a:p>
          <a:p>
            <a:r>
              <a:rPr lang="en-US" altLang="zh-CN" sz="1200" dirty="0"/>
              <a:t>   A</a:t>
            </a:r>
          </a:p>
          <a:p>
            <a:r>
              <a:rPr lang="en-US" altLang="zh-CN" sz="1200" dirty="0"/>
              <a:t> B   C</a:t>
            </a:r>
          </a:p>
          <a:p>
            <a:r>
              <a:rPr lang="en-US" altLang="zh-CN" sz="1200" dirty="0"/>
              <a:t>E  F</a:t>
            </a:r>
            <a:endParaRPr lang="zh-CN" altLang="en-US" dirty="0"/>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26</a:t>
            </a:fld>
            <a:endParaRPr lang="en-US" altLang="zh-CN"/>
          </a:p>
        </p:txBody>
      </p:sp>
    </p:spTree>
    <p:extLst>
      <p:ext uri="{BB962C8B-B14F-4D97-AF65-F5344CB8AC3E}">
        <p14:creationId xmlns:p14="http://schemas.microsoft.com/office/powerpoint/2010/main" val="40815054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N&gt; 2</a:t>
            </a:r>
            <a:r>
              <a:rPr lang="en-US" altLang="zh-CN" baseline="30000" dirty="0"/>
              <a:t>(k-1)</a:t>
            </a:r>
            <a:r>
              <a:rPr lang="en-US" altLang="zh-CN" baseline="0" dirty="0"/>
              <a:t>-1, </a:t>
            </a:r>
            <a:r>
              <a:rPr lang="zh-CN" altLang="en-US" baseline="0" dirty="0"/>
              <a:t>那么 </a:t>
            </a:r>
            <a:r>
              <a:rPr lang="en-US" altLang="zh-CN" baseline="0" dirty="0"/>
              <a:t>n&gt;= </a:t>
            </a:r>
            <a:r>
              <a:rPr lang="en-US" altLang="zh-CN" dirty="0"/>
              <a:t>2</a:t>
            </a:r>
            <a:r>
              <a:rPr lang="en-US" altLang="zh-CN" baseline="30000" dirty="0"/>
              <a:t>(k-1)</a:t>
            </a:r>
          </a:p>
          <a:p>
            <a:r>
              <a:rPr lang="en-US" altLang="zh-CN" baseline="0" dirty="0"/>
              <a:t>N&lt; = </a:t>
            </a:r>
            <a:r>
              <a:rPr lang="en-US" altLang="zh-CN" dirty="0"/>
              <a:t>2</a:t>
            </a:r>
            <a:r>
              <a:rPr lang="en-US" altLang="zh-CN" baseline="30000" dirty="0"/>
              <a:t>k-1  </a:t>
            </a:r>
            <a:endParaRPr lang="en-US" altLang="zh-CN" baseline="0" dirty="0"/>
          </a:p>
          <a:p>
            <a:r>
              <a:rPr lang="en-US" altLang="zh-CN" dirty="0"/>
              <a:t>K&lt;= log</a:t>
            </a:r>
            <a:r>
              <a:rPr lang="en-US" altLang="zh-CN" baseline="-25000" dirty="0"/>
              <a:t>2</a:t>
            </a:r>
            <a:r>
              <a:rPr lang="en-US" altLang="zh-CN" baseline="0" dirty="0"/>
              <a:t>n +1;</a:t>
            </a:r>
          </a:p>
          <a:p>
            <a:r>
              <a:rPr lang="en-US" altLang="zh-CN" baseline="0" dirty="0"/>
              <a:t>K&gt;log</a:t>
            </a:r>
            <a:r>
              <a:rPr lang="en-US" altLang="zh-CN" baseline="-25000" dirty="0"/>
              <a:t>2</a:t>
            </a:r>
            <a:r>
              <a:rPr lang="en-US" altLang="zh-CN" baseline="0" dirty="0"/>
              <a:t>n     </a:t>
            </a:r>
            <a:r>
              <a:rPr lang="zh-CN" altLang="en-US" baseline="0" dirty="0"/>
              <a:t>比如</a:t>
            </a:r>
            <a:r>
              <a:rPr lang="en-US" altLang="zh-CN" baseline="0" dirty="0" err="1"/>
              <a:t>logn</a:t>
            </a:r>
            <a:r>
              <a:rPr lang="en-US" altLang="zh-CN" baseline="0" dirty="0"/>
              <a:t> = 2.1</a:t>
            </a:r>
            <a:r>
              <a:rPr lang="zh-CN" altLang="en-US" baseline="0" dirty="0"/>
              <a:t>；</a:t>
            </a:r>
            <a:r>
              <a:rPr lang="en-US" altLang="zh-CN" baseline="0" dirty="0"/>
              <a:t>k&lt;=3.1 k&gt;2.1; k</a:t>
            </a:r>
            <a:r>
              <a:rPr lang="zh-CN" altLang="en-US" baseline="0" dirty="0"/>
              <a:t>为整数。 </a:t>
            </a:r>
            <a:r>
              <a:rPr lang="en-US" altLang="zh-CN" baseline="0" dirty="0"/>
              <a:t>K =3</a:t>
            </a:r>
            <a:r>
              <a:rPr lang="zh-CN" altLang="en-US" baseline="0" dirty="0"/>
              <a:t>，</a:t>
            </a:r>
            <a:endParaRPr lang="en-US" altLang="zh-CN" baseline="0" dirty="0"/>
          </a:p>
          <a:p>
            <a:r>
              <a:rPr lang="en-US" altLang="zh-CN" baseline="0" dirty="0"/>
              <a:t>N</a:t>
            </a:r>
            <a:r>
              <a:rPr lang="zh-CN" altLang="en-US" baseline="0" dirty="0"/>
              <a:t>最大就是</a:t>
            </a:r>
            <a:r>
              <a:rPr lang="en-US" altLang="zh-CN" baseline="0" dirty="0"/>
              <a:t>2k-1</a:t>
            </a:r>
            <a:r>
              <a:rPr lang="zh-CN" altLang="en-US" baseline="0" dirty="0"/>
              <a:t>，那么</a:t>
            </a:r>
            <a:r>
              <a:rPr lang="en-US" altLang="zh-CN" baseline="0" dirty="0"/>
              <a:t>n</a:t>
            </a:r>
            <a:r>
              <a:rPr lang="zh-CN" altLang="en-US" baseline="0" dirty="0"/>
              <a:t>肯定小于</a:t>
            </a:r>
            <a:r>
              <a:rPr lang="en-US" altLang="zh-CN" baseline="0" dirty="0"/>
              <a:t>2k</a:t>
            </a:r>
          </a:p>
          <a:p>
            <a:r>
              <a:rPr lang="en-US" altLang="zh-CN" baseline="0" dirty="0"/>
              <a:t>N</a:t>
            </a:r>
            <a:r>
              <a:rPr lang="zh-CN" altLang="en-US" baseline="0" dirty="0"/>
              <a:t>大于</a:t>
            </a:r>
            <a:r>
              <a:rPr lang="en-US" altLang="zh-CN" baseline="0" dirty="0"/>
              <a:t>2</a:t>
            </a:r>
            <a:endParaRPr lang="zh-CN" altLang="en-US" dirty="0"/>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28</a:t>
            </a:fld>
            <a:endParaRPr lang="en-US" altLang="zh-CN"/>
          </a:p>
        </p:txBody>
      </p:sp>
    </p:spTree>
    <p:extLst>
      <p:ext uri="{BB962C8B-B14F-4D97-AF65-F5344CB8AC3E}">
        <p14:creationId xmlns:p14="http://schemas.microsoft.com/office/powerpoint/2010/main" val="989542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只有完全二叉树，满二叉树结点之间才具备这些特性，因为每个结点前面的结点都是满的。</a:t>
            </a:r>
            <a:endParaRPr lang="en-US" altLang="zh-CN" dirty="0"/>
          </a:p>
          <a:p>
            <a:r>
              <a:rPr lang="zh-CN" altLang="en-US" dirty="0"/>
              <a:t>这个大家只需要画出一个树，就知道各个结点之间的关系了，不要死记。</a:t>
            </a:r>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29</a:t>
            </a:fld>
            <a:endParaRPr lang="en-US" altLang="zh-CN"/>
          </a:p>
        </p:txBody>
      </p:sp>
    </p:spTree>
    <p:extLst>
      <p:ext uri="{BB962C8B-B14F-4D97-AF65-F5344CB8AC3E}">
        <p14:creationId xmlns:p14="http://schemas.microsoft.com/office/powerpoint/2010/main" val="16698488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二叉树的插入？ 插入位置是什么？ </a:t>
            </a:r>
            <a:r>
              <a:rPr lang="en-US" altLang="zh-CN" dirty="0"/>
              <a:t>P</a:t>
            </a:r>
            <a:r>
              <a:rPr lang="zh-CN" altLang="en-US" dirty="0"/>
              <a:t>就是插入的位置， 二叉树怎么表示？二叉链表来表示</a:t>
            </a:r>
            <a:r>
              <a:rPr lang="en-US" altLang="zh-CN" dirty="0"/>
              <a:t>? </a:t>
            </a:r>
            <a:r>
              <a:rPr lang="zh-CN" altLang="en-US" dirty="0"/>
              <a:t>左孩子？还是右孩子？</a:t>
            </a:r>
            <a:endParaRPr lang="en-US" altLang="zh-CN" dirty="0"/>
          </a:p>
          <a:p>
            <a:r>
              <a:rPr lang="zh-CN" altLang="en-US" dirty="0"/>
              <a:t>二叉树的删除？ </a:t>
            </a:r>
            <a:r>
              <a:rPr lang="en-US" altLang="zh-CN" dirty="0"/>
              <a:t>p</a:t>
            </a:r>
            <a:r>
              <a:rPr lang="zh-CN" altLang="en-US" dirty="0"/>
              <a:t>是具体的位置，但是左孩子？还是右孩子？</a:t>
            </a:r>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31</a:t>
            </a:fld>
            <a:endParaRPr lang="en-US" altLang="zh-CN"/>
          </a:p>
        </p:txBody>
      </p:sp>
    </p:spTree>
    <p:extLst>
      <p:ext uri="{BB962C8B-B14F-4D97-AF65-F5344CB8AC3E}">
        <p14:creationId xmlns:p14="http://schemas.microsoft.com/office/powerpoint/2010/main" val="5497193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性质</a:t>
            </a:r>
            <a:r>
              <a:rPr lang="en-US" altLang="zh-CN" dirty="0"/>
              <a:t>4</a:t>
            </a:r>
            <a:r>
              <a:rPr lang="zh-CN" altLang="en-US" dirty="0"/>
              <a:t>和性质</a:t>
            </a:r>
            <a:r>
              <a:rPr lang="en-US" altLang="zh-CN" dirty="0"/>
              <a:t>5</a:t>
            </a:r>
            <a:r>
              <a:rPr lang="zh-CN" altLang="en-US"/>
              <a:t>都是用来说明完全二叉树的，一般的树没有这个性质。</a:t>
            </a:r>
            <a:endParaRPr lang="en-US" altLang="zh-CN"/>
          </a:p>
          <a:p>
            <a:r>
              <a:rPr lang="zh-CN" altLang="en-US" dirty="0"/>
              <a:t>线性表的顺序存储</a:t>
            </a:r>
            <a:r>
              <a:rPr lang="en-US" altLang="zh-CN" dirty="0"/>
              <a:t>?  </a:t>
            </a:r>
            <a:r>
              <a:rPr lang="zh-CN" altLang="en-US" dirty="0"/>
              <a:t>数组来表示？ 数据元素的内在的物理存储次序反应了线性表元素之间的逻辑次序，所以数组中不需要存储逻辑关系。</a:t>
            </a:r>
            <a:endParaRPr lang="en-US" altLang="zh-CN" dirty="0"/>
          </a:p>
          <a:p>
            <a:r>
              <a:rPr lang="zh-CN" altLang="en-US" dirty="0"/>
              <a:t>二叉树的存储？ 除了存储结点？ 是不是还需要存储逻辑结构？ </a:t>
            </a:r>
            <a:endParaRPr lang="en-US" altLang="zh-CN" dirty="0"/>
          </a:p>
          <a:p>
            <a:r>
              <a:rPr lang="zh-CN" altLang="en-US" dirty="0"/>
              <a:t>二叉树是不是也可以按照某种次序关系存放？ 来反映逻辑关系</a:t>
            </a:r>
            <a:r>
              <a:rPr lang="en-US" altLang="zh-CN" dirty="0"/>
              <a:t>? </a:t>
            </a:r>
            <a:r>
              <a:rPr lang="zh-CN" altLang="en-US" dirty="0"/>
              <a:t>答案是肯定的。</a:t>
            </a:r>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33</a:t>
            </a:fld>
            <a:endParaRPr lang="en-US" altLang="zh-CN"/>
          </a:p>
        </p:txBody>
      </p:sp>
    </p:spTree>
    <p:extLst>
      <p:ext uri="{BB962C8B-B14F-4D97-AF65-F5344CB8AC3E}">
        <p14:creationId xmlns:p14="http://schemas.microsoft.com/office/powerpoint/2010/main" val="1034570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因为只有完全二叉树，具有性质</a:t>
            </a:r>
            <a:r>
              <a:rPr lang="en-US" altLang="zh-CN" dirty="0"/>
              <a:t>5</a:t>
            </a:r>
            <a:r>
              <a:rPr lang="zh-CN" altLang="en-US" dirty="0"/>
              <a:t>，就是左孩子为</a:t>
            </a:r>
            <a:r>
              <a:rPr lang="en-US" altLang="zh-CN" dirty="0"/>
              <a:t>2i+1</a:t>
            </a:r>
            <a:r>
              <a:rPr lang="zh-CN" altLang="en-US" dirty="0"/>
              <a:t>，右孩子为</a:t>
            </a:r>
            <a:r>
              <a:rPr lang="en-US" altLang="zh-CN" dirty="0"/>
              <a:t>2i +2, </a:t>
            </a:r>
            <a:r>
              <a:rPr lang="zh-CN" altLang="en-US" dirty="0"/>
              <a:t>而顺序存储只能存储完全二叉树，所以如果需要存储一般的二叉树，需要转换为完全二叉树的形式，就是补足不存在的结点。</a:t>
            </a:r>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35</a:t>
            </a:fld>
            <a:endParaRPr lang="en-US" altLang="zh-CN"/>
          </a:p>
        </p:txBody>
      </p:sp>
    </p:spTree>
    <p:extLst>
      <p:ext uri="{BB962C8B-B14F-4D97-AF65-F5344CB8AC3E}">
        <p14:creationId xmlns:p14="http://schemas.microsoft.com/office/powerpoint/2010/main" val="3615397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同学们还见过什么树形结构呀？ </a:t>
            </a:r>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2</a:t>
            </a:fld>
            <a:endParaRPr lang="en-US" altLang="zh-CN"/>
          </a:p>
        </p:txBody>
      </p:sp>
    </p:spTree>
    <p:extLst>
      <p:ext uri="{BB962C8B-B14F-4D97-AF65-F5344CB8AC3E}">
        <p14:creationId xmlns:p14="http://schemas.microsoft.com/office/powerpoint/2010/main" val="3131249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二叉树的顺序存储，是不是适合于满二叉树，完全二叉树，以及二叉树中：结点个数</a:t>
            </a:r>
            <a:r>
              <a:rPr lang="en-US" altLang="zh-CN" dirty="0"/>
              <a:t>/2</a:t>
            </a:r>
            <a:r>
              <a:rPr lang="en-US" altLang="zh-CN" baseline="30000" dirty="0"/>
              <a:t>h</a:t>
            </a:r>
            <a:r>
              <a:rPr lang="en-US" altLang="zh-CN" baseline="0" dirty="0"/>
              <a:t>-1 </a:t>
            </a:r>
            <a:r>
              <a:rPr lang="zh-CN" altLang="en-US" baseline="0" dirty="0"/>
              <a:t>比例比较大的二叉树。</a:t>
            </a:r>
            <a:endParaRPr lang="zh-CN" altLang="en-US" dirty="0"/>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36</a:t>
            </a:fld>
            <a:endParaRPr lang="en-US" altLang="zh-CN"/>
          </a:p>
        </p:txBody>
      </p:sp>
    </p:spTree>
    <p:extLst>
      <p:ext uri="{BB962C8B-B14F-4D97-AF65-F5344CB8AC3E}">
        <p14:creationId xmlns:p14="http://schemas.microsoft.com/office/powerpoint/2010/main" val="5943400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需要用多少个指针域来存储结点的左右孩子呢？ 有多少孩子？是不是除了根结点，都是孩子结点。根节点没有双亲，根节点本身也就是孩子结点。</a:t>
            </a:r>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39</a:t>
            </a:fld>
            <a:endParaRPr lang="en-US" altLang="zh-CN"/>
          </a:p>
        </p:txBody>
      </p:sp>
    </p:spTree>
    <p:extLst>
      <p:ext uri="{BB962C8B-B14F-4D97-AF65-F5344CB8AC3E}">
        <p14:creationId xmlns:p14="http://schemas.microsoft.com/office/powerpoint/2010/main" val="27161462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双亲结点，需要几个指针？ 是不是只需要一个指针，因为除跟结点以外，每个结点只有一个前驱。</a:t>
            </a:r>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41</a:t>
            </a:fld>
            <a:endParaRPr lang="en-US" altLang="zh-CN"/>
          </a:p>
        </p:txBody>
      </p:sp>
    </p:spTree>
    <p:extLst>
      <p:ext uri="{BB962C8B-B14F-4D97-AF65-F5344CB8AC3E}">
        <p14:creationId xmlns:p14="http://schemas.microsoft.com/office/powerpoint/2010/main" val="16103595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二叉树的静态存储，采用完全二叉树的方式存储二叉树。静态数组。</a:t>
            </a:r>
            <a:endParaRPr lang="en-US" altLang="zh-CN" dirty="0"/>
          </a:p>
          <a:p>
            <a:endParaRPr lang="en-US" altLang="zh-CN" dirty="0"/>
          </a:p>
          <a:p>
            <a:r>
              <a:rPr lang="zh-CN" altLang="en-US" dirty="0"/>
              <a:t>三叉链表？ 静态链表。表示指针存储的数组下标。</a:t>
            </a:r>
            <a:endParaRPr lang="en-US" altLang="zh-CN" dirty="0"/>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42</a:t>
            </a:fld>
            <a:endParaRPr lang="en-US" altLang="zh-CN"/>
          </a:p>
        </p:txBody>
      </p:sp>
    </p:spTree>
    <p:extLst>
      <p:ext uri="{BB962C8B-B14F-4D97-AF65-F5344CB8AC3E}">
        <p14:creationId xmlns:p14="http://schemas.microsoft.com/office/powerpoint/2010/main" val="19160659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43</a:t>
            </a:fld>
            <a:endParaRPr lang="en-US" altLang="zh-CN"/>
          </a:p>
        </p:txBody>
      </p:sp>
    </p:spTree>
    <p:extLst>
      <p:ext uri="{BB962C8B-B14F-4D97-AF65-F5344CB8AC3E}">
        <p14:creationId xmlns:p14="http://schemas.microsoft.com/office/powerpoint/2010/main" val="21307243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Deit</a:t>
            </a:r>
            <a:endParaRPr lang="en-US" altLang="zh-CN" dirty="0"/>
          </a:p>
          <a:p>
            <a:r>
              <a:rPr lang="en-US" altLang="zh-CN" dirty="0"/>
              <a:t>LDR</a:t>
            </a:r>
            <a:r>
              <a:rPr lang="zh-CN" altLang="en-US" dirty="0"/>
              <a:t>，每次选取其一，</a:t>
            </a:r>
            <a:r>
              <a:rPr lang="en-US" altLang="zh-CN" dirty="0"/>
              <a:t>3</a:t>
            </a:r>
            <a:r>
              <a:rPr lang="zh-CN" altLang="en-US" dirty="0"/>
              <a:t>选</a:t>
            </a:r>
            <a:r>
              <a:rPr lang="en-US" altLang="zh-CN" dirty="0"/>
              <a:t>1</a:t>
            </a:r>
            <a:r>
              <a:rPr lang="zh-CN" altLang="en-US" dirty="0"/>
              <a:t>，然后从剩余的</a:t>
            </a:r>
            <a:r>
              <a:rPr lang="en-US" altLang="zh-CN" dirty="0"/>
              <a:t>2</a:t>
            </a:r>
            <a:r>
              <a:rPr lang="zh-CN" altLang="en-US" dirty="0"/>
              <a:t>选</a:t>
            </a:r>
            <a:r>
              <a:rPr lang="en-US" altLang="zh-CN" dirty="0"/>
              <a:t>1</a:t>
            </a:r>
            <a:r>
              <a:rPr lang="zh-CN" altLang="en-US" dirty="0"/>
              <a:t>，最后就</a:t>
            </a:r>
            <a:r>
              <a:rPr lang="en-US" altLang="zh-CN" dirty="0"/>
              <a:t>1</a:t>
            </a:r>
            <a:r>
              <a:rPr lang="zh-CN" altLang="en-US" dirty="0"/>
              <a:t>种了。</a:t>
            </a:r>
            <a:endParaRPr lang="en-US" altLang="zh-CN" dirty="0"/>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44</a:t>
            </a:fld>
            <a:endParaRPr lang="en-US" altLang="zh-CN"/>
          </a:p>
        </p:txBody>
      </p:sp>
    </p:spTree>
    <p:extLst>
      <p:ext uri="{BB962C8B-B14F-4D97-AF65-F5344CB8AC3E}">
        <p14:creationId xmlns:p14="http://schemas.microsoft.com/office/powerpoint/2010/main" val="15348358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虽然无序树没有为孩子结点约定次序，但是，一旦存储，各孩子结点就是有次序的。而二叉树的定义，是有序数。  </a:t>
            </a:r>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45</a:t>
            </a:fld>
            <a:endParaRPr lang="en-US" altLang="zh-CN"/>
          </a:p>
        </p:txBody>
      </p:sp>
    </p:spTree>
    <p:extLst>
      <p:ext uri="{BB962C8B-B14F-4D97-AF65-F5344CB8AC3E}">
        <p14:creationId xmlns:p14="http://schemas.microsoft.com/office/powerpoint/2010/main" val="4473710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 = A T0T1 = ABDGCEFH</a:t>
            </a:r>
          </a:p>
          <a:p>
            <a:r>
              <a:rPr lang="en-US" altLang="zh-CN" dirty="0"/>
              <a:t>T0 = BT00</a:t>
            </a:r>
            <a:r>
              <a:rPr lang="zh-CN" altLang="en-US" dirty="0"/>
              <a:t>，</a:t>
            </a:r>
            <a:r>
              <a:rPr lang="en-US" altLang="zh-CN" dirty="0"/>
              <a:t>T01= B D^G^,</a:t>
            </a:r>
          </a:p>
          <a:p>
            <a:r>
              <a:rPr lang="en-US" altLang="zh-CN" dirty="0"/>
              <a:t>T1 = CE^^FH^</a:t>
            </a:r>
            <a:endParaRPr lang="zh-CN" altLang="en-US" dirty="0"/>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46</a:t>
            </a:fld>
            <a:endParaRPr lang="en-US" altLang="zh-CN"/>
          </a:p>
        </p:txBody>
      </p:sp>
    </p:spTree>
    <p:extLst>
      <p:ext uri="{BB962C8B-B14F-4D97-AF65-F5344CB8AC3E}">
        <p14:creationId xmlns:p14="http://schemas.microsoft.com/office/powerpoint/2010/main" val="15114200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 = A T0T1 = ABDGCEFH</a:t>
            </a:r>
          </a:p>
          <a:p>
            <a:r>
              <a:rPr lang="en-US" altLang="zh-CN" dirty="0"/>
              <a:t>T0 = BT00</a:t>
            </a:r>
            <a:r>
              <a:rPr lang="zh-CN" altLang="en-US" dirty="0"/>
              <a:t>，</a:t>
            </a:r>
            <a:r>
              <a:rPr lang="en-US" altLang="zh-CN" dirty="0"/>
              <a:t>T01= B D^G^,</a:t>
            </a:r>
          </a:p>
          <a:p>
            <a:r>
              <a:rPr lang="en-US" altLang="zh-CN" dirty="0"/>
              <a:t>T1 = CE^^FH^</a:t>
            </a:r>
            <a:endParaRPr lang="zh-CN" altLang="en-US" dirty="0"/>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47</a:t>
            </a:fld>
            <a:endParaRPr lang="en-US" altLang="zh-CN"/>
          </a:p>
        </p:txBody>
      </p:sp>
    </p:spTree>
    <p:extLst>
      <p:ext uri="{BB962C8B-B14F-4D97-AF65-F5344CB8AC3E}">
        <p14:creationId xmlns:p14="http://schemas.microsoft.com/office/powerpoint/2010/main" val="42825598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 = A T0T1 = ABDGCEFH</a:t>
            </a:r>
          </a:p>
          <a:p>
            <a:r>
              <a:rPr lang="en-US" altLang="zh-CN" dirty="0"/>
              <a:t>T0 = BT00</a:t>
            </a:r>
            <a:r>
              <a:rPr lang="zh-CN" altLang="en-US" dirty="0"/>
              <a:t>，</a:t>
            </a:r>
            <a:r>
              <a:rPr lang="en-US" altLang="zh-CN" dirty="0"/>
              <a:t>T01= B D^G^,</a:t>
            </a:r>
          </a:p>
          <a:p>
            <a:r>
              <a:rPr lang="en-US" altLang="zh-CN" dirty="0"/>
              <a:t>T1 = CE^^FH^</a:t>
            </a:r>
            <a:endParaRPr lang="zh-CN" altLang="en-US" dirty="0"/>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48</a:t>
            </a:fld>
            <a:endParaRPr lang="en-US" altLang="zh-CN"/>
          </a:p>
        </p:txBody>
      </p:sp>
    </p:spTree>
    <p:extLst>
      <p:ext uri="{BB962C8B-B14F-4D97-AF65-F5344CB8AC3E}">
        <p14:creationId xmlns:p14="http://schemas.microsoft.com/office/powerpoint/2010/main" val="2371680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前面我们对树有了一个大概的印象，接下来我们看看树具体是如何定义的？</a:t>
            </a:r>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4</a:t>
            </a:fld>
            <a:endParaRPr lang="en-US" altLang="zh-CN"/>
          </a:p>
        </p:txBody>
      </p:sp>
    </p:spTree>
    <p:extLst>
      <p:ext uri="{BB962C8B-B14F-4D97-AF65-F5344CB8AC3E}">
        <p14:creationId xmlns:p14="http://schemas.microsoft.com/office/powerpoint/2010/main" val="21306157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a:t>
            </a:r>
            <a:r>
              <a:rPr lang="en-US" altLang="zh-CN" dirty="0"/>
              <a:t>p</a:t>
            </a:r>
            <a:r>
              <a:rPr lang="zh-CN" altLang="en-US" dirty="0"/>
              <a:t>为空，那么不需要访问。递归的停止条件。这棵树为空。</a:t>
            </a:r>
            <a:endParaRPr lang="en-US" altLang="zh-CN" dirty="0"/>
          </a:p>
          <a:p>
            <a:r>
              <a:rPr lang="en-US" altLang="zh-CN" dirty="0"/>
              <a:t>Preorder</a:t>
            </a:r>
            <a:r>
              <a:rPr lang="zh-CN" altLang="en-US" dirty="0"/>
              <a:t>（</a:t>
            </a:r>
            <a:r>
              <a:rPr lang="en-US" altLang="zh-CN" dirty="0"/>
              <a:t>B</a:t>
            </a:r>
            <a:r>
              <a:rPr lang="zh-CN" altLang="en-US" dirty="0"/>
              <a:t>）</a:t>
            </a:r>
            <a:endParaRPr lang="en-US" altLang="zh-CN" dirty="0"/>
          </a:p>
          <a:p>
            <a:r>
              <a:rPr lang="en-US" altLang="zh-CN" dirty="0"/>
              <a:t>{ </a:t>
            </a:r>
          </a:p>
          <a:p>
            <a:r>
              <a:rPr lang="en-US" altLang="zh-CN" dirty="0"/>
              <a:t>     </a:t>
            </a:r>
            <a:r>
              <a:rPr lang="zh-CN" altLang="en-US" dirty="0"/>
              <a:t>访问</a:t>
            </a:r>
            <a:r>
              <a:rPr lang="en-US" altLang="zh-CN" dirty="0"/>
              <a:t>B</a:t>
            </a:r>
            <a:r>
              <a:rPr lang="zh-CN" altLang="en-US" dirty="0"/>
              <a:t>。</a:t>
            </a:r>
            <a:endParaRPr lang="en-US" altLang="zh-CN" dirty="0"/>
          </a:p>
          <a:p>
            <a:r>
              <a:rPr lang="en-US" altLang="zh-CN" dirty="0"/>
              <a:t>     preorder(D);</a:t>
            </a:r>
          </a:p>
          <a:p>
            <a:r>
              <a:rPr lang="en-US" altLang="zh-CN" dirty="0"/>
              <a:t>     {</a:t>
            </a:r>
          </a:p>
          <a:p>
            <a:r>
              <a:rPr lang="en-US" altLang="zh-CN" dirty="0"/>
              <a:t>        </a:t>
            </a:r>
            <a:r>
              <a:rPr lang="zh-CN" altLang="en-US" dirty="0"/>
              <a:t>访问</a:t>
            </a:r>
            <a:r>
              <a:rPr lang="en-US" altLang="zh-CN" dirty="0"/>
              <a:t>D</a:t>
            </a:r>
            <a:r>
              <a:rPr lang="zh-CN" altLang="en-US" dirty="0"/>
              <a:t>。</a:t>
            </a:r>
            <a:endParaRPr lang="en-US" altLang="zh-CN" dirty="0"/>
          </a:p>
          <a:p>
            <a:r>
              <a:rPr lang="en-US" altLang="zh-CN" dirty="0"/>
              <a:t>        preorder(^);</a:t>
            </a:r>
          </a:p>
          <a:p>
            <a:r>
              <a:rPr lang="en-US" altLang="zh-CN" dirty="0"/>
              <a:t>        preorder(G);</a:t>
            </a:r>
          </a:p>
          <a:p>
            <a:r>
              <a:rPr lang="en-US" altLang="zh-CN" dirty="0"/>
              <a:t>        {  </a:t>
            </a:r>
            <a:r>
              <a:rPr lang="zh-CN" altLang="en-US" dirty="0"/>
              <a:t>访问</a:t>
            </a:r>
            <a:r>
              <a:rPr lang="en-US" altLang="zh-CN" dirty="0"/>
              <a:t>G</a:t>
            </a:r>
            <a:r>
              <a:rPr lang="zh-CN" altLang="en-US" dirty="0"/>
              <a:t>；</a:t>
            </a:r>
            <a:endParaRPr lang="en-US" altLang="zh-CN" dirty="0"/>
          </a:p>
          <a:p>
            <a:r>
              <a:rPr lang="en-US" altLang="zh-CN" dirty="0"/>
              <a:t>            preorder(^);</a:t>
            </a:r>
          </a:p>
          <a:p>
            <a:r>
              <a:rPr lang="en-US" altLang="zh-CN" dirty="0"/>
              <a:t>            preorder(^);</a:t>
            </a:r>
          </a:p>
          <a:p>
            <a:r>
              <a:rPr lang="en-US" altLang="zh-CN" dirty="0"/>
              <a:t>         }</a:t>
            </a:r>
          </a:p>
          <a:p>
            <a:r>
              <a:rPr lang="en-US" altLang="zh-CN" dirty="0"/>
              <a:t>     }</a:t>
            </a:r>
          </a:p>
          <a:p>
            <a:r>
              <a:rPr lang="en-US" altLang="zh-CN" dirty="0"/>
              <a:t>     preorder(^)</a:t>
            </a:r>
          </a:p>
          <a:p>
            <a:r>
              <a:rPr lang="en-US" altLang="zh-CN" dirty="0"/>
              <a:t>}</a:t>
            </a:r>
            <a:endParaRPr lang="zh-CN" altLang="en-US" dirty="0"/>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50</a:t>
            </a:fld>
            <a:endParaRPr lang="en-US" altLang="zh-CN"/>
          </a:p>
        </p:txBody>
      </p:sp>
    </p:spTree>
    <p:extLst>
      <p:ext uri="{BB962C8B-B14F-4D97-AF65-F5344CB8AC3E}">
        <p14:creationId xmlns:p14="http://schemas.microsoft.com/office/powerpoint/2010/main" val="28900190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二叉树的抽象数据结构，介绍了很多二叉树操作的函数，包括建立二叉树，二叉树的遍历，其中包含</a:t>
            </a:r>
            <a:r>
              <a:rPr lang="en-US" altLang="zh-CN" dirty="0"/>
              <a:t>3</a:t>
            </a:r>
            <a:r>
              <a:rPr lang="zh-CN" altLang="en-US" dirty="0"/>
              <a:t>中遍历方法。</a:t>
            </a:r>
            <a:endParaRPr lang="en-US" altLang="zh-CN" dirty="0"/>
          </a:p>
          <a:p>
            <a:r>
              <a:rPr lang="zh-CN" altLang="en-US" dirty="0"/>
              <a:t>建立二叉树，是不是递归调用的？ 构建根结点，然后构建左子树，构建右子树。</a:t>
            </a:r>
            <a:endParaRPr lang="en-US" altLang="zh-CN" dirty="0"/>
          </a:p>
          <a:p>
            <a:r>
              <a:rPr lang="zh-CN" altLang="en-US" dirty="0"/>
              <a:t>如何建立一棵二叉树？ 二叉树一般都是又左右子树都构建好以后，再加上根结点，这样来生成结点，所以一般建立二叉树采用后根遍历的方式。</a:t>
            </a:r>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54</a:t>
            </a:fld>
            <a:endParaRPr lang="en-US" altLang="zh-CN"/>
          </a:p>
        </p:txBody>
      </p:sp>
    </p:spTree>
    <p:extLst>
      <p:ext uri="{BB962C8B-B14F-4D97-AF65-F5344CB8AC3E}">
        <p14:creationId xmlns:p14="http://schemas.microsoft.com/office/powerpoint/2010/main" val="2109767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后根遍历的结果？ </a:t>
            </a:r>
            <a:r>
              <a:rPr lang="en-US" altLang="zh-CN" dirty="0"/>
              <a:t>GDB  EHFC A </a:t>
            </a:r>
          </a:p>
          <a:p>
            <a:r>
              <a:rPr lang="zh-CN" altLang="en-US" dirty="0"/>
              <a:t>需要中间变量的主要是度为</a:t>
            </a:r>
            <a:r>
              <a:rPr lang="en-US" altLang="zh-CN" dirty="0"/>
              <a:t>1</a:t>
            </a:r>
            <a:r>
              <a:rPr lang="zh-CN" altLang="en-US" dirty="0"/>
              <a:t>或者度为</a:t>
            </a:r>
            <a:r>
              <a:rPr lang="en-US" altLang="zh-CN" dirty="0"/>
              <a:t>2</a:t>
            </a:r>
            <a:r>
              <a:rPr lang="zh-CN" altLang="en-US" dirty="0"/>
              <a:t>的结点。</a:t>
            </a:r>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55</a:t>
            </a:fld>
            <a:endParaRPr lang="en-US" altLang="zh-CN"/>
          </a:p>
        </p:txBody>
      </p:sp>
    </p:spTree>
    <p:extLst>
      <p:ext uri="{BB962C8B-B14F-4D97-AF65-F5344CB8AC3E}">
        <p14:creationId xmlns:p14="http://schemas.microsoft.com/office/powerpoint/2010/main" val="6462841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前面遍历的过程，如果遇到</a:t>
            </a:r>
            <a:r>
              <a:rPr lang="en-US" altLang="zh-CN" dirty="0"/>
              <a:t>null</a:t>
            </a:r>
            <a:r>
              <a:rPr lang="zh-CN" altLang="en-US" dirty="0"/>
              <a:t>，那么不需要做任何操作，但是求结点个数，遇到</a:t>
            </a:r>
            <a:r>
              <a:rPr lang="en-US" altLang="zh-CN" dirty="0"/>
              <a:t>null</a:t>
            </a:r>
            <a:r>
              <a:rPr lang="zh-CN" altLang="en-US" dirty="0"/>
              <a:t>，表示子树为空，结点个数为</a:t>
            </a:r>
            <a:r>
              <a:rPr lang="en-US" altLang="zh-CN" dirty="0"/>
              <a:t>0.</a:t>
            </a:r>
            <a:endParaRPr lang="zh-CN" altLang="en-US" dirty="0"/>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58</a:t>
            </a:fld>
            <a:endParaRPr lang="en-US" altLang="zh-CN"/>
          </a:p>
        </p:txBody>
      </p:sp>
    </p:spTree>
    <p:extLst>
      <p:ext uri="{BB962C8B-B14F-4D97-AF65-F5344CB8AC3E}">
        <p14:creationId xmlns:p14="http://schemas.microsoft.com/office/powerpoint/2010/main" val="27343926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相当于先根遍历的次序，来查找</a:t>
            </a:r>
            <a:r>
              <a:rPr lang="en-US" altLang="zh-CN" dirty="0"/>
              <a:t>value</a:t>
            </a:r>
            <a:r>
              <a:rPr lang="zh-CN" altLang="en-US" dirty="0"/>
              <a:t>是否存在</a:t>
            </a:r>
            <a:r>
              <a:rPr lang="en-US" altLang="zh-CN" dirty="0"/>
              <a:t>.</a:t>
            </a:r>
          </a:p>
          <a:p>
            <a:r>
              <a:rPr lang="zh-CN" altLang="en-US" dirty="0"/>
              <a:t>当然</a:t>
            </a:r>
            <a:r>
              <a:rPr lang="en-US" altLang="zh-CN" dirty="0"/>
              <a:t>value</a:t>
            </a:r>
            <a:r>
              <a:rPr lang="zh-CN" altLang="en-US" dirty="0"/>
              <a:t>如果直接是空，那么就不需要查找了，不允许查找</a:t>
            </a:r>
            <a:r>
              <a:rPr lang="en-US" altLang="zh-CN" dirty="0"/>
              <a:t>null</a:t>
            </a:r>
            <a:r>
              <a:rPr lang="zh-CN" altLang="en-US" dirty="0"/>
              <a:t>的结点。</a:t>
            </a:r>
            <a:endParaRPr lang="en-US" altLang="zh-CN" dirty="0"/>
          </a:p>
          <a:p>
            <a:r>
              <a:rPr lang="zh-CN" altLang="en-US" dirty="0"/>
              <a:t>相当于先根遍历的过程，首先看根是不是可以找到</a:t>
            </a:r>
            <a:r>
              <a:rPr lang="en-US" altLang="zh-CN" dirty="0"/>
              <a:t>value</a:t>
            </a:r>
            <a:r>
              <a:rPr lang="zh-CN" altLang="en-US" dirty="0"/>
              <a:t>，如果找不到，那么就看左子树中是否可以找到</a:t>
            </a:r>
            <a:r>
              <a:rPr lang="en-US" altLang="zh-CN" dirty="0"/>
              <a:t>value</a:t>
            </a:r>
            <a:r>
              <a:rPr lang="zh-CN" altLang="en-US" dirty="0"/>
              <a:t>？如果没有，右子树是否可以找到</a:t>
            </a:r>
            <a:r>
              <a:rPr lang="en-US" altLang="zh-CN" dirty="0"/>
              <a:t>value</a:t>
            </a:r>
            <a:r>
              <a:rPr lang="zh-CN" altLang="en-US" dirty="0"/>
              <a:t>？ </a:t>
            </a:r>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60</a:t>
            </a:fld>
            <a:endParaRPr lang="en-US" altLang="zh-CN"/>
          </a:p>
        </p:txBody>
      </p:sp>
    </p:spTree>
    <p:extLst>
      <p:ext uri="{BB962C8B-B14F-4D97-AF65-F5344CB8AC3E}">
        <p14:creationId xmlns:p14="http://schemas.microsoft.com/office/powerpoint/2010/main" val="17532832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问个问题，这里判断</a:t>
            </a:r>
            <a:r>
              <a:rPr lang="en-US" altLang="zh-CN" dirty="0" err="1"/>
              <a:t>p.left</a:t>
            </a:r>
            <a:r>
              <a:rPr lang="en-US" altLang="zh-CN" dirty="0"/>
              <a:t> </a:t>
            </a:r>
            <a:r>
              <a:rPr lang="zh-CN" altLang="en-US" dirty="0"/>
              <a:t>是否等于</a:t>
            </a:r>
            <a:r>
              <a:rPr lang="en-US" altLang="zh-CN" dirty="0"/>
              <a:t>node</a:t>
            </a:r>
            <a:r>
              <a:rPr lang="zh-CN" altLang="en-US" dirty="0"/>
              <a:t>？</a:t>
            </a:r>
            <a:r>
              <a:rPr lang="en-US" altLang="zh-CN" dirty="0" err="1"/>
              <a:t>P.right</a:t>
            </a:r>
            <a:r>
              <a:rPr lang="zh-CN" altLang="en-US" dirty="0"/>
              <a:t>是否等于</a:t>
            </a:r>
            <a:r>
              <a:rPr lang="en-US" altLang="zh-CN" dirty="0"/>
              <a:t>node</a:t>
            </a:r>
            <a:r>
              <a:rPr lang="zh-CN" altLang="en-US" dirty="0"/>
              <a:t>？ 为什么不是</a:t>
            </a:r>
            <a:r>
              <a:rPr lang="en-US" altLang="zh-CN" dirty="0"/>
              <a:t>p</a:t>
            </a:r>
            <a:r>
              <a:rPr lang="zh-CN" altLang="en-US" dirty="0"/>
              <a:t>是否等于</a:t>
            </a:r>
            <a:r>
              <a:rPr lang="en-US" altLang="zh-CN" dirty="0"/>
              <a:t>node</a:t>
            </a:r>
            <a:r>
              <a:rPr lang="zh-CN" altLang="en-US" dirty="0"/>
              <a:t>呢？找到了有用吗</a:t>
            </a:r>
            <a:r>
              <a:rPr lang="en-US" altLang="zh-CN" dirty="0"/>
              <a:t>? </a:t>
            </a:r>
            <a:r>
              <a:rPr lang="zh-CN" altLang="en-US" dirty="0"/>
              <a:t>是不是还是找不到双亲是什么？</a:t>
            </a:r>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61</a:t>
            </a:fld>
            <a:endParaRPr lang="en-US" altLang="zh-CN"/>
          </a:p>
        </p:txBody>
      </p:sp>
    </p:spTree>
    <p:extLst>
      <p:ext uri="{BB962C8B-B14F-4D97-AF65-F5344CB8AC3E}">
        <p14:creationId xmlns:p14="http://schemas.microsoft.com/office/powerpoint/2010/main" val="26860872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前面介绍的构建二叉树，每个非叶子结点，都需要创建辅助变量，而且需要人为的看图找结点，再定义。</a:t>
            </a:r>
            <a:endParaRPr lang="en-US" altLang="zh-CN" dirty="0"/>
          </a:p>
          <a:p>
            <a:r>
              <a:rPr lang="zh-CN" altLang="en-US" dirty="0"/>
              <a:t>但是二叉树的构建，不能这样。如何实现二叉树的构建呢？</a:t>
            </a:r>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62</a:t>
            </a:fld>
            <a:endParaRPr lang="en-US" altLang="zh-CN"/>
          </a:p>
        </p:txBody>
      </p:sp>
    </p:spTree>
    <p:extLst>
      <p:ext uri="{BB962C8B-B14F-4D97-AF65-F5344CB8AC3E}">
        <p14:creationId xmlns:p14="http://schemas.microsoft.com/office/powerpoint/2010/main" val="33398506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目的，两个线性二叉树</a:t>
            </a:r>
            <a:r>
              <a:rPr lang="en-US" altLang="zh-CN" dirty="0"/>
              <a:t>=》</a:t>
            </a:r>
            <a:r>
              <a:rPr lang="zh-CN" altLang="en-US" dirty="0"/>
              <a:t>树形结构。</a:t>
            </a:r>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63</a:t>
            </a:fld>
            <a:endParaRPr lang="en-US" altLang="zh-CN"/>
          </a:p>
        </p:txBody>
      </p:sp>
    </p:spTree>
    <p:extLst>
      <p:ext uri="{BB962C8B-B14F-4D97-AF65-F5344CB8AC3E}">
        <p14:creationId xmlns:p14="http://schemas.microsoft.com/office/powerpoint/2010/main" val="12423167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先根： </a:t>
            </a:r>
            <a:r>
              <a:rPr lang="en-US" altLang="zh-CN" dirty="0"/>
              <a:t>AB</a:t>
            </a:r>
          </a:p>
          <a:p>
            <a:r>
              <a:rPr lang="en-US" altLang="zh-CN" dirty="0"/>
              <a:t>A </a:t>
            </a:r>
            <a:r>
              <a:rPr lang="zh-CN" altLang="en-US" dirty="0"/>
              <a:t>左右。</a:t>
            </a:r>
            <a:r>
              <a:rPr lang="en-US" altLang="zh-CN" dirty="0"/>
              <a:t>B</a:t>
            </a:r>
            <a:r>
              <a:rPr lang="zh-CN" altLang="en-US" dirty="0"/>
              <a:t>是左孩子？还是右孩子？ </a:t>
            </a:r>
            <a:endParaRPr lang="en-US" altLang="zh-CN" dirty="0"/>
          </a:p>
          <a:p>
            <a:r>
              <a:rPr lang="zh-CN" altLang="en-US" dirty="0"/>
              <a:t>    </a:t>
            </a:r>
            <a:r>
              <a:rPr lang="en-US" altLang="zh-CN" dirty="0"/>
              <a:t>A                 </a:t>
            </a:r>
            <a:r>
              <a:rPr lang="en-US" altLang="zh-CN" dirty="0" err="1"/>
              <a:t>A</a:t>
            </a:r>
            <a:endParaRPr lang="en-US" altLang="zh-CN" dirty="0"/>
          </a:p>
          <a:p>
            <a:r>
              <a:rPr lang="en-US" altLang="zh-CN" dirty="0"/>
              <a:t> B       </a:t>
            </a:r>
            <a:r>
              <a:rPr lang="zh-CN" altLang="en-US" dirty="0"/>
              <a:t>或者            </a:t>
            </a:r>
            <a:r>
              <a:rPr lang="en-US" altLang="zh-CN" dirty="0"/>
              <a:t>B</a:t>
            </a:r>
            <a:r>
              <a:rPr lang="zh-CN" altLang="en-US" dirty="0"/>
              <a:t>，先根遍历的序列都是</a:t>
            </a:r>
            <a:r>
              <a:rPr lang="en-US" altLang="zh-CN" dirty="0"/>
              <a:t>AB</a:t>
            </a:r>
            <a:r>
              <a:rPr lang="zh-CN" altLang="en-US" dirty="0"/>
              <a:t>。</a:t>
            </a:r>
            <a:endParaRPr lang="en-US" altLang="zh-CN" dirty="0"/>
          </a:p>
          <a:p>
            <a:r>
              <a:rPr lang="zh-CN" altLang="en-US" dirty="0"/>
              <a:t>如果假如空子树的信息，那么</a:t>
            </a:r>
            <a:endParaRPr lang="en-US" altLang="zh-CN" dirty="0"/>
          </a:p>
          <a:p>
            <a:r>
              <a:rPr lang="en-US" altLang="zh-CN" dirty="0"/>
              <a:t>  A</a:t>
            </a:r>
          </a:p>
          <a:p>
            <a:r>
              <a:rPr lang="en-US" altLang="zh-CN" dirty="0"/>
              <a:t>B    </a:t>
            </a:r>
            <a:r>
              <a:rPr lang="zh-CN" altLang="en-US" dirty="0"/>
              <a:t>，</a:t>
            </a:r>
            <a:r>
              <a:rPr lang="en-US" altLang="zh-CN" dirty="0"/>
              <a:t>AB^</a:t>
            </a:r>
          </a:p>
          <a:p>
            <a:r>
              <a:rPr lang="en-US" altLang="zh-CN" dirty="0"/>
              <a:t>  A</a:t>
            </a:r>
          </a:p>
          <a:p>
            <a:r>
              <a:rPr lang="en-US" altLang="zh-CN" dirty="0"/>
              <a:t>     B, A^B</a:t>
            </a:r>
            <a:endParaRPr lang="zh-CN" altLang="en-US" dirty="0"/>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65</a:t>
            </a:fld>
            <a:endParaRPr lang="en-US" altLang="zh-CN"/>
          </a:p>
        </p:txBody>
      </p:sp>
    </p:spTree>
    <p:extLst>
      <p:ext uri="{BB962C8B-B14F-4D97-AF65-F5344CB8AC3E}">
        <p14:creationId xmlns:p14="http://schemas.microsoft.com/office/powerpoint/2010/main" val="11695868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为一个问题</a:t>
            </a:r>
            <a:r>
              <a:rPr lang="en-US" altLang="zh-CN" dirty="0"/>
              <a:t>? </a:t>
            </a:r>
            <a:r>
              <a:rPr lang="zh-CN" altLang="en-US" dirty="0"/>
              <a:t>需要多少个空子树的结点？ 完全二叉树的静态数组表示二叉树，如果是单支的树。</a:t>
            </a:r>
            <a:endParaRPr lang="en-US" altLang="zh-CN" dirty="0"/>
          </a:p>
          <a:p>
            <a:r>
              <a:rPr lang="en-US" altLang="zh-CN" dirty="0"/>
              <a:t>A </a:t>
            </a:r>
          </a:p>
          <a:p>
            <a:r>
              <a:rPr lang="en-US" altLang="zh-CN" dirty="0"/>
              <a:t>   B  </a:t>
            </a:r>
          </a:p>
          <a:p>
            <a:r>
              <a:rPr lang="en-US" altLang="zh-CN" dirty="0"/>
              <a:t>     C </a:t>
            </a:r>
          </a:p>
          <a:p>
            <a:r>
              <a:rPr lang="en-US" altLang="zh-CN" dirty="0"/>
              <a:t>        D </a:t>
            </a:r>
            <a:r>
              <a:rPr lang="zh-CN" altLang="en-US" dirty="0"/>
              <a:t>需要很多结点，但是空子树的先根遍历，只需要增加</a:t>
            </a:r>
            <a:r>
              <a:rPr lang="en-US" altLang="zh-CN" dirty="0"/>
              <a:t>n+1</a:t>
            </a:r>
            <a:r>
              <a:rPr lang="zh-CN" altLang="en-US" dirty="0"/>
              <a:t>个空指针。</a:t>
            </a:r>
            <a:endParaRPr lang="en-US" altLang="zh-CN" dirty="0"/>
          </a:p>
          <a:p>
            <a:r>
              <a:rPr lang="zh-CN" altLang="en-US" dirty="0"/>
              <a:t>也就是空指针的个数</a:t>
            </a:r>
            <a:r>
              <a:rPr lang="en-US" altLang="zh-CN" dirty="0"/>
              <a:t>, </a:t>
            </a:r>
            <a:r>
              <a:rPr lang="zh-CN" altLang="en-US" dirty="0"/>
              <a:t>前面学习了，</a:t>
            </a:r>
            <a:r>
              <a:rPr lang="en-US" altLang="zh-CN" dirty="0"/>
              <a:t>2n</a:t>
            </a:r>
            <a:r>
              <a:rPr lang="zh-CN" altLang="en-US" dirty="0"/>
              <a:t>个指针，</a:t>
            </a:r>
            <a:r>
              <a:rPr lang="en-US" altLang="zh-CN" dirty="0"/>
              <a:t>n-1</a:t>
            </a:r>
            <a:r>
              <a:rPr lang="zh-CN" altLang="en-US" dirty="0"/>
              <a:t>个孩子结点，</a:t>
            </a:r>
            <a:r>
              <a:rPr lang="en-US" altLang="zh-CN" dirty="0"/>
              <a:t>n+1</a:t>
            </a:r>
            <a:r>
              <a:rPr lang="zh-CN" altLang="en-US" dirty="0"/>
              <a:t>个空指针。</a:t>
            </a:r>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66</a:t>
            </a:fld>
            <a:endParaRPr lang="en-US" altLang="zh-CN"/>
          </a:p>
        </p:txBody>
      </p:sp>
    </p:spTree>
    <p:extLst>
      <p:ext uri="{BB962C8B-B14F-4D97-AF65-F5344CB8AC3E}">
        <p14:creationId xmlns:p14="http://schemas.microsoft.com/office/powerpoint/2010/main" val="3588771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有且仅有一个特定的没有前驱的结点，称为根</a:t>
            </a:r>
            <a:r>
              <a:rPr lang="en-US" altLang="zh-CN" dirty="0"/>
              <a:t>(root)</a:t>
            </a:r>
            <a:r>
              <a:rPr lang="zh-CN" altLang="en-US" dirty="0"/>
              <a:t>的结点。</a:t>
            </a:r>
            <a:r>
              <a:rPr lang="en-US" altLang="zh-CN" dirty="0"/>
              <a:t>? </a:t>
            </a:r>
            <a:r>
              <a:rPr lang="zh-CN" altLang="en-US" dirty="0"/>
              <a:t>根的定义？</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在树中，如何看前驱？ </a:t>
            </a:r>
            <a:endParaRPr lang="en-US" altLang="zh-CN" dirty="0"/>
          </a:p>
          <a:p>
            <a:endParaRPr lang="en-US" altLang="zh-CN" dirty="0"/>
          </a:p>
          <a:p>
            <a:r>
              <a:rPr lang="zh-CN" altLang="en-US" dirty="0"/>
              <a:t>图</a:t>
            </a:r>
            <a:r>
              <a:rPr lang="en-US" altLang="zh-CN" dirty="0"/>
              <a:t>c</a:t>
            </a:r>
            <a:r>
              <a:rPr lang="zh-CN" altLang="en-US" dirty="0"/>
              <a:t>中有没有那个元素的没有前驱结点</a:t>
            </a:r>
            <a:r>
              <a:rPr lang="en-US" altLang="zh-CN" dirty="0"/>
              <a:t>? </a:t>
            </a:r>
            <a:r>
              <a:rPr lang="zh-CN" altLang="en-US" dirty="0"/>
              <a:t>都有前驱结点，就算是把其中一个当作根，是不是也会出现相交的情况。</a:t>
            </a:r>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7</a:t>
            </a:fld>
            <a:endParaRPr lang="en-US" altLang="zh-CN"/>
          </a:p>
        </p:txBody>
      </p:sp>
    </p:spTree>
    <p:extLst>
      <p:ext uri="{BB962C8B-B14F-4D97-AF65-F5344CB8AC3E}">
        <p14:creationId xmlns:p14="http://schemas.microsoft.com/office/powerpoint/2010/main" val="30914028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只要</a:t>
            </a:r>
            <a:r>
              <a:rPr lang="en-US" altLang="zh-CN" dirty="0" err="1"/>
              <a:t>preorder【i</a:t>
            </a:r>
            <a:r>
              <a:rPr lang="en-US" altLang="zh-CN" dirty="0"/>
              <a:t>】</a:t>
            </a:r>
            <a:r>
              <a:rPr lang="zh-CN" altLang="en-US" dirty="0"/>
              <a:t>不为</a:t>
            </a:r>
            <a:r>
              <a:rPr lang="en-US" altLang="zh-CN" dirty="0"/>
              <a:t>0</a:t>
            </a:r>
            <a:r>
              <a:rPr lang="zh-CN" altLang="en-US" dirty="0"/>
              <a:t>，那么左孩子，一定是</a:t>
            </a:r>
            <a:r>
              <a:rPr lang="en-US" altLang="zh-CN" dirty="0"/>
              <a:t>preorder[i+1], </a:t>
            </a:r>
            <a:r>
              <a:rPr lang="zh-CN" altLang="en-US" dirty="0"/>
              <a:t>因为先根遍历，需要 根 左 右。左孩子仅跟着结点。但是左孩子大概占用几个位置并不确定，所以</a:t>
            </a:r>
            <a:r>
              <a:rPr lang="en-US" altLang="zh-CN" dirty="0"/>
              <a:t>preorder[i+2]</a:t>
            </a:r>
            <a:r>
              <a:rPr lang="zh-CN" altLang="en-US" dirty="0"/>
              <a:t>不一定是右孩子。</a:t>
            </a:r>
            <a:endParaRPr lang="en-US" altLang="zh-CN" dirty="0"/>
          </a:p>
          <a:p>
            <a:r>
              <a:rPr lang="zh-CN" altLang="en-US" dirty="0"/>
              <a:t>如果</a:t>
            </a:r>
            <a:r>
              <a:rPr lang="en-US" altLang="zh-CN" dirty="0"/>
              <a:t>preorder[</a:t>
            </a:r>
            <a:r>
              <a:rPr lang="en-US" altLang="zh-CN" dirty="0" err="1"/>
              <a:t>i</a:t>
            </a:r>
            <a:r>
              <a:rPr lang="en-US" altLang="zh-CN" dirty="0"/>
              <a:t>]</a:t>
            </a:r>
            <a:r>
              <a:rPr lang="zh-CN" altLang="en-US" dirty="0"/>
              <a:t>为空，那么就是某个结点的左孩子为空。根左右，需要返回去，找右结点。这时候，从左孩子为空，返回去，下一个结点就是右孩子。当左右孩子多建立好以后，完成了整个树的构建，需要返回上一层。</a:t>
            </a:r>
            <a:endParaRPr lang="en-US" altLang="zh-CN" dirty="0"/>
          </a:p>
          <a:p>
            <a:r>
              <a:rPr lang="zh-CN" altLang="en-US" dirty="0"/>
              <a:t>如果是从左孩子返</a:t>
            </a:r>
            <a:r>
              <a:rPr lang="en-US" altLang="zh-CN" dirty="0"/>
              <a:t>.</a:t>
            </a:r>
          </a:p>
          <a:p>
            <a:pPr marL="228600" indent="-228600">
              <a:buAutoNum type="arabicPeriod"/>
            </a:pPr>
            <a:r>
              <a:rPr lang="zh-CN" altLang="en-US" dirty="0"/>
              <a:t>创建的过程，希望读取标明空子树的先根序列，直接创建结点，但是根节点，根左右，左右子树还没有创建完成呢，怎么创建</a:t>
            </a:r>
            <a:r>
              <a:rPr lang="en-US" altLang="zh-CN" dirty="0"/>
              <a:t>A</a:t>
            </a:r>
            <a:r>
              <a:rPr lang="zh-CN" altLang="en-US" dirty="0"/>
              <a:t>结点呢？ 创建</a:t>
            </a:r>
            <a:r>
              <a:rPr lang="en-US" altLang="zh-CN" dirty="0"/>
              <a:t>A</a:t>
            </a:r>
            <a:r>
              <a:rPr lang="zh-CN" altLang="en-US" dirty="0"/>
              <a:t>结点，但是左右子树为空。</a:t>
            </a:r>
            <a:r>
              <a:rPr lang="en-US" altLang="zh-CN" dirty="0"/>
              <a:t>	</a:t>
            </a:r>
          </a:p>
          <a:p>
            <a:pPr marL="228600" indent="-228600">
              <a:buAutoNum type="arabicPeriod"/>
            </a:pPr>
            <a:r>
              <a:rPr lang="zh-CN" altLang="en-US" dirty="0"/>
              <a:t>根左（根左右）右（根左右），结论</a:t>
            </a:r>
            <a:r>
              <a:rPr lang="en-US" altLang="zh-CN" dirty="0"/>
              <a:t>-&gt; preorder[</a:t>
            </a:r>
            <a:r>
              <a:rPr lang="en-US" altLang="zh-CN" dirty="0" err="1"/>
              <a:t>i</a:t>
            </a:r>
            <a:r>
              <a:rPr lang="en-US" altLang="zh-CN" dirty="0"/>
              <a:t>]</a:t>
            </a:r>
            <a:r>
              <a:rPr lang="zh-CN" altLang="en-US" dirty="0"/>
              <a:t>不为空，则</a:t>
            </a:r>
            <a:r>
              <a:rPr lang="en-US" altLang="zh-CN" dirty="0"/>
              <a:t>preorder[i+1]</a:t>
            </a:r>
            <a:r>
              <a:rPr lang="zh-CN" altLang="en-US" dirty="0"/>
              <a:t>为</a:t>
            </a:r>
            <a:r>
              <a:rPr lang="en-US" altLang="zh-CN" dirty="0"/>
              <a:t>preorder</a:t>
            </a:r>
            <a:r>
              <a:rPr lang="zh-CN" altLang="en-US" dirty="0"/>
              <a:t>的左孩子。</a:t>
            </a:r>
            <a:endParaRPr lang="en-US" altLang="zh-CN" dirty="0"/>
          </a:p>
          <a:p>
            <a:pPr marL="228600" indent="-228600">
              <a:buAutoNum type="arabicPeriod"/>
            </a:pPr>
            <a:r>
              <a:rPr lang="zh-CN" altLang="en-US" dirty="0"/>
              <a:t>但是如果</a:t>
            </a:r>
            <a:r>
              <a:rPr lang="en-US" altLang="zh-CN" dirty="0"/>
              <a:t>preorder[</a:t>
            </a:r>
            <a:r>
              <a:rPr lang="en-US" altLang="zh-CN" dirty="0" err="1"/>
              <a:t>i</a:t>
            </a:r>
            <a:r>
              <a:rPr lang="en-US" altLang="zh-CN" dirty="0"/>
              <a:t>]</a:t>
            </a:r>
            <a:r>
              <a:rPr lang="zh-CN" altLang="en-US" dirty="0"/>
              <a:t>为空，那么？ </a:t>
            </a:r>
            <a:r>
              <a:rPr lang="en-US" altLang="zh-CN" dirty="0"/>
              <a:t>Preorder[i+1] </a:t>
            </a:r>
            <a:r>
              <a:rPr lang="zh-CN" altLang="en-US" dirty="0"/>
              <a:t>有什么含义呢？</a:t>
            </a:r>
            <a:r>
              <a:rPr lang="en-US" altLang="zh-CN" dirty="0"/>
              <a:t>	 </a:t>
            </a:r>
            <a:endParaRPr lang="zh-CN" altLang="en-US" dirty="0"/>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67</a:t>
            </a:fld>
            <a:endParaRPr lang="en-US" altLang="zh-CN"/>
          </a:p>
        </p:txBody>
      </p:sp>
    </p:spTree>
    <p:extLst>
      <p:ext uri="{BB962C8B-B14F-4D97-AF65-F5344CB8AC3E}">
        <p14:creationId xmlns:p14="http://schemas.microsoft.com/office/powerpoint/2010/main" val="19403011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只要</a:t>
            </a:r>
            <a:r>
              <a:rPr lang="en-US" altLang="zh-CN" dirty="0" err="1"/>
              <a:t>preorder【i</a:t>
            </a:r>
            <a:r>
              <a:rPr lang="en-US" altLang="zh-CN" dirty="0"/>
              <a:t>】</a:t>
            </a:r>
            <a:r>
              <a:rPr lang="zh-CN" altLang="en-US" dirty="0"/>
              <a:t>不为</a:t>
            </a:r>
            <a:r>
              <a:rPr lang="en-US" altLang="zh-CN" dirty="0"/>
              <a:t>0</a:t>
            </a:r>
            <a:r>
              <a:rPr lang="zh-CN" altLang="en-US" dirty="0"/>
              <a:t>，那么左孩子，一定是</a:t>
            </a:r>
            <a:r>
              <a:rPr lang="en-US" altLang="zh-CN" dirty="0"/>
              <a:t>preorder[i+1], </a:t>
            </a:r>
            <a:r>
              <a:rPr lang="zh-CN" altLang="en-US" dirty="0"/>
              <a:t>因为先根遍历，需要 根 左（根左右） 右。左孩子仅跟着结点。但是左孩子大概占用几个位置并不确定，所以</a:t>
            </a:r>
            <a:r>
              <a:rPr lang="en-US" altLang="zh-CN" dirty="0"/>
              <a:t>preorder[i+2]</a:t>
            </a:r>
            <a:r>
              <a:rPr lang="zh-CN" altLang="en-US" dirty="0"/>
              <a:t>不一定是右孩子。</a:t>
            </a:r>
            <a:endParaRPr lang="en-US" altLang="zh-CN" dirty="0"/>
          </a:p>
          <a:p>
            <a:r>
              <a:rPr lang="zh-CN" altLang="en-US" dirty="0"/>
              <a:t>如果</a:t>
            </a:r>
            <a:r>
              <a:rPr lang="en-US" altLang="zh-CN" dirty="0"/>
              <a:t>preorder[</a:t>
            </a:r>
            <a:r>
              <a:rPr lang="en-US" altLang="zh-CN" dirty="0" err="1"/>
              <a:t>i</a:t>
            </a:r>
            <a:r>
              <a:rPr lang="en-US" altLang="zh-CN" dirty="0"/>
              <a:t>]</a:t>
            </a:r>
            <a:r>
              <a:rPr lang="zh-CN" altLang="en-US" dirty="0"/>
              <a:t>为空，那么可能是空的左孩子，也可能是空的右孩子。如果是空的左孩子，那么接下来访问右孩子。</a:t>
            </a:r>
            <a:endParaRPr lang="en-US" altLang="zh-CN" dirty="0"/>
          </a:p>
          <a:p>
            <a:r>
              <a:rPr lang="zh-CN" altLang="en-US" dirty="0"/>
              <a:t>如果空的是右孩子，表示左右孩子都建立好了，那么需要返回上一层的结点。</a:t>
            </a:r>
            <a:endParaRPr lang="en-US" altLang="zh-CN" dirty="0"/>
          </a:p>
          <a:p>
            <a:endParaRPr lang="en-US" altLang="zh-CN" dirty="0"/>
          </a:p>
          <a:p>
            <a:r>
              <a:rPr lang="zh-CN" altLang="en-US" dirty="0"/>
              <a:t>只要是返回到当前结点，那么要么是左孩子直接为空返回的，那么直接访问右子树 。</a:t>
            </a:r>
            <a:endParaRPr lang="en-US" altLang="zh-CN" dirty="0"/>
          </a:p>
          <a:p>
            <a:r>
              <a:rPr lang="zh-CN" altLang="en-US" dirty="0"/>
              <a:t>如果是通过返回上一层结点，那么</a:t>
            </a:r>
            <a:r>
              <a:rPr lang="en-US" altLang="zh-CN" dirty="0"/>
              <a:t>preorder[i+1]</a:t>
            </a:r>
            <a:r>
              <a:rPr lang="zh-CN" altLang="en-US" dirty="0"/>
              <a:t>接下来也是上一层结点的右子树。</a:t>
            </a:r>
            <a:endParaRPr lang="en-US" altLang="zh-CN" dirty="0"/>
          </a:p>
          <a:p>
            <a:endParaRPr lang="en-US" altLang="zh-CN" dirty="0"/>
          </a:p>
          <a:p>
            <a:r>
              <a:rPr lang="zh-CN" altLang="en-US" dirty="0"/>
              <a:t>如果</a:t>
            </a:r>
            <a:r>
              <a:rPr lang="en-US" altLang="zh-CN" dirty="0"/>
              <a:t>preorder[</a:t>
            </a:r>
            <a:r>
              <a:rPr lang="en-US" altLang="zh-CN" dirty="0" err="1"/>
              <a:t>i</a:t>
            </a:r>
            <a:r>
              <a:rPr lang="en-US" altLang="zh-CN" dirty="0"/>
              <a:t>]</a:t>
            </a:r>
            <a:r>
              <a:rPr lang="zh-CN" altLang="en-US" dirty="0"/>
              <a:t>为空，那么就是某个结点的左孩子为空。根左右，需要返回去，找右结点。这时候，从左孩子为空，返回去，下一个结点就是右孩子。当左右孩子多建立好以后，完成了整个树的构建，需要返回上一层。</a:t>
            </a:r>
            <a:endParaRPr lang="en-US" altLang="zh-CN" dirty="0"/>
          </a:p>
          <a:p>
            <a:endParaRPr lang="en-US" altLang="zh-CN" dirty="0"/>
          </a:p>
          <a:p>
            <a:r>
              <a:rPr lang="zh-CN" altLang="en-US" dirty="0"/>
              <a:t>构造一棵二叉树的规则也是递归的，并且创建结点的次序是先根遍历的次序，而建立链接关系则必须按后根遍历次序执行。因为只有先创建了结点 ，申请结点的存储空间，才能建立到孩子结点的链。只有创建好了子树，确定了孩子结点，才能建立父母指向孩子结点的链。</a:t>
            </a:r>
            <a:r>
              <a:rPr lang="en-US" altLang="zh-CN" dirty="0"/>
              <a:t> </a:t>
            </a:r>
            <a:endParaRPr lang="zh-CN" altLang="en-US" dirty="0"/>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68</a:t>
            </a:fld>
            <a:endParaRPr lang="en-US" altLang="zh-CN"/>
          </a:p>
        </p:txBody>
      </p:sp>
    </p:spTree>
    <p:extLst>
      <p:ext uri="{BB962C8B-B14F-4D97-AF65-F5344CB8AC3E}">
        <p14:creationId xmlns:p14="http://schemas.microsoft.com/office/powerpoint/2010/main" val="16499485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问个问题： 为什么父母和孩子之间的关系 ，需要在孩子结点的左右孩子都完成以后，才能建立父母和孩子的链接。</a:t>
            </a:r>
            <a:endParaRPr lang="en-US" altLang="zh-CN" dirty="0"/>
          </a:p>
          <a:p>
            <a:r>
              <a:rPr lang="zh-CN" altLang="en-US" sz="1200" dirty="0"/>
              <a:t>先根序列的第一个元素</a:t>
            </a:r>
            <a:r>
              <a:rPr lang="en-US" altLang="zh-CN" sz="1200" dirty="0"/>
              <a:t>preorder[0]</a:t>
            </a:r>
            <a:r>
              <a:rPr lang="zh-CN" altLang="en-US" sz="1200" dirty="0"/>
              <a:t>是二叉树的根。</a:t>
            </a:r>
            <a:endParaRPr lang="en-US" altLang="zh-CN" sz="1200" dirty="0"/>
          </a:p>
          <a:p>
            <a:r>
              <a:rPr lang="en-US" altLang="zh-CN" sz="1200" dirty="0"/>
              <a:t>Preorder[</a:t>
            </a:r>
            <a:r>
              <a:rPr lang="en-US" altLang="zh-CN" sz="1200" dirty="0" err="1"/>
              <a:t>i</a:t>
            </a:r>
            <a:r>
              <a:rPr lang="en-US" altLang="zh-CN" sz="1200" dirty="0"/>
              <a:t>]</a:t>
            </a:r>
            <a:r>
              <a:rPr lang="zh-CN" altLang="en-US" sz="1200" dirty="0"/>
              <a:t>不空，则创建其结点，其左孩子是</a:t>
            </a:r>
            <a:r>
              <a:rPr lang="en-US" altLang="zh-CN" sz="1200" dirty="0"/>
              <a:t>Preorder[</a:t>
            </a:r>
            <a:r>
              <a:rPr lang="en-US" altLang="zh-CN" sz="1200" dirty="0" err="1"/>
              <a:t>i</a:t>
            </a:r>
            <a:r>
              <a:rPr lang="zh-CN" altLang="en-US" sz="1200" dirty="0"/>
              <a:t>＋</a:t>
            </a:r>
            <a:r>
              <a:rPr lang="en-US" altLang="zh-CN" sz="1200" dirty="0"/>
              <a:t>1]</a:t>
            </a:r>
            <a:r>
              <a:rPr lang="zh-CN" altLang="en-US" sz="1200" dirty="0"/>
              <a:t>；否则，返回上一层结点。</a:t>
            </a:r>
            <a:endParaRPr lang="en-US" altLang="zh-CN" sz="1200" dirty="0"/>
          </a:p>
          <a:p>
            <a:r>
              <a:rPr lang="zh-CN" altLang="en-US" sz="1200" dirty="0"/>
              <a:t>返回到当前结点时，下一个元素为当前结点的右孩子；当左右孩子都建立好后，返回上一层结点。</a:t>
            </a:r>
            <a:endParaRPr lang="en-US" altLang="zh-CN" sz="1200" dirty="0"/>
          </a:p>
          <a:p>
            <a:r>
              <a:rPr lang="zh-CN" altLang="en-US" sz="1200" dirty="0"/>
              <a:t>重复</a:t>
            </a:r>
            <a:r>
              <a:rPr lang="en-US" altLang="zh-CN" sz="1200" dirty="0"/>
              <a:t>2</a:t>
            </a:r>
            <a:r>
              <a:rPr lang="zh-CN" altLang="en-US" sz="1200" dirty="0"/>
              <a:t>，</a:t>
            </a:r>
            <a:r>
              <a:rPr lang="en-US" altLang="zh-CN" sz="1200" dirty="0"/>
              <a:t>3</a:t>
            </a:r>
            <a:r>
              <a:rPr lang="zh-CN" altLang="en-US" sz="1200" dirty="0"/>
              <a:t>，直至返回根结点，则完成。</a:t>
            </a:r>
            <a:endParaRPr lang="en-US" altLang="zh-CN" sz="1200" dirty="0"/>
          </a:p>
          <a:p>
            <a:endParaRPr lang="zh-CN" altLang="en-US" dirty="0"/>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70</a:t>
            </a:fld>
            <a:endParaRPr lang="en-US" altLang="zh-CN"/>
          </a:p>
        </p:txBody>
      </p:sp>
    </p:spTree>
    <p:extLst>
      <p:ext uri="{BB962C8B-B14F-4D97-AF65-F5344CB8AC3E}">
        <p14:creationId xmlns:p14="http://schemas.microsoft.com/office/powerpoint/2010/main" val="35959739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叶子结点不考虑。叶子结点不在扩展。</a:t>
            </a:r>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72</a:t>
            </a:fld>
            <a:endParaRPr lang="en-US" altLang="zh-CN"/>
          </a:p>
        </p:txBody>
      </p:sp>
    </p:spTree>
    <p:extLst>
      <p:ext uri="{BB962C8B-B14F-4D97-AF65-F5344CB8AC3E}">
        <p14:creationId xmlns:p14="http://schemas.microsoft.com/office/powerpoint/2010/main" val="17359076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P145</a:t>
            </a:r>
            <a:r>
              <a:rPr lang="zh-CN" altLang="en-US" dirty="0"/>
              <a:t>页。</a:t>
            </a:r>
            <a:endParaRPr lang="en-US" altLang="zh-CN" dirty="0"/>
          </a:p>
          <a:p>
            <a:r>
              <a:rPr lang="zh-CN" altLang="en-US" dirty="0"/>
              <a:t>确定需要插入的结点的位置，但是插入到</a:t>
            </a:r>
            <a:r>
              <a:rPr lang="en-US" altLang="zh-CN" dirty="0"/>
              <a:t>p</a:t>
            </a:r>
            <a:r>
              <a:rPr lang="zh-CN" altLang="en-US" dirty="0"/>
              <a:t>结点的左孩子位置？还是右孩子位置？</a:t>
            </a:r>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73</a:t>
            </a:fld>
            <a:endParaRPr lang="en-US" altLang="zh-CN"/>
          </a:p>
        </p:txBody>
      </p:sp>
    </p:spTree>
    <p:extLst>
      <p:ext uri="{BB962C8B-B14F-4D97-AF65-F5344CB8AC3E}">
        <p14:creationId xmlns:p14="http://schemas.microsoft.com/office/powerpoint/2010/main" val="24105496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确定需要插入的结点的位置，但是插入到</a:t>
            </a:r>
            <a:r>
              <a:rPr lang="en-US" altLang="zh-CN" dirty="0"/>
              <a:t>p</a:t>
            </a:r>
            <a:r>
              <a:rPr lang="zh-CN" altLang="en-US" dirty="0"/>
              <a:t>结点的左孩子位置？还是右孩子位置？</a:t>
            </a:r>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74</a:t>
            </a:fld>
            <a:endParaRPr lang="en-US" altLang="zh-CN"/>
          </a:p>
        </p:txBody>
      </p:sp>
    </p:spTree>
    <p:extLst>
      <p:ext uri="{BB962C8B-B14F-4D97-AF65-F5344CB8AC3E}">
        <p14:creationId xmlns:p14="http://schemas.microsoft.com/office/powerpoint/2010/main" val="40849186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大家有没有什么疑问？ </a:t>
            </a:r>
            <a:r>
              <a:rPr lang="en-US" altLang="zh-CN" dirty="0"/>
              <a:t>P</a:t>
            </a:r>
            <a:r>
              <a:rPr lang="zh-CN" altLang="en-US" dirty="0"/>
              <a:t>结点原来的左孩子，作为</a:t>
            </a:r>
            <a:r>
              <a:rPr lang="en-US" altLang="zh-CN" dirty="0"/>
              <a:t>q</a:t>
            </a:r>
            <a:r>
              <a:rPr lang="zh-CN" altLang="en-US" dirty="0"/>
              <a:t>结点的左孩子。那么</a:t>
            </a:r>
            <a:r>
              <a:rPr lang="en-US" altLang="zh-CN" dirty="0"/>
              <a:t>p</a:t>
            </a:r>
            <a:r>
              <a:rPr lang="zh-CN" altLang="en-US" dirty="0"/>
              <a:t>结点原来的有孩子呢</a:t>
            </a:r>
            <a:r>
              <a:rPr lang="en-US" altLang="zh-CN" dirty="0"/>
              <a:t>? </a:t>
            </a:r>
            <a:r>
              <a:rPr lang="zh-CN" altLang="en-US" dirty="0"/>
              <a:t>怎么办呢</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75</a:t>
            </a:fld>
            <a:endParaRPr lang="en-US" altLang="zh-CN"/>
          </a:p>
        </p:txBody>
      </p:sp>
    </p:spTree>
    <p:extLst>
      <p:ext uri="{BB962C8B-B14F-4D97-AF65-F5344CB8AC3E}">
        <p14:creationId xmlns:p14="http://schemas.microsoft.com/office/powerpoint/2010/main" val="1772791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中根遍历，是不是需要找到最左面的叶子结点，然后访问他，接着返回来访问其他结点。</a:t>
            </a:r>
            <a:endParaRPr lang="en-US" altLang="zh-CN" dirty="0"/>
          </a:p>
          <a:p>
            <a:r>
              <a:rPr lang="zh-CN" altLang="en-US" dirty="0"/>
              <a:t>左根右，然后回到根结点，再访问右结点。需要保存从根结点到叶子结点的所有路径，然后再分别访问右子树。</a:t>
            </a:r>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79</a:t>
            </a:fld>
            <a:endParaRPr lang="en-US" altLang="zh-CN"/>
          </a:p>
        </p:txBody>
      </p:sp>
    </p:spTree>
    <p:extLst>
      <p:ext uri="{BB962C8B-B14F-4D97-AF65-F5344CB8AC3E}">
        <p14:creationId xmlns:p14="http://schemas.microsoft.com/office/powerpoint/2010/main" val="19238004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为什么要返回呢</a:t>
            </a:r>
            <a:r>
              <a:rPr lang="en-US" altLang="zh-CN" dirty="0"/>
              <a:t>?</a:t>
            </a:r>
            <a:r>
              <a:rPr lang="zh-CN" altLang="en-US" dirty="0"/>
              <a:t>只有返回，才能找到右子树。</a:t>
            </a:r>
            <a:endParaRPr lang="en-US" altLang="zh-CN" dirty="0"/>
          </a:p>
          <a:p>
            <a:endParaRPr lang="en-US" altLang="zh-CN" dirty="0"/>
          </a:p>
          <a:p>
            <a:r>
              <a:rPr lang="zh-CN" altLang="en-US" dirty="0"/>
              <a:t>中根遍历：最左边的结点，中根遍历的第一个结点。</a:t>
            </a:r>
            <a:endParaRPr lang="en-US" altLang="zh-CN" dirty="0"/>
          </a:p>
          <a:p>
            <a:endParaRPr lang="en-US" altLang="zh-CN" dirty="0"/>
          </a:p>
          <a:p>
            <a:r>
              <a:rPr lang="zh-CN" altLang="en-US" dirty="0"/>
              <a:t>这里需要画一棵树，然后依次访问孩子， 返回的顺序，和访问的顺序相反。</a:t>
            </a:r>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80</a:t>
            </a:fld>
            <a:endParaRPr lang="en-US" altLang="zh-CN"/>
          </a:p>
        </p:txBody>
      </p:sp>
    </p:spTree>
    <p:extLst>
      <p:ext uri="{BB962C8B-B14F-4D97-AF65-F5344CB8AC3E}">
        <p14:creationId xmlns:p14="http://schemas.microsoft.com/office/powerpoint/2010/main" val="21612289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栈顶元素，保存的是下一次需要返回的位置。</a:t>
            </a:r>
            <a:endParaRPr lang="en-US" altLang="zh-CN" dirty="0"/>
          </a:p>
          <a:p>
            <a:r>
              <a:rPr lang="zh-CN" altLang="en-US" dirty="0"/>
              <a:t>只有返回的时候，才访问该结点。</a:t>
            </a:r>
            <a:endParaRPr lang="en-US" altLang="zh-CN" dirty="0"/>
          </a:p>
          <a:p>
            <a:r>
              <a:rPr lang="en-US" altLang="zh-CN" dirty="0"/>
              <a:t>C </a:t>
            </a:r>
            <a:r>
              <a:rPr lang="zh-CN" altLang="en-US" dirty="0"/>
              <a:t>图，返回栈顶元素。栈顶元素为最后被插入栈的结点。</a:t>
            </a:r>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82</a:t>
            </a:fld>
            <a:endParaRPr lang="en-US" altLang="zh-CN"/>
          </a:p>
        </p:txBody>
      </p:sp>
    </p:spTree>
    <p:extLst>
      <p:ext uri="{BB962C8B-B14F-4D97-AF65-F5344CB8AC3E}">
        <p14:creationId xmlns:p14="http://schemas.microsoft.com/office/powerpoint/2010/main" val="1027283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树的结点：包括数据域和指针域。</a:t>
            </a:r>
            <a:endParaRPr lang="en-US" altLang="zh-CN" dirty="0"/>
          </a:p>
          <a:p>
            <a:r>
              <a:rPr lang="zh-CN" altLang="en-US" dirty="0"/>
              <a:t>树的结点？ </a:t>
            </a:r>
            <a:endParaRPr lang="en-US" altLang="zh-CN" dirty="0"/>
          </a:p>
          <a:p>
            <a:r>
              <a:rPr lang="zh-CN" altLang="en-US" dirty="0"/>
              <a:t>问题： 叶子结点的度为几？</a:t>
            </a:r>
            <a:endParaRPr lang="en-US" altLang="zh-CN" dirty="0"/>
          </a:p>
          <a:p>
            <a:endParaRPr lang="en-US" altLang="zh-CN" dirty="0"/>
          </a:p>
          <a:p>
            <a:r>
              <a:rPr lang="zh-CN" altLang="en-US" dirty="0"/>
              <a:t>每个结点都有度，而其中最大值的结点的度，作为树的度。</a:t>
            </a:r>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8</a:t>
            </a:fld>
            <a:endParaRPr lang="en-US" altLang="zh-CN"/>
          </a:p>
        </p:txBody>
      </p:sp>
    </p:spTree>
    <p:extLst>
      <p:ext uri="{BB962C8B-B14F-4D97-AF65-F5344CB8AC3E}">
        <p14:creationId xmlns:p14="http://schemas.microsoft.com/office/powerpoint/2010/main" val="17282639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a:t>
            </a:r>
            <a:r>
              <a:rPr lang="en-US" altLang="zh-CN" dirty="0"/>
              <a:t>p</a:t>
            </a:r>
            <a:r>
              <a:rPr lang="zh-CN" altLang="en-US" dirty="0"/>
              <a:t>为空，表示左子树为空，或者右子树为空。</a:t>
            </a:r>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83</a:t>
            </a:fld>
            <a:endParaRPr lang="en-US" altLang="zh-CN"/>
          </a:p>
        </p:txBody>
      </p:sp>
    </p:spTree>
    <p:extLst>
      <p:ext uri="{BB962C8B-B14F-4D97-AF65-F5344CB8AC3E}">
        <p14:creationId xmlns:p14="http://schemas.microsoft.com/office/powerpoint/2010/main" val="24746750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问题</a:t>
            </a:r>
            <a:r>
              <a:rPr lang="en-US" altLang="zh-CN" dirty="0"/>
              <a:t>1</a:t>
            </a:r>
            <a:r>
              <a:rPr lang="zh-CN" altLang="en-US" dirty="0"/>
              <a:t>：</a:t>
            </a:r>
            <a:r>
              <a:rPr lang="en-US" altLang="zh-CN" dirty="0"/>
              <a:t>p</a:t>
            </a:r>
            <a:r>
              <a:rPr lang="zh-CN" altLang="en-US" dirty="0"/>
              <a:t>如何达到右兄弟结点，</a:t>
            </a:r>
            <a:r>
              <a:rPr lang="en-US" altLang="zh-CN" dirty="0"/>
              <a:t>B-&gt;C.</a:t>
            </a:r>
          </a:p>
          <a:p>
            <a:r>
              <a:rPr lang="en-US" altLang="zh-CN" dirty="0"/>
              <a:t>  </a:t>
            </a:r>
            <a:r>
              <a:rPr lang="zh-CN" altLang="en-US" dirty="0"/>
              <a:t>那么问题来了，如何从</a:t>
            </a:r>
            <a:r>
              <a:rPr lang="en-US" altLang="zh-CN" dirty="0"/>
              <a:t>B</a:t>
            </a:r>
            <a:r>
              <a:rPr lang="zh-CN" altLang="en-US" dirty="0"/>
              <a:t>结点，访问</a:t>
            </a:r>
            <a:r>
              <a:rPr lang="en-US" altLang="zh-CN" dirty="0"/>
              <a:t>C</a:t>
            </a:r>
            <a:r>
              <a:rPr lang="zh-CN" altLang="en-US" dirty="0"/>
              <a:t>结点？ 是不是需要通过</a:t>
            </a:r>
            <a:r>
              <a:rPr lang="en-US" altLang="zh-CN" dirty="0"/>
              <a:t>A</a:t>
            </a:r>
            <a:r>
              <a:rPr lang="zh-CN" altLang="en-US" dirty="0"/>
              <a:t>结点？也就是双亲结点，来找到兄弟结点。但是二叉链表表示中，很难找到双亲结点？是不是？只能找孩子结点，除非设计辅助数据结构，保存双亲结点。</a:t>
            </a:r>
            <a:endParaRPr lang="en-US" altLang="zh-CN" dirty="0"/>
          </a:p>
          <a:p>
            <a:endParaRPr lang="en-US" altLang="zh-CN" dirty="0"/>
          </a:p>
          <a:p>
            <a:r>
              <a:rPr lang="en-US" altLang="zh-CN" dirty="0"/>
              <a:t> </a:t>
            </a:r>
            <a:r>
              <a:rPr lang="zh-CN" altLang="en-US" dirty="0"/>
              <a:t>也就是在孩子结点都访问之前，需要记录该结点。</a:t>
            </a:r>
            <a:endParaRPr lang="en-US" altLang="zh-CN" dirty="0"/>
          </a:p>
          <a:p>
            <a:r>
              <a:rPr lang="en-US" altLang="zh-CN" dirty="0"/>
              <a:t> </a:t>
            </a:r>
            <a:r>
              <a:rPr lang="zh-CN" altLang="en-US" dirty="0"/>
              <a:t>问题</a:t>
            </a:r>
            <a:r>
              <a:rPr lang="en-US" altLang="zh-CN" dirty="0"/>
              <a:t>2.  </a:t>
            </a:r>
            <a:r>
              <a:rPr lang="zh-CN" altLang="en-US" dirty="0"/>
              <a:t>当访问完一层的最后一个结点，如何到达下一层的第一个结点？ 从</a:t>
            </a:r>
            <a:r>
              <a:rPr lang="en-US" altLang="zh-CN" dirty="0"/>
              <a:t>C</a:t>
            </a:r>
            <a:r>
              <a:rPr lang="zh-CN" altLang="en-US" dirty="0"/>
              <a:t>到</a:t>
            </a:r>
            <a:r>
              <a:rPr lang="en-US" altLang="zh-CN" dirty="0"/>
              <a:t>D</a:t>
            </a:r>
          </a:p>
          <a:p>
            <a:r>
              <a:rPr lang="zh-CN" altLang="en-US" dirty="0"/>
              <a:t>要访问</a:t>
            </a:r>
            <a:r>
              <a:rPr lang="en-US" altLang="zh-CN" dirty="0"/>
              <a:t>d</a:t>
            </a:r>
            <a:r>
              <a:rPr lang="zh-CN" altLang="en-US" dirty="0"/>
              <a:t>结点，是不是需要记录</a:t>
            </a:r>
            <a:r>
              <a:rPr lang="en-US" altLang="zh-CN" dirty="0"/>
              <a:t>B</a:t>
            </a:r>
            <a:r>
              <a:rPr lang="zh-CN" altLang="en-US" dirty="0"/>
              <a:t>结点的位置？</a:t>
            </a:r>
            <a:r>
              <a:rPr lang="en-US" altLang="zh-CN" dirty="0"/>
              <a:t>B</a:t>
            </a:r>
            <a:r>
              <a:rPr lang="zh-CN" altLang="en-US" dirty="0"/>
              <a:t>是</a:t>
            </a:r>
            <a:r>
              <a:rPr lang="en-US" altLang="zh-CN" dirty="0"/>
              <a:t>C</a:t>
            </a:r>
            <a:r>
              <a:rPr lang="zh-CN" altLang="en-US" dirty="0"/>
              <a:t>的</a:t>
            </a:r>
            <a:r>
              <a:rPr lang="en-US" altLang="zh-CN" dirty="0"/>
              <a:t>front</a:t>
            </a:r>
            <a:r>
              <a:rPr lang="zh-CN" altLang="en-US" dirty="0"/>
              <a:t>指针。</a:t>
            </a:r>
            <a:endParaRPr lang="en-US" altLang="zh-CN" dirty="0"/>
          </a:p>
          <a:p>
            <a:r>
              <a:rPr lang="zh-CN" altLang="en-US" dirty="0"/>
              <a:t>问题，是不是只需要保存</a:t>
            </a:r>
            <a:r>
              <a:rPr lang="en-US" altLang="zh-CN" dirty="0"/>
              <a:t>front</a:t>
            </a:r>
            <a:r>
              <a:rPr lang="zh-CN" altLang="en-US" dirty="0"/>
              <a:t>指针就可以了？</a:t>
            </a:r>
            <a:endParaRPr lang="en-US" altLang="zh-CN" dirty="0"/>
          </a:p>
          <a:p>
            <a:endParaRPr lang="en-US" altLang="zh-CN" dirty="0"/>
          </a:p>
          <a:p>
            <a:r>
              <a:rPr lang="en-US" altLang="zh-CN" dirty="0"/>
              <a:t> </a:t>
            </a:r>
            <a:r>
              <a:rPr lang="zh-CN" altLang="en-US" dirty="0"/>
              <a:t>问题</a:t>
            </a:r>
            <a:r>
              <a:rPr lang="en-US" altLang="zh-CN" dirty="0"/>
              <a:t>3:  p</a:t>
            </a:r>
            <a:r>
              <a:rPr lang="zh-CN" altLang="en-US" dirty="0"/>
              <a:t>如何到达它的同一层下一个结点（非兄弟）</a:t>
            </a:r>
            <a:r>
              <a:rPr lang="en-US" altLang="zh-CN" dirty="0"/>
              <a:t>D-&gt;E</a:t>
            </a:r>
            <a:r>
              <a:rPr lang="zh-CN" altLang="en-US" dirty="0"/>
              <a:t>？ </a:t>
            </a:r>
            <a:r>
              <a:rPr lang="en-US" altLang="zh-CN" dirty="0"/>
              <a:t>front</a:t>
            </a:r>
            <a:r>
              <a:rPr lang="zh-CN" altLang="en-US" dirty="0"/>
              <a:t>指针</a:t>
            </a:r>
            <a:r>
              <a:rPr lang="en-US" altLang="zh-CN" dirty="0"/>
              <a:t>?</a:t>
            </a:r>
          </a:p>
          <a:p>
            <a:r>
              <a:rPr lang="zh-CN" altLang="en-US" dirty="0"/>
              <a:t>？</a:t>
            </a:r>
            <a:endParaRPr lang="en-US" altLang="zh-CN" dirty="0"/>
          </a:p>
          <a:p>
            <a:r>
              <a:rPr lang="zh-CN" altLang="en-US" dirty="0"/>
              <a:t>问题</a:t>
            </a:r>
            <a:r>
              <a:rPr lang="en-US" altLang="zh-CN" dirty="0"/>
              <a:t>4</a:t>
            </a:r>
            <a:r>
              <a:rPr lang="zh-CN" altLang="en-US" dirty="0"/>
              <a:t>： </a:t>
            </a:r>
            <a:r>
              <a:rPr lang="en-US" altLang="zh-CN" dirty="0"/>
              <a:t>p</a:t>
            </a:r>
            <a:r>
              <a:rPr lang="zh-CN" altLang="en-US" dirty="0"/>
              <a:t>如何访问</a:t>
            </a:r>
            <a:r>
              <a:rPr lang="en-US" altLang="zh-CN" dirty="0"/>
              <a:t>F-&gt;G </a:t>
            </a:r>
            <a:r>
              <a:rPr lang="zh-CN" altLang="en-US" dirty="0"/>
              <a:t>结点，如何实现</a:t>
            </a:r>
            <a:r>
              <a:rPr lang="en-US" altLang="zh-CN" dirty="0"/>
              <a:t>F-&gt;G? </a:t>
            </a:r>
            <a:r>
              <a:rPr lang="zh-CN" altLang="en-US" dirty="0"/>
              <a:t>是不是还需要保留</a:t>
            </a:r>
            <a:r>
              <a:rPr lang="en-US" altLang="zh-CN" dirty="0"/>
              <a:t>d</a:t>
            </a:r>
            <a:r>
              <a:rPr lang="zh-CN" altLang="en-US" dirty="0"/>
              <a:t>结点，也就是</a:t>
            </a:r>
            <a:r>
              <a:rPr lang="en-US" altLang="zh-CN" dirty="0"/>
              <a:t>front</a:t>
            </a:r>
            <a:r>
              <a:rPr lang="zh-CN" altLang="en-US" dirty="0"/>
              <a:t>的</a:t>
            </a:r>
            <a:r>
              <a:rPr lang="en-US" altLang="zh-CN" dirty="0"/>
              <a:t>front</a:t>
            </a:r>
            <a:r>
              <a:rPr lang="zh-CN" altLang="en-US" dirty="0"/>
              <a:t>，也就是需要保留这一层所有的结点，以便于访问这些结点的孩子结点。</a:t>
            </a:r>
            <a:endParaRPr lang="en-US" altLang="zh-CN" dirty="0"/>
          </a:p>
          <a:p>
            <a:r>
              <a:rPr lang="zh-CN" altLang="en-US" dirty="0"/>
              <a:t>二叉树本身无法实现。需要辅助结构。</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87</a:t>
            </a:fld>
            <a:endParaRPr lang="en-US" altLang="zh-CN"/>
          </a:p>
        </p:txBody>
      </p:sp>
    </p:spTree>
    <p:extLst>
      <p:ext uri="{BB962C8B-B14F-4D97-AF65-F5344CB8AC3E}">
        <p14:creationId xmlns:p14="http://schemas.microsoft.com/office/powerpoint/2010/main" val="310985805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先访问出队的元素， 然后把出队元素的左右孩子分别加入到其中。</a:t>
            </a:r>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96</a:t>
            </a:fld>
            <a:endParaRPr lang="en-US" altLang="zh-CN"/>
          </a:p>
        </p:txBody>
      </p:sp>
    </p:spTree>
    <p:extLst>
      <p:ext uri="{BB962C8B-B14F-4D97-AF65-F5344CB8AC3E}">
        <p14:creationId xmlns:p14="http://schemas.microsoft.com/office/powerpoint/2010/main" val="15040680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由一棵二叉树的层次遍历序列不能唯一确定一棵二叉树。因为左右次序相同的，</a:t>
            </a:r>
            <a:r>
              <a:rPr lang="en-US" altLang="zh-CN" dirty="0"/>
              <a:t>AB</a:t>
            </a:r>
            <a:r>
              <a:rPr lang="zh-CN" altLang="en-US" dirty="0"/>
              <a:t>，</a:t>
            </a:r>
            <a:r>
              <a:rPr lang="en-US" altLang="zh-CN" dirty="0"/>
              <a:t>AB</a:t>
            </a:r>
            <a:r>
              <a:rPr lang="zh-CN" altLang="en-US" dirty="0"/>
              <a:t>是两棵不同的二叉树。</a:t>
            </a:r>
            <a:endParaRPr lang="en-US" altLang="zh-CN" dirty="0"/>
          </a:p>
          <a:p>
            <a:r>
              <a:rPr lang="zh-CN" altLang="en-US" dirty="0"/>
              <a:t>但是完全二叉树的的层次遍历可以唯一确定一棵完全二叉树。</a:t>
            </a:r>
            <a:endParaRPr lang="en-US" altLang="zh-CN" dirty="0"/>
          </a:p>
          <a:p>
            <a:endParaRPr lang="en-US" altLang="zh-CN" dirty="0"/>
          </a:p>
          <a:p>
            <a:r>
              <a:rPr lang="zh-CN" altLang="en-US" dirty="0"/>
              <a:t>前面介绍了，根据先根遍历的顺序，构建一个加入空结点的完全二叉树，来根据先根二叉树的遍历结果，建立二叉树。其中</a:t>
            </a:r>
            <a:r>
              <a:rPr lang="en-US" altLang="zh-CN" dirty="0" err="1"/>
              <a:t>i</a:t>
            </a:r>
            <a:r>
              <a:rPr lang="en-US" altLang="zh-CN" dirty="0"/>
              <a:t>++</a:t>
            </a:r>
            <a:r>
              <a:rPr lang="zh-CN" altLang="en-US" dirty="0"/>
              <a:t>表示下一个结点，构建的顺序，和访问的顺序相同。但是这里构建的过程也是先根遍历的方法，但是因为给出的次序，是层次遍历的顺序，所以不能依赖</a:t>
            </a:r>
            <a:r>
              <a:rPr lang="en-US" altLang="zh-CN" dirty="0" err="1"/>
              <a:t>i</a:t>
            </a:r>
            <a:r>
              <a:rPr lang="en-US" altLang="zh-CN" dirty="0"/>
              <a:t>++</a:t>
            </a:r>
            <a:r>
              <a:rPr lang="zh-CN" altLang="en-US" dirty="0"/>
              <a:t>的方式，来构建，而只能通过层次遍历的特殊性，左子树为</a:t>
            </a:r>
            <a:r>
              <a:rPr lang="en-US" altLang="zh-CN" dirty="0"/>
              <a:t>2i+1</a:t>
            </a:r>
            <a:r>
              <a:rPr lang="zh-CN" altLang="en-US" dirty="0"/>
              <a:t>，后子树为</a:t>
            </a:r>
            <a:r>
              <a:rPr lang="en-US" altLang="zh-CN" dirty="0"/>
              <a:t>2i+2</a:t>
            </a:r>
            <a:r>
              <a:rPr lang="zh-CN" altLang="en-US" dirty="0"/>
              <a:t>来获取左右子树的数值，从而实现利用层次遍历的结果，根据先根遍历的构建顺序，来构建二叉树。</a:t>
            </a:r>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97</a:t>
            </a:fld>
            <a:endParaRPr lang="en-US" altLang="zh-CN"/>
          </a:p>
        </p:txBody>
      </p:sp>
    </p:spTree>
    <p:extLst>
      <p:ext uri="{BB962C8B-B14F-4D97-AF65-F5344CB8AC3E}">
        <p14:creationId xmlns:p14="http://schemas.microsoft.com/office/powerpoint/2010/main" val="26522069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先根遍历，中根遍历，后根遍历的次序是不一样的</a:t>
            </a:r>
            <a:r>
              <a:rPr lang="en-US" altLang="zh-CN" dirty="0"/>
              <a:t>? </a:t>
            </a:r>
            <a:r>
              <a:rPr lang="zh-CN" altLang="en-US" dirty="0"/>
              <a:t>也就是遍历树结构，采用不同的遍历方法，得到不同的输出。</a:t>
            </a:r>
            <a:endParaRPr lang="en-US" altLang="zh-CN" dirty="0"/>
          </a:p>
          <a:p>
            <a:endParaRPr lang="en-US" altLang="zh-CN" dirty="0"/>
          </a:p>
          <a:p>
            <a:r>
              <a:rPr lang="zh-CN" altLang="en-US" dirty="0"/>
              <a:t>如何保存先根遍历的前驱和后继？ 就是采用先序线索二叉树。</a:t>
            </a:r>
            <a:endParaRPr lang="en-US" altLang="zh-CN" dirty="0"/>
          </a:p>
          <a:p>
            <a:r>
              <a:rPr lang="zh-CN" altLang="en-US" dirty="0"/>
              <a:t>如何保存中根遍历的前驱和后继？ 采用中序线索二叉树。</a:t>
            </a:r>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101</a:t>
            </a:fld>
            <a:endParaRPr lang="en-US" altLang="zh-CN"/>
          </a:p>
        </p:txBody>
      </p:sp>
    </p:spTree>
    <p:extLst>
      <p:ext uri="{BB962C8B-B14F-4D97-AF65-F5344CB8AC3E}">
        <p14:creationId xmlns:p14="http://schemas.microsoft.com/office/powerpoint/2010/main" val="407784592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a:t>
            </a:r>
            <a:r>
              <a:rPr lang="zh-CN" altLang="en-US" dirty="0"/>
              <a:t>个结点的二叉树，共有</a:t>
            </a:r>
            <a:r>
              <a:rPr lang="en-US" altLang="zh-CN" dirty="0"/>
              <a:t>2n</a:t>
            </a:r>
            <a:r>
              <a:rPr lang="zh-CN" altLang="en-US" dirty="0"/>
              <a:t>条链，其中</a:t>
            </a:r>
            <a:r>
              <a:rPr lang="en-US" altLang="zh-CN" dirty="0"/>
              <a:t>n-1</a:t>
            </a:r>
            <a:r>
              <a:rPr lang="zh-CN" altLang="en-US" dirty="0"/>
              <a:t>条边，</a:t>
            </a:r>
            <a:r>
              <a:rPr lang="en-US" altLang="zh-CN" dirty="0"/>
              <a:t>N+1</a:t>
            </a:r>
            <a:r>
              <a:rPr lang="zh-CN" altLang="en-US" dirty="0"/>
              <a:t>条链为空，所以线索化，需要找到</a:t>
            </a:r>
            <a:r>
              <a:rPr lang="en-US" altLang="zh-CN" dirty="0"/>
              <a:t>N+1</a:t>
            </a:r>
            <a:r>
              <a:rPr lang="zh-CN" altLang="en-US" dirty="0"/>
              <a:t>线索。一定数清楚数量。所有度为</a:t>
            </a:r>
            <a:r>
              <a:rPr lang="en-US" altLang="zh-CN" dirty="0"/>
              <a:t>0</a:t>
            </a:r>
            <a:r>
              <a:rPr lang="zh-CN" altLang="en-US" dirty="0"/>
              <a:t>和度为</a:t>
            </a:r>
            <a:r>
              <a:rPr lang="en-US" altLang="zh-CN" dirty="0"/>
              <a:t>1</a:t>
            </a:r>
            <a:r>
              <a:rPr lang="zh-CN" altLang="en-US" dirty="0"/>
              <a:t>的结点，都需要进行线索化。</a:t>
            </a:r>
            <a:endParaRPr lang="en-US" altLang="zh-CN" dirty="0"/>
          </a:p>
          <a:p>
            <a:endParaRPr lang="en-US" altLang="zh-CN" dirty="0"/>
          </a:p>
          <a:p>
            <a:r>
              <a:rPr lang="zh-CN" altLang="en-US" dirty="0"/>
              <a:t>中根遍历： 左根右。</a:t>
            </a:r>
            <a:endParaRPr lang="en-US" altLang="zh-CN" dirty="0"/>
          </a:p>
          <a:p>
            <a:endParaRPr lang="en-US" altLang="zh-CN" dirty="0"/>
          </a:p>
          <a:p>
            <a:r>
              <a:rPr lang="en-US" altLang="zh-CN" dirty="0"/>
              <a:t>   DBGE  A   FHCK  </a:t>
            </a:r>
            <a:endParaRPr lang="zh-CN" altLang="en-US" dirty="0"/>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102</a:t>
            </a:fld>
            <a:endParaRPr lang="en-US" altLang="zh-CN"/>
          </a:p>
        </p:txBody>
      </p:sp>
    </p:spTree>
    <p:extLst>
      <p:ext uri="{BB962C8B-B14F-4D97-AF65-F5344CB8AC3E}">
        <p14:creationId xmlns:p14="http://schemas.microsoft.com/office/powerpoint/2010/main" val="400584098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首先，确定有几条线索？ 几个结点？ </a:t>
            </a:r>
            <a:r>
              <a:rPr lang="en-US" altLang="zh-CN" dirty="0"/>
              <a:t>7</a:t>
            </a:r>
            <a:r>
              <a:rPr lang="zh-CN" altLang="en-US" dirty="0"/>
              <a:t>个结点，</a:t>
            </a:r>
            <a:r>
              <a:rPr lang="en-US" altLang="zh-CN" dirty="0"/>
              <a:t>8</a:t>
            </a:r>
            <a:r>
              <a:rPr lang="zh-CN" altLang="en-US" dirty="0"/>
              <a:t>条线索？</a:t>
            </a:r>
            <a:endParaRPr lang="en-US" altLang="zh-CN" dirty="0"/>
          </a:p>
          <a:p>
            <a:r>
              <a:rPr lang="zh-CN" altLang="en-US" dirty="0"/>
              <a:t>然后，确定中序遍历的顺序： </a:t>
            </a:r>
            <a:r>
              <a:rPr lang="en-US" altLang="zh-CN" dirty="0"/>
              <a:t>DGBAECF</a:t>
            </a:r>
            <a:endParaRPr lang="zh-CN" altLang="en-US" dirty="0"/>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103</a:t>
            </a:fld>
            <a:endParaRPr lang="en-US" altLang="zh-CN"/>
          </a:p>
        </p:txBody>
      </p:sp>
    </p:spTree>
    <p:extLst>
      <p:ext uri="{BB962C8B-B14F-4D97-AF65-F5344CB8AC3E}">
        <p14:creationId xmlns:p14="http://schemas.microsoft.com/office/powerpoint/2010/main" val="232174450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已经构建了二叉树，可以用递归的方式，或者借助于栈，采用非递归的方式构建二叉树。</a:t>
            </a:r>
            <a:endParaRPr lang="en-US" altLang="zh-CN" dirty="0"/>
          </a:p>
          <a:p>
            <a:r>
              <a:rPr lang="zh-CN" altLang="en-US" dirty="0"/>
              <a:t>如何建立中序线索二叉树的线索？</a:t>
            </a:r>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105</a:t>
            </a:fld>
            <a:endParaRPr lang="en-US" altLang="zh-CN"/>
          </a:p>
        </p:txBody>
      </p:sp>
    </p:spTree>
    <p:extLst>
      <p:ext uri="{BB962C8B-B14F-4D97-AF65-F5344CB8AC3E}">
        <p14:creationId xmlns:p14="http://schemas.microsoft.com/office/powerpoint/2010/main" val="188239222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108</a:t>
            </a:fld>
            <a:endParaRPr lang="en-US" altLang="zh-CN"/>
          </a:p>
        </p:txBody>
      </p:sp>
    </p:spTree>
    <p:extLst>
      <p:ext uri="{BB962C8B-B14F-4D97-AF65-F5344CB8AC3E}">
        <p14:creationId xmlns:p14="http://schemas.microsoft.com/office/powerpoint/2010/main" val="35646093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非递归中序遍历二叉树，用栈来保存下一次返回的结点。所以从</a:t>
            </a:r>
            <a:r>
              <a:rPr lang="en-US" altLang="zh-CN" dirty="0"/>
              <a:t>G</a:t>
            </a:r>
            <a:r>
              <a:rPr lang="zh-CN" altLang="en-US" dirty="0"/>
              <a:t>返回</a:t>
            </a:r>
            <a:r>
              <a:rPr lang="en-US" altLang="zh-CN" dirty="0"/>
              <a:t>B</a:t>
            </a:r>
            <a:r>
              <a:rPr lang="zh-CN" altLang="en-US" dirty="0"/>
              <a:t>，</a:t>
            </a:r>
            <a:r>
              <a:rPr lang="en-US" altLang="zh-CN" dirty="0"/>
              <a:t>B</a:t>
            </a:r>
            <a:r>
              <a:rPr lang="zh-CN" altLang="en-US" dirty="0"/>
              <a:t>返回</a:t>
            </a:r>
            <a:r>
              <a:rPr lang="en-US" altLang="zh-CN" dirty="0"/>
              <a:t>A</a:t>
            </a:r>
            <a:r>
              <a:rPr lang="zh-CN" altLang="en-US" dirty="0"/>
              <a:t>，都直接可以从栈中获取栈顶元素。</a:t>
            </a:r>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109</a:t>
            </a:fld>
            <a:endParaRPr lang="en-US" altLang="zh-CN"/>
          </a:p>
        </p:txBody>
      </p:sp>
    </p:spTree>
    <p:extLst>
      <p:ext uri="{BB962C8B-B14F-4D97-AF65-F5344CB8AC3E}">
        <p14:creationId xmlns:p14="http://schemas.microsoft.com/office/powerpoint/2010/main" val="1884244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r>
              <a:rPr lang="zh-CN" altLang="en-US" dirty="0"/>
              <a:t>的子树有几个</a:t>
            </a:r>
            <a:r>
              <a:rPr lang="en-US" altLang="zh-CN" dirty="0"/>
              <a:t>? </a:t>
            </a:r>
            <a:r>
              <a:rPr lang="zh-CN" altLang="en-US" dirty="0"/>
              <a:t>三棵？ </a:t>
            </a:r>
            <a:endParaRPr lang="en-US" altLang="zh-CN" dirty="0"/>
          </a:p>
          <a:p>
            <a:r>
              <a:rPr lang="en-US" altLang="zh-CN" dirty="0"/>
              <a:t>A</a:t>
            </a:r>
            <a:r>
              <a:rPr lang="zh-CN" altLang="en-US" dirty="0"/>
              <a:t>的孩子结点是什么</a:t>
            </a:r>
            <a:r>
              <a:rPr lang="en-US" altLang="zh-CN" dirty="0"/>
              <a:t>?  B,C,D.</a:t>
            </a:r>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9</a:t>
            </a:fld>
            <a:endParaRPr lang="en-US" altLang="zh-CN"/>
          </a:p>
        </p:txBody>
      </p:sp>
    </p:spTree>
    <p:extLst>
      <p:ext uri="{BB962C8B-B14F-4D97-AF65-F5344CB8AC3E}">
        <p14:creationId xmlns:p14="http://schemas.microsoft.com/office/powerpoint/2010/main" val="259448614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中根遍历的次序，每次考虑中根遍历次序中，每个结点的左右子树是否为空，如果是空的，那么为其线索化。</a:t>
            </a:r>
            <a:endParaRPr lang="en-US" altLang="zh-CN" dirty="0"/>
          </a:p>
          <a:p>
            <a:r>
              <a:rPr lang="zh-CN" altLang="en-US" dirty="0"/>
              <a:t>根据例子，讲述如何进展中序线索化？</a:t>
            </a:r>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116</a:t>
            </a:fld>
            <a:endParaRPr lang="en-US" altLang="zh-CN"/>
          </a:p>
        </p:txBody>
      </p:sp>
    </p:spTree>
    <p:extLst>
      <p:ext uri="{BB962C8B-B14F-4D97-AF65-F5344CB8AC3E}">
        <p14:creationId xmlns:p14="http://schemas.microsoft.com/office/powerpoint/2010/main" val="298667206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前面学习了二叉树递归遍历，二叉树的非递归遍历（借助于栈）。</a:t>
            </a:r>
            <a:endParaRPr lang="en-US" altLang="zh-CN" dirty="0"/>
          </a:p>
          <a:p>
            <a:r>
              <a:rPr lang="zh-CN" altLang="en-US" dirty="0"/>
              <a:t>接下来，我们学习如何利用中序线索二叉树进行中根遍历。</a:t>
            </a:r>
            <a:endParaRPr lang="en-US" altLang="zh-CN" dirty="0"/>
          </a:p>
          <a:p>
            <a:endParaRPr lang="en-US" altLang="zh-CN" dirty="0"/>
          </a:p>
          <a:p>
            <a:r>
              <a:rPr lang="zh-CN" altLang="en-US" dirty="0"/>
              <a:t>如果</a:t>
            </a:r>
            <a:r>
              <a:rPr lang="en-US" altLang="zh-CN" dirty="0" err="1"/>
              <a:t>p.rtag</a:t>
            </a:r>
            <a:r>
              <a:rPr lang="zh-CN" altLang="en-US" dirty="0"/>
              <a:t>为</a:t>
            </a:r>
            <a:r>
              <a:rPr lang="en-US" altLang="zh-CN" dirty="0"/>
              <a:t>1</a:t>
            </a:r>
            <a:r>
              <a:rPr lang="zh-CN" altLang="en-US" dirty="0"/>
              <a:t>，表示从</a:t>
            </a:r>
            <a:r>
              <a:rPr lang="en-US" altLang="zh-CN" dirty="0"/>
              <a:t>p</a:t>
            </a:r>
            <a:r>
              <a:rPr lang="zh-CN" altLang="en-US" dirty="0"/>
              <a:t>。</a:t>
            </a:r>
            <a:r>
              <a:rPr lang="en-US" altLang="zh-CN" dirty="0"/>
              <a:t>Right</a:t>
            </a:r>
            <a:r>
              <a:rPr lang="zh-CN" altLang="en-US" dirty="0"/>
              <a:t>可以直接找到后继。原来非递归，需要根据栈顶元素，来找后继。</a:t>
            </a:r>
            <a:endParaRPr lang="en-US" altLang="zh-CN" dirty="0"/>
          </a:p>
          <a:p>
            <a:r>
              <a:rPr lang="zh-CN" altLang="en-US" sz="1200" dirty="0"/>
              <a:t>如果</a:t>
            </a:r>
            <a:r>
              <a:rPr lang="en-US" altLang="zh-CN" sz="1200" dirty="0" err="1"/>
              <a:t>p.rtag</a:t>
            </a:r>
            <a:r>
              <a:rPr lang="en-US" altLang="zh-CN" sz="1200" dirty="0"/>
              <a:t>=0</a:t>
            </a:r>
            <a:r>
              <a:rPr lang="zh-CN" altLang="en-US" sz="1200" dirty="0"/>
              <a:t>，表示有右孩子。右孩子，从其中找最左边的结点。</a:t>
            </a:r>
            <a:endParaRPr lang="en-US" altLang="zh-CN" sz="1200" dirty="0"/>
          </a:p>
          <a:p>
            <a:endParaRPr lang="en-US" altLang="zh-CN" dirty="0"/>
          </a:p>
          <a:p>
            <a:r>
              <a:rPr lang="zh-CN" altLang="en-US" dirty="0"/>
              <a:t>在构建中序线索二叉树之前，中根遍历，需要构建栈来保存从根到叶子的返回路径。</a:t>
            </a:r>
            <a:endParaRPr lang="en-US" altLang="zh-CN" dirty="0"/>
          </a:p>
          <a:p>
            <a:r>
              <a:rPr lang="en-US" altLang="zh-CN" dirty="0" err="1"/>
              <a:t>P.Ltag</a:t>
            </a:r>
            <a:r>
              <a:rPr lang="en-US" altLang="zh-CN" dirty="0"/>
              <a:t> == 0</a:t>
            </a:r>
            <a:r>
              <a:rPr lang="zh-CN" altLang="en-US" dirty="0"/>
              <a:t>，表示有左孩子，只要有左孩子，就需要一直向下找到最左边的结点。如果</a:t>
            </a:r>
            <a:r>
              <a:rPr lang="en-US" altLang="zh-CN" dirty="0" err="1"/>
              <a:t>p.ltag</a:t>
            </a:r>
            <a:r>
              <a:rPr lang="en-US" altLang="zh-CN" dirty="0"/>
              <a:t> ==1</a:t>
            </a:r>
            <a:r>
              <a:rPr lang="zh-CN" altLang="en-US" dirty="0"/>
              <a:t>，表示为空。</a:t>
            </a:r>
            <a:r>
              <a:rPr lang="en-US" altLang="zh-CN" dirty="0"/>
              <a:t>P</a:t>
            </a:r>
            <a:r>
              <a:rPr lang="zh-CN" altLang="en-US" dirty="0"/>
              <a:t>就指向这个结点。</a:t>
            </a:r>
            <a:endParaRPr lang="en-US" altLang="zh-CN" dirty="0"/>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117</a:t>
            </a:fld>
            <a:endParaRPr lang="en-US" altLang="zh-CN"/>
          </a:p>
        </p:txBody>
      </p:sp>
    </p:spTree>
    <p:extLst>
      <p:ext uri="{BB962C8B-B14F-4D97-AF65-F5344CB8AC3E}">
        <p14:creationId xmlns:p14="http://schemas.microsoft.com/office/powerpoint/2010/main" val="193710664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zh-CN" altLang="en-US" dirty="0"/>
              <a:t>最左边的孩子就是第一个元素。后面都访问</a:t>
            </a:r>
            <a:r>
              <a:rPr lang="en-US" altLang="zh-CN" dirty="0" err="1"/>
              <a:t>nextp</a:t>
            </a:r>
            <a:r>
              <a:rPr lang="zh-CN" altLang="en-US" dirty="0"/>
              <a:t>就行。</a:t>
            </a:r>
            <a:endParaRPr lang="en-US" altLang="zh-CN" dirty="0"/>
          </a:p>
          <a:p>
            <a:r>
              <a:rPr lang="en-US" altLang="zh-CN" dirty="0"/>
              <a:t>1</a:t>
            </a:r>
            <a:r>
              <a:rPr lang="zh-CN" altLang="en-US" dirty="0"/>
              <a:t>找到中根遍历的第一个元素，然后根据</a:t>
            </a:r>
            <a:r>
              <a:rPr lang="en-US" altLang="zh-CN" dirty="0" err="1"/>
              <a:t>innext</a:t>
            </a:r>
            <a:r>
              <a:rPr lang="zh-CN" altLang="en-US" dirty="0"/>
              <a:t>算法，也就是计算后继结点的算法，找到下一个需要遍历的数据元素。</a:t>
            </a:r>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118</a:t>
            </a:fld>
            <a:endParaRPr lang="en-US" altLang="zh-CN"/>
          </a:p>
        </p:txBody>
      </p:sp>
    </p:spTree>
    <p:extLst>
      <p:ext uri="{BB962C8B-B14F-4D97-AF65-F5344CB8AC3E}">
        <p14:creationId xmlns:p14="http://schemas.microsoft.com/office/powerpoint/2010/main" val="312393617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P.Ltag</a:t>
            </a:r>
            <a:r>
              <a:rPr lang="en-US" altLang="zh-CN" dirty="0"/>
              <a:t> == 0</a:t>
            </a:r>
            <a:r>
              <a:rPr lang="zh-CN" altLang="en-US" dirty="0"/>
              <a:t>，表示有左孩子，只要有左孩子，就需要一直向下找到最左边的结点。如果</a:t>
            </a:r>
            <a:r>
              <a:rPr lang="en-US" altLang="zh-CN" dirty="0" err="1"/>
              <a:t>p.ltag</a:t>
            </a:r>
            <a:r>
              <a:rPr lang="en-US" altLang="zh-CN" dirty="0"/>
              <a:t> ==1</a:t>
            </a:r>
            <a:r>
              <a:rPr lang="zh-CN" altLang="en-US" dirty="0"/>
              <a:t>，表示为空。</a:t>
            </a:r>
            <a:r>
              <a:rPr lang="en-US" altLang="zh-CN" dirty="0"/>
              <a:t>P</a:t>
            </a:r>
            <a:r>
              <a:rPr lang="zh-CN" altLang="en-US" dirty="0"/>
              <a:t>就指向这个结点。</a:t>
            </a:r>
            <a:endParaRPr lang="en-US" altLang="zh-CN" dirty="0"/>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119</a:t>
            </a:fld>
            <a:endParaRPr lang="en-US" altLang="zh-CN"/>
          </a:p>
        </p:txBody>
      </p:sp>
    </p:spTree>
    <p:extLst>
      <p:ext uri="{BB962C8B-B14F-4D97-AF65-F5344CB8AC3E}">
        <p14:creationId xmlns:p14="http://schemas.microsoft.com/office/powerpoint/2010/main" val="6080185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a:t>
            </a:r>
          </a:p>
          <a:p>
            <a:r>
              <a:rPr lang="en-US" altLang="zh-CN" dirty="0"/>
              <a:t>       B</a:t>
            </a:r>
          </a:p>
          <a:p>
            <a:r>
              <a:rPr lang="en-US" altLang="zh-CN" dirty="0"/>
              <a:t>   C</a:t>
            </a:r>
          </a:p>
          <a:p>
            <a:r>
              <a:rPr lang="en-US" altLang="zh-CN" dirty="0"/>
              <a:t>       D</a:t>
            </a:r>
          </a:p>
          <a:p>
            <a:r>
              <a:rPr lang="en-US" altLang="zh-CN" dirty="0"/>
              <a:t>   E</a:t>
            </a:r>
          </a:p>
          <a:p>
            <a:r>
              <a:rPr lang="zh-CN" altLang="en-US" dirty="0"/>
              <a:t>先根遍历的规则，根左右。而根左（根‘左右）右（根’‘左右）。</a:t>
            </a:r>
            <a:endParaRPr lang="en-US" altLang="zh-CN" dirty="0"/>
          </a:p>
          <a:p>
            <a:r>
              <a:rPr lang="zh-CN" altLang="en-US" dirty="0"/>
              <a:t>如果有左孩子， 那么后继就是左孩子，</a:t>
            </a:r>
            <a:endParaRPr lang="en-US" altLang="zh-CN" dirty="0"/>
          </a:p>
          <a:p>
            <a:r>
              <a:rPr lang="zh-CN" altLang="en-US" dirty="0"/>
              <a:t>如果没有左孩子。根</a:t>
            </a:r>
            <a:r>
              <a:rPr lang="en-US" altLang="zh-CN" dirty="0"/>
              <a:t>^</a:t>
            </a:r>
            <a:r>
              <a:rPr lang="zh-CN" altLang="en-US" dirty="0"/>
              <a:t>右（根左右），后孩子就是后继。</a:t>
            </a:r>
            <a:endParaRPr lang="en-US" altLang="zh-CN" dirty="0"/>
          </a:p>
          <a:p>
            <a:r>
              <a:rPr lang="zh-CN" altLang="en-US" dirty="0"/>
              <a:t>如果没有孩子，就是叶子结点，无论是左边，还是后边的叶子结点，都需要直接返回上一层的根。怎么返回呢？</a:t>
            </a:r>
            <a:endParaRPr lang="en-US" altLang="zh-CN" dirty="0"/>
          </a:p>
          <a:p>
            <a:r>
              <a:rPr lang="zh-CN" altLang="en-US" dirty="0"/>
              <a:t>就是根据中序遍历，后继来寻找上一层的结点。</a:t>
            </a:r>
            <a:endParaRPr lang="en-US" altLang="zh-CN" dirty="0"/>
          </a:p>
          <a:p>
            <a:r>
              <a:rPr lang="zh-CN" altLang="en-US" dirty="0"/>
              <a:t>根左右。找到从根出发的右孩子，就是后继。如果没有后孩子？ 表示根</a:t>
            </a:r>
            <a:r>
              <a:rPr lang="en-US" altLang="zh-CN" dirty="0"/>
              <a:t>.</a:t>
            </a:r>
            <a:r>
              <a:rPr lang="en-US" altLang="zh-CN" dirty="0" err="1"/>
              <a:t>rtag</a:t>
            </a:r>
            <a:r>
              <a:rPr lang="en-US" altLang="zh-CN" dirty="0"/>
              <a:t> ==1, </a:t>
            </a:r>
            <a:r>
              <a:rPr lang="zh-CN" altLang="en-US" dirty="0"/>
              <a:t>还需要继续向上找，直到找到第一个有右孩子的作为后继。</a:t>
            </a:r>
            <a:endParaRPr lang="en-US" altLang="zh-CN" dirty="0"/>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120</a:t>
            </a:fld>
            <a:endParaRPr lang="en-US" altLang="zh-CN"/>
          </a:p>
        </p:txBody>
      </p:sp>
    </p:spTree>
    <p:extLst>
      <p:ext uri="{BB962C8B-B14F-4D97-AF65-F5344CB8AC3E}">
        <p14:creationId xmlns:p14="http://schemas.microsoft.com/office/powerpoint/2010/main" val="418046478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中序： 左根右。</a:t>
            </a:r>
            <a:endParaRPr lang="en-US" altLang="zh-CN" dirty="0"/>
          </a:p>
          <a:p>
            <a:r>
              <a:rPr lang="zh-CN" altLang="en-US" dirty="0"/>
              <a:t>先根： 根左右。</a:t>
            </a:r>
            <a:endParaRPr lang="en-US" altLang="zh-CN" dirty="0"/>
          </a:p>
          <a:p>
            <a:r>
              <a:rPr lang="en-US" altLang="zh-CN" dirty="0"/>
              <a:t>            A</a:t>
            </a:r>
          </a:p>
          <a:p>
            <a:r>
              <a:rPr lang="en-US" altLang="zh-CN" dirty="0"/>
              <a:t>       B        C   </a:t>
            </a:r>
          </a:p>
          <a:p>
            <a:r>
              <a:rPr lang="en-US" altLang="zh-CN" dirty="0"/>
              <a:t>    D    E    F   G</a:t>
            </a:r>
          </a:p>
          <a:p>
            <a:r>
              <a:rPr lang="en-US" altLang="zh-CN" dirty="0"/>
              <a:t>H</a:t>
            </a:r>
          </a:p>
          <a:p>
            <a:r>
              <a:rPr lang="zh-CN" altLang="en-US" dirty="0"/>
              <a:t>先根：</a:t>
            </a:r>
            <a:r>
              <a:rPr lang="en-US" altLang="zh-CN" dirty="0"/>
              <a:t>ABDHE CFG</a:t>
            </a:r>
          </a:p>
          <a:p>
            <a:r>
              <a:rPr lang="zh-CN" altLang="en-US" dirty="0"/>
              <a:t>如果左子树不空，则左子树就是根的后继结点，如果左子树为空，而右子树不空，那么右子树就是根的后继结点，这里还没有利用中根遍历的线索。</a:t>
            </a:r>
            <a:endParaRPr lang="en-US" altLang="zh-CN" dirty="0"/>
          </a:p>
          <a:p>
            <a:r>
              <a:rPr lang="zh-CN" altLang="en-US" dirty="0"/>
              <a:t>但是如果某结点的左右孩子都为空，那么如何找该结点的先根后继呢</a:t>
            </a:r>
            <a:r>
              <a:rPr lang="en-US" altLang="zh-CN" dirty="0"/>
              <a:t>?</a:t>
            </a:r>
          </a:p>
          <a:p>
            <a:r>
              <a:rPr lang="zh-CN" altLang="en-US" dirty="0"/>
              <a:t>如何利用中根遍历的线索结果呢？</a:t>
            </a:r>
            <a:endParaRPr lang="en-US" altLang="zh-CN" dirty="0"/>
          </a:p>
          <a:p>
            <a:endParaRPr lang="en-US" altLang="zh-CN" dirty="0"/>
          </a:p>
          <a:p>
            <a:r>
              <a:rPr lang="zh-CN" altLang="en-US" dirty="0"/>
              <a:t>这两条为先根找后继的方法，是不是并没有利用中序线索二叉树的特点，直接根据先根的特点，就可以找到后继结点。</a:t>
            </a:r>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121</a:t>
            </a:fld>
            <a:endParaRPr lang="en-US" altLang="zh-CN"/>
          </a:p>
        </p:txBody>
      </p:sp>
    </p:spTree>
    <p:extLst>
      <p:ext uri="{BB962C8B-B14F-4D97-AF65-F5344CB8AC3E}">
        <p14:creationId xmlns:p14="http://schemas.microsoft.com/office/powerpoint/2010/main" val="391341077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其中</a:t>
            </a:r>
            <a:r>
              <a:rPr lang="en-US" altLang="zh-CN" dirty="0" err="1"/>
              <a:t>p.right</a:t>
            </a:r>
            <a:r>
              <a:rPr lang="zh-CN" altLang="en-US" dirty="0"/>
              <a:t>如果为空，表示整个二叉树遍历完成了，</a:t>
            </a:r>
            <a:r>
              <a:rPr lang="en-US" altLang="zh-CN" dirty="0"/>
              <a:t>p</a:t>
            </a:r>
            <a:r>
              <a:rPr lang="zh-CN" altLang="en-US" dirty="0"/>
              <a:t>指向的已经是最后一个叶子结点了。</a:t>
            </a:r>
            <a:endParaRPr lang="en-US" altLang="zh-CN" dirty="0"/>
          </a:p>
          <a:p>
            <a:r>
              <a:rPr lang="en-US" altLang="zh-CN" dirty="0"/>
              <a:t>P=</a:t>
            </a:r>
            <a:r>
              <a:rPr lang="en-US" altLang="zh-CN" dirty="0" err="1"/>
              <a:t>p.right</a:t>
            </a:r>
            <a:r>
              <a:rPr lang="zh-CN" altLang="en-US" dirty="0"/>
              <a:t>表示找到中序遍历</a:t>
            </a:r>
            <a:r>
              <a:rPr lang="en-US" altLang="zh-CN" dirty="0"/>
              <a:t>p</a:t>
            </a:r>
            <a:r>
              <a:rPr lang="zh-CN" altLang="en-US" dirty="0"/>
              <a:t>的后继。找到后继以后，这个</a:t>
            </a:r>
            <a:r>
              <a:rPr lang="en-US" altLang="zh-CN" dirty="0"/>
              <a:t>p</a:t>
            </a:r>
            <a:r>
              <a:rPr lang="zh-CN" altLang="en-US" dirty="0"/>
              <a:t>的后继的右孩子子就是后继。</a:t>
            </a:r>
            <a:endParaRPr lang="en-US" altLang="zh-CN" dirty="0"/>
          </a:p>
          <a:p>
            <a:r>
              <a:rPr lang="zh-CN" altLang="en-US" dirty="0"/>
              <a:t>为什么用</a:t>
            </a:r>
            <a:r>
              <a:rPr lang="en-US" altLang="zh-CN" dirty="0"/>
              <a:t>while</a:t>
            </a:r>
            <a:r>
              <a:rPr lang="zh-CN" altLang="en-US" dirty="0"/>
              <a:t>语句呢？ 只要</a:t>
            </a:r>
            <a:r>
              <a:rPr lang="en-US" altLang="zh-CN" dirty="0" err="1"/>
              <a:t>p.rtag</a:t>
            </a:r>
            <a:r>
              <a:rPr lang="en-US" altLang="zh-CN" dirty="0"/>
              <a:t>==1</a:t>
            </a:r>
            <a:r>
              <a:rPr lang="zh-CN" altLang="en-US" dirty="0"/>
              <a:t>就表示</a:t>
            </a:r>
            <a:r>
              <a:rPr lang="en-US" altLang="zh-CN" dirty="0"/>
              <a:t>p</a:t>
            </a:r>
            <a:r>
              <a:rPr lang="zh-CN" altLang="en-US" dirty="0"/>
              <a:t>没有右孩子。就需要继续向上找右孩子。</a:t>
            </a:r>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122</a:t>
            </a:fld>
            <a:endParaRPr lang="en-US" altLang="zh-CN"/>
          </a:p>
        </p:txBody>
      </p:sp>
    </p:spTree>
    <p:extLst>
      <p:ext uri="{BB962C8B-B14F-4D97-AF65-F5344CB8AC3E}">
        <p14:creationId xmlns:p14="http://schemas.microsoft.com/office/powerpoint/2010/main" val="266982494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首先看中序线索中，叶子结点的后继，</a:t>
            </a:r>
            <a:endParaRPr lang="en-US" altLang="zh-CN" dirty="0"/>
          </a:p>
          <a:p>
            <a:r>
              <a:rPr lang="zh-CN" altLang="en-US" dirty="0"/>
              <a:t>如果叶子结点本身是左孩子，那么后继结点就是其双亲，比如</a:t>
            </a:r>
            <a:r>
              <a:rPr lang="en-US" altLang="zh-CN" dirty="0"/>
              <a:t>D</a:t>
            </a:r>
            <a:r>
              <a:rPr lang="zh-CN" altLang="en-US" dirty="0"/>
              <a:t>的后继就是</a:t>
            </a:r>
            <a:r>
              <a:rPr lang="en-US" altLang="zh-CN" dirty="0"/>
              <a:t>B</a:t>
            </a:r>
            <a:r>
              <a:rPr lang="zh-CN" altLang="en-US" dirty="0"/>
              <a:t>，</a:t>
            </a:r>
            <a:r>
              <a:rPr lang="en-US" altLang="zh-CN" dirty="0"/>
              <a:t>G</a:t>
            </a:r>
            <a:r>
              <a:rPr lang="zh-CN" altLang="en-US" dirty="0"/>
              <a:t>的后继就是</a:t>
            </a:r>
            <a:r>
              <a:rPr lang="en-US" altLang="zh-CN" dirty="0"/>
              <a:t>E</a:t>
            </a:r>
            <a:r>
              <a:rPr lang="zh-CN" altLang="en-US" dirty="0"/>
              <a:t>。</a:t>
            </a:r>
            <a:endParaRPr lang="en-US" altLang="zh-CN" dirty="0"/>
          </a:p>
          <a:p>
            <a:r>
              <a:rPr lang="en-US" altLang="zh-CN" dirty="0"/>
              <a:t>  </a:t>
            </a:r>
            <a:r>
              <a:rPr lang="zh-CN" altLang="en-US" dirty="0"/>
              <a:t>但是某个结点作为右孩子出现，</a:t>
            </a:r>
            <a:r>
              <a:rPr lang="en-US" altLang="zh-CN" dirty="0"/>
              <a:t>E</a:t>
            </a:r>
            <a:r>
              <a:rPr lang="zh-CN" altLang="en-US" dirty="0"/>
              <a:t>的右孩子为空，表示整个</a:t>
            </a:r>
            <a:r>
              <a:rPr lang="en-US" altLang="zh-CN" dirty="0"/>
              <a:t>BDE</a:t>
            </a:r>
            <a:r>
              <a:rPr lang="zh-CN" altLang="en-US" dirty="0"/>
              <a:t>的子树访问完成了，接下来需要访问的</a:t>
            </a:r>
            <a:r>
              <a:rPr lang="en-US" altLang="zh-CN" dirty="0"/>
              <a:t>E</a:t>
            </a:r>
            <a:r>
              <a:rPr lang="zh-CN" altLang="en-US" dirty="0"/>
              <a:t>的后继，就是</a:t>
            </a:r>
            <a:r>
              <a:rPr lang="en-US" altLang="zh-CN" dirty="0"/>
              <a:t>A</a:t>
            </a:r>
            <a:r>
              <a:rPr lang="zh-CN" altLang="en-US" dirty="0"/>
              <a:t>。</a:t>
            </a:r>
            <a:endParaRPr lang="en-US" altLang="zh-CN" dirty="0"/>
          </a:p>
          <a:p>
            <a:endParaRPr lang="en-US" altLang="zh-CN" dirty="0"/>
          </a:p>
          <a:p>
            <a:r>
              <a:rPr lang="zh-CN" altLang="en-US" dirty="0"/>
              <a:t>先根遍历，根左右。如果</a:t>
            </a:r>
            <a:r>
              <a:rPr lang="en-US" altLang="zh-CN" dirty="0"/>
              <a:t>D</a:t>
            </a:r>
            <a:r>
              <a:rPr lang="zh-CN" altLang="en-US" dirty="0"/>
              <a:t>返回，那么表示根访问完了，左子树访问完了，接下来需要访问</a:t>
            </a:r>
            <a:r>
              <a:rPr lang="en-US" altLang="zh-CN" dirty="0"/>
              <a:t>B</a:t>
            </a:r>
            <a:r>
              <a:rPr lang="zh-CN" altLang="en-US" dirty="0"/>
              <a:t>的右子树。</a:t>
            </a:r>
            <a:endParaRPr lang="en-US" altLang="zh-CN" dirty="0"/>
          </a:p>
          <a:p>
            <a:r>
              <a:rPr lang="zh-CN" altLang="en-US" dirty="0"/>
              <a:t>叶子结点</a:t>
            </a:r>
            <a:r>
              <a:rPr lang="en-US" altLang="zh-CN" dirty="0"/>
              <a:t>G</a:t>
            </a:r>
            <a:r>
              <a:rPr lang="zh-CN" altLang="en-US" dirty="0"/>
              <a:t>，</a:t>
            </a:r>
            <a:r>
              <a:rPr lang="en-US" altLang="zh-CN" dirty="0"/>
              <a:t>GE</a:t>
            </a:r>
            <a:r>
              <a:rPr lang="zh-CN" altLang="en-US" dirty="0"/>
              <a:t>。。。表示整个</a:t>
            </a:r>
            <a:r>
              <a:rPr lang="en-US" altLang="zh-CN" dirty="0"/>
              <a:t>BDE</a:t>
            </a:r>
            <a:r>
              <a:rPr lang="zh-CN" altLang="en-US" dirty="0"/>
              <a:t>的子树都访问完了，接下来需要找到</a:t>
            </a:r>
            <a:r>
              <a:rPr lang="en-US" altLang="zh-CN" dirty="0"/>
              <a:t>A</a:t>
            </a:r>
            <a:r>
              <a:rPr lang="zh-CN" altLang="en-US" dirty="0"/>
              <a:t>结点，从</a:t>
            </a:r>
            <a:r>
              <a:rPr lang="en-US" altLang="zh-CN" dirty="0"/>
              <a:t>A</a:t>
            </a:r>
            <a:r>
              <a:rPr lang="zh-CN" altLang="en-US" dirty="0"/>
              <a:t>结点出发找到</a:t>
            </a:r>
            <a:r>
              <a:rPr lang="en-US" altLang="zh-CN" dirty="0"/>
              <a:t>A</a:t>
            </a:r>
            <a:r>
              <a:rPr lang="zh-CN" altLang="en-US" dirty="0"/>
              <a:t>的右孩子。 </a:t>
            </a:r>
            <a:endParaRPr lang="en-US" altLang="zh-CN" dirty="0"/>
          </a:p>
          <a:p>
            <a:endParaRPr lang="en-US" altLang="zh-CN" dirty="0"/>
          </a:p>
          <a:p>
            <a:endParaRPr lang="en-US" altLang="zh-CN" dirty="0"/>
          </a:p>
          <a:p>
            <a:r>
              <a:rPr lang="zh-CN" altLang="en-US" dirty="0"/>
              <a:t>目的是找到第一个有右孩子的，作为先根的后续遍历的元素。</a:t>
            </a:r>
            <a:endParaRPr lang="en-US" altLang="zh-CN" dirty="0"/>
          </a:p>
          <a:p>
            <a:r>
              <a:rPr lang="zh-CN" altLang="en-US" dirty="0"/>
              <a:t>先根： 根左 右。</a:t>
            </a:r>
            <a:endParaRPr lang="en-US" altLang="zh-CN" dirty="0"/>
          </a:p>
          <a:p>
            <a:r>
              <a:rPr lang="zh-CN" altLang="en-US" dirty="0"/>
              <a:t>中序</a:t>
            </a:r>
            <a:r>
              <a:rPr lang="en-US" altLang="zh-CN" dirty="0"/>
              <a:t>:   </a:t>
            </a:r>
            <a:r>
              <a:rPr lang="zh-CN" altLang="en-US" dirty="0"/>
              <a:t>左根  右。</a:t>
            </a:r>
          </a:p>
          <a:p>
            <a:endParaRPr lang="zh-CN" altLang="en-US" dirty="0"/>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123</a:t>
            </a:fld>
            <a:endParaRPr lang="en-US" altLang="zh-CN"/>
          </a:p>
        </p:txBody>
      </p:sp>
    </p:spTree>
    <p:extLst>
      <p:ext uri="{BB962C8B-B14F-4D97-AF65-F5344CB8AC3E}">
        <p14:creationId xmlns:p14="http://schemas.microsoft.com/office/powerpoint/2010/main" val="317148379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左右根：</a:t>
            </a:r>
            <a:r>
              <a:rPr lang="en-US" altLang="zh-CN" dirty="0"/>
              <a:t>-》 </a:t>
            </a:r>
            <a:r>
              <a:rPr lang="zh-CN" altLang="en-US" dirty="0"/>
              <a:t>反序，</a:t>
            </a:r>
            <a:r>
              <a:rPr lang="en-US" altLang="zh-CN" dirty="0"/>
              <a:t>-&gt; </a:t>
            </a:r>
            <a:r>
              <a:rPr lang="zh-CN" altLang="en-US" dirty="0"/>
              <a:t>根右左。</a:t>
            </a:r>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124</a:t>
            </a:fld>
            <a:endParaRPr lang="en-US" altLang="zh-CN"/>
          </a:p>
        </p:txBody>
      </p:sp>
    </p:spTree>
    <p:extLst>
      <p:ext uri="{BB962C8B-B14F-4D97-AF65-F5344CB8AC3E}">
        <p14:creationId xmlns:p14="http://schemas.microsoft.com/office/powerpoint/2010/main" val="75928269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左右根，</a:t>
            </a:r>
            <a:r>
              <a:rPr lang="en-US" altLang="zh-CN" dirty="0"/>
              <a:t>-&gt;</a:t>
            </a:r>
            <a:r>
              <a:rPr lang="zh-CN" altLang="en-US" dirty="0"/>
              <a:t>根右左。</a:t>
            </a:r>
            <a:endParaRPr lang="en-US" altLang="zh-CN" dirty="0"/>
          </a:p>
          <a:p>
            <a:r>
              <a:rPr lang="zh-CN" altLang="en-US" dirty="0"/>
              <a:t>根（根右左）（根右左）</a:t>
            </a:r>
            <a:endParaRPr lang="en-US" altLang="zh-CN" dirty="0"/>
          </a:p>
          <a:p>
            <a:r>
              <a:rPr lang="zh-CN" altLang="en-US" dirty="0"/>
              <a:t>后根遍历的前驱</a:t>
            </a:r>
            <a:r>
              <a:rPr lang="en-US" altLang="zh-CN" dirty="0"/>
              <a:t>-》</a:t>
            </a:r>
            <a:r>
              <a:rPr lang="zh-CN" altLang="en-US" dirty="0"/>
              <a:t>转换为反序的根右左的，每个结点的后继。</a:t>
            </a:r>
            <a:endParaRPr lang="en-US" altLang="zh-CN" dirty="0"/>
          </a:p>
          <a:p>
            <a:r>
              <a:rPr lang="zh-CN" altLang="en-US" dirty="0"/>
              <a:t>如果右孩子 ，是不是右孩子就是反序树根的后驱？ 如果没有右孩子，是不是左（右）根，直接是左孩子是前驱。</a:t>
            </a:r>
            <a:endParaRPr lang="en-US" altLang="zh-CN" dirty="0"/>
          </a:p>
          <a:p>
            <a:r>
              <a:rPr lang="zh-CN" altLang="en-US" dirty="0"/>
              <a:t>是不是直接根据树本身的特点，可以找到后根遍历的前驱。</a:t>
            </a:r>
            <a:endParaRPr lang="en-US" altLang="zh-CN" dirty="0"/>
          </a:p>
          <a:p>
            <a:r>
              <a:rPr lang="zh-CN" altLang="en-US"/>
              <a:t>中根遍历，左根右。那么右子树的前驱，就是根。</a:t>
            </a:r>
            <a:endParaRPr lang="en-US" altLang="zh-CN" dirty="0"/>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125</a:t>
            </a:fld>
            <a:endParaRPr lang="en-US" altLang="zh-CN"/>
          </a:p>
        </p:txBody>
      </p:sp>
    </p:spTree>
    <p:extLst>
      <p:ext uri="{BB962C8B-B14F-4D97-AF65-F5344CB8AC3E}">
        <p14:creationId xmlns:p14="http://schemas.microsoft.com/office/powerpoint/2010/main" val="1640840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具有同一双亲结点的孩子结点之间互称为</a:t>
            </a:r>
            <a:r>
              <a:rPr lang="zh-CN" altLang="en-US" sz="1200" dirty="0">
                <a:solidFill>
                  <a:srgbClr val="FF0000"/>
                </a:solidFill>
              </a:rPr>
              <a:t>兄弟</a:t>
            </a:r>
            <a:r>
              <a:rPr lang="en-US" altLang="zh-CN" sz="1200" dirty="0"/>
              <a:t>(sibling)</a:t>
            </a:r>
            <a:r>
              <a:rPr lang="zh-CN" altLang="en-US" sz="1200" dirty="0"/>
              <a:t>。</a:t>
            </a:r>
            <a:endParaRPr lang="en-US" altLang="zh-CN" sz="1200" dirty="0"/>
          </a:p>
          <a:p>
            <a:endParaRPr lang="zh-CN" altLang="en-US" dirty="0"/>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10</a:t>
            </a:fld>
            <a:endParaRPr lang="en-US" altLang="zh-CN"/>
          </a:p>
        </p:txBody>
      </p:sp>
    </p:spTree>
    <p:extLst>
      <p:ext uri="{BB962C8B-B14F-4D97-AF65-F5344CB8AC3E}">
        <p14:creationId xmlns:p14="http://schemas.microsoft.com/office/powerpoint/2010/main" val="322399183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左右根，</a:t>
            </a:r>
            <a:r>
              <a:rPr lang="en-US" altLang="zh-CN" dirty="0"/>
              <a:t>-&gt;</a:t>
            </a:r>
            <a:r>
              <a:rPr lang="zh-CN" altLang="en-US" dirty="0"/>
              <a:t>根右左。</a:t>
            </a:r>
            <a:endParaRPr lang="en-US" altLang="zh-CN" dirty="0"/>
          </a:p>
          <a:p>
            <a:r>
              <a:rPr lang="zh-CN" altLang="en-US" dirty="0"/>
              <a:t>根（根右左）（根右左）</a:t>
            </a:r>
            <a:endParaRPr lang="en-US" altLang="zh-CN" dirty="0"/>
          </a:p>
          <a:p>
            <a:r>
              <a:rPr lang="zh-CN" altLang="en-US" dirty="0"/>
              <a:t>后根遍历的前驱</a:t>
            </a:r>
            <a:r>
              <a:rPr lang="en-US" altLang="zh-CN" dirty="0"/>
              <a:t>-》</a:t>
            </a:r>
            <a:r>
              <a:rPr lang="zh-CN" altLang="en-US" dirty="0"/>
              <a:t>转换为反序的根右左的，每个结点的后继。</a:t>
            </a:r>
            <a:endParaRPr lang="en-US" altLang="zh-CN" dirty="0"/>
          </a:p>
          <a:p>
            <a:r>
              <a:rPr lang="zh-CN" altLang="en-US" dirty="0"/>
              <a:t>如果右孩子 ，是不是右孩子就是反序树根的后驱？ 如果没有右孩子，是不是左（右）根，直接是左孩子是前驱。</a:t>
            </a:r>
            <a:endParaRPr lang="en-US" altLang="zh-CN" dirty="0"/>
          </a:p>
          <a:p>
            <a:r>
              <a:rPr lang="zh-CN" altLang="en-US" dirty="0"/>
              <a:t>是不是直接根据树本身的特点，可以找到后根遍历的前驱。</a:t>
            </a:r>
            <a:endParaRPr lang="en-US" altLang="zh-CN" dirty="0"/>
          </a:p>
          <a:p>
            <a:r>
              <a:rPr lang="zh-CN" altLang="en-US"/>
              <a:t>中根遍历，左根右。那么右子树的前驱，就是根。</a:t>
            </a:r>
            <a:endParaRPr lang="en-US" altLang="zh-CN" dirty="0"/>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126</a:t>
            </a:fld>
            <a:endParaRPr lang="en-US" altLang="zh-CN"/>
          </a:p>
        </p:txBody>
      </p:sp>
    </p:spTree>
    <p:extLst>
      <p:ext uri="{BB962C8B-B14F-4D97-AF65-F5344CB8AC3E}">
        <p14:creationId xmlns:p14="http://schemas.microsoft.com/office/powerpoint/2010/main" val="57125568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中根</a:t>
            </a:r>
            <a:r>
              <a:rPr lang="en-US" altLang="zh-CN" dirty="0"/>
              <a:t>: </a:t>
            </a:r>
            <a:r>
              <a:rPr lang="zh-CN" altLang="en-US" dirty="0"/>
              <a:t>左根右。</a:t>
            </a:r>
            <a:endParaRPr lang="en-US" altLang="zh-CN" dirty="0"/>
          </a:p>
          <a:p>
            <a:r>
              <a:rPr lang="zh-CN" altLang="en-US" dirty="0"/>
              <a:t>后根：左右根，那么树的根在最后访问。根据后根遍历的倒序，可以先访问根，按照根右左的顺序访问树，找到后根遍历中的前驱，也就是找到了反序根右左顺序的后继。</a:t>
            </a:r>
            <a:endParaRPr lang="en-US" altLang="zh-CN" dirty="0"/>
          </a:p>
          <a:p>
            <a:r>
              <a:rPr lang="zh-CN" altLang="en-US" dirty="0"/>
              <a:t>根右 左， 左 根右。是不是前驱。</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127</a:t>
            </a:fld>
            <a:endParaRPr lang="en-US" altLang="zh-CN"/>
          </a:p>
        </p:txBody>
      </p:sp>
    </p:spTree>
    <p:extLst>
      <p:ext uri="{BB962C8B-B14F-4D97-AF65-F5344CB8AC3E}">
        <p14:creationId xmlns:p14="http://schemas.microsoft.com/office/powerpoint/2010/main" val="343036941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Huffman</a:t>
            </a:r>
            <a:r>
              <a:rPr lang="zh-CN" altLang="en-US" dirty="0"/>
              <a:t>树？ 什么是</a:t>
            </a:r>
            <a:r>
              <a:rPr lang="en-US" altLang="zh-CN" dirty="0" err="1"/>
              <a:t>huffman</a:t>
            </a:r>
            <a:r>
              <a:rPr lang="zh-CN" altLang="en-US" dirty="0"/>
              <a:t>树</a:t>
            </a:r>
            <a:r>
              <a:rPr lang="en-US" altLang="zh-CN" dirty="0"/>
              <a:t>? </a:t>
            </a:r>
          </a:p>
          <a:p>
            <a:r>
              <a:rPr lang="zh-CN" altLang="en-US" dirty="0"/>
              <a:t>目前图像，音频，视频等信息，由于数据量大，需要压缩存储。</a:t>
            </a:r>
            <a:endParaRPr lang="en-US" altLang="zh-CN" dirty="0"/>
          </a:p>
          <a:p>
            <a:r>
              <a:rPr lang="zh-CN" altLang="en-US" dirty="0"/>
              <a:t>数据压缩，是通过对数据重新</a:t>
            </a:r>
            <a:r>
              <a:rPr lang="zh-CN" altLang="en-US" dirty="0">
                <a:solidFill>
                  <a:srgbClr val="FF0000"/>
                </a:solidFill>
              </a:rPr>
              <a:t>编码</a:t>
            </a:r>
            <a:r>
              <a:rPr lang="zh-CN" altLang="en-US" dirty="0"/>
              <a:t>，进行压缩存储，减少占用空间的一种技术。</a:t>
            </a:r>
            <a:endParaRPr lang="en-US" altLang="zh-CN" dirty="0"/>
          </a:p>
          <a:p>
            <a:r>
              <a:rPr lang="zh-CN" altLang="en-US" dirty="0"/>
              <a:t>使用时，进行解压缩，恢复数据原有特性。</a:t>
            </a:r>
            <a:endParaRPr lang="en-US" altLang="zh-CN" dirty="0"/>
          </a:p>
          <a:p>
            <a:r>
              <a:rPr lang="zh-CN" altLang="en-US" dirty="0"/>
              <a:t>压缩方案有两种 ，无损压缩和有损压缩。</a:t>
            </a:r>
            <a:r>
              <a:rPr lang="en-US" altLang="zh-CN" dirty="0" err="1"/>
              <a:t>Hufman</a:t>
            </a:r>
            <a:r>
              <a:rPr lang="zh-CN" altLang="en-US" dirty="0"/>
              <a:t>是数据压缩的一种无损压缩方法。</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128</a:t>
            </a:fld>
            <a:endParaRPr lang="en-US" altLang="zh-CN"/>
          </a:p>
        </p:txBody>
      </p:sp>
    </p:spTree>
    <p:extLst>
      <p:ext uri="{BB962C8B-B14F-4D97-AF65-F5344CB8AC3E}">
        <p14:creationId xmlns:p14="http://schemas.microsoft.com/office/powerpoint/2010/main" val="315420374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Huffman</a:t>
            </a:r>
            <a:r>
              <a:rPr lang="zh-CN" altLang="en-US" dirty="0"/>
              <a:t>树？ 什么是</a:t>
            </a:r>
            <a:r>
              <a:rPr lang="en-US" altLang="zh-CN" dirty="0" err="1"/>
              <a:t>huffman</a:t>
            </a:r>
            <a:r>
              <a:rPr lang="zh-CN" altLang="en-US" dirty="0"/>
              <a:t>树</a:t>
            </a:r>
            <a:r>
              <a:rPr lang="en-US" altLang="zh-CN" dirty="0"/>
              <a:t>? </a:t>
            </a:r>
          </a:p>
          <a:p>
            <a:r>
              <a:rPr lang="zh-CN" altLang="en-US" dirty="0"/>
              <a:t>目前图像，音频，视频等信息，由于数据量大，需要压缩存储。</a:t>
            </a:r>
            <a:endParaRPr lang="en-US" altLang="zh-CN" dirty="0"/>
          </a:p>
          <a:p>
            <a:r>
              <a:rPr lang="zh-CN" altLang="en-US" dirty="0"/>
              <a:t>数据压缩，是通过对数据重新</a:t>
            </a:r>
            <a:r>
              <a:rPr lang="zh-CN" altLang="en-US" dirty="0">
                <a:solidFill>
                  <a:srgbClr val="FF0000"/>
                </a:solidFill>
              </a:rPr>
              <a:t>编码</a:t>
            </a:r>
            <a:r>
              <a:rPr lang="zh-CN" altLang="en-US" dirty="0"/>
              <a:t>，进行压缩存储，减少占用空间的一种技术。</a:t>
            </a:r>
            <a:endParaRPr lang="en-US" altLang="zh-CN" dirty="0"/>
          </a:p>
          <a:p>
            <a:r>
              <a:rPr lang="zh-CN" altLang="en-US" dirty="0"/>
              <a:t>使用时，进行解压缩，恢复数据原有特性。</a:t>
            </a:r>
            <a:endParaRPr lang="en-US" altLang="zh-CN" dirty="0"/>
          </a:p>
          <a:p>
            <a:r>
              <a:rPr lang="zh-CN" altLang="en-US" dirty="0"/>
              <a:t>压缩方案有两种 ，无损压缩和有损压缩。</a:t>
            </a:r>
            <a:r>
              <a:rPr lang="en-US" altLang="zh-CN" dirty="0" err="1"/>
              <a:t>Hufman</a:t>
            </a:r>
            <a:r>
              <a:rPr lang="zh-CN" altLang="en-US" dirty="0"/>
              <a:t>是数据压缩的一种无损压缩方法。</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129</a:t>
            </a:fld>
            <a:endParaRPr lang="en-US" altLang="zh-CN"/>
          </a:p>
        </p:txBody>
      </p:sp>
    </p:spTree>
    <p:extLst>
      <p:ext uri="{BB962C8B-B14F-4D97-AF65-F5344CB8AC3E}">
        <p14:creationId xmlns:p14="http://schemas.microsoft.com/office/powerpoint/2010/main" val="29044361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在介绍</a:t>
            </a:r>
            <a:r>
              <a:rPr lang="en-US" altLang="zh-CN" dirty="0" err="1"/>
              <a:t>haffman</a:t>
            </a:r>
            <a:r>
              <a:rPr lang="zh-CN" altLang="en-US" dirty="0"/>
              <a:t>编码之前，我们可以编码方法有哪些种 。</a:t>
            </a:r>
            <a:endParaRPr lang="en-US" altLang="zh-CN" dirty="0"/>
          </a:p>
          <a:p>
            <a:r>
              <a:rPr lang="en-US" altLang="zh-CN" dirty="0"/>
              <a:t>Huffman</a:t>
            </a:r>
            <a:r>
              <a:rPr lang="zh-CN" altLang="en-US" dirty="0"/>
              <a:t>树？ 什么是</a:t>
            </a:r>
            <a:r>
              <a:rPr lang="en-US" altLang="zh-CN" dirty="0" err="1"/>
              <a:t>huffman</a:t>
            </a:r>
            <a:r>
              <a:rPr lang="zh-CN" altLang="en-US" dirty="0"/>
              <a:t>树</a:t>
            </a:r>
            <a:r>
              <a:rPr lang="en-US" altLang="zh-CN" dirty="0"/>
              <a:t>? </a:t>
            </a:r>
          </a:p>
          <a:p>
            <a:r>
              <a:rPr lang="zh-CN" altLang="en-US" dirty="0"/>
              <a:t>目前图像，音频，视频等信息，由于数据量大，需要压缩存储。</a:t>
            </a:r>
            <a:endParaRPr lang="en-US" altLang="zh-CN" dirty="0"/>
          </a:p>
          <a:p>
            <a:r>
              <a:rPr lang="zh-CN" altLang="en-US" dirty="0"/>
              <a:t>数据压缩，是通过对数据重新</a:t>
            </a:r>
            <a:r>
              <a:rPr lang="zh-CN" altLang="en-US" dirty="0">
                <a:solidFill>
                  <a:srgbClr val="FF0000"/>
                </a:solidFill>
              </a:rPr>
              <a:t>编码</a:t>
            </a:r>
            <a:r>
              <a:rPr lang="zh-CN" altLang="en-US" dirty="0"/>
              <a:t>，进行压缩存储，减少占用空间的一种技术。</a:t>
            </a:r>
            <a:endParaRPr lang="en-US" altLang="zh-CN" dirty="0"/>
          </a:p>
          <a:p>
            <a:r>
              <a:rPr lang="zh-CN" altLang="en-US" dirty="0"/>
              <a:t>使用时，进行解压缩，恢复数据原有特性。</a:t>
            </a:r>
            <a:endParaRPr lang="en-US" altLang="zh-CN" dirty="0"/>
          </a:p>
          <a:p>
            <a:r>
              <a:rPr lang="zh-CN" altLang="en-US" dirty="0"/>
              <a:t>压缩方案有两种 ，无损压缩和有损压缩。</a:t>
            </a:r>
            <a:r>
              <a:rPr lang="en-US" altLang="zh-CN" dirty="0" err="1"/>
              <a:t>Hufman</a:t>
            </a:r>
            <a:r>
              <a:rPr lang="zh-CN" altLang="en-US" dirty="0"/>
              <a:t>是数据压缩的一种无损压缩方法。</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130</a:t>
            </a:fld>
            <a:endParaRPr lang="en-US" altLang="zh-CN"/>
          </a:p>
        </p:txBody>
      </p:sp>
    </p:spTree>
    <p:extLst>
      <p:ext uri="{BB962C8B-B14F-4D97-AF65-F5344CB8AC3E}">
        <p14:creationId xmlns:p14="http://schemas.microsoft.com/office/powerpoint/2010/main" val="367475278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编码</a:t>
            </a:r>
            <a:r>
              <a:rPr lang="en-US" altLang="zh-CN" dirty="0"/>
              <a:t>:  </a:t>
            </a:r>
            <a:r>
              <a:rPr lang="zh-CN" altLang="en-US" dirty="0"/>
              <a:t>还需要理解，需要解码的过程。</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131</a:t>
            </a:fld>
            <a:endParaRPr lang="en-US" altLang="zh-CN"/>
          </a:p>
        </p:txBody>
      </p:sp>
    </p:spTree>
    <p:extLst>
      <p:ext uri="{BB962C8B-B14F-4D97-AF65-F5344CB8AC3E}">
        <p14:creationId xmlns:p14="http://schemas.microsoft.com/office/powerpoint/2010/main" val="362609748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宋体" charset="-122"/>
              </a:rPr>
              <a:t>以二叉树中结点的最长路径决定码长的最大位数，并约定左分支表示‘0’，右分支表示‘1’。从根结点到叶子结点的路径上各分支字符组成的字符串为前缀码。</a:t>
            </a:r>
            <a:endParaRPr lang="zh-CN" altLang="en-US" dirty="0"/>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133</a:t>
            </a:fld>
            <a:endParaRPr lang="en-US" altLang="zh-CN"/>
          </a:p>
        </p:txBody>
      </p:sp>
    </p:spTree>
    <p:extLst>
      <p:ext uri="{BB962C8B-B14F-4D97-AF65-F5344CB8AC3E}">
        <p14:creationId xmlns:p14="http://schemas.microsoft.com/office/powerpoint/2010/main" val="283601041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202</a:t>
            </a:r>
            <a:r>
              <a:rPr lang="zh-CN" altLang="en-US" dirty="0"/>
              <a:t>个字符，每个字符一个字节，那么需要</a:t>
            </a:r>
            <a:r>
              <a:rPr lang="en-US" altLang="zh-CN" dirty="0"/>
              <a:t>202</a:t>
            </a:r>
            <a:r>
              <a:rPr lang="zh-CN" altLang="en-US" dirty="0"/>
              <a:t>* </a:t>
            </a:r>
            <a:r>
              <a:rPr lang="en-US" altLang="zh-CN" dirty="0"/>
              <a:t>8 = 1616</a:t>
            </a:r>
            <a:r>
              <a:rPr lang="zh-CN" altLang="en-US" dirty="0"/>
              <a:t>位。</a:t>
            </a:r>
            <a:endParaRPr lang="en-US" altLang="zh-CN" dirty="0"/>
          </a:p>
          <a:p>
            <a:r>
              <a:rPr lang="zh-CN" altLang="en-US" dirty="0"/>
              <a:t>目前常用的图像，音频等信息，数据量很大，必须采用数据压缩来存储和传输。</a:t>
            </a:r>
            <a:endParaRPr lang="en-US" altLang="zh-CN" dirty="0"/>
          </a:p>
          <a:p>
            <a:r>
              <a:rPr lang="zh-CN" altLang="en-US" dirty="0"/>
              <a:t>数据压缩，目的通过对数据重新编码，进行压缩存储，减少数据占用的存储空间。</a:t>
            </a:r>
            <a:endParaRPr lang="en-US" altLang="zh-CN" dirty="0"/>
          </a:p>
          <a:p>
            <a:r>
              <a:rPr lang="zh-CN" altLang="en-US" dirty="0"/>
              <a:t>使用的时候，再进行解压缩，恢复数据原有特性。</a:t>
            </a:r>
            <a:endParaRPr lang="en-US" altLang="zh-CN" dirty="0"/>
          </a:p>
          <a:p>
            <a:r>
              <a:rPr lang="zh-CN" altLang="en-US" dirty="0"/>
              <a:t>压缩方法有无损压缩和有损压缩。无损压缩，确保解压后数据不失真。有损压缩，有可能损失某些信息。</a:t>
            </a:r>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137</a:t>
            </a:fld>
            <a:endParaRPr lang="en-US" altLang="zh-CN"/>
          </a:p>
        </p:txBody>
      </p:sp>
    </p:spTree>
    <p:extLst>
      <p:ext uri="{BB962C8B-B14F-4D97-AF65-F5344CB8AC3E}">
        <p14:creationId xmlns:p14="http://schemas.microsoft.com/office/powerpoint/2010/main" val="295329027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目前常用的图像，音频等信息，数据量很大，必须采用数据压缩来存储和传输。</a:t>
            </a:r>
            <a:endParaRPr lang="en-US" altLang="zh-CN" dirty="0"/>
          </a:p>
          <a:p>
            <a:r>
              <a:rPr lang="zh-CN" altLang="en-US" dirty="0"/>
              <a:t>数据压缩，目的通过对数据重新编码，进行压缩存储，减少数据占用的存储空间。</a:t>
            </a:r>
            <a:endParaRPr lang="en-US" altLang="zh-CN" dirty="0"/>
          </a:p>
          <a:p>
            <a:r>
              <a:rPr lang="zh-CN" altLang="en-US" dirty="0"/>
              <a:t>使用的时候，再进行解压缩，恢复数据原有特性。</a:t>
            </a:r>
            <a:endParaRPr lang="en-US" altLang="zh-CN" dirty="0"/>
          </a:p>
          <a:p>
            <a:r>
              <a:rPr lang="zh-CN" altLang="en-US" dirty="0"/>
              <a:t>压缩方法有无损压缩和有损压缩。无损压缩，确保解压后数据不失真。有损压缩，有可能损失某些信息。</a:t>
            </a:r>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138</a:t>
            </a:fld>
            <a:endParaRPr lang="en-US" altLang="zh-CN"/>
          </a:p>
        </p:txBody>
      </p:sp>
    </p:spTree>
    <p:extLst>
      <p:ext uri="{BB962C8B-B14F-4D97-AF65-F5344CB8AC3E}">
        <p14:creationId xmlns:p14="http://schemas.microsoft.com/office/powerpoint/2010/main" val="390307438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目前常用的图像，音频等信息，数据量很大，必须采用数据压缩来存储和传输。</a:t>
            </a:r>
            <a:endParaRPr lang="en-US" altLang="zh-CN" dirty="0"/>
          </a:p>
          <a:p>
            <a:r>
              <a:rPr lang="zh-CN" altLang="en-US" dirty="0"/>
              <a:t>数据压缩，目的通过对数据重新编码，进行压缩存储，减少数据占用的存储空间。</a:t>
            </a:r>
            <a:endParaRPr lang="en-US" altLang="zh-CN" dirty="0"/>
          </a:p>
          <a:p>
            <a:r>
              <a:rPr lang="zh-CN" altLang="en-US" dirty="0"/>
              <a:t>使用的时候，再进行解压缩，恢复数据原有特性。</a:t>
            </a:r>
            <a:endParaRPr lang="en-US" altLang="zh-CN" dirty="0"/>
          </a:p>
          <a:p>
            <a:r>
              <a:rPr lang="zh-CN" altLang="en-US" dirty="0"/>
              <a:t>压缩方法有无损压缩和有损压缩。无损压缩，确保解压后数据不失真。有损压缩，有可能损失某些信息。</a:t>
            </a:r>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139</a:t>
            </a:fld>
            <a:endParaRPr lang="en-US" altLang="zh-CN"/>
          </a:p>
        </p:txBody>
      </p:sp>
    </p:spTree>
    <p:extLst>
      <p:ext uri="{BB962C8B-B14F-4D97-AF65-F5344CB8AC3E}">
        <p14:creationId xmlns:p14="http://schemas.microsoft.com/office/powerpoint/2010/main" val="2969372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11</a:t>
            </a:fld>
            <a:endParaRPr lang="en-US" altLang="zh-CN"/>
          </a:p>
        </p:txBody>
      </p:sp>
    </p:spTree>
    <p:extLst>
      <p:ext uri="{BB962C8B-B14F-4D97-AF65-F5344CB8AC3E}">
        <p14:creationId xmlns:p14="http://schemas.microsoft.com/office/powerpoint/2010/main" val="181482203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ASCII</a:t>
            </a:r>
            <a:r>
              <a:rPr lang="zh-CN" altLang="en-US" dirty="0"/>
              <a:t>码是定长的编码方案，一个字符由</a:t>
            </a:r>
            <a:r>
              <a:rPr lang="en-US" altLang="zh-CN" dirty="0"/>
              <a:t>8</a:t>
            </a:r>
            <a:r>
              <a:rPr lang="zh-CN" altLang="en-US" dirty="0"/>
              <a:t>位二进制数表示。</a:t>
            </a:r>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140</a:t>
            </a:fld>
            <a:endParaRPr lang="en-US" altLang="zh-CN"/>
          </a:p>
        </p:txBody>
      </p:sp>
    </p:spTree>
    <p:extLst>
      <p:ext uri="{BB962C8B-B14F-4D97-AF65-F5344CB8AC3E}">
        <p14:creationId xmlns:p14="http://schemas.microsoft.com/office/powerpoint/2010/main" val="176767493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边长的方案，有一个最基本的要求， 就是任何一个字符的编码都不是另一个字符编码的前缀。</a:t>
            </a:r>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141</a:t>
            </a:fld>
            <a:endParaRPr lang="en-US" altLang="zh-CN"/>
          </a:p>
        </p:txBody>
      </p:sp>
    </p:spTree>
    <p:extLst>
      <p:ext uri="{BB962C8B-B14F-4D97-AF65-F5344CB8AC3E}">
        <p14:creationId xmlns:p14="http://schemas.microsoft.com/office/powerpoint/2010/main" val="214510508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图中根结点的路径长度为</a:t>
            </a:r>
            <a:r>
              <a:rPr lang="en-US" altLang="zh-CN" dirty="0"/>
              <a:t>0</a:t>
            </a:r>
            <a:r>
              <a:rPr lang="zh-CN" altLang="en-US" dirty="0"/>
              <a:t>，最下层的叶子结点的路径长度为</a:t>
            </a:r>
            <a:r>
              <a:rPr lang="en-US" altLang="zh-CN" dirty="0"/>
              <a:t>3. </a:t>
            </a:r>
            <a:r>
              <a:rPr lang="zh-CN" altLang="en-US" dirty="0"/>
              <a:t>结点的路径长度不会超过树的高度。</a:t>
            </a:r>
            <a:endParaRPr lang="en-US" altLang="zh-CN" dirty="0"/>
          </a:p>
          <a:p>
            <a:r>
              <a:rPr lang="en-US" altLang="zh-CN" dirty="0"/>
              <a:t>N</a:t>
            </a:r>
            <a:r>
              <a:rPr lang="zh-CN" altLang="en-US" dirty="0"/>
              <a:t>个结点构成的不同形态的二叉树，其路径长度也不同， 其中完全二叉树的路径长度最短，但路径长度最短的二叉树，不一定是完全二叉树。</a:t>
            </a:r>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143</a:t>
            </a:fld>
            <a:endParaRPr lang="en-US" altLang="zh-CN"/>
          </a:p>
        </p:txBody>
      </p:sp>
    </p:spTree>
    <p:extLst>
      <p:ext uri="{BB962C8B-B14F-4D97-AF65-F5344CB8AC3E}">
        <p14:creationId xmlns:p14="http://schemas.microsoft.com/office/powerpoint/2010/main" val="424920755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a:t>
            </a:r>
            <a:r>
              <a:rPr lang="zh-CN" altLang="en-US" dirty="0"/>
              <a:t>个结点构成的不同形态的二叉树，其路径长度也不相同，其中完全二叉树的路径长度最短，但最短的不一定是完全二叉树。</a:t>
            </a:r>
            <a:endParaRPr lang="en-US" altLang="zh-CN" dirty="0"/>
          </a:p>
          <a:p>
            <a:r>
              <a:rPr lang="zh-CN" altLang="en-US" dirty="0"/>
              <a:t>接下来，看路径长度，外路径长度，带权外路径长度。</a:t>
            </a:r>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144</a:t>
            </a:fld>
            <a:endParaRPr lang="en-US" altLang="zh-CN"/>
          </a:p>
        </p:txBody>
      </p:sp>
    </p:spTree>
    <p:extLst>
      <p:ext uri="{BB962C8B-B14F-4D97-AF65-F5344CB8AC3E}">
        <p14:creationId xmlns:p14="http://schemas.microsoft.com/office/powerpoint/2010/main" val="25053023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146</a:t>
            </a:fld>
            <a:endParaRPr lang="en-US" altLang="zh-CN"/>
          </a:p>
        </p:txBody>
      </p:sp>
    </p:spTree>
    <p:extLst>
      <p:ext uri="{BB962C8B-B14F-4D97-AF65-F5344CB8AC3E}">
        <p14:creationId xmlns:p14="http://schemas.microsoft.com/office/powerpoint/2010/main" val="37035678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147</a:t>
            </a:fld>
            <a:endParaRPr lang="en-US" altLang="zh-CN"/>
          </a:p>
        </p:txBody>
      </p:sp>
    </p:spTree>
    <p:extLst>
      <p:ext uri="{BB962C8B-B14F-4D97-AF65-F5344CB8AC3E}">
        <p14:creationId xmlns:p14="http://schemas.microsoft.com/office/powerpoint/2010/main" val="422717705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哈夫曼树不唯一？什么意思</a:t>
            </a:r>
            <a:r>
              <a:rPr lang="en-US" altLang="zh-CN" dirty="0"/>
              <a:t>? </a:t>
            </a:r>
            <a:r>
              <a:rPr lang="zh-CN" altLang="en-US" dirty="0"/>
              <a:t>指的是由</a:t>
            </a: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四个符号需要编码，其中</a:t>
            </a:r>
            <a:r>
              <a:rPr lang="en-US" altLang="zh-CN" dirty="0"/>
              <a:t>A</a:t>
            </a:r>
            <a:r>
              <a:rPr lang="zh-CN" altLang="en-US" dirty="0"/>
              <a:t>出现次数比较多，</a:t>
            </a:r>
            <a:r>
              <a:rPr lang="en-US" altLang="zh-CN" dirty="0"/>
              <a:t>C</a:t>
            </a:r>
            <a:r>
              <a:rPr lang="zh-CN" altLang="en-US" dirty="0"/>
              <a:t>出现次数最少，利用这几个结点，构建的哈夫曼树，带权外路径长度最短的二叉树。</a:t>
            </a:r>
            <a:endParaRPr lang="en-US" altLang="zh-CN" dirty="0"/>
          </a:p>
          <a:p>
            <a:r>
              <a:rPr lang="en-US" altLang="zh-CN" dirty="0"/>
              <a:t>     0</a:t>
            </a:r>
          </a:p>
          <a:p>
            <a:r>
              <a:rPr lang="en-US" altLang="zh-CN" dirty="0"/>
              <a:t>  0    0</a:t>
            </a:r>
          </a:p>
          <a:p>
            <a:r>
              <a:rPr lang="en-US" altLang="zh-CN" dirty="0"/>
              <a:t>0  0 0  0</a:t>
            </a:r>
          </a:p>
          <a:p>
            <a:r>
              <a:rPr lang="zh-CN" altLang="en-US" dirty="0"/>
              <a:t>这种结构，满二叉树的结构，是哈夫曼树吗？为什么呢？因为每个结点的权值不一样了。</a:t>
            </a:r>
            <a:endParaRPr lang="en-US" altLang="zh-CN" dirty="0"/>
          </a:p>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148</a:t>
            </a:fld>
            <a:endParaRPr lang="en-US" altLang="zh-CN"/>
          </a:p>
        </p:txBody>
      </p:sp>
    </p:spTree>
    <p:extLst>
      <p:ext uri="{BB962C8B-B14F-4D97-AF65-F5344CB8AC3E}">
        <p14:creationId xmlns:p14="http://schemas.microsoft.com/office/powerpoint/2010/main" val="20175060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由于每个字符结点都是叶子结点，而叶子结点不可能在根到其他叶子结点的路径上，所以任何一个字符的</a:t>
            </a:r>
            <a:r>
              <a:rPr lang="en-US" altLang="zh-CN" dirty="0"/>
              <a:t>Huffman</a:t>
            </a:r>
            <a:r>
              <a:rPr lang="zh-CN" altLang="en-US" dirty="0"/>
              <a:t>编码都不是另一个字符的</a:t>
            </a:r>
            <a:r>
              <a:rPr lang="en-US" altLang="zh-CN" dirty="0"/>
              <a:t>Huffman</a:t>
            </a:r>
            <a:r>
              <a:rPr lang="zh-CN" altLang="en-US" dirty="0"/>
              <a:t>编码的前缀。</a:t>
            </a:r>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154</a:t>
            </a:fld>
            <a:endParaRPr lang="en-US" altLang="zh-CN"/>
          </a:p>
        </p:txBody>
      </p:sp>
    </p:spTree>
    <p:extLst>
      <p:ext uri="{BB962C8B-B14F-4D97-AF65-F5344CB8AC3E}">
        <p14:creationId xmlns:p14="http://schemas.microsoft.com/office/powerpoint/2010/main" val="82047482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a:t>
            </a:r>
            <a:r>
              <a:rPr lang="zh-CN" altLang="en-US" dirty="0"/>
              <a:t>个叶子结点，</a:t>
            </a:r>
            <a:r>
              <a:rPr lang="en-US" altLang="zh-CN" dirty="0"/>
              <a:t>N-1</a:t>
            </a:r>
            <a:r>
              <a:rPr lang="zh-CN" altLang="en-US" dirty="0"/>
              <a:t>个度为</a:t>
            </a:r>
            <a:r>
              <a:rPr lang="en-US" altLang="zh-CN" dirty="0"/>
              <a:t>2</a:t>
            </a:r>
            <a:r>
              <a:rPr lang="zh-CN" altLang="en-US" dirty="0"/>
              <a:t>的结点，</a:t>
            </a:r>
            <a:r>
              <a:rPr lang="en-US" altLang="zh-CN" dirty="0"/>
              <a:t>0</a:t>
            </a:r>
            <a:r>
              <a:rPr lang="zh-CN" altLang="en-US" dirty="0"/>
              <a:t>个度为</a:t>
            </a:r>
            <a:r>
              <a:rPr lang="en-US" altLang="zh-CN" dirty="0"/>
              <a:t>1</a:t>
            </a:r>
            <a:r>
              <a:rPr lang="zh-CN" altLang="en-US" dirty="0"/>
              <a:t>的结点。</a:t>
            </a:r>
            <a:endParaRPr lang="en-US" altLang="zh-CN" dirty="0"/>
          </a:p>
          <a:p>
            <a:r>
              <a:rPr lang="zh-CN" altLang="en-US" dirty="0"/>
              <a:t>为什么采用静态三叉链表？什么情况一下，适合静态三叉链表存储？  是不是插入删除操作少的时候采用静态链表的方式。为什么需要双亲结点呢？ 因为</a:t>
            </a:r>
            <a:r>
              <a:rPr lang="en-US" altLang="zh-CN" dirty="0" err="1"/>
              <a:t>huffuman</a:t>
            </a:r>
            <a:r>
              <a:rPr lang="zh-CN" altLang="en-US" dirty="0"/>
              <a:t>进行编码的时候，从叶子结点出发，然后需要向上找</a:t>
            </a:r>
            <a:r>
              <a:rPr lang="en-US" altLang="zh-CN" dirty="0"/>
              <a:t>parent</a:t>
            </a:r>
            <a:r>
              <a:rPr lang="zh-CN" altLang="en-US" dirty="0"/>
              <a:t>结点，从而实现</a:t>
            </a:r>
            <a:r>
              <a:rPr lang="en-US" altLang="zh-CN" dirty="0" err="1"/>
              <a:t>huffuman</a:t>
            </a:r>
            <a:r>
              <a:rPr lang="zh-CN" altLang="en-US" dirty="0"/>
              <a:t>编码，所以需要双亲结点。</a:t>
            </a:r>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155</a:t>
            </a:fld>
            <a:endParaRPr lang="en-US" altLang="zh-CN"/>
          </a:p>
        </p:txBody>
      </p:sp>
    </p:spTree>
    <p:extLst>
      <p:ext uri="{BB962C8B-B14F-4D97-AF65-F5344CB8AC3E}">
        <p14:creationId xmlns:p14="http://schemas.microsoft.com/office/powerpoint/2010/main" val="3802588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en-US" altLang="zh-CN" dirty="0"/>
              <a:t>N</a:t>
            </a:r>
            <a:r>
              <a:rPr lang="zh-CN" altLang="en-US" dirty="0"/>
              <a:t>个叶子结点，</a:t>
            </a:r>
            <a:r>
              <a:rPr lang="en-US" altLang="zh-CN" dirty="0"/>
              <a:t>N-1</a:t>
            </a:r>
            <a:r>
              <a:rPr lang="zh-CN" altLang="en-US" dirty="0"/>
              <a:t>个度为</a:t>
            </a:r>
            <a:r>
              <a:rPr lang="en-US" altLang="zh-CN" dirty="0"/>
              <a:t>2</a:t>
            </a:r>
            <a:r>
              <a:rPr lang="zh-CN" altLang="en-US" dirty="0"/>
              <a:t>的结点，</a:t>
            </a:r>
            <a:r>
              <a:rPr lang="en-US" altLang="zh-CN" dirty="0"/>
              <a:t>0</a:t>
            </a:r>
            <a:r>
              <a:rPr lang="zh-CN" altLang="en-US" dirty="0"/>
              <a:t>个度为</a:t>
            </a:r>
            <a:r>
              <a:rPr lang="en-US" altLang="zh-CN" dirty="0"/>
              <a:t>1</a:t>
            </a:r>
            <a:r>
              <a:rPr lang="zh-CN" altLang="en-US" dirty="0"/>
              <a:t>的结点。</a:t>
            </a:r>
            <a:endParaRPr lang="en-US" altLang="zh-CN" dirty="0"/>
          </a:p>
          <a:p>
            <a:r>
              <a:rPr lang="zh-CN" altLang="en-US" dirty="0"/>
              <a:t>为什么采用静态三叉链表？什么情况一下，适合静态三叉链表存储？  是不是插入删除操作少的时候采用静态链表的方式。为什么需要双亲结点呢？ 因为</a:t>
            </a:r>
            <a:r>
              <a:rPr lang="en-US" altLang="zh-CN" dirty="0" err="1"/>
              <a:t>huffuman</a:t>
            </a:r>
            <a:r>
              <a:rPr lang="zh-CN" altLang="en-US" dirty="0"/>
              <a:t>进行编码的时候，从叶子结点出发，然后需要向上找</a:t>
            </a:r>
            <a:r>
              <a:rPr lang="en-US" altLang="zh-CN" dirty="0"/>
              <a:t>parent</a:t>
            </a:r>
            <a:r>
              <a:rPr lang="zh-CN" altLang="en-US" dirty="0"/>
              <a:t>结点，从而实现</a:t>
            </a:r>
            <a:r>
              <a:rPr lang="en-US" altLang="zh-CN" dirty="0" err="1"/>
              <a:t>huffuman</a:t>
            </a:r>
            <a:r>
              <a:rPr lang="zh-CN" altLang="en-US" dirty="0"/>
              <a:t>编码，所以需要双亲结点。</a:t>
            </a:r>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156</a:t>
            </a:fld>
            <a:endParaRPr lang="en-US" altLang="zh-CN"/>
          </a:p>
        </p:txBody>
      </p:sp>
    </p:spTree>
    <p:extLst>
      <p:ext uri="{BB962C8B-B14F-4D97-AF65-F5344CB8AC3E}">
        <p14:creationId xmlns:p14="http://schemas.microsoft.com/office/powerpoint/2010/main" val="978915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介绍树的表示方法，我们考虑一下树的逻辑特征如何表示？</a:t>
            </a:r>
            <a:endParaRPr lang="en-US" altLang="zh-CN" dirty="0"/>
          </a:p>
          <a:p>
            <a:endParaRPr lang="en-US" altLang="zh-CN" dirty="0"/>
          </a:p>
          <a:p>
            <a:r>
              <a:rPr lang="zh-CN" altLang="en-US" dirty="0"/>
              <a:t>线性表的逻辑结构？ 顺序存储结构，顺序表，采用数组来表示，逻辑关系，直接根据数组下标就可以看到。</a:t>
            </a:r>
            <a:endParaRPr lang="en-US" altLang="zh-CN" dirty="0"/>
          </a:p>
          <a:p>
            <a:endParaRPr lang="en-US" altLang="zh-CN" dirty="0"/>
          </a:p>
          <a:p>
            <a:r>
              <a:rPr lang="zh-CN" altLang="en-US" dirty="0"/>
              <a:t>线性表的链式存储结构？</a:t>
            </a:r>
            <a:endParaRPr lang="en-US" altLang="zh-CN" dirty="0"/>
          </a:p>
          <a:p>
            <a:r>
              <a:rPr lang="zh-CN" altLang="en-US" dirty="0"/>
              <a:t>一个父亲可以有多个孩子，是不是就不是线性关系了？</a:t>
            </a:r>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13</a:t>
            </a:fld>
            <a:endParaRPr lang="en-US" altLang="zh-CN"/>
          </a:p>
        </p:txBody>
      </p:sp>
    </p:spTree>
    <p:extLst>
      <p:ext uri="{BB962C8B-B14F-4D97-AF65-F5344CB8AC3E}">
        <p14:creationId xmlns:p14="http://schemas.microsoft.com/office/powerpoint/2010/main" val="55601725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尽量小的在前面，大的在后面，这样结果保持一致。</a:t>
            </a:r>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157</a:t>
            </a:fld>
            <a:endParaRPr lang="en-US" altLang="zh-CN"/>
          </a:p>
        </p:txBody>
      </p:sp>
    </p:spTree>
    <p:extLst>
      <p:ext uri="{BB962C8B-B14F-4D97-AF65-F5344CB8AC3E}">
        <p14:creationId xmlns:p14="http://schemas.microsoft.com/office/powerpoint/2010/main" val="282372732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 8, </a:t>
            </a:r>
            <a:r>
              <a:rPr lang="zh-CN" altLang="en-US" dirty="0"/>
              <a:t>总数为</a:t>
            </a:r>
            <a:r>
              <a:rPr lang="en-US" altLang="zh-CN" dirty="0"/>
              <a:t>2</a:t>
            </a:r>
            <a:r>
              <a:rPr lang="zh-CN" altLang="en-US" dirty="0"/>
              <a:t>*</a:t>
            </a:r>
            <a:r>
              <a:rPr lang="en-US" altLang="zh-CN" dirty="0"/>
              <a:t>8-1 = 15 </a:t>
            </a:r>
            <a:r>
              <a:rPr lang="zh-CN" altLang="en-US" dirty="0"/>
              <a:t>个位置， </a:t>
            </a:r>
            <a:r>
              <a:rPr lang="en-US" altLang="zh-CN" dirty="0"/>
              <a:t>0~ 14. </a:t>
            </a:r>
            <a:r>
              <a:rPr lang="zh-CN" altLang="en-US" dirty="0"/>
              <a:t>首先介绍需要多大的空间来存储哈夫曼树。</a:t>
            </a:r>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158</a:t>
            </a:fld>
            <a:endParaRPr lang="en-US" altLang="zh-CN"/>
          </a:p>
        </p:txBody>
      </p:sp>
    </p:spTree>
    <p:extLst>
      <p:ext uri="{BB962C8B-B14F-4D97-AF65-F5344CB8AC3E}">
        <p14:creationId xmlns:p14="http://schemas.microsoft.com/office/powerpoint/2010/main" val="61351236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左图表示， 哈夫曼树的构建，第一步，由</a:t>
            </a:r>
            <a:r>
              <a:rPr lang="en-US" altLang="zh-CN" dirty="0"/>
              <a:t>n</a:t>
            </a:r>
            <a:r>
              <a:rPr lang="zh-CN" altLang="en-US" dirty="0"/>
              <a:t>个结点构成的森林，森林中包括</a:t>
            </a:r>
            <a:r>
              <a:rPr lang="en-US" altLang="zh-CN" dirty="0"/>
              <a:t>n</a:t>
            </a:r>
            <a:r>
              <a:rPr lang="zh-CN" altLang="en-US" dirty="0"/>
              <a:t>课树，每棵树都只包含一个根结点。</a:t>
            </a:r>
            <a:endParaRPr lang="en-US" altLang="zh-CN" dirty="0"/>
          </a:p>
          <a:p>
            <a:r>
              <a:rPr lang="zh-CN" altLang="en-US" dirty="0"/>
              <a:t>解释</a:t>
            </a:r>
            <a:r>
              <a:rPr lang="en-US" altLang="zh-CN" dirty="0"/>
              <a:t>parent</a:t>
            </a:r>
            <a:r>
              <a:rPr lang="zh-CN" altLang="en-US" dirty="0"/>
              <a:t>，</a:t>
            </a:r>
            <a:r>
              <a:rPr lang="en-US" altLang="zh-CN" dirty="0"/>
              <a:t>left</a:t>
            </a:r>
            <a:r>
              <a:rPr lang="zh-CN" altLang="en-US" dirty="0"/>
              <a:t>，</a:t>
            </a:r>
            <a:r>
              <a:rPr lang="en-US" altLang="zh-CN" dirty="0"/>
              <a:t>right</a:t>
            </a:r>
            <a:r>
              <a:rPr lang="zh-CN" altLang="en-US" dirty="0"/>
              <a:t>的含义。</a:t>
            </a:r>
            <a:endParaRPr lang="en-US" altLang="zh-CN" dirty="0"/>
          </a:p>
          <a:p>
            <a:r>
              <a:rPr lang="en-US" altLang="zh-CN" dirty="0"/>
              <a:t>3</a:t>
            </a:r>
            <a:r>
              <a:rPr lang="zh-CN" altLang="en-US" dirty="0"/>
              <a:t>，</a:t>
            </a:r>
            <a:r>
              <a:rPr lang="en-US" altLang="zh-CN" dirty="0"/>
              <a:t>5 </a:t>
            </a:r>
            <a:r>
              <a:rPr lang="zh-CN" altLang="en-US" dirty="0"/>
              <a:t>合成</a:t>
            </a:r>
            <a:r>
              <a:rPr lang="en-US" altLang="zh-CN" dirty="0"/>
              <a:t>8</a:t>
            </a:r>
            <a:r>
              <a:rPr lang="zh-CN" altLang="en-US" dirty="0"/>
              <a:t>，在静态链表中插入一个结点，并且添加</a:t>
            </a:r>
            <a:r>
              <a:rPr lang="en-US" altLang="zh-CN" dirty="0"/>
              <a:t>8</a:t>
            </a:r>
            <a:r>
              <a:rPr lang="zh-CN" altLang="en-US" dirty="0"/>
              <a:t>的左孩子为</a:t>
            </a:r>
            <a:r>
              <a:rPr lang="en-US" altLang="zh-CN" dirty="0"/>
              <a:t>3</a:t>
            </a:r>
            <a:r>
              <a:rPr lang="zh-CN" altLang="en-US" dirty="0"/>
              <a:t>，地址是</a:t>
            </a:r>
            <a:r>
              <a:rPr lang="en-US" altLang="zh-CN" dirty="0"/>
              <a:t>6</a:t>
            </a:r>
            <a:r>
              <a:rPr lang="zh-CN" altLang="en-US" dirty="0"/>
              <a:t>，右孩子为</a:t>
            </a:r>
            <a:r>
              <a:rPr lang="en-US" altLang="zh-CN" dirty="0"/>
              <a:t>5</a:t>
            </a:r>
            <a:r>
              <a:rPr lang="zh-CN" altLang="en-US" dirty="0"/>
              <a:t>，地址是</a:t>
            </a:r>
            <a:r>
              <a:rPr lang="en-US" altLang="zh-CN" dirty="0"/>
              <a:t>0.</a:t>
            </a:r>
          </a:p>
          <a:p>
            <a:r>
              <a:rPr lang="zh-CN" altLang="en-US" dirty="0"/>
              <a:t>然后将</a:t>
            </a:r>
            <a:r>
              <a:rPr lang="en-US" altLang="zh-CN" dirty="0"/>
              <a:t>3</a:t>
            </a:r>
            <a:r>
              <a:rPr lang="zh-CN" altLang="en-US" dirty="0"/>
              <a:t>结点的</a:t>
            </a:r>
            <a:r>
              <a:rPr lang="en-US" altLang="zh-CN" dirty="0"/>
              <a:t>parent</a:t>
            </a:r>
            <a:r>
              <a:rPr lang="zh-CN" altLang="en-US" dirty="0"/>
              <a:t>补充完整。</a:t>
            </a:r>
            <a:r>
              <a:rPr lang="en-US" altLang="zh-CN" dirty="0"/>
              <a:t>5</a:t>
            </a:r>
            <a:r>
              <a:rPr lang="zh-CN" altLang="en-US" dirty="0"/>
              <a:t>结点的</a:t>
            </a:r>
            <a:r>
              <a:rPr lang="en-US" altLang="zh-CN" dirty="0"/>
              <a:t>parent</a:t>
            </a:r>
            <a:r>
              <a:rPr lang="zh-CN" altLang="en-US" dirty="0"/>
              <a:t>补充完整 。</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159</a:t>
            </a:fld>
            <a:endParaRPr lang="en-US" altLang="zh-CN"/>
          </a:p>
        </p:txBody>
      </p:sp>
    </p:spTree>
    <p:extLst>
      <p:ext uri="{BB962C8B-B14F-4D97-AF65-F5344CB8AC3E}">
        <p14:creationId xmlns:p14="http://schemas.microsoft.com/office/powerpoint/2010/main" val="85042084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树的存储，可以采用二叉链表表示方法，</a:t>
            </a:r>
          </a:p>
        </p:txBody>
      </p:sp>
      <p:sp>
        <p:nvSpPr>
          <p:cNvPr id="4" name="灯片编号占位符 3"/>
          <p:cNvSpPr>
            <a:spLocks noGrp="1"/>
          </p:cNvSpPr>
          <p:nvPr>
            <p:ph type="sldNum" sz="quarter" idx="5"/>
          </p:nvPr>
        </p:nvSpPr>
        <p:spPr/>
        <p:txBody>
          <a:bodyPr/>
          <a:lstStyle/>
          <a:p>
            <a:fld id="{2792CBD1-9689-4F9C-B36D-91868F359B58}" type="slidenum">
              <a:rPr lang="zh-CN" altLang="en-US" smtClean="0"/>
              <a:pPr/>
              <a:t>170</a:t>
            </a:fld>
            <a:endParaRPr lang="en-US" altLang="zh-CN"/>
          </a:p>
        </p:txBody>
      </p:sp>
    </p:spTree>
    <p:extLst>
      <p:ext uri="{BB962C8B-B14F-4D97-AF65-F5344CB8AC3E}">
        <p14:creationId xmlns:p14="http://schemas.microsoft.com/office/powerpoint/2010/main" val="312269664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幻灯片图像占位符 1">
            <a:extLst>
              <a:ext uri="{FF2B5EF4-FFF2-40B4-BE49-F238E27FC236}">
                <a16:creationId xmlns:a16="http://schemas.microsoft.com/office/drawing/2014/main" id="{7B208B3D-7F13-4649-A86F-115CF4E8BDD2}"/>
              </a:ext>
            </a:extLst>
          </p:cNvPr>
          <p:cNvSpPr>
            <a:spLocks noGrp="1" noRot="1" noChangeAspect="1" noTextEdit="1"/>
          </p:cNvSpPr>
          <p:nvPr>
            <p:ph type="sldImg"/>
          </p:nvPr>
        </p:nvSpPr>
        <p:spPr>
          <a:ln/>
        </p:spPr>
      </p:sp>
      <p:sp>
        <p:nvSpPr>
          <p:cNvPr id="159747" name="备注占位符 2">
            <a:extLst>
              <a:ext uri="{FF2B5EF4-FFF2-40B4-BE49-F238E27FC236}">
                <a16:creationId xmlns:a16="http://schemas.microsoft.com/office/drawing/2014/main" id="{B5A501E1-EFD4-451C-97BF-F00D32AD7B0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59748" name="灯片编号占位符 3">
            <a:extLst>
              <a:ext uri="{FF2B5EF4-FFF2-40B4-BE49-F238E27FC236}">
                <a16:creationId xmlns:a16="http://schemas.microsoft.com/office/drawing/2014/main" id="{86A84A5E-176D-4448-9A2E-A877408CBA8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1463276B-DE86-4060-ABB9-B605EE4D3C37}" type="slidenum">
              <a:rPr lang="zh-CN" altLang="en-US" sz="1200"/>
              <a:pPr eaLnBrk="1" hangingPunct="1"/>
              <a:t>178</a:t>
            </a:fld>
            <a:endParaRPr lang="en-US" altLang="zh-CN"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a:extLst>
              <a:ext uri="{FF2B5EF4-FFF2-40B4-BE49-F238E27FC236}">
                <a16:creationId xmlns:a16="http://schemas.microsoft.com/office/drawing/2014/main" id="{104FA6CC-539B-467F-A3FD-05908D16956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EDB52FD4-92C5-41D1-A7B4-D0E26C28B03C}"/>
              </a:ext>
            </a:extLst>
          </p:cNvPr>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6" name="Rectangle 7">
            <a:extLst>
              <a:ext uri="{FF2B5EF4-FFF2-40B4-BE49-F238E27FC236}">
                <a16:creationId xmlns:a16="http://schemas.microsoft.com/office/drawing/2014/main" id="{1289739B-10E1-4A77-B868-7256FD98A0DF}"/>
              </a:ext>
            </a:extLst>
          </p:cNvPr>
          <p:cNvSpPr>
            <a:spLocks noGrp="1" noChangeArrowheads="1"/>
          </p:cNvSpPr>
          <p:nvPr>
            <p:ph type="sldNum" sz="quarter" idx="12"/>
          </p:nvPr>
        </p:nvSpPr>
        <p:spPr>
          <a:ln/>
        </p:spPr>
        <p:txBody>
          <a:bodyPr/>
          <a:lstStyle>
            <a:lvl1pPr>
              <a:defRPr/>
            </a:lvl1pPr>
          </a:lstStyle>
          <a:p>
            <a:fld id="{FD34FFEF-06D2-4AC3-A061-24A68214F24D}" type="slidenum">
              <a:rPr lang="zh-CN" altLang="en-US"/>
              <a:pPr/>
              <a:t>‹#›</a:t>
            </a:fld>
            <a:endParaRPr lang="en-US" altLang="zh-CN"/>
          </a:p>
        </p:txBody>
      </p:sp>
    </p:spTree>
    <p:extLst>
      <p:ext uri="{BB962C8B-B14F-4D97-AF65-F5344CB8AC3E}">
        <p14:creationId xmlns:p14="http://schemas.microsoft.com/office/powerpoint/2010/main" val="3941895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904D01D3-69CB-483A-AF06-27A53169BE7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F2CBD8AD-B08A-4EF9-AFBD-679CD39906C7}"/>
              </a:ext>
            </a:extLst>
          </p:cNvPr>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6" name="Rectangle 7">
            <a:extLst>
              <a:ext uri="{FF2B5EF4-FFF2-40B4-BE49-F238E27FC236}">
                <a16:creationId xmlns:a16="http://schemas.microsoft.com/office/drawing/2014/main" id="{0E382242-98D9-49C3-BFEE-D1125D8D2EC7}"/>
              </a:ext>
            </a:extLst>
          </p:cNvPr>
          <p:cNvSpPr>
            <a:spLocks noGrp="1" noChangeArrowheads="1"/>
          </p:cNvSpPr>
          <p:nvPr>
            <p:ph type="sldNum" sz="quarter" idx="12"/>
          </p:nvPr>
        </p:nvSpPr>
        <p:spPr>
          <a:ln/>
        </p:spPr>
        <p:txBody>
          <a:bodyPr/>
          <a:lstStyle>
            <a:lvl1pPr>
              <a:defRPr/>
            </a:lvl1pPr>
          </a:lstStyle>
          <a:p>
            <a:fld id="{15CFDA55-7476-43AC-9ECB-BD288CB49B0E}" type="slidenum">
              <a:rPr lang="zh-CN" altLang="en-US"/>
              <a:pPr/>
              <a:t>‹#›</a:t>
            </a:fld>
            <a:endParaRPr lang="en-US" altLang="zh-CN"/>
          </a:p>
        </p:txBody>
      </p:sp>
    </p:spTree>
    <p:extLst>
      <p:ext uri="{BB962C8B-B14F-4D97-AF65-F5344CB8AC3E}">
        <p14:creationId xmlns:p14="http://schemas.microsoft.com/office/powerpoint/2010/main" val="666268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57950" y="152400"/>
            <a:ext cx="1924050" cy="5334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152400"/>
            <a:ext cx="5619750" cy="5334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40696B52-C87A-4D6D-A3AE-F2E00280435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6D005EFE-B0B8-459B-BA28-0B624D88D3B7}"/>
              </a:ext>
            </a:extLst>
          </p:cNvPr>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6" name="Rectangle 7">
            <a:extLst>
              <a:ext uri="{FF2B5EF4-FFF2-40B4-BE49-F238E27FC236}">
                <a16:creationId xmlns:a16="http://schemas.microsoft.com/office/drawing/2014/main" id="{9FD19AC7-1E0F-4B5B-AD95-362BEA4F7982}"/>
              </a:ext>
            </a:extLst>
          </p:cNvPr>
          <p:cNvSpPr>
            <a:spLocks noGrp="1" noChangeArrowheads="1"/>
          </p:cNvSpPr>
          <p:nvPr>
            <p:ph type="sldNum" sz="quarter" idx="12"/>
          </p:nvPr>
        </p:nvSpPr>
        <p:spPr>
          <a:ln/>
        </p:spPr>
        <p:txBody>
          <a:bodyPr/>
          <a:lstStyle>
            <a:lvl1pPr>
              <a:defRPr/>
            </a:lvl1pPr>
          </a:lstStyle>
          <a:p>
            <a:fld id="{5516D0E2-105E-480E-9821-73607987B16A}" type="slidenum">
              <a:rPr lang="zh-CN" altLang="en-US"/>
              <a:pPr/>
              <a:t>‹#›</a:t>
            </a:fld>
            <a:endParaRPr lang="en-US" altLang="zh-CN"/>
          </a:p>
        </p:txBody>
      </p:sp>
    </p:spTree>
    <p:extLst>
      <p:ext uri="{BB962C8B-B14F-4D97-AF65-F5344CB8AC3E}">
        <p14:creationId xmlns:p14="http://schemas.microsoft.com/office/powerpoint/2010/main" val="1911505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11">
            <a:extLst>
              <a:ext uri="{FF2B5EF4-FFF2-40B4-BE49-F238E27FC236}">
                <a16:creationId xmlns:a16="http://schemas.microsoft.com/office/drawing/2014/main" id="{AE88139E-35D7-4D57-867F-0B98B63149F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0C64B241-0AB6-4D56-8217-08C76A656501}"/>
              </a:ext>
            </a:extLst>
          </p:cNvPr>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6" name="Rectangle 13">
            <a:extLst>
              <a:ext uri="{FF2B5EF4-FFF2-40B4-BE49-F238E27FC236}">
                <a16:creationId xmlns:a16="http://schemas.microsoft.com/office/drawing/2014/main" id="{9DCBFFC1-8BAF-44BE-884C-799BC1979E2E}"/>
              </a:ext>
            </a:extLst>
          </p:cNvPr>
          <p:cNvSpPr>
            <a:spLocks noGrp="1" noChangeArrowheads="1"/>
          </p:cNvSpPr>
          <p:nvPr>
            <p:ph type="sldNum" sz="quarter" idx="12"/>
          </p:nvPr>
        </p:nvSpPr>
        <p:spPr>
          <a:ln/>
        </p:spPr>
        <p:txBody>
          <a:bodyPr/>
          <a:lstStyle>
            <a:lvl1pPr>
              <a:defRPr/>
            </a:lvl1pPr>
          </a:lstStyle>
          <a:p>
            <a:fld id="{E37610A3-5954-4E01-86DD-F19BCD71B357}" type="slidenum">
              <a:rPr lang="zh-CN" altLang="en-US"/>
              <a:pPr/>
              <a:t>‹#›</a:t>
            </a:fld>
            <a:endParaRPr lang="en-US" altLang="zh-CN"/>
          </a:p>
        </p:txBody>
      </p:sp>
    </p:spTree>
    <p:extLst>
      <p:ext uri="{BB962C8B-B14F-4D97-AF65-F5344CB8AC3E}">
        <p14:creationId xmlns:p14="http://schemas.microsoft.com/office/powerpoint/2010/main" val="19215485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77A5614D-EC05-42BF-8F0F-3DF6DB66A75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0C010721-1A10-4B43-B31D-74BA10035E7F}"/>
              </a:ext>
            </a:extLst>
          </p:cNvPr>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6" name="Rectangle 13">
            <a:extLst>
              <a:ext uri="{FF2B5EF4-FFF2-40B4-BE49-F238E27FC236}">
                <a16:creationId xmlns:a16="http://schemas.microsoft.com/office/drawing/2014/main" id="{BFE130C3-A699-4E6A-BD74-8725F4353E30}"/>
              </a:ext>
            </a:extLst>
          </p:cNvPr>
          <p:cNvSpPr>
            <a:spLocks noGrp="1" noChangeArrowheads="1"/>
          </p:cNvSpPr>
          <p:nvPr>
            <p:ph type="sldNum" sz="quarter" idx="12"/>
          </p:nvPr>
        </p:nvSpPr>
        <p:spPr>
          <a:ln/>
        </p:spPr>
        <p:txBody>
          <a:bodyPr/>
          <a:lstStyle>
            <a:lvl1pPr>
              <a:defRPr/>
            </a:lvl1pPr>
          </a:lstStyle>
          <a:p>
            <a:fld id="{43395A8B-0B77-4D91-93A1-E00555122DC8}" type="slidenum">
              <a:rPr lang="zh-CN" altLang="en-US"/>
              <a:pPr/>
              <a:t>‹#›</a:t>
            </a:fld>
            <a:endParaRPr lang="en-US" altLang="zh-CN"/>
          </a:p>
        </p:txBody>
      </p:sp>
    </p:spTree>
    <p:extLst>
      <p:ext uri="{BB962C8B-B14F-4D97-AF65-F5344CB8AC3E}">
        <p14:creationId xmlns:p14="http://schemas.microsoft.com/office/powerpoint/2010/main" val="3628521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a:extLst>
              <a:ext uri="{FF2B5EF4-FFF2-40B4-BE49-F238E27FC236}">
                <a16:creationId xmlns:a16="http://schemas.microsoft.com/office/drawing/2014/main" id="{E3CAFC91-2CD1-44D6-82B4-BEBB1B81376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38EEF88A-34A3-4C4F-B56E-077E0B6FBEF8}"/>
              </a:ext>
            </a:extLst>
          </p:cNvPr>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6" name="Rectangle 13">
            <a:extLst>
              <a:ext uri="{FF2B5EF4-FFF2-40B4-BE49-F238E27FC236}">
                <a16:creationId xmlns:a16="http://schemas.microsoft.com/office/drawing/2014/main" id="{16436037-0647-4C3C-9E9A-B85DB28BC37C}"/>
              </a:ext>
            </a:extLst>
          </p:cNvPr>
          <p:cNvSpPr>
            <a:spLocks noGrp="1" noChangeArrowheads="1"/>
          </p:cNvSpPr>
          <p:nvPr>
            <p:ph type="sldNum" sz="quarter" idx="12"/>
          </p:nvPr>
        </p:nvSpPr>
        <p:spPr>
          <a:ln/>
        </p:spPr>
        <p:txBody>
          <a:bodyPr/>
          <a:lstStyle>
            <a:lvl1pPr>
              <a:defRPr/>
            </a:lvl1pPr>
          </a:lstStyle>
          <a:p>
            <a:fld id="{2EAD8B09-07B8-47D1-884C-982BEC4A68B6}" type="slidenum">
              <a:rPr lang="zh-CN" altLang="en-US"/>
              <a:pPr/>
              <a:t>‹#›</a:t>
            </a:fld>
            <a:endParaRPr lang="en-US" altLang="zh-CN"/>
          </a:p>
        </p:txBody>
      </p:sp>
    </p:spTree>
    <p:extLst>
      <p:ext uri="{BB962C8B-B14F-4D97-AF65-F5344CB8AC3E}">
        <p14:creationId xmlns:p14="http://schemas.microsoft.com/office/powerpoint/2010/main" val="5181658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7450" y="19891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9850" y="19891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D12A642B-D7C9-4440-A793-563E9438C76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C7EDCD87-4964-4017-9DD3-5C3576300141}"/>
              </a:ext>
            </a:extLst>
          </p:cNvPr>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7" name="Rectangle 13">
            <a:extLst>
              <a:ext uri="{FF2B5EF4-FFF2-40B4-BE49-F238E27FC236}">
                <a16:creationId xmlns:a16="http://schemas.microsoft.com/office/drawing/2014/main" id="{9968AADE-FD37-4C72-908D-64ED4F844233}"/>
              </a:ext>
            </a:extLst>
          </p:cNvPr>
          <p:cNvSpPr>
            <a:spLocks noGrp="1" noChangeArrowheads="1"/>
          </p:cNvSpPr>
          <p:nvPr>
            <p:ph type="sldNum" sz="quarter" idx="12"/>
          </p:nvPr>
        </p:nvSpPr>
        <p:spPr>
          <a:ln/>
        </p:spPr>
        <p:txBody>
          <a:bodyPr/>
          <a:lstStyle>
            <a:lvl1pPr>
              <a:defRPr/>
            </a:lvl1pPr>
          </a:lstStyle>
          <a:p>
            <a:fld id="{825C73FF-26AE-4B86-B225-741E72DE57F3}" type="slidenum">
              <a:rPr lang="zh-CN" altLang="en-US"/>
              <a:pPr/>
              <a:t>‹#›</a:t>
            </a:fld>
            <a:endParaRPr lang="en-US" altLang="zh-CN"/>
          </a:p>
        </p:txBody>
      </p:sp>
    </p:spTree>
    <p:extLst>
      <p:ext uri="{BB962C8B-B14F-4D97-AF65-F5344CB8AC3E}">
        <p14:creationId xmlns:p14="http://schemas.microsoft.com/office/powerpoint/2010/main" val="609126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a:extLst>
              <a:ext uri="{FF2B5EF4-FFF2-40B4-BE49-F238E27FC236}">
                <a16:creationId xmlns:a16="http://schemas.microsoft.com/office/drawing/2014/main" id="{2E9D1EE7-A8A3-4073-819B-9003C375B61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a:extLst>
              <a:ext uri="{FF2B5EF4-FFF2-40B4-BE49-F238E27FC236}">
                <a16:creationId xmlns:a16="http://schemas.microsoft.com/office/drawing/2014/main" id="{F9266C1D-0B79-4C8C-B91B-48C9C920CBF8}"/>
              </a:ext>
            </a:extLst>
          </p:cNvPr>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9" name="Rectangle 13">
            <a:extLst>
              <a:ext uri="{FF2B5EF4-FFF2-40B4-BE49-F238E27FC236}">
                <a16:creationId xmlns:a16="http://schemas.microsoft.com/office/drawing/2014/main" id="{23F2D46A-B2E1-48EE-970E-CC766A680FF6}"/>
              </a:ext>
            </a:extLst>
          </p:cNvPr>
          <p:cNvSpPr>
            <a:spLocks noGrp="1" noChangeArrowheads="1"/>
          </p:cNvSpPr>
          <p:nvPr>
            <p:ph type="sldNum" sz="quarter" idx="12"/>
          </p:nvPr>
        </p:nvSpPr>
        <p:spPr>
          <a:ln/>
        </p:spPr>
        <p:txBody>
          <a:bodyPr/>
          <a:lstStyle>
            <a:lvl1pPr>
              <a:defRPr/>
            </a:lvl1pPr>
          </a:lstStyle>
          <a:p>
            <a:fld id="{3D807B2C-3512-410E-B684-2C1C2664469A}" type="slidenum">
              <a:rPr lang="zh-CN" altLang="en-US"/>
              <a:pPr/>
              <a:t>‹#›</a:t>
            </a:fld>
            <a:endParaRPr lang="en-US" altLang="zh-CN"/>
          </a:p>
        </p:txBody>
      </p:sp>
    </p:spTree>
    <p:extLst>
      <p:ext uri="{BB962C8B-B14F-4D97-AF65-F5344CB8AC3E}">
        <p14:creationId xmlns:p14="http://schemas.microsoft.com/office/powerpoint/2010/main" val="10782902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a:extLst>
              <a:ext uri="{FF2B5EF4-FFF2-40B4-BE49-F238E27FC236}">
                <a16:creationId xmlns:a16="http://schemas.microsoft.com/office/drawing/2014/main" id="{9F2E4916-E669-409F-9AA7-254C4754F3F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a:extLst>
              <a:ext uri="{FF2B5EF4-FFF2-40B4-BE49-F238E27FC236}">
                <a16:creationId xmlns:a16="http://schemas.microsoft.com/office/drawing/2014/main" id="{7086CBF1-9ACE-4E92-A2E8-36A0AD397A7D}"/>
              </a:ext>
            </a:extLst>
          </p:cNvPr>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5" name="Rectangle 13">
            <a:extLst>
              <a:ext uri="{FF2B5EF4-FFF2-40B4-BE49-F238E27FC236}">
                <a16:creationId xmlns:a16="http://schemas.microsoft.com/office/drawing/2014/main" id="{B031095F-3F85-4343-8589-3B8C64F13A13}"/>
              </a:ext>
            </a:extLst>
          </p:cNvPr>
          <p:cNvSpPr>
            <a:spLocks noGrp="1" noChangeArrowheads="1"/>
          </p:cNvSpPr>
          <p:nvPr>
            <p:ph type="sldNum" sz="quarter" idx="12"/>
          </p:nvPr>
        </p:nvSpPr>
        <p:spPr>
          <a:ln/>
        </p:spPr>
        <p:txBody>
          <a:bodyPr/>
          <a:lstStyle>
            <a:lvl1pPr>
              <a:defRPr/>
            </a:lvl1pPr>
          </a:lstStyle>
          <a:p>
            <a:fld id="{7EA34B0E-2111-4F72-80D5-ABA5794DCA37}" type="slidenum">
              <a:rPr lang="zh-CN" altLang="en-US"/>
              <a:pPr/>
              <a:t>‹#›</a:t>
            </a:fld>
            <a:endParaRPr lang="en-US" altLang="zh-CN"/>
          </a:p>
        </p:txBody>
      </p:sp>
    </p:spTree>
    <p:extLst>
      <p:ext uri="{BB962C8B-B14F-4D97-AF65-F5344CB8AC3E}">
        <p14:creationId xmlns:p14="http://schemas.microsoft.com/office/powerpoint/2010/main" val="33828557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2E7D45E7-7CFB-47D6-A070-BD6D2722673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a:extLst>
              <a:ext uri="{FF2B5EF4-FFF2-40B4-BE49-F238E27FC236}">
                <a16:creationId xmlns:a16="http://schemas.microsoft.com/office/drawing/2014/main" id="{F6B13873-2A28-4EF2-8FF2-CF794C1A06E8}"/>
              </a:ext>
            </a:extLst>
          </p:cNvPr>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4" name="Rectangle 13">
            <a:extLst>
              <a:ext uri="{FF2B5EF4-FFF2-40B4-BE49-F238E27FC236}">
                <a16:creationId xmlns:a16="http://schemas.microsoft.com/office/drawing/2014/main" id="{03717526-8A24-4948-ABBF-980CA44FB1AE}"/>
              </a:ext>
            </a:extLst>
          </p:cNvPr>
          <p:cNvSpPr>
            <a:spLocks noGrp="1" noChangeArrowheads="1"/>
          </p:cNvSpPr>
          <p:nvPr>
            <p:ph type="sldNum" sz="quarter" idx="12"/>
          </p:nvPr>
        </p:nvSpPr>
        <p:spPr>
          <a:ln/>
        </p:spPr>
        <p:txBody>
          <a:bodyPr/>
          <a:lstStyle>
            <a:lvl1pPr>
              <a:defRPr/>
            </a:lvl1pPr>
          </a:lstStyle>
          <a:p>
            <a:fld id="{32C65134-6CFF-4DD1-A7F8-064D97AF287B}" type="slidenum">
              <a:rPr lang="zh-CN" altLang="en-US"/>
              <a:pPr/>
              <a:t>‹#›</a:t>
            </a:fld>
            <a:endParaRPr lang="en-US" altLang="zh-CN"/>
          </a:p>
        </p:txBody>
      </p:sp>
    </p:spTree>
    <p:extLst>
      <p:ext uri="{BB962C8B-B14F-4D97-AF65-F5344CB8AC3E}">
        <p14:creationId xmlns:p14="http://schemas.microsoft.com/office/powerpoint/2010/main" val="6969915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CA36D194-F74C-4539-9302-4BA2CF53ACB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06D96FEF-A753-496E-9F0D-9E60F62EB509}"/>
              </a:ext>
            </a:extLst>
          </p:cNvPr>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7" name="Rectangle 13">
            <a:extLst>
              <a:ext uri="{FF2B5EF4-FFF2-40B4-BE49-F238E27FC236}">
                <a16:creationId xmlns:a16="http://schemas.microsoft.com/office/drawing/2014/main" id="{A7D1654B-D6A5-4EF8-AF3E-67B2B0C63F56}"/>
              </a:ext>
            </a:extLst>
          </p:cNvPr>
          <p:cNvSpPr>
            <a:spLocks noGrp="1" noChangeArrowheads="1"/>
          </p:cNvSpPr>
          <p:nvPr>
            <p:ph type="sldNum" sz="quarter" idx="12"/>
          </p:nvPr>
        </p:nvSpPr>
        <p:spPr>
          <a:ln/>
        </p:spPr>
        <p:txBody>
          <a:bodyPr/>
          <a:lstStyle>
            <a:lvl1pPr>
              <a:defRPr/>
            </a:lvl1pPr>
          </a:lstStyle>
          <a:p>
            <a:fld id="{48ECAD10-1184-42F9-B46D-2E4E1226B5F0}" type="slidenum">
              <a:rPr lang="zh-CN" altLang="en-US"/>
              <a:pPr/>
              <a:t>‹#›</a:t>
            </a:fld>
            <a:endParaRPr lang="en-US" altLang="zh-CN"/>
          </a:p>
        </p:txBody>
      </p:sp>
    </p:spTree>
    <p:extLst>
      <p:ext uri="{BB962C8B-B14F-4D97-AF65-F5344CB8AC3E}">
        <p14:creationId xmlns:p14="http://schemas.microsoft.com/office/powerpoint/2010/main" val="2496683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084C6CD1-FC24-4041-8238-E080705A347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132A7A1A-DBCE-4834-9F93-212BF0878C43}"/>
              </a:ext>
            </a:extLst>
          </p:cNvPr>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6" name="Rectangle 7">
            <a:extLst>
              <a:ext uri="{FF2B5EF4-FFF2-40B4-BE49-F238E27FC236}">
                <a16:creationId xmlns:a16="http://schemas.microsoft.com/office/drawing/2014/main" id="{41C6D3EE-E501-4AD7-A360-BF6371B1A4C8}"/>
              </a:ext>
            </a:extLst>
          </p:cNvPr>
          <p:cNvSpPr>
            <a:spLocks noGrp="1" noChangeArrowheads="1"/>
          </p:cNvSpPr>
          <p:nvPr>
            <p:ph type="sldNum" sz="quarter" idx="12"/>
          </p:nvPr>
        </p:nvSpPr>
        <p:spPr>
          <a:ln/>
        </p:spPr>
        <p:txBody>
          <a:bodyPr/>
          <a:lstStyle>
            <a:lvl1pPr>
              <a:defRPr/>
            </a:lvl1pPr>
          </a:lstStyle>
          <a:p>
            <a:fld id="{3705C2BD-3AD2-48CD-B13E-2242A7E69AAC}" type="slidenum">
              <a:rPr lang="zh-CN" altLang="en-US"/>
              <a:pPr/>
              <a:t>‹#›</a:t>
            </a:fld>
            <a:endParaRPr lang="en-US" altLang="zh-CN"/>
          </a:p>
        </p:txBody>
      </p:sp>
    </p:spTree>
    <p:extLst>
      <p:ext uri="{BB962C8B-B14F-4D97-AF65-F5344CB8AC3E}">
        <p14:creationId xmlns:p14="http://schemas.microsoft.com/office/powerpoint/2010/main" val="37492624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EBEFB346-295D-43F9-AC9A-89E94F557A2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4D2B2E27-4B8A-46BA-B74F-405779727037}"/>
              </a:ext>
            </a:extLst>
          </p:cNvPr>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7" name="Rectangle 13">
            <a:extLst>
              <a:ext uri="{FF2B5EF4-FFF2-40B4-BE49-F238E27FC236}">
                <a16:creationId xmlns:a16="http://schemas.microsoft.com/office/drawing/2014/main" id="{5840FEE9-4549-4A1F-9E93-E059F349018B}"/>
              </a:ext>
            </a:extLst>
          </p:cNvPr>
          <p:cNvSpPr>
            <a:spLocks noGrp="1" noChangeArrowheads="1"/>
          </p:cNvSpPr>
          <p:nvPr>
            <p:ph type="sldNum" sz="quarter" idx="12"/>
          </p:nvPr>
        </p:nvSpPr>
        <p:spPr>
          <a:ln/>
        </p:spPr>
        <p:txBody>
          <a:bodyPr/>
          <a:lstStyle>
            <a:lvl1pPr>
              <a:defRPr/>
            </a:lvl1pPr>
          </a:lstStyle>
          <a:p>
            <a:fld id="{FDD9B207-93B0-4FD0-9A3B-C29AC17DBC67}" type="slidenum">
              <a:rPr lang="zh-CN" altLang="en-US"/>
              <a:pPr/>
              <a:t>‹#›</a:t>
            </a:fld>
            <a:endParaRPr lang="en-US" altLang="zh-CN"/>
          </a:p>
        </p:txBody>
      </p:sp>
    </p:spTree>
    <p:extLst>
      <p:ext uri="{BB962C8B-B14F-4D97-AF65-F5344CB8AC3E}">
        <p14:creationId xmlns:p14="http://schemas.microsoft.com/office/powerpoint/2010/main" val="18609409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7E93E6D1-4529-4A1A-95A6-4D9302414F8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ED9EF8BF-C7EB-4A8F-9EA3-9C4531613ACC}"/>
              </a:ext>
            </a:extLst>
          </p:cNvPr>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6" name="Rectangle 13">
            <a:extLst>
              <a:ext uri="{FF2B5EF4-FFF2-40B4-BE49-F238E27FC236}">
                <a16:creationId xmlns:a16="http://schemas.microsoft.com/office/drawing/2014/main" id="{A7224E61-9A99-4162-823A-29EF1C9BFDD1}"/>
              </a:ext>
            </a:extLst>
          </p:cNvPr>
          <p:cNvSpPr>
            <a:spLocks noGrp="1" noChangeArrowheads="1"/>
          </p:cNvSpPr>
          <p:nvPr>
            <p:ph type="sldNum" sz="quarter" idx="12"/>
          </p:nvPr>
        </p:nvSpPr>
        <p:spPr>
          <a:ln/>
        </p:spPr>
        <p:txBody>
          <a:bodyPr/>
          <a:lstStyle>
            <a:lvl1pPr>
              <a:defRPr/>
            </a:lvl1pPr>
          </a:lstStyle>
          <a:p>
            <a:fld id="{6F5FEDE8-D73C-42C9-A872-8025261EBD71}" type="slidenum">
              <a:rPr lang="zh-CN" altLang="en-US"/>
              <a:pPr/>
              <a:t>‹#›</a:t>
            </a:fld>
            <a:endParaRPr lang="en-US" altLang="zh-CN"/>
          </a:p>
        </p:txBody>
      </p:sp>
    </p:spTree>
    <p:extLst>
      <p:ext uri="{BB962C8B-B14F-4D97-AF65-F5344CB8AC3E}">
        <p14:creationId xmlns:p14="http://schemas.microsoft.com/office/powerpoint/2010/main" val="13114649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8813" y="836613"/>
            <a:ext cx="1951037" cy="52673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836613"/>
            <a:ext cx="5705475" cy="52673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4B2FCB94-0D88-40AF-84FB-91349DA3921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BC9E3FC1-18BC-44AB-83DB-670B7E9EC524}"/>
              </a:ext>
            </a:extLst>
          </p:cNvPr>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6" name="Rectangle 13">
            <a:extLst>
              <a:ext uri="{FF2B5EF4-FFF2-40B4-BE49-F238E27FC236}">
                <a16:creationId xmlns:a16="http://schemas.microsoft.com/office/drawing/2014/main" id="{435ED177-EC83-4F57-91FD-C308C6614299}"/>
              </a:ext>
            </a:extLst>
          </p:cNvPr>
          <p:cNvSpPr>
            <a:spLocks noGrp="1" noChangeArrowheads="1"/>
          </p:cNvSpPr>
          <p:nvPr>
            <p:ph type="sldNum" sz="quarter" idx="12"/>
          </p:nvPr>
        </p:nvSpPr>
        <p:spPr>
          <a:ln/>
        </p:spPr>
        <p:txBody>
          <a:bodyPr/>
          <a:lstStyle>
            <a:lvl1pPr>
              <a:defRPr/>
            </a:lvl1pPr>
          </a:lstStyle>
          <a:p>
            <a:fld id="{F6F39DEC-EFCE-49CA-BD8C-E0AE23F17266}" type="slidenum">
              <a:rPr lang="zh-CN" altLang="en-US"/>
              <a:pPr/>
              <a:t>‹#›</a:t>
            </a:fld>
            <a:endParaRPr lang="en-US" altLang="zh-CN"/>
          </a:p>
        </p:txBody>
      </p:sp>
    </p:spTree>
    <p:extLst>
      <p:ext uri="{BB962C8B-B14F-4D97-AF65-F5344CB8AC3E}">
        <p14:creationId xmlns:p14="http://schemas.microsoft.com/office/powerpoint/2010/main" val="1697133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a:extLst>
              <a:ext uri="{FF2B5EF4-FFF2-40B4-BE49-F238E27FC236}">
                <a16:creationId xmlns:a16="http://schemas.microsoft.com/office/drawing/2014/main" id="{14CA70D0-E5D7-44D4-AAB9-162B8482D77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8097A296-5FBA-475C-9719-46FBEE106840}"/>
              </a:ext>
            </a:extLst>
          </p:cNvPr>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6" name="Rectangle 7">
            <a:extLst>
              <a:ext uri="{FF2B5EF4-FFF2-40B4-BE49-F238E27FC236}">
                <a16:creationId xmlns:a16="http://schemas.microsoft.com/office/drawing/2014/main" id="{8D29D45B-5C43-4125-9480-0BA4AE1AC924}"/>
              </a:ext>
            </a:extLst>
          </p:cNvPr>
          <p:cNvSpPr>
            <a:spLocks noGrp="1" noChangeArrowheads="1"/>
          </p:cNvSpPr>
          <p:nvPr>
            <p:ph type="sldNum" sz="quarter" idx="12"/>
          </p:nvPr>
        </p:nvSpPr>
        <p:spPr>
          <a:ln/>
        </p:spPr>
        <p:txBody>
          <a:bodyPr/>
          <a:lstStyle>
            <a:lvl1pPr>
              <a:defRPr/>
            </a:lvl1pPr>
          </a:lstStyle>
          <a:p>
            <a:fld id="{3A650D81-6901-4E65-9D28-208973677A87}" type="slidenum">
              <a:rPr lang="zh-CN" altLang="en-US"/>
              <a:pPr/>
              <a:t>‹#›</a:t>
            </a:fld>
            <a:endParaRPr lang="en-US" altLang="zh-CN"/>
          </a:p>
        </p:txBody>
      </p:sp>
    </p:spTree>
    <p:extLst>
      <p:ext uri="{BB962C8B-B14F-4D97-AF65-F5344CB8AC3E}">
        <p14:creationId xmlns:p14="http://schemas.microsoft.com/office/powerpoint/2010/main" val="1894021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828800"/>
            <a:ext cx="37719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0100" y="1828800"/>
            <a:ext cx="37719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75846BF3-192D-4A44-965A-DCB3ACED5CC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C167B48-E913-4524-872E-348623397E30}"/>
              </a:ext>
            </a:extLst>
          </p:cNvPr>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7" name="Rectangle 7">
            <a:extLst>
              <a:ext uri="{FF2B5EF4-FFF2-40B4-BE49-F238E27FC236}">
                <a16:creationId xmlns:a16="http://schemas.microsoft.com/office/drawing/2014/main" id="{613BEF26-57B6-41AA-A160-9E275C8FDB0E}"/>
              </a:ext>
            </a:extLst>
          </p:cNvPr>
          <p:cNvSpPr>
            <a:spLocks noGrp="1" noChangeArrowheads="1"/>
          </p:cNvSpPr>
          <p:nvPr>
            <p:ph type="sldNum" sz="quarter" idx="12"/>
          </p:nvPr>
        </p:nvSpPr>
        <p:spPr>
          <a:ln/>
        </p:spPr>
        <p:txBody>
          <a:bodyPr/>
          <a:lstStyle>
            <a:lvl1pPr>
              <a:defRPr/>
            </a:lvl1pPr>
          </a:lstStyle>
          <a:p>
            <a:fld id="{CC2135E1-1FBB-44B6-933A-047465508CEE}" type="slidenum">
              <a:rPr lang="zh-CN" altLang="en-US"/>
              <a:pPr/>
              <a:t>‹#›</a:t>
            </a:fld>
            <a:endParaRPr lang="en-US" altLang="zh-CN"/>
          </a:p>
        </p:txBody>
      </p:sp>
    </p:spTree>
    <p:extLst>
      <p:ext uri="{BB962C8B-B14F-4D97-AF65-F5344CB8AC3E}">
        <p14:creationId xmlns:p14="http://schemas.microsoft.com/office/powerpoint/2010/main" val="3783994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a:extLst>
              <a:ext uri="{FF2B5EF4-FFF2-40B4-BE49-F238E27FC236}">
                <a16:creationId xmlns:a16="http://schemas.microsoft.com/office/drawing/2014/main" id="{3008C958-1C4A-40C0-9054-B70414FC470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38B6B8A6-79C6-4038-AA80-623A90D1325C}"/>
              </a:ext>
            </a:extLst>
          </p:cNvPr>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9" name="Rectangle 7">
            <a:extLst>
              <a:ext uri="{FF2B5EF4-FFF2-40B4-BE49-F238E27FC236}">
                <a16:creationId xmlns:a16="http://schemas.microsoft.com/office/drawing/2014/main" id="{D9000FC4-150C-4DEF-802E-188F05EA675C}"/>
              </a:ext>
            </a:extLst>
          </p:cNvPr>
          <p:cNvSpPr>
            <a:spLocks noGrp="1" noChangeArrowheads="1"/>
          </p:cNvSpPr>
          <p:nvPr>
            <p:ph type="sldNum" sz="quarter" idx="12"/>
          </p:nvPr>
        </p:nvSpPr>
        <p:spPr>
          <a:ln/>
        </p:spPr>
        <p:txBody>
          <a:bodyPr/>
          <a:lstStyle>
            <a:lvl1pPr>
              <a:defRPr/>
            </a:lvl1pPr>
          </a:lstStyle>
          <a:p>
            <a:fld id="{CFF63D6A-2393-4963-8FDD-1DE1D8B7FC12}" type="slidenum">
              <a:rPr lang="zh-CN" altLang="en-US"/>
              <a:pPr/>
              <a:t>‹#›</a:t>
            </a:fld>
            <a:endParaRPr lang="en-US" altLang="zh-CN"/>
          </a:p>
        </p:txBody>
      </p:sp>
    </p:spTree>
    <p:extLst>
      <p:ext uri="{BB962C8B-B14F-4D97-AF65-F5344CB8AC3E}">
        <p14:creationId xmlns:p14="http://schemas.microsoft.com/office/powerpoint/2010/main" val="2782035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BFC36EA6-874E-4F18-95BB-752C7F1B541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C8D64FC2-1FB8-4F23-B953-A23E61FE4DF1}"/>
              </a:ext>
            </a:extLst>
          </p:cNvPr>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5" name="Rectangle 7">
            <a:extLst>
              <a:ext uri="{FF2B5EF4-FFF2-40B4-BE49-F238E27FC236}">
                <a16:creationId xmlns:a16="http://schemas.microsoft.com/office/drawing/2014/main" id="{D15553E3-0571-4793-8871-F8B8171924CE}"/>
              </a:ext>
            </a:extLst>
          </p:cNvPr>
          <p:cNvSpPr>
            <a:spLocks noGrp="1" noChangeArrowheads="1"/>
          </p:cNvSpPr>
          <p:nvPr>
            <p:ph type="sldNum" sz="quarter" idx="12"/>
          </p:nvPr>
        </p:nvSpPr>
        <p:spPr>
          <a:ln/>
        </p:spPr>
        <p:txBody>
          <a:bodyPr/>
          <a:lstStyle>
            <a:lvl1pPr>
              <a:defRPr/>
            </a:lvl1pPr>
          </a:lstStyle>
          <a:p>
            <a:fld id="{45641E3F-8C9A-47F8-9193-C07F7D6F3C51}" type="slidenum">
              <a:rPr lang="zh-CN" altLang="en-US"/>
              <a:pPr/>
              <a:t>‹#›</a:t>
            </a:fld>
            <a:endParaRPr lang="en-US" altLang="zh-CN"/>
          </a:p>
        </p:txBody>
      </p:sp>
    </p:spTree>
    <p:extLst>
      <p:ext uri="{BB962C8B-B14F-4D97-AF65-F5344CB8AC3E}">
        <p14:creationId xmlns:p14="http://schemas.microsoft.com/office/powerpoint/2010/main" val="3718608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174C1526-841A-45B6-ADAA-28AD0B50AD8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a:extLst>
              <a:ext uri="{FF2B5EF4-FFF2-40B4-BE49-F238E27FC236}">
                <a16:creationId xmlns:a16="http://schemas.microsoft.com/office/drawing/2014/main" id="{D2474D0B-2018-4ADB-B750-A01450F267B3}"/>
              </a:ext>
            </a:extLst>
          </p:cNvPr>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4" name="Rectangle 7">
            <a:extLst>
              <a:ext uri="{FF2B5EF4-FFF2-40B4-BE49-F238E27FC236}">
                <a16:creationId xmlns:a16="http://schemas.microsoft.com/office/drawing/2014/main" id="{30F35155-0423-4099-AD44-3725DA6C4FD4}"/>
              </a:ext>
            </a:extLst>
          </p:cNvPr>
          <p:cNvSpPr>
            <a:spLocks noGrp="1" noChangeArrowheads="1"/>
          </p:cNvSpPr>
          <p:nvPr>
            <p:ph type="sldNum" sz="quarter" idx="12"/>
          </p:nvPr>
        </p:nvSpPr>
        <p:spPr>
          <a:ln/>
        </p:spPr>
        <p:txBody>
          <a:bodyPr/>
          <a:lstStyle>
            <a:lvl1pPr>
              <a:defRPr/>
            </a:lvl1pPr>
          </a:lstStyle>
          <a:p>
            <a:fld id="{98BCED02-C56C-4BF5-A482-77514F1A8C8F}" type="slidenum">
              <a:rPr lang="zh-CN" altLang="en-US"/>
              <a:pPr/>
              <a:t>‹#›</a:t>
            </a:fld>
            <a:endParaRPr lang="en-US" altLang="zh-CN"/>
          </a:p>
        </p:txBody>
      </p:sp>
    </p:spTree>
    <p:extLst>
      <p:ext uri="{BB962C8B-B14F-4D97-AF65-F5344CB8AC3E}">
        <p14:creationId xmlns:p14="http://schemas.microsoft.com/office/powerpoint/2010/main" val="3737121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9D101957-2595-4A6D-9C1E-4E913DB352B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C52622E-60CD-4A54-B5F1-D63CD2C41D55}"/>
              </a:ext>
            </a:extLst>
          </p:cNvPr>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7" name="Rectangle 7">
            <a:extLst>
              <a:ext uri="{FF2B5EF4-FFF2-40B4-BE49-F238E27FC236}">
                <a16:creationId xmlns:a16="http://schemas.microsoft.com/office/drawing/2014/main" id="{22B58DA7-A664-428A-A106-286F71450DDE}"/>
              </a:ext>
            </a:extLst>
          </p:cNvPr>
          <p:cNvSpPr>
            <a:spLocks noGrp="1" noChangeArrowheads="1"/>
          </p:cNvSpPr>
          <p:nvPr>
            <p:ph type="sldNum" sz="quarter" idx="12"/>
          </p:nvPr>
        </p:nvSpPr>
        <p:spPr>
          <a:ln/>
        </p:spPr>
        <p:txBody>
          <a:bodyPr/>
          <a:lstStyle>
            <a:lvl1pPr>
              <a:defRPr/>
            </a:lvl1pPr>
          </a:lstStyle>
          <a:p>
            <a:fld id="{9C5EC45F-37C7-4165-90CD-4ECAC5F0B479}" type="slidenum">
              <a:rPr lang="zh-CN" altLang="en-US"/>
              <a:pPr/>
              <a:t>‹#›</a:t>
            </a:fld>
            <a:endParaRPr lang="en-US" altLang="zh-CN"/>
          </a:p>
        </p:txBody>
      </p:sp>
    </p:spTree>
    <p:extLst>
      <p:ext uri="{BB962C8B-B14F-4D97-AF65-F5344CB8AC3E}">
        <p14:creationId xmlns:p14="http://schemas.microsoft.com/office/powerpoint/2010/main" val="3093063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E7454ADB-7919-42D3-BC1C-0DEDABBFCD5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F27F79C-B531-426D-B7AA-835DD63575A9}"/>
              </a:ext>
            </a:extLst>
          </p:cNvPr>
          <p:cNvSpPr>
            <a:spLocks noGrp="1" noChangeArrowheads="1"/>
          </p:cNvSpPr>
          <p:nvPr>
            <p:ph type="ftr" sz="quarter" idx="11"/>
          </p:nvPr>
        </p:nvSpPr>
        <p:spPr>
          <a:ln/>
        </p:spPr>
        <p:txBody>
          <a:bodyPr/>
          <a:lstStyle>
            <a:lvl1pPr>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7" name="Rectangle 7">
            <a:extLst>
              <a:ext uri="{FF2B5EF4-FFF2-40B4-BE49-F238E27FC236}">
                <a16:creationId xmlns:a16="http://schemas.microsoft.com/office/drawing/2014/main" id="{8C445463-1144-45C3-8C4A-6451E84E1DFE}"/>
              </a:ext>
            </a:extLst>
          </p:cNvPr>
          <p:cNvSpPr>
            <a:spLocks noGrp="1" noChangeArrowheads="1"/>
          </p:cNvSpPr>
          <p:nvPr>
            <p:ph type="sldNum" sz="quarter" idx="12"/>
          </p:nvPr>
        </p:nvSpPr>
        <p:spPr>
          <a:ln/>
        </p:spPr>
        <p:txBody>
          <a:bodyPr/>
          <a:lstStyle>
            <a:lvl1pPr>
              <a:defRPr/>
            </a:lvl1pPr>
          </a:lstStyle>
          <a:p>
            <a:fld id="{D0892739-1CF0-46E8-BE82-BC2D835AC9E1}" type="slidenum">
              <a:rPr lang="zh-CN" altLang="en-US"/>
              <a:pPr/>
              <a:t>‹#›</a:t>
            </a:fld>
            <a:endParaRPr lang="en-US" altLang="zh-CN"/>
          </a:p>
        </p:txBody>
      </p:sp>
    </p:spTree>
    <p:extLst>
      <p:ext uri="{BB962C8B-B14F-4D97-AF65-F5344CB8AC3E}">
        <p14:creationId xmlns:p14="http://schemas.microsoft.com/office/powerpoint/2010/main" val="986996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Freeform 2">
            <a:extLst>
              <a:ext uri="{FF2B5EF4-FFF2-40B4-BE49-F238E27FC236}">
                <a16:creationId xmlns:a16="http://schemas.microsoft.com/office/drawing/2014/main" id="{7BDD6E56-6A6C-44E4-AFD2-56F7308C467D}"/>
              </a:ext>
            </a:extLst>
          </p:cNvPr>
          <p:cNvSpPr>
            <a:spLocks/>
          </p:cNvSpPr>
          <p:nvPr/>
        </p:nvSpPr>
        <p:spPr bwMode="auto">
          <a:xfrm rot="-3172564">
            <a:off x="7777957" y="-15081"/>
            <a:ext cx="1162050" cy="2084387"/>
          </a:xfrm>
          <a:custGeom>
            <a:avLst/>
            <a:gdLst>
              <a:gd name="T0" fmla="*/ 2147483647 w 2903"/>
              <a:gd name="T1" fmla="*/ 2147483647 h 3686"/>
              <a:gd name="T2" fmla="*/ 2147483647 w 2903"/>
              <a:gd name="T3" fmla="*/ 2147483647 h 3686"/>
              <a:gd name="T4" fmla="*/ 2147483647 w 2903"/>
              <a:gd name="T5" fmla="*/ 0 h 3686"/>
              <a:gd name="T6" fmla="*/ 2147483647 w 2903"/>
              <a:gd name="T7" fmla="*/ 2147483647 h 3686"/>
              <a:gd name="T8" fmla="*/ 2147483647 w 2903"/>
              <a:gd name="T9" fmla="*/ 2147483647 h 3686"/>
              <a:gd name="T10" fmla="*/ 0 w 2903"/>
              <a:gd name="T11" fmla="*/ 2147483647 h 3686"/>
              <a:gd name="T12" fmla="*/ 2147483647 w 2903"/>
              <a:gd name="T13" fmla="*/ 2147483647 h 3686"/>
              <a:gd name="T14" fmla="*/ 2147483647 w 2903"/>
              <a:gd name="T15" fmla="*/ 2147483647 h 3686"/>
              <a:gd name="T16" fmla="*/ 2147483647 w 2903"/>
              <a:gd name="T17" fmla="*/ 2147483647 h 3686"/>
              <a:gd name="T18" fmla="*/ 2147483647 w 2903"/>
              <a:gd name="T19" fmla="*/ 2147483647 h 3686"/>
              <a:gd name="T20" fmla="*/ 2147483647 w 2903"/>
              <a:gd name="T21" fmla="*/ 2147483647 h 36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03" h="3686">
                <a:moveTo>
                  <a:pt x="2903" y="433"/>
                </a:moveTo>
                <a:lnTo>
                  <a:pt x="2565" y="80"/>
                </a:lnTo>
                <a:lnTo>
                  <a:pt x="2241" y="0"/>
                </a:lnTo>
                <a:lnTo>
                  <a:pt x="110" y="2811"/>
                </a:lnTo>
                <a:lnTo>
                  <a:pt x="110" y="3228"/>
                </a:lnTo>
                <a:lnTo>
                  <a:pt x="0" y="3631"/>
                </a:lnTo>
                <a:lnTo>
                  <a:pt x="72" y="3686"/>
                </a:lnTo>
                <a:lnTo>
                  <a:pt x="441" y="3355"/>
                </a:lnTo>
                <a:lnTo>
                  <a:pt x="740" y="3228"/>
                </a:lnTo>
                <a:lnTo>
                  <a:pt x="2903" y="4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7" name="Rectangle 3">
            <a:extLst>
              <a:ext uri="{FF2B5EF4-FFF2-40B4-BE49-F238E27FC236}">
                <a16:creationId xmlns:a16="http://schemas.microsoft.com/office/drawing/2014/main" id="{B8EAB64D-A672-4707-A926-643C2C7E2971}"/>
              </a:ext>
            </a:extLst>
          </p:cNvPr>
          <p:cNvSpPr>
            <a:spLocks noGrp="1" noChangeArrowheads="1"/>
          </p:cNvSpPr>
          <p:nvPr>
            <p:ph type="title"/>
          </p:nvPr>
        </p:nvSpPr>
        <p:spPr bwMode="auto">
          <a:xfrm>
            <a:off x="685800" y="152400"/>
            <a:ext cx="68707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8" name="Rectangle 4">
            <a:extLst>
              <a:ext uri="{FF2B5EF4-FFF2-40B4-BE49-F238E27FC236}">
                <a16:creationId xmlns:a16="http://schemas.microsoft.com/office/drawing/2014/main" id="{9724DDD2-8E53-41EB-8350-02E6D96D0312}"/>
              </a:ext>
            </a:extLst>
          </p:cNvPr>
          <p:cNvSpPr>
            <a:spLocks noGrp="1" noChangeArrowheads="1"/>
          </p:cNvSpPr>
          <p:nvPr>
            <p:ph type="body" idx="1"/>
          </p:nvPr>
        </p:nvSpPr>
        <p:spPr bwMode="auto">
          <a:xfrm>
            <a:off x="685800" y="1828800"/>
            <a:ext cx="76962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69989" name="Rectangle 5">
            <a:extLst>
              <a:ext uri="{FF2B5EF4-FFF2-40B4-BE49-F238E27FC236}">
                <a16:creationId xmlns:a16="http://schemas.microsoft.com/office/drawing/2014/main" id="{8968FB5A-AC17-45F4-B5AC-220E390F2AFA}"/>
              </a:ext>
            </a:extLst>
          </p:cNvPr>
          <p:cNvSpPr>
            <a:spLocks noGrp="1" noChangeArrowheads="1"/>
          </p:cNvSpPr>
          <p:nvPr>
            <p:ph type="dt" sz="half" idx="2"/>
          </p:nvPr>
        </p:nvSpPr>
        <p:spPr bwMode="auto">
          <a:xfrm>
            <a:off x="13716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atin typeface="+mn-lt"/>
                <a:ea typeface="宋体" pitchFamily="2" charset="-122"/>
              </a:defRPr>
            </a:lvl1pPr>
          </a:lstStyle>
          <a:p>
            <a:pPr>
              <a:defRPr/>
            </a:pPr>
            <a:endParaRPr lang="en-US" altLang="zh-CN"/>
          </a:p>
        </p:txBody>
      </p:sp>
      <p:sp>
        <p:nvSpPr>
          <p:cNvPr id="169990" name="Rectangle 6">
            <a:extLst>
              <a:ext uri="{FF2B5EF4-FFF2-40B4-BE49-F238E27FC236}">
                <a16:creationId xmlns:a16="http://schemas.microsoft.com/office/drawing/2014/main" id="{0939FD67-C518-40AD-A993-48BF9D50996A}"/>
              </a:ext>
            </a:extLst>
          </p:cNvPr>
          <p:cNvSpPr>
            <a:spLocks noGrp="1" noChangeArrowheads="1"/>
          </p:cNvSpPr>
          <p:nvPr>
            <p:ph type="ftr" sz="quarter" idx="3"/>
          </p:nvPr>
        </p:nvSpPr>
        <p:spPr bwMode="auto">
          <a:xfrm>
            <a:off x="5724525" y="6524625"/>
            <a:ext cx="3384550" cy="323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200">
                <a:ea typeface="宋体" pitchFamily="2" charset="-122"/>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169991" name="Rectangle 7">
            <a:extLst>
              <a:ext uri="{FF2B5EF4-FFF2-40B4-BE49-F238E27FC236}">
                <a16:creationId xmlns:a16="http://schemas.microsoft.com/office/drawing/2014/main" id="{5B9E0B32-3A07-4C85-ACA1-14BC1B68CA3B}"/>
              </a:ext>
            </a:extLst>
          </p:cNvPr>
          <p:cNvSpPr>
            <a:spLocks noGrp="1" noChangeArrowheads="1"/>
          </p:cNvSpPr>
          <p:nvPr>
            <p:ph type="sldNum" sz="quarter" idx="4"/>
          </p:nvPr>
        </p:nvSpPr>
        <p:spPr bwMode="auto">
          <a:xfrm>
            <a:off x="6732588" y="6237288"/>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atin typeface="Comic Sans MS" panose="030F0702030302020204" pitchFamily="66" charset="0"/>
              </a:defRPr>
            </a:lvl1pPr>
          </a:lstStyle>
          <a:p>
            <a:fld id="{0CBA3074-3886-419F-9BAB-20605DF6B7C0}" type="slidenum">
              <a:rPr lang="zh-CN" altLang="en-US"/>
              <a:pPr/>
              <a:t>‹#›</a:t>
            </a:fld>
            <a:endParaRPr lang="en-US" altLang="zh-CN"/>
          </a:p>
        </p:txBody>
      </p:sp>
      <p:sp>
        <p:nvSpPr>
          <p:cNvPr id="1032" name="Freeform 8">
            <a:extLst>
              <a:ext uri="{FF2B5EF4-FFF2-40B4-BE49-F238E27FC236}">
                <a16:creationId xmlns:a16="http://schemas.microsoft.com/office/drawing/2014/main" id="{77C30295-7AF9-4E91-90B2-6DF12DD4FF6C}"/>
              </a:ext>
            </a:extLst>
          </p:cNvPr>
          <p:cNvSpPr>
            <a:spLocks/>
          </p:cNvSpPr>
          <p:nvPr/>
        </p:nvSpPr>
        <p:spPr bwMode="auto">
          <a:xfrm rot="-3172564">
            <a:off x="7865269" y="24607"/>
            <a:ext cx="1165225" cy="2097087"/>
          </a:xfrm>
          <a:custGeom>
            <a:avLst/>
            <a:gdLst>
              <a:gd name="T0" fmla="*/ 2147483647 w 2911"/>
              <a:gd name="T1" fmla="*/ 0 h 3703"/>
              <a:gd name="T2" fmla="*/ 2147483647 w 2911"/>
              <a:gd name="T3" fmla="*/ 2147483647 h 3703"/>
              <a:gd name="T4" fmla="*/ 2147483647 w 2911"/>
              <a:gd name="T5" fmla="*/ 2147483647 h 3703"/>
              <a:gd name="T6" fmla="*/ 0 w 2911"/>
              <a:gd name="T7" fmla="*/ 2147483647 h 3703"/>
              <a:gd name="T8" fmla="*/ 2147483647 w 2911"/>
              <a:gd name="T9" fmla="*/ 2147483647 h 3703"/>
              <a:gd name="T10" fmla="*/ 2147483647 w 2911"/>
              <a:gd name="T11" fmla="*/ 2147483647 h 3703"/>
              <a:gd name="T12" fmla="*/ 2147483647 w 2911"/>
              <a:gd name="T13" fmla="*/ 2147483647 h 3703"/>
              <a:gd name="T14" fmla="*/ 2147483647 w 2911"/>
              <a:gd name="T15" fmla="*/ 2147483647 h 3703"/>
              <a:gd name="T16" fmla="*/ 2147483647 w 2911"/>
              <a:gd name="T17" fmla="*/ 2147483647 h 3703"/>
              <a:gd name="T18" fmla="*/ 2147483647 w 2911"/>
              <a:gd name="T19" fmla="*/ 0 h 3703"/>
              <a:gd name="T20" fmla="*/ 2147483647 w 2911"/>
              <a:gd name="T21" fmla="*/ 0 h 37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911" h="3703">
                <a:moveTo>
                  <a:pt x="2293" y="0"/>
                </a:moveTo>
                <a:lnTo>
                  <a:pt x="130" y="2835"/>
                </a:lnTo>
                <a:lnTo>
                  <a:pt x="131" y="3201"/>
                </a:lnTo>
                <a:lnTo>
                  <a:pt x="0" y="3633"/>
                </a:lnTo>
                <a:lnTo>
                  <a:pt x="50" y="3703"/>
                </a:lnTo>
                <a:lnTo>
                  <a:pt x="422" y="3352"/>
                </a:lnTo>
                <a:lnTo>
                  <a:pt x="763" y="3220"/>
                </a:lnTo>
                <a:lnTo>
                  <a:pt x="2911" y="428"/>
                </a:lnTo>
                <a:lnTo>
                  <a:pt x="2589" y="96"/>
                </a:lnTo>
                <a:lnTo>
                  <a:pt x="2293"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3" name="Freeform 9">
            <a:extLst>
              <a:ext uri="{FF2B5EF4-FFF2-40B4-BE49-F238E27FC236}">
                <a16:creationId xmlns:a16="http://schemas.microsoft.com/office/drawing/2014/main" id="{DFA7A99B-35D8-461A-9F5E-F7E8E5702B62}"/>
              </a:ext>
            </a:extLst>
          </p:cNvPr>
          <p:cNvSpPr>
            <a:spLocks/>
          </p:cNvSpPr>
          <p:nvPr/>
        </p:nvSpPr>
        <p:spPr bwMode="auto">
          <a:xfrm rot="-3172564">
            <a:off x="7831138" y="192088"/>
            <a:ext cx="1025525" cy="1571625"/>
          </a:xfrm>
          <a:custGeom>
            <a:avLst/>
            <a:gdLst>
              <a:gd name="T0" fmla="*/ 0 w 2561"/>
              <a:gd name="T1" fmla="*/ 2147483647 h 2777"/>
              <a:gd name="T2" fmla="*/ 2147483647 w 2561"/>
              <a:gd name="T3" fmla="*/ 2147483647 h 2777"/>
              <a:gd name="T4" fmla="*/ 2147483647 w 2561"/>
              <a:gd name="T5" fmla="*/ 2147483647 h 2777"/>
              <a:gd name="T6" fmla="*/ 2147483647 w 2561"/>
              <a:gd name="T7" fmla="*/ 2147483647 h 2777"/>
              <a:gd name="T8" fmla="*/ 2147483647 w 2561"/>
              <a:gd name="T9" fmla="*/ 2147483647 h 2777"/>
              <a:gd name="T10" fmla="*/ 2147483647 w 2561"/>
              <a:gd name="T11" fmla="*/ 0 h 2777"/>
              <a:gd name="T12" fmla="*/ 0 w 2561"/>
              <a:gd name="T13" fmla="*/ 2147483647 h 2777"/>
              <a:gd name="T14" fmla="*/ 0 w 2561"/>
              <a:gd name="T15" fmla="*/ 2147483647 h 277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561" h="2777">
                <a:moveTo>
                  <a:pt x="0" y="2485"/>
                </a:moveTo>
                <a:lnTo>
                  <a:pt x="432" y="2553"/>
                </a:lnTo>
                <a:lnTo>
                  <a:pt x="736" y="2777"/>
                </a:lnTo>
                <a:lnTo>
                  <a:pt x="2561" y="399"/>
                </a:lnTo>
                <a:lnTo>
                  <a:pt x="2118" y="82"/>
                </a:lnTo>
                <a:lnTo>
                  <a:pt x="1898" y="0"/>
                </a:lnTo>
                <a:lnTo>
                  <a:pt x="0" y="248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34" name="Group 10">
            <a:extLst>
              <a:ext uri="{FF2B5EF4-FFF2-40B4-BE49-F238E27FC236}">
                <a16:creationId xmlns:a16="http://schemas.microsoft.com/office/drawing/2014/main" id="{2E9AD8FD-E6CD-4437-91DB-83FA07A6E30B}"/>
              </a:ext>
            </a:extLst>
          </p:cNvPr>
          <p:cNvGrpSpPr>
            <a:grpSpLocks/>
          </p:cNvGrpSpPr>
          <p:nvPr/>
        </p:nvGrpSpPr>
        <p:grpSpPr bwMode="auto">
          <a:xfrm>
            <a:off x="7938" y="5540375"/>
            <a:ext cx="1784350" cy="1246188"/>
            <a:chOff x="5" y="3490"/>
            <a:chExt cx="1124" cy="785"/>
          </a:xfrm>
        </p:grpSpPr>
        <p:sp>
          <p:nvSpPr>
            <p:cNvPr id="1051" name="Freeform 11">
              <a:extLst>
                <a:ext uri="{FF2B5EF4-FFF2-40B4-BE49-F238E27FC236}">
                  <a16:creationId xmlns:a16="http://schemas.microsoft.com/office/drawing/2014/main" id="{E8CB3EB9-D5B1-4035-89BD-C298A4416E6D}"/>
                </a:ext>
              </a:extLst>
            </p:cNvPr>
            <p:cNvSpPr>
              <a:spLocks/>
            </p:cNvSpPr>
            <p:nvPr userDrawn="1"/>
          </p:nvSpPr>
          <p:spPr bwMode="auto">
            <a:xfrm>
              <a:off x="24" y="3505"/>
              <a:ext cx="1089" cy="649"/>
            </a:xfrm>
            <a:custGeom>
              <a:avLst/>
              <a:gdLst>
                <a:gd name="T0" fmla="*/ 1 w 2177"/>
                <a:gd name="T1" fmla="*/ 1 h 1298"/>
                <a:gd name="T2" fmla="*/ 1 w 2177"/>
                <a:gd name="T3" fmla="*/ 1 h 1298"/>
                <a:gd name="T4" fmla="*/ 1 w 2177"/>
                <a:gd name="T5" fmla="*/ 1 h 1298"/>
                <a:gd name="T6" fmla="*/ 1 w 2177"/>
                <a:gd name="T7" fmla="*/ 1 h 1298"/>
                <a:gd name="T8" fmla="*/ 1 w 2177"/>
                <a:gd name="T9" fmla="*/ 1 h 1298"/>
                <a:gd name="T10" fmla="*/ 1 w 2177"/>
                <a:gd name="T11" fmla="*/ 1 h 1298"/>
                <a:gd name="T12" fmla="*/ 1 w 2177"/>
                <a:gd name="T13" fmla="*/ 1 h 1298"/>
                <a:gd name="T14" fmla="*/ 1 w 2177"/>
                <a:gd name="T15" fmla="*/ 1 h 1298"/>
                <a:gd name="T16" fmla="*/ 1 w 2177"/>
                <a:gd name="T17" fmla="*/ 0 h 1298"/>
                <a:gd name="T18" fmla="*/ 1 w 2177"/>
                <a:gd name="T19" fmla="*/ 1 h 1298"/>
                <a:gd name="T20" fmla="*/ 1 w 2177"/>
                <a:gd name="T21" fmla="*/ 1 h 1298"/>
                <a:gd name="T22" fmla="*/ 1 w 2177"/>
                <a:gd name="T23" fmla="*/ 1 h 1298"/>
                <a:gd name="T24" fmla="*/ 1 w 2177"/>
                <a:gd name="T25" fmla="*/ 1 h 1298"/>
                <a:gd name="T26" fmla="*/ 1 w 2177"/>
                <a:gd name="T27" fmla="*/ 1 h 1298"/>
                <a:gd name="T28" fmla="*/ 1 w 2177"/>
                <a:gd name="T29" fmla="*/ 1 h 1298"/>
                <a:gd name="T30" fmla="*/ 1 w 2177"/>
                <a:gd name="T31" fmla="*/ 1 h 1298"/>
                <a:gd name="T32" fmla="*/ 1 w 2177"/>
                <a:gd name="T33" fmla="*/ 1 h 1298"/>
                <a:gd name="T34" fmla="*/ 0 w 2177"/>
                <a:gd name="T35" fmla="*/ 1 h 1298"/>
                <a:gd name="T36" fmla="*/ 1 w 2177"/>
                <a:gd name="T37" fmla="*/ 1 h 1298"/>
                <a:gd name="T38" fmla="*/ 1 w 2177"/>
                <a:gd name="T39" fmla="*/ 1 h 1298"/>
                <a:gd name="T40" fmla="*/ 1 w 2177"/>
                <a:gd name="T41" fmla="*/ 1 h 1298"/>
                <a:gd name="T42" fmla="*/ 1 w 2177"/>
                <a:gd name="T43" fmla="*/ 1 h 1298"/>
                <a:gd name="T44" fmla="*/ 1 w 2177"/>
                <a:gd name="T45" fmla="*/ 1 h 1298"/>
                <a:gd name="T46" fmla="*/ 1 w 2177"/>
                <a:gd name="T47" fmla="*/ 1 h 129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177" h="1298">
                  <a:moveTo>
                    <a:pt x="1587" y="1260"/>
                  </a:moveTo>
                  <a:lnTo>
                    <a:pt x="1420" y="1106"/>
                  </a:lnTo>
                  <a:lnTo>
                    <a:pt x="1331" y="477"/>
                  </a:lnTo>
                  <a:lnTo>
                    <a:pt x="2139" y="330"/>
                  </a:lnTo>
                  <a:lnTo>
                    <a:pt x="2177" y="203"/>
                  </a:lnTo>
                  <a:lnTo>
                    <a:pt x="2099" y="100"/>
                  </a:lnTo>
                  <a:lnTo>
                    <a:pt x="1276" y="211"/>
                  </a:lnTo>
                  <a:lnTo>
                    <a:pt x="1219" y="32"/>
                  </a:lnTo>
                  <a:lnTo>
                    <a:pt x="1085" y="0"/>
                  </a:lnTo>
                  <a:lnTo>
                    <a:pt x="958" y="28"/>
                  </a:lnTo>
                  <a:lnTo>
                    <a:pt x="888" y="106"/>
                  </a:lnTo>
                  <a:lnTo>
                    <a:pt x="937" y="285"/>
                  </a:lnTo>
                  <a:lnTo>
                    <a:pt x="660" y="441"/>
                  </a:lnTo>
                  <a:lnTo>
                    <a:pt x="983" y="473"/>
                  </a:lnTo>
                  <a:lnTo>
                    <a:pt x="1112" y="889"/>
                  </a:lnTo>
                  <a:lnTo>
                    <a:pt x="141" y="469"/>
                  </a:lnTo>
                  <a:lnTo>
                    <a:pt x="46" y="509"/>
                  </a:lnTo>
                  <a:lnTo>
                    <a:pt x="0" y="636"/>
                  </a:lnTo>
                  <a:lnTo>
                    <a:pt x="55" y="779"/>
                  </a:lnTo>
                  <a:lnTo>
                    <a:pt x="1139" y="1288"/>
                  </a:lnTo>
                  <a:lnTo>
                    <a:pt x="1378" y="1256"/>
                  </a:lnTo>
                  <a:lnTo>
                    <a:pt x="1570" y="1298"/>
                  </a:lnTo>
                  <a:lnTo>
                    <a:pt x="1587" y="1260"/>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2" name="Freeform 12">
              <a:extLst>
                <a:ext uri="{FF2B5EF4-FFF2-40B4-BE49-F238E27FC236}">
                  <a16:creationId xmlns:a16="http://schemas.microsoft.com/office/drawing/2014/main" id="{4EA39796-8556-4B7F-B8A2-98BAFB2C4331}"/>
                </a:ext>
              </a:extLst>
            </p:cNvPr>
            <p:cNvSpPr>
              <a:spLocks/>
            </p:cNvSpPr>
            <p:nvPr userDrawn="1"/>
          </p:nvSpPr>
          <p:spPr bwMode="auto">
            <a:xfrm>
              <a:off x="1022" y="3582"/>
              <a:ext cx="71" cy="129"/>
            </a:xfrm>
            <a:custGeom>
              <a:avLst/>
              <a:gdLst>
                <a:gd name="T0" fmla="*/ 0 w 143"/>
                <a:gd name="T1" fmla="*/ 1 h 258"/>
                <a:gd name="T2" fmla="*/ 0 w 143"/>
                <a:gd name="T3" fmla="*/ 0 h 258"/>
                <a:gd name="T4" fmla="*/ 0 w 143"/>
                <a:gd name="T5" fmla="*/ 1 h 258"/>
                <a:gd name="T6" fmla="*/ 0 w 143"/>
                <a:gd name="T7" fmla="*/ 1 h 258"/>
                <a:gd name="T8" fmla="*/ 0 w 143"/>
                <a:gd name="T9" fmla="*/ 1 h 258"/>
                <a:gd name="T10" fmla="*/ 0 w 143"/>
                <a:gd name="T11" fmla="*/ 1 h 2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3" h="258">
                  <a:moveTo>
                    <a:pt x="0" y="7"/>
                  </a:moveTo>
                  <a:lnTo>
                    <a:pt x="120" y="0"/>
                  </a:lnTo>
                  <a:lnTo>
                    <a:pt x="143" y="233"/>
                  </a:lnTo>
                  <a:lnTo>
                    <a:pt x="8" y="258"/>
                  </a:lnTo>
                  <a:lnTo>
                    <a:pt x="0" y="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3" name="Freeform 13">
              <a:extLst>
                <a:ext uri="{FF2B5EF4-FFF2-40B4-BE49-F238E27FC236}">
                  <a16:creationId xmlns:a16="http://schemas.microsoft.com/office/drawing/2014/main" id="{26945FF3-E52B-4B21-A3DA-F5ED273F37EC}"/>
                </a:ext>
              </a:extLst>
            </p:cNvPr>
            <p:cNvSpPr>
              <a:spLocks/>
            </p:cNvSpPr>
            <p:nvPr userDrawn="1"/>
          </p:nvSpPr>
          <p:spPr bwMode="auto">
            <a:xfrm>
              <a:off x="20" y="3774"/>
              <a:ext cx="792" cy="410"/>
            </a:xfrm>
            <a:custGeom>
              <a:avLst/>
              <a:gdLst>
                <a:gd name="T0" fmla="*/ 0 w 1586"/>
                <a:gd name="T1" fmla="*/ 0 h 821"/>
                <a:gd name="T2" fmla="*/ 0 w 1586"/>
                <a:gd name="T3" fmla="*/ 0 h 821"/>
                <a:gd name="T4" fmla="*/ 0 w 1586"/>
                <a:gd name="T5" fmla="*/ 0 h 821"/>
                <a:gd name="T6" fmla="*/ 0 w 1586"/>
                <a:gd name="T7" fmla="*/ 0 h 821"/>
                <a:gd name="T8" fmla="*/ 0 w 1586"/>
                <a:gd name="T9" fmla="*/ 0 h 821"/>
                <a:gd name="T10" fmla="*/ 0 w 1586"/>
                <a:gd name="T11" fmla="*/ 0 h 821"/>
                <a:gd name="T12" fmla="*/ 0 w 1586"/>
                <a:gd name="T13" fmla="*/ 0 h 821"/>
                <a:gd name="T14" fmla="*/ 0 w 1586"/>
                <a:gd name="T15" fmla="*/ 0 h 821"/>
                <a:gd name="T16" fmla="*/ 0 w 1586"/>
                <a:gd name="T17" fmla="*/ 0 h 821"/>
                <a:gd name="T18" fmla="*/ 0 w 1586"/>
                <a:gd name="T19" fmla="*/ 0 h 821"/>
                <a:gd name="T20" fmla="*/ 0 w 1586"/>
                <a:gd name="T21" fmla="*/ 0 h 821"/>
                <a:gd name="T22" fmla="*/ 0 w 1586"/>
                <a:gd name="T23" fmla="*/ 0 h 8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 name="Freeform 14">
              <a:extLst>
                <a:ext uri="{FF2B5EF4-FFF2-40B4-BE49-F238E27FC236}">
                  <a16:creationId xmlns:a16="http://schemas.microsoft.com/office/drawing/2014/main" id="{606BE329-6DB2-496A-A69D-66F6EEB38A79}"/>
                </a:ext>
              </a:extLst>
            </p:cNvPr>
            <p:cNvSpPr>
              <a:spLocks/>
            </p:cNvSpPr>
            <p:nvPr userDrawn="1"/>
          </p:nvSpPr>
          <p:spPr bwMode="auto">
            <a:xfrm>
              <a:off x="129" y="3808"/>
              <a:ext cx="525" cy="374"/>
            </a:xfrm>
            <a:custGeom>
              <a:avLst/>
              <a:gdLst>
                <a:gd name="T0" fmla="*/ 0 w 1049"/>
                <a:gd name="T1" fmla="*/ 1 h 747"/>
                <a:gd name="T2" fmla="*/ 1 w 1049"/>
                <a:gd name="T3" fmla="*/ 1 h 747"/>
                <a:gd name="T4" fmla="*/ 1 w 1049"/>
                <a:gd name="T5" fmla="*/ 1 h 747"/>
                <a:gd name="T6" fmla="*/ 1 w 1049"/>
                <a:gd name="T7" fmla="*/ 1 h 747"/>
                <a:gd name="T8" fmla="*/ 1 w 1049"/>
                <a:gd name="T9" fmla="*/ 0 h 747"/>
                <a:gd name="T10" fmla="*/ 0 w 1049"/>
                <a:gd name="T11" fmla="*/ 1 h 747"/>
                <a:gd name="T12" fmla="*/ 0 w 1049"/>
                <a:gd name="T13" fmla="*/ 1 h 747"/>
                <a:gd name="T14" fmla="*/ 0 w 1049"/>
                <a:gd name="T15" fmla="*/ 1 h 74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49" h="747">
                  <a:moveTo>
                    <a:pt x="0" y="325"/>
                  </a:moveTo>
                  <a:lnTo>
                    <a:pt x="922" y="747"/>
                  </a:lnTo>
                  <a:lnTo>
                    <a:pt x="939" y="534"/>
                  </a:lnTo>
                  <a:lnTo>
                    <a:pt x="1049" y="422"/>
                  </a:lnTo>
                  <a:lnTo>
                    <a:pt x="78" y="0"/>
                  </a:lnTo>
                  <a:lnTo>
                    <a:pt x="0" y="127"/>
                  </a:lnTo>
                  <a:lnTo>
                    <a:pt x="0" y="325"/>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 name="Freeform 15">
              <a:extLst>
                <a:ext uri="{FF2B5EF4-FFF2-40B4-BE49-F238E27FC236}">
                  <a16:creationId xmlns:a16="http://schemas.microsoft.com/office/drawing/2014/main" id="{974C76DB-42B1-406D-B27D-84726029AFC2}"/>
                </a:ext>
              </a:extLst>
            </p:cNvPr>
            <p:cNvSpPr>
              <a:spLocks/>
            </p:cNvSpPr>
            <p:nvPr userDrawn="1"/>
          </p:nvSpPr>
          <p:spPr bwMode="auto">
            <a:xfrm>
              <a:off x="485" y="3532"/>
              <a:ext cx="135" cy="121"/>
            </a:xfrm>
            <a:custGeom>
              <a:avLst/>
              <a:gdLst>
                <a:gd name="T0" fmla="*/ 0 w 272"/>
                <a:gd name="T1" fmla="*/ 1 h 241"/>
                <a:gd name="T2" fmla="*/ 0 w 272"/>
                <a:gd name="T3" fmla="*/ 0 h 241"/>
                <a:gd name="T4" fmla="*/ 0 w 272"/>
                <a:gd name="T5" fmla="*/ 1 h 241"/>
                <a:gd name="T6" fmla="*/ 0 w 272"/>
                <a:gd name="T7" fmla="*/ 1 h 241"/>
                <a:gd name="T8" fmla="*/ 0 w 272"/>
                <a:gd name="T9" fmla="*/ 1 h 241"/>
                <a:gd name="T10" fmla="*/ 0 w 272"/>
                <a:gd name="T11" fmla="*/ 1 h 241"/>
                <a:gd name="T12" fmla="*/ 0 w 272"/>
                <a:gd name="T13" fmla="*/ 1 h 241"/>
                <a:gd name="T14" fmla="*/ 0 w 272"/>
                <a:gd name="T15" fmla="*/ 1 h 2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2" h="241">
                  <a:moveTo>
                    <a:pt x="0" y="28"/>
                  </a:moveTo>
                  <a:lnTo>
                    <a:pt x="160" y="0"/>
                  </a:lnTo>
                  <a:lnTo>
                    <a:pt x="251" y="36"/>
                  </a:lnTo>
                  <a:lnTo>
                    <a:pt x="272" y="139"/>
                  </a:lnTo>
                  <a:lnTo>
                    <a:pt x="164" y="146"/>
                  </a:lnTo>
                  <a:lnTo>
                    <a:pt x="32" y="241"/>
                  </a:lnTo>
                  <a:lnTo>
                    <a:pt x="0" y="2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6" name="Freeform 16">
              <a:extLst>
                <a:ext uri="{FF2B5EF4-FFF2-40B4-BE49-F238E27FC236}">
                  <a16:creationId xmlns:a16="http://schemas.microsoft.com/office/drawing/2014/main" id="{5EEC1CC3-257D-444E-9668-DBA19E66607C}"/>
                </a:ext>
              </a:extLst>
            </p:cNvPr>
            <p:cNvSpPr>
              <a:spLocks/>
            </p:cNvSpPr>
            <p:nvPr userDrawn="1"/>
          </p:nvSpPr>
          <p:spPr bwMode="auto">
            <a:xfrm>
              <a:off x="641" y="4163"/>
              <a:ext cx="76" cy="112"/>
            </a:xfrm>
            <a:custGeom>
              <a:avLst/>
              <a:gdLst>
                <a:gd name="T0" fmla="*/ 1 w 152"/>
                <a:gd name="T1" fmla="*/ 1 h 224"/>
                <a:gd name="T2" fmla="*/ 1 w 152"/>
                <a:gd name="T3" fmla="*/ 1 h 224"/>
                <a:gd name="T4" fmla="*/ 0 w 152"/>
                <a:gd name="T5" fmla="*/ 1 h 224"/>
                <a:gd name="T6" fmla="*/ 1 w 152"/>
                <a:gd name="T7" fmla="*/ 0 h 224"/>
                <a:gd name="T8" fmla="*/ 1 w 152"/>
                <a:gd name="T9" fmla="*/ 1 h 224"/>
                <a:gd name="T10" fmla="*/ 1 w 152"/>
                <a:gd name="T11" fmla="*/ 1 h 2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2" h="224">
                  <a:moveTo>
                    <a:pt x="152" y="4"/>
                  </a:moveTo>
                  <a:lnTo>
                    <a:pt x="152" y="224"/>
                  </a:lnTo>
                  <a:lnTo>
                    <a:pt x="0" y="8"/>
                  </a:lnTo>
                  <a:lnTo>
                    <a:pt x="72" y="0"/>
                  </a:lnTo>
                  <a:lnTo>
                    <a:pt x="152" y="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 name="Freeform 17">
              <a:extLst>
                <a:ext uri="{FF2B5EF4-FFF2-40B4-BE49-F238E27FC236}">
                  <a16:creationId xmlns:a16="http://schemas.microsoft.com/office/drawing/2014/main" id="{F3D3A3E6-74FD-4D9E-8F27-5CA0BEEDCD19}"/>
                </a:ext>
              </a:extLst>
            </p:cNvPr>
            <p:cNvSpPr>
              <a:spLocks/>
            </p:cNvSpPr>
            <p:nvPr userDrawn="1"/>
          </p:nvSpPr>
          <p:spPr bwMode="auto">
            <a:xfrm>
              <a:off x="504" y="3607"/>
              <a:ext cx="193" cy="383"/>
            </a:xfrm>
            <a:custGeom>
              <a:avLst/>
              <a:gdLst>
                <a:gd name="T0" fmla="*/ 0 w 386"/>
                <a:gd name="T1" fmla="*/ 1 h 764"/>
                <a:gd name="T2" fmla="*/ 1 w 386"/>
                <a:gd name="T3" fmla="*/ 0 h 764"/>
                <a:gd name="T4" fmla="*/ 1 w 386"/>
                <a:gd name="T5" fmla="*/ 1 h 764"/>
                <a:gd name="T6" fmla="*/ 1 w 386"/>
                <a:gd name="T7" fmla="*/ 1 h 764"/>
                <a:gd name="T8" fmla="*/ 1 w 386"/>
                <a:gd name="T9" fmla="*/ 1 h 764"/>
                <a:gd name="T10" fmla="*/ 1 w 386"/>
                <a:gd name="T11" fmla="*/ 1 h 764"/>
                <a:gd name="T12" fmla="*/ 0 w 386"/>
                <a:gd name="T13" fmla="*/ 1 h 764"/>
                <a:gd name="T14" fmla="*/ 0 w 386"/>
                <a:gd name="T15" fmla="*/ 1 h 7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6" h="764">
                  <a:moveTo>
                    <a:pt x="0" y="80"/>
                  </a:moveTo>
                  <a:lnTo>
                    <a:pt x="87" y="0"/>
                  </a:lnTo>
                  <a:lnTo>
                    <a:pt x="232" y="6"/>
                  </a:lnTo>
                  <a:lnTo>
                    <a:pt x="386" y="764"/>
                  </a:lnTo>
                  <a:lnTo>
                    <a:pt x="279" y="720"/>
                  </a:lnTo>
                  <a:lnTo>
                    <a:pt x="152" y="677"/>
                  </a:lnTo>
                  <a:lnTo>
                    <a:pt x="0" y="8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8" name="Freeform 18">
              <a:extLst>
                <a:ext uri="{FF2B5EF4-FFF2-40B4-BE49-F238E27FC236}">
                  <a16:creationId xmlns:a16="http://schemas.microsoft.com/office/drawing/2014/main" id="{30CE50DE-5482-40B1-88BB-5F97959E49B6}"/>
                </a:ext>
              </a:extLst>
            </p:cNvPr>
            <p:cNvSpPr>
              <a:spLocks/>
            </p:cNvSpPr>
            <p:nvPr userDrawn="1"/>
          </p:nvSpPr>
          <p:spPr bwMode="auto">
            <a:xfrm>
              <a:off x="668" y="3590"/>
              <a:ext cx="364" cy="174"/>
            </a:xfrm>
            <a:custGeom>
              <a:avLst/>
              <a:gdLst>
                <a:gd name="T0" fmla="*/ 1 w 728"/>
                <a:gd name="T1" fmla="*/ 0 h 348"/>
                <a:gd name="T2" fmla="*/ 0 w 728"/>
                <a:gd name="T3" fmla="*/ 1 h 348"/>
                <a:gd name="T4" fmla="*/ 1 w 728"/>
                <a:gd name="T5" fmla="*/ 1 h 348"/>
                <a:gd name="T6" fmla="*/ 1 w 728"/>
                <a:gd name="T7" fmla="*/ 1 h 348"/>
                <a:gd name="T8" fmla="*/ 1 w 728"/>
                <a:gd name="T9" fmla="*/ 1 h 348"/>
                <a:gd name="T10" fmla="*/ 1 w 728"/>
                <a:gd name="T11" fmla="*/ 0 h 348"/>
                <a:gd name="T12" fmla="*/ 1 w 728"/>
                <a:gd name="T13" fmla="*/ 0 h 3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8" h="348">
                  <a:moveTo>
                    <a:pt x="692" y="0"/>
                  </a:moveTo>
                  <a:lnTo>
                    <a:pt x="0" y="106"/>
                  </a:lnTo>
                  <a:lnTo>
                    <a:pt x="28" y="348"/>
                  </a:lnTo>
                  <a:lnTo>
                    <a:pt x="715" y="237"/>
                  </a:lnTo>
                  <a:lnTo>
                    <a:pt x="728" y="43"/>
                  </a:lnTo>
                  <a:lnTo>
                    <a:pt x="692"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9" name="Freeform 19">
              <a:extLst>
                <a:ext uri="{FF2B5EF4-FFF2-40B4-BE49-F238E27FC236}">
                  <a16:creationId xmlns:a16="http://schemas.microsoft.com/office/drawing/2014/main" id="{F31FD7BC-CF08-4E7B-8FD6-4A800EDA1AC5}"/>
                </a:ext>
              </a:extLst>
            </p:cNvPr>
            <p:cNvSpPr>
              <a:spLocks/>
            </p:cNvSpPr>
            <p:nvPr userDrawn="1"/>
          </p:nvSpPr>
          <p:spPr bwMode="auto">
            <a:xfrm>
              <a:off x="347" y="3693"/>
              <a:ext cx="156" cy="67"/>
            </a:xfrm>
            <a:custGeom>
              <a:avLst/>
              <a:gdLst>
                <a:gd name="T0" fmla="*/ 1 w 312"/>
                <a:gd name="T1" fmla="*/ 0 h 135"/>
                <a:gd name="T2" fmla="*/ 0 w 312"/>
                <a:gd name="T3" fmla="*/ 0 h 135"/>
                <a:gd name="T4" fmla="*/ 1 w 312"/>
                <a:gd name="T5" fmla="*/ 0 h 135"/>
                <a:gd name="T6" fmla="*/ 1 w 312"/>
                <a:gd name="T7" fmla="*/ 0 h 135"/>
                <a:gd name="T8" fmla="*/ 1 w 312"/>
                <a:gd name="T9" fmla="*/ 0 h 1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2" h="135">
                  <a:moveTo>
                    <a:pt x="272" y="0"/>
                  </a:moveTo>
                  <a:lnTo>
                    <a:pt x="0" y="78"/>
                  </a:lnTo>
                  <a:lnTo>
                    <a:pt x="312" y="135"/>
                  </a:lnTo>
                  <a:lnTo>
                    <a:pt x="27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60" name="Group 20">
              <a:extLst>
                <a:ext uri="{FF2B5EF4-FFF2-40B4-BE49-F238E27FC236}">
                  <a16:creationId xmlns:a16="http://schemas.microsoft.com/office/drawing/2014/main" id="{3D003A15-6873-43D9-BB6E-AFA2E0DA7912}"/>
                </a:ext>
              </a:extLst>
            </p:cNvPr>
            <p:cNvGrpSpPr>
              <a:grpSpLocks/>
            </p:cNvGrpSpPr>
            <p:nvPr userDrawn="1"/>
          </p:nvGrpSpPr>
          <p:grpSpPr bwMode="auto">
            <a:xfrm>
              <a:off x="5" y="3490"/>
              <a:ext cx="1124" cy="780"/>
              <a:chOff x="5" y="3490"/>
              <a:chExt cx="1124" cy="780"/>
            </a:xfrm>
          </p:grpSpPr>
          <p:grpSp>
            <p:nvGrpSpPr>
              <p:cNvPr id="1061" name="Group 21">
                <a:extLst>
                  <a:ext uri="{FF2B5EF4-FFF2-40B4-BE49-F238E27FC236}">
                    <a16:creationId xmlns:a16="http://schemas.microsoft.com/office/drawing/2014/main" id="{E1FE0BDE-616E-4517-803E-B71691E26103}"/>
                  </a:ext>
                </a:extLst>
              </p:cNvPr>
              <p:cNvGrpSpPr>
                <a:grpSpLocks/>
              </p:cNvGrpSpPr>
              <p:nvPr userDrawn="1"/>
            </p:nvGrpSpPr>
            <p:grpSpPr bwMode="auto">
              <a:xfrm>
                <a:off x="499" y="3562"/>
                <a:ext cx="548" cy="708"/>
                <a:chOff x="499" y="3562"/>
                <a:chExt cx="548" cy="708"/>
              </a:xfrm>
            </p:grpSpPr>
            <p:sp>
              <p:nvSpPr>
                <p:cNvPr id="1074" name="Freeform 22">
                  <a:extLst>
                    <a:ext uri="{FF2B5EF4-FFF2-40B4-BE49-F238E27FC236}">
                      <a16:creationId xmlns:a16="http://schemas.microsoft.com/office/drawing/2014/main" id="{F2A03C42-BBC5-4EC6-BD25-CF26B53AC2A0}"/>
                    </a:ext>
                  </a:extLst>
                </p:cNvPr>
                <p:cNvSpPr>
                  <a:spLocks/>
                </p:cNvSpPr>
                <p:nvPr userDrawn="1"/>
              </p:nvSpPr>
              <p:spPr bwMode="auto">
                <a:xfrm>
                  <a:off x="499" y="3587"/>
                  <a:ext cx="157" cy="87"/>
                </a:xfrm>
                <a:custGeom>
                  <a:avLst/>
                  <a:gdLst>
                    <a:gd name="T0" fmla="*/ 0 w 313"/>
                    <a:gd name="T1" fmla="*/ 0 h 175"/>
                    <a:gd name="T2" fmla="*/ 1 w 313"/>
                    <a:gd name="T3" fmla="*/ 0 h 175"/>
                    <a:gd name="T4" fmla="*/ 1 w 313"/>
                    <a:gd name="T5" fmla="*/ 0 h 175"/>
                    <a:gd name="T6" fmla="*/ 1 w 313"/>
                    <a:gd name="T7" fmla="*/ 0 h 175"/>
                    <a:gd name="T8" fmla="*/ 1 w 313"/>
                    <a:gd name="T9" fmla="*/ 0 h 175"/>
                    <a:gd name="T10" fmla="*/ 1 w 313"/>
                    <a:gd name="T11" fmla="*/ 0 h 175"/>
                    <a:gd name="T12" fmla="*/ 1 w 313"/>
                    <a:gd name="T13" fmla="*/ 0 h 175"/>
                    <a:gd name="T14" fmla="*/ 1 w 313"/>
                    <a:gd name="T15" fmla="*/ 0 h 175"/>
                    <a:gd name="T16" fmla="*/ 0 w 313"/>
                    <a:gd name="T17" fmla="*/ 0 h 175"/>
                    <a:gd name="T18" fmla="*/ 0 w 313"/>
                    <a:gd name="T19" fmla="*/ 0 h 1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3" h="175">
                      <a:moveTo>
                        <a:pt x="0" y="107"/>
                      </a:moveTo>
                      <a:lnTo>
                        <a:pt x="114" y="10"/>
                      </a:lnTo>
                      <a:lnTo>
                        <a:pt x="213" y="0"/>
                      </a:lnTo>
                      <a:lnTo>
                        <a:pt x="292" y="27"/>
                      </a:lnTo>
                      <a:lnTo>
                        <a:pt x="313" y="91"/>
                      </a:lnTo>
                      <a:lnTo>
                        <a:pt x="167" y="67"/>
                      </a:lnTo>
                      <a:lnTo>
                        <a:pt x="74" y="101"/>
                      </a:lnTo>
                      <a:lnTo>
                        <a:pt x="13" y="175"/>
                      </a:lnTo>
                      <a:lnTo>
                        <a:pt x="0" y="107"/>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5" name="Freeform 23">
                  <a:extLst>
                    <a:ext uri="{FF2B5EF4-FFF2-40B4-BE49-F238E27FC236}">
                      <a16:creationId xmlns:a16="http://schemas.microsoft.com/office/drawing/2014/main" id="{58B0FA49-8C26-4924-A559-7A61CB06F85E}"/>
                    </a:ext>
                  </a:extLst>
                </p:cNvPr>
                <p:cNvSpPr>
                  <a:spLocks/>
                </p:cNvSpPr>
                <p:nvPr userDrawn="1"/>
              </p:nvSpPr>
              <p:spPr bwMode="auto">
                <a:xfrm>
                  <a:off x="636" y="4137"/>
                  <a:ext cx="115" cy="133"/>
                </a:xfrm>
                <a:custGeom>
                  <a:avLst/>
                  <a:gdLst>
                    <a:gd name="T0" fmla="*/ 0 w 230"/>
                    <a:gd name="T1" fmla="*/ 1 h 266"/>
                    <a:gd name="T2" fmla="*/ 1 w 230"/>
                    <a:gd name="T3" fmla="*/ 1 h 266"/>
                    <a:gd name="T4" fmla="*/ 1 w 230"/>
                    <a:gd name="T5" fmla="*/ 1 h 266"/>
                    <a:gd name="T6" fmla="*/ 1 w 230"/>
                    <a:gd name="T7" fmla="*/ 1 h 266"/>
                    <a:gd name="T8" fmla="*/ 1 w 230"/>
                    <a:gd name="T9" fmla="*/ 0 h 266"/>
                    <a:gd name="T10" fmla="*/ 1 w 230"/>
                    <a:gd name="T11" fmla="*/ 1 h 266"/>
                    <a:gd name="T12" fmla="*/ 1 w 230"/>
                    <a:gd name="T13" fmla="*/ 1 h 266"/>
                    <a:gd name="T14" fmla="*/ 0 w 230"/>
                    <a:gd name="T15" fmla="*/ 1 h 266"/>
                    <a:gd name="T16" fmla="*/ 0 w 230"/>
                    <a:gd name="T17" fmla="*/ 1 h 2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30" h="266">
                      <a:moveTo>
                        <a:pt x="0" y="40"/>
                      </a:moveTo>
                      <a:lnTo>
                        <a:pt x="160" y="266"/>
                      </a:lnTo>
                      <a:lnTo>
                        <a:pt x="230" y="251"/>
                      </a:lnTo>
                      <a:lnTo>
                        <a:pt x="223" y="17"/>
                      </a:lnTo>
                      <a:lnTo>
                        <a:pt x="166" y="0"/>
                      </a:lnTo>
                      <a:lnTo>
                        <a:pt x="179" y="197"/>
                      </a:lnTo>
                      <a:lnTo>
                        <a:pt x="71" y="4"/>
                      </a:lnTo>
                      <a:lnTo>
                        <a:pt x="0" y="4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6" name="Freeform 24">
                  <a:extLst>
                    <a:ext uri="{FF2B5EF4-FFF2-40B4-BE49-F238E27FC236}">
                      <a16:creationId xmlns:a16="http://schemas.microsoft.com/office/drawing/2014/main" id="{5D14A026-7EF2-4297-BCEC-D80007B89C5D}"/>
                    </a:ext>
                  </a:extLst>
                </p:cNvPr>
                <p:cNvSpPr>
                  <a:spLocks/>
                </p:cNvSpPr>
                <p:nvPr userDrawn="1"/>
              </p:nvSpPr>
              <p:spPr bwMode="auto">
                <a:xfrm>
                  <a:off x="1004" y="3562"/>
                  <a:ext cx="43" cy="117"/>
                </a:xfrm>
                <a:custGeom>
                  <a:avLst/>
                  <a:gdLst>
                    <a:gd name="T0" fmla="*/ 0 w 87"/>
                    <a:gd name="T1" fmla="*/ 1 h 234"/>
                    <a:gd name="T2" fmla="*/ 0 w 87"/>
                    <a:gd name="T3" fmla="*/ 1 h 234"/>
                    <a:gd name="T4" fmla="*/ 0 w 87"/>
                    <a:gd name="T5" fmla="*/ 1 h 234"/>
                    <a:gd name="T6" fmla="*/ 0 w 87"/>
                    <a:gd name="T7" fmla="*/ 1 h 234"/>
                    <a:gd name="T8" fmla="*/ 0 w 87"/>
                    <a:gd name="T9" fmla="*/ 1 h 234"/>
                    <a:gd name="T10" fmla="*/ 0 w 87"/>
                    <a:gd name="T11" fmla="*/ 1 h 234"/>
                    <a:gd name="T12" fmla="*/ 0 w 87"/>
                    <a:gd name="T13" fmla="*/ 0 h 234"/>
                    <a:gd name="T14" fmla="*/ 0 w 87"/>
                    <a:gd name="T15" fmla="*/ 1 h 234"/>
                    <a:gd name="T16" fmla="*/ 0 w 87"/>
                    <a:gd name="T17" fmla="*/ 1 h 2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7" h="234">
                      <a:moveTo>
                        <a:pt x="0" y="19"/>
                      </a:moveTo>
                      <a:lnTo>
                        <a:pt x="36" y="93"/>
                      </a:lnTo>
                      <a:lnTo>
                        <a:pt x="44" y="154"/>
                      </a:lnTo>
                      <a:lnTo>
                        <a:pt x="27" y="234"/>
                      </a:lnTo>
                      <a:lnTo>
                        <a:pt x="80" y="220"/>
                      </a:lnTo>
                      <a:lnTo>
                        <a:pt x="87" y="116"/>
                      </a:lnTo>
                      <a:lnTo>
                        <a:pt x="46" y="0"/>
                      </a:lnTo>
                      <a:lnTo>
                        <a:pt x="0" y="1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062" name="Freeform 25">
                <a:extLst>
                  <a:ext uri="{FF2B5EF4-FFF2-40B4-BE49-F238E27FC236}">
                    <a16:creationId xmlns:a16="http://schemas.microsoft.com/office/drawing/2014/main" id="{EC796861-1D46-450F-B6C7-A51191D93BA3}"/>
                  </a:ext>
                </a:extLst>
              </p:cNvPr>
              <p:cNvSpPr>
                <a:spLocks/>
              </p:cNvSpPr>
              <p:nvPr userDrawn="1"/>
            </p:nvSpPr>
            <p:spPr bwMode="auto">
              <a:xfrm>
                <a:off x="76" y="3732"/>
                <a:ext cx="595" cy="250"/>
              </a:xfrm>
              <a:custGeom>
                <a:avLst/>
                <a:gdLst>
                  <a:gd name="T0" fmla="*/ 1 w 1190"/>
                  <a:gd name="T1" fmla="*/ 0 h 500"/>
                  <a:gd name="T2" fmla="*/ 1 w 1190"/>
                  <a:gd name="T3" fmla="*/ 1 h 500"/>
                  <a:gd name="T4" fmla="*/ 1 w 1190"/>
                  <a:gd name="T5" fmla="*/ 1 h 500"/>
                  <a:gd name="T6" fmla="*/ 0 w 1190"/>
                  <a:gd name="T7" fmla="*/ 1 h 500"/>
                  <a:gd name="T8" fmla="*/ 1 w 1190"/>
                  <a:gd name="T9" fmla="*/ 0 h 500"/>
                  <a:gd name="T10" fmla="*/ 1 w 1190"/>
                  <a:gd name="T11" fmla="*/ 0 h 5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90" h="500">
                    <a:moveTo>
                      <a:pt x="100" y="0"/>
                    </a:moveTo>
                    <a:lnTo>
                      <a:pt x="1190" y="490"/>
                    </a:lnTo>
                    <a:lnTo>
                      <a:pt x="1076" y="500"/>
                    </a:lnTo>
                    <a:lnTo>
                      <a:pt x="0" y="27"/>
                    </a:lnTo>
                    <a:lnTo>
                      <a:pt x="10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3" name="Freeform 26">
                <a:extLst>
                  <a:ext uri="{FF2B5EF4-FFF2-40B4-BE49-F238E27FC236}">
                    <a16:creationId xmlns:a16="http://schemas.microsoft.com/office/drawing/2014/main" id="{C4FD249F-73AB-4B9D-9B7B-FEAF6F7EE5E5}"/>
                  </a:ext>
                </a:extLst>
              </p:cNvPr>
              <p:cNvSpPr>
                <a:spLocks/>
              </p:cNvSpPr>
              <p:nvPr userDrawn="1"/>
            </p:nvSpPr>
            <p:spPr bwMode="auto">
              <a:xfrm>
                <a:off x="260" y="3886"/>
                <a:ext cx="244" cy="148"/>
              </a:xfrm>
              <a:custGeom>
                <a:avLst/>
                <a:gdLst>
                  <a:gd name="T0" fmla="*/ 0 w 489"/>
                  <a:gd name="T1" fmla="*/ 1 h 296"/>
                  <a:gd name="T2" fmla="*/ 0 w 489"/>
                  <a:gd name="T3" fmla="*/ 1 h 296"/>
                  <a:gd name="T4" fmla="*/ 0 w 489"/>
                  <a:gd name="T5" fmla="*/ 1 h 296"/>
                  <a:gd name="T6" fmla="*/ 0 w 489"/>
                  <a:gd name="T7" fmla="*/ 1 h 296"/>
                  <a:gd name="T8" fmla="*/ 0 w 489"/>
                  <a:gd name="T9" fmla="*/ 1 h 296"/>
                  <a:gd name="T10" fmla="*/ 0 w 489"/>
                  <a:gd name="T11" fmla="*/ 1 h 296"/>
                  <a:gd name="T12" fmla="*/ 0 w 489"/>
                  <a:gd name="T13" fmla="*/ 1 h 296"/>
                  <a:gd name="T14" fmla="*/ 0 w 489"/>
                  <a:gd name="T15" fmla="*/ 1 h 296"/>
                  <a:gd name="T16" fmla="*/ 0 w 489"/>
                  <a:gd name="T17" fmla="*/ 1 h 296"/>
                  <a:gd name="T18" fmla="*/ 0 w 489"/>
                  <a:gd name="T19" fmla="*/ 1 h 296"/>
                  <a:gd name="T20" fmla="*/ 0 w 489"/>
                  <a:gd name="T21" fmla="*/ 1 h 296"/>
                  <a:gd name="T22" fmla="*/ 0 w 489"/>
                  <a:gd name="T23" fmla="*/ 1 h 296"/>
                  <a:gd name="T24" fmla="*/ 0 w 489"/>
                  <a:gd name="T25" fmla="*/ 1 h 296"/>
                  <a:gd name="T26" fmla="*/ 0 w 489"/>
                  <a:gd name="T27" fmla="*/ 0 h 296"/>
                  <a:gd name="T28" fmla="*/ 0 w 489"/>
                  <a:gd name="T29" fmla="*/ 1 h 296"/>
                  <a:gd name="T30" fmla="*/ 0 w 489"/>
                  <a:gd name="T31" fmla="*/ 1 h 29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4" name="Freeform 27">
                <a:extLst>
                  <a:ext uri="{FF2B5EF4-FFF2-40B4-BE49-F238E27FC236}">
                    <a16:creationId xmlns:a16="http://schemas.microsoft.com/office/drawing/2014/main" id="{3E443431-0A23-4E70-BEC8-D53D060D9598}"/>
                  </a:ext>
                </a:extLst>
              </p:cNvPr>
              <p:cNvSpPr>
                <a:spLocks/>
              </p:cNvSpPr>
              <p:nvPr userDrawn="1"/>
            </p:nvSpPr>
            <p:spPr bwMode="auto">
              <a:xfrm>
                <a:off x="565" y="3680"/>
                <a:ext cx="107" cy="238"/>
              </a:xfrm>
              <a:custGeom>
                <a:avLst/>
                <a:gdLst>
                  <a:gd name="T0" fmla="*/ 1 w 213"/>
                  <a:gd name="T1" fmla="*/ 0 h 478"/>
                  <a:gd name="T2" fmla="*/ 1 w 213"/>
                  <a:gd name="T3" fmla="*/ 0 h 478"/>
                  <a:gd name="T4" fmla="*/ 1 w 213"/>
                  <a:gd name="T5" fmla="*/ 0 h 478"/>
                  <a:gd name="T6" fmla="*/ 1 w 213"/>
                  <a:gd name="T7" fmla="*/ 0 h 478"/>
                  <a:gd name="T8" fmla="*/ 1 w 213"/>
                  <a:gd name="T9" fmla="*/ 0 h 478"/>
                  <a:gd name="T10" fmla="*/ 1 w 213"/>
                  <a:gd name="T11" fmla="*/ 0 h 478"/>
                  <a:gd name="T12" fmla="*/ 1 w 213"/>
                  <a:gd name="T13" fmla="*/ 0 h 478"/>
                  <a:gd name="T14" fmla="*/ 0 w 213"/>
                  <a:gd name="T15" fmla="*/ 0 h 478"/>
                  <a:gd name="T16" fmla="*/ 1 w 213"/>
                  <a:gd name="T17" fmla="*/ 0 h 478"/>
                  <a:gd name="T18" fmla="*/ 1 w 213"/>
                  <a:gd name="T19" fmla="*/ 0 h 4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13" h="478">
                    <a:moveTo>
                      <a:pt x="24" y="0"/>
                    </a:moveTo>
                    <a:lnTo>
                      <a:pt x="91" y="25"/>
                    </a:lnTo>
                    <a:lnTo>
                      <a:pt x="80" y="192"/>
                    </a:lnTo>
                    <a:lnTo>
                      <a:pt x="106" y="327"/>
                    </a:lnTo>
                    <a:lnTo>
                      <a:pt x="213" y="451"/>
                    </a:lnTo>
                    <a:lnTo>
                      <a:pt x="97" y="478"/>
                    </a:lnTo>
                    <a:lnTo>
                      <a:pt x="30" y="344"/>
                    </a:lnTo>
                    <a:lnTo>
                      <a:pt x="0" y="57"/>
                    </a:lnTo>
                    <a:lnTo>
                      <a:pt x="24"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65" name="Group 28">
                <a:extLst>
                  <a:ext uri="{FF2B5EF4-FFF2-40B4-BE49-F238E27FC236}">
                    <a16:creationId xmlns:a16="http://schemas.microsoft.com/office/drawing/2014/main" id="{35B41FFA-59ED-4216-B5DD-07413B5E78D0}"/>
                  </a:ext>
                </a:extLst>
              </p:cNvPr>
              <p:cNvGrpSpPr>
                <a:grpSpLocks/>
              </p:cNvGrpSpPr>
              <p:nvPr userDrawn="1"/>
            </p:nvGrpSpPr>
            <p:grpSpPr bwMode="auto">
              <a:xfrm>
                <a:off x="5" y="3490"/>
                <a:ext cx="1124" cy="678"/>
                <a:chOff x="5" y="3490"/>
                <a:chExt cx="1124" cy="678"/>
              </a:xfrm>
            </p:grpSpPr>
            <p:sp>
              <p:nvSpPr>
                <p:cNvPr id="1066" name="Freeform 29">
                  <a:extLst>
                    <a:ext uri="{FF2B5EF4-FFF2-40B4-BE49-F238E27FC236}">
                      <a16:creationId xmlns:a16="http://schemas.microsoft.com/office/drawing/2014/main" id="{52B52C8E-C730-47F6-9B44-1620594CE302}"/>
                    </a:ext>
                  </a:extLst>
                </p:cNvPr>
                <p:cNvSpPr>
                  <a:spLocks/>
                </p:cNvSpPr>
                <p:nvPr userDrawn="1"/>
              </p:nvSpPr>
              <p:spPr bwMode="auto">
                <a:xfrm>
                  <a:off x="669" y="4048"/>
                  <a:ext cx="75" cy="87"/>
                </a:xfrm>
                <a:custGeom>
                  <a:avLst/>
                  <a:gdLst>
                    <a:gd name="T0" fmla="*/ 1 w 150"/>
                    <a:gd name="T1" fmla="*/ 0 h 173"/>
                    <a:gd name="T2" fmla="*/ 1 w 150"/>
                    <a:gd name="T3" fmla="*/ 1 h 173"/>
                    <a:gd name="T4" fmla="*/ 0 w 150"/>
                    <a:gd name="T5" fmla="*/ 1 h 173"/>
                    <a:gd name="T6" fmla="*/ 1 w 150"/>
                    <a:gd name="T7" fmla="*/ 1 h 173"/>
                    <a:gd name="T8" fmla="*/ 1 w 150"/>
                    <a:gd name="T9" fmla="*/ 1 h 173"/>
                    <a:gd name="T10" fmla="*/ 1 w 150"/>
                    <a:gd name="T11" fmla="*/ 1 h 173"/>
                    <a:gd name="T12" fmla="*/ 1 w 150"/>
                    <a:gd name="T13" fmla="*/ 0 h 173"/>
                    <a:gd name="T14" fmla="*/ 1 w 150"/>
                    <a:gd name="T15" fmla="*/ 0 h 17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0" h="173">
                      <a:moveTo>
                        <a:pt x="110" y="0"/>
                      </a:moveTo>
                      <a:lnTo>
                        <a:pt x="40" y="66"/>
                      </a:lnTo>
                      <a:lnTo>
                        <a:pt x="0" y="173"/>
                      </a:lnTo>
                      <a:lnTo>
                        <a:pt x="80" y="160"/>
                      </a:lnTo>
                      <a:lnTo>
                        <a:pt x="103" y="84"/>
                      </a:lnTo>
                      <a:lnTo>
                        <a:pt x="150" y="27"/>
                      </a:lnTo>
                      <a:lnTo>
                        <a:pt x="11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7" name="Freeform 30">
                  <a:extLst>
                    <a:ext uri="{FF2B5EF4-FFF2-40B4-BE49-F238E27FC236}">
                      <a16:creationId xmlns:a16="http://schemas.microsoft.com/office/drawing/2014/main" id="{354AF3D5-6F48-4098-AB38-74545E34FF56}"/>
                    </a:ext>
                  </a:extLst>
                </p:cNvPr>
                <p:cNvSpPr>
                  <a:spLocks/>
                </p:cNvSpPr>
                <p:nvPr userDrawn="1"/>
              </p:nvSpPr>
              <p:spPr bwMode="auto">
                <a:xfrm>
                  <a:off x="5" y="3728"/>
                  <a:ext cx="842" cy="440"/>
                </a:xfrm>
                <a:custGeom>
                  <a:avLst/>
                  <a:gdLst>
                    <a:gd name="T0" fmla="*/ 1 w 1684"/>
                    <a:gd name="T1" fmla="*/ 0 h 880"/>
                    <a:gd name="T2" fmla="*/ 1 w 1684"/>
                    <a:gd name="T3" fmla="*/ 1 h 880"/>
                    <a:gd name="T4" fmla="*/ 0 w 1684"/>
                    <a:gd name="T5" fmla="*/ 1 h 880"/>
                    <a:gd name="T6" fmla="*/ 1 w 1684"/>
                    <a:gd name="T7" fmla="*/ 1 h 880"/>
                    <a:gd name="T8" fmla="*/ 1 w 1684"/>
                    <a:gd name="T9" fmla="*/ 1 h 880"/>
                    <a:gd name="T10" fmla="*/ 1 w 1684"/>
                    <a:gd name="T11" fmla="*/ 1 h 880"/>
                    <a:gd name="T12" fmla="*/ 1 w 1684"/>
                    <a:gd name="T13" fmla="*/ 1 h 880"/>
                    <a:gd name="T14" fmla="*/ 1 w 1684"/>
                    <a:gd name="T15" fmla="*/ 1 h 880"/>
                    <a:gd name="T16" fmla="*/ 1 w 1684"/>
                    <a:gd name="T17" fmla="*/ 1 h 880"/>
                    <a:gd name="T18" fmla="*/ 1 w 1684"/>
                    <a:gd name="T19" fmla="*/ 1 h 880"/>
                    <a:gd name="T20" fmla="*/ 1 w 1684"/>
                    <a:gd name="T21" fmla="*/ 1 h 880"/>
                    <a:gd name="T22" fmla="*/ 1 w 1684"/>
                    <a:gd name="T23" fmla="*/ 1 h 880"/>
                    <a:gd name="T24" fmla="*/ 1 w 1684"/>
                    <a:gd name="T25" fmla="*/ 1 h 880"/>
                    <a:gd name="T26" fmla="*/ 1 w 1684"/>
                    <a:gd name="T27" fmla="*/ 1 h 880"/>
                    <a:gd name="T28" fmla="*/ 1 w 1684"/>
                    <a:gd name="T29" fmla="*/ 1 h 880"/>
                    <a:gd name="T30" fmla="*/ 1 w 1684"/>
                    <a:gd name="T31" fmla="*/ 1 h 880"/>
                    <a:gd name="T32" fmla="*/ 1 w 1684"/>
                    <a:gd name="T33" fmla="*/ 1 h 880"/>
                    <a:gd name="T34" fmla="*/ 1 w 1684"/>
                    <a:gd name="T35" fmla="*/ 1 h 880"/>
                    <a:gd name="T36" fmla="*/ 1 w 1684"/>
                    <a:gd name="T37" fmla="*/ 1 h 880"/>
                    <a:gd name="T38" fmla="*/ 1 w 1684"/>
                    <a:gd name="T39" fmla="*/ 1 h 880"/>
                    <a:gd name="T40" fmla="*/ 1 w 1684"/>
                    <a:gd name="T41" fmla="*/ 1 h 880"/>
                    <a:gd name="T42" fmla="*/ 1 w 1684"/>
                    <a:gd name="T43" fmla="*/ 1 h 880"/>
                    <a:gd name="T44" fmla="*/ 1 w 1684"/>
                    <a:gd name="T45" fmla="*/ 1 h 880"/>
                    <a:gd name="T46" fmla="*/ 1 w 1684"/>
                    <a:gd name="T47" fmla="*/ 0 h 880"/>
                    <a:gd name="T48" fmla="*/ 1 w 1684"/>
                    <a:gd name="T49" fmla="*/ 0 h 880"/>
                    <a:gd name="T50" fmla="*/ 1 w 1684"/>
                    <a:gd name="T51" fmla="*/ 0 h 88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8" name="Freeform 31">
                  <a:extLst>
                    <a:ext uri="{FF2B5EF4-FFF2-40B4-BE49-F238E27FC236}">
                      <a16:creationId xmlns:a16="http://schemas.microsoft.com/office/drawing/2014/main" id="{3ED721C3-A4EC-419D-B745-65E923ABEAC7}"/>
                    </a:ext>
                  </a:extLst>
                </p:cNvPr>
                <p:cNvSpPr>
                  <a:spLocks/>
                </p:cNvSpPr>
                <p:nvPr userDrawn="1"/>
              </p:nvSpPr>
              <p:spPr bwMode="auto">
                <a:xfrm>
                  <a:off x="106" y="3770"/>
                  <a:ext cx="80" cy="167"/>
                </a:xfrm>
                <a:custGeom>
                  <a:avLst/>
                  <a:gdLst>
                    <a:gd name="T0" fmla="*/ 1 w 160"/>
                    <a:gd name="T1" fmla="*/ 0 h 335"/>
                    <a:gd name="T2" fmla="*/ 1 w 160"/>
                    <a:gd name="T3" fmla="*/ 0 h 335"/>
                    <a:gd name="T4" fmla="*/ 0 w 160"/>
                    <a:gd name="T5" fmla="*/ 0 h 335"/>
                    <a:gd name="T6" fmla="*/ 1 w 160"/>
                    <a:gd name="T7" fmla="*/ 0 h 335"/>
                    <a:gd name="T8" fmla="*/ 1 w 160"/>
                    <a:gd name="T9" fmla="*/ 0 h 335"/>
                    <a:gd name="T10" fmla="*/ 1 w 160"/>
                    <a:gd name="T11" fmla="*/ 0 h 335"/>
                    <a:gd name="T12" fmla="*/ 1 w 160"/>
                    <a:gd name="T13" fmla="*/ 0 h 335"/>
                    <a:gd name="T14" fmla="*/ 1 w 160"/>
                    <a:gd name="T15" fmla="*/ 0 h 335"/>
                    <a:gd name="T16" fmla="*/ 1 w 160"/>
                    <a:gd name="T17" fmla="*/ 0 h 33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0" h="335">
                      <a:moveTo>
                        <a:pt x="116" y="0"/>
                      </a:moveTo>
                      <a:lnTo>
                        <a:pt x="19" y="106"/>
                      </a:lnTo>
                      <a:lnTo>
                        <a:pt x="0" y="230"/>
                      </a:lnTo>
                      <a:lnTo>
                        <a:pt x="33" y="314"/>
                      </a:lnTo>
                      <a:lnTo>
                        <a:pt x="94" y="335"/>
                      </a:lnTo>
                      <a:lnTo>
                        <a:pt x="76" y="154"/>
                      </a:lnTo>
                      <a:lnTo>
                        <a:pt x="160" y="17"/>
                      </a:lnTo>
                      <a:lnTo>
                        <a:pt x="11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9" name="Freeform 32">
                  <a:extLst>
                    <a:ext uri="{FF2B5EF4-FFF2-40B4-BE49-F238E27FC236}">
                      <a16:creationId xmlns:a16="http://schemas.microsoft.com/office/drawing/2014/main" id="{72ECEA2B-2E2C-4523-A7D0-A05DDD4A6738}"/>
                    </a:ext>
                  </a:extLst>
                </p:cNvPr>
                <p:cNvSpPr>
                  <a:spLocks/>
                </p:cNvSpPr>
                <p:nvPr userDrawn="1"/>
              </p:nvSpPr>
              <p:spPr bwMode="auto">
                <a:xfrm>
                  <a:off x="449" y="3490"/>
                  <a:ext cx="322" cy="594"/>
                </a:xfrm>
                <a:custGeom>
                  <a:avLst/>
                  <a:gdLst>
                    <a:gd name="T0" fmla="*/ 1 w 642"/>
                    <a:gd name="T1" fmla="*/ 1 h 1188"/>
                    <a:gd name="T2" fmla="*/ 0 w 642"/>
                    <a:gd name="T3" fmla="*/ 1 h 1188"/>
                    <a:gd name="T4" fmla="*/ 1 w 642"/>
                    <a:gd name="T5" fmla="*/ 1 h 1188"/>
                    <a:gd name="T6" fmla="*/ 1 w 642"/>
                    <a:gd name="T7" fmla="*/ 0 h 1188"/>
                    <a:gd name="T8" fmla="*/ 1 w 642"/>
                    <a:gd name="T9" fmla="*/ 1 h 1188"/>
                    <a:gd name="T10" fmla="*/ 1 w 642"/>
                    <a:gd name="T11" fmla="*/ 1 h 1188"/>
                    <a:gd name="T12" fmla="*/ 1 w 642"/>
                    <a:gd name="T13" fmla="*/ 1 h 1188"/>
                    <a:gd name="T14" fmla="*/ 1 w 642"/>
                    <a:gd name="T15" fmla="*/ 1 h 1188"/>
                    <a:gd name="T16" fmla="*/ 1 w 642"/>
                    <a:gd name="T17" fmla="*/ 1 h 1188"/>
                    <a:gd name="T18" fmla="*/ 1 w 642"/>
                    <a:gd name="T19" fmla="*/ 1 h 1188"/>
                    <a:gd name="T20" fmla="*/ 1 w 642"/>
                    <a:gd name="T21" fmla="*/ 1 h 1188"/>
                    <a:gd name="T22" fmla="*/ 1 w 642"/>
                    <a:gd name="T23" fmla="*/ 1 h 1188"/>
                    <a:gd name="T24" fmla="*/ 1 w 642"/>
                    <a:gd name="T25" fmla="*/ 1 h 1188"/>
                    <a:gd name="T26" fmla="*/ 1 w 642"/>
                    <a:gd name="T27" fmla="*/ 1 h 11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42" h="1188">
                      <a:moveTo>
                        <a:pt x="218" y="896"/>
                      </a:moveTo>
                      <a:lnTo>
                        <a:pt x="0" y="124"/>
                      </a:lnTo>
                      <a:lnTo>
                        <a:pt x="81" y="38"/>
                      </a:lnTo>
                      <a:lnTo>
                        <a:pt x="258" y="0"/>
                      </a:lnTo>
                      <a:lnTo>
                        <a:pt x="399" y="57"/>
                      </a:lnTo>
                      <a:lnTo>
                        <a:pt x="642" y="1188"/>
                      </a:lnTo>
                      <a:lnTo>
                        <a:pt x="555" y="1091"/>
                      </a:lnTo>
                      <a:lnTo>
                        <a:pt x="355" y="97"/>
                      </a:lnTo>
                      <a:lnTo>
                        <a:pt x="226" y="61"/>
                      </a:lnTo>
                      <a:lnTo>
                        <a:pt x="119" y="74"/>
                      </a:lnTo>
                      <a:lnTo>
                        <a:pt x="76" y="141"/>
                      </a:lnTo>
                      <a:lnTo>
                        <a:pt x="306" y="924"/>
                      </a:lnTo>
                      <a:lnTo>
                        <a:pt x="218" y="89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0" name="Freeform 33">
                  <a:extLst>
                    <a:ext uri="{FF2B5EF4-FFF2-40B4-BE49-F238E27FC236}">
                      <a16:creationId xmlns:a16="http://schemas.microsoft.com/office/drawing/2014/main" id="{08AE73DA-5D48-4040-B41B-E2C9DF05A81B}"/>
                    </a:ext>
                  </a:extLst>
                </p:cNvPr>
                <p:cNvSpPr>
                  <a:spLocks/>
                </p:cNvSpPr>
                <p:nvPr userDrawn="1"/>
              </p:nvSpPr>
              <p:spPr bwMode="auto">
                <a:xfrm>
                  <a:off x="578" y="3650"/>
                  <a:ext cx="96" cy="252"/>
                </a:xfrm>
                <a:custGeom>
                  <a:avLst/>
                  <a:gdLst>
                    <a:gd name="T0" fmla="*/ 0 w 192"/>
                    <a:gd name="T1" fmla="*/ 1 h 504"/>
                    <a:gd name="T2" fmla="*/ 1 w 192"/>
                    <a:gd name="T3" fmla="*/ 1 h 504"/>
                    <a:gd name="T4" fmla="*/ 1 w 192"/>
                    <a:gd name="T5" fmla="*/ 1 h 504"/>
                    <a:gd name="T6" fmla="*/ 1 w 192"/>
                    <a:gd name="T7" fmla="*/ 1 h 504"/>
                    <a:gd name="T8" fmla="*/ 1 w 192"/>
                    <a:gd name="T9" fmla="*/ 1 h 504"/>
                    <a:gd name="T10" fmla="*/ 1 w 192"/>
                    <a:gd name="T11" fmla="*/ 1 h 504"/>
                    <a:gd name="T12" fmla="*/ 1 w 192"/>
                    <a:gd name="T13" fmla="*/ 1 h 504"/>
                    <a:gd name="T14" fmla="*/ 1 w 192"/>
                    <a:gd name="T15" fmla="*/ 1 h 504"/>
                    <a:gd name="T16" fmla="*/ 1 w 192"/>
                    <a:gd name="T17" fmla="*/ 0 h 504"/>
                    <a:gd name="T18" fmla="*/ 0 w 192"/>
                    <a:gd name="T19" fmla="*/ 1 h 504"/>
                    <a:gd name="T20" fmla="*/ 0 w 192"/>
                    <a:gd name="T21" fmla="*/ 1 h 5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92" h="504">
                      <a:moveTo>
                        <a:pt x="0" y="27"/>
                      </a:moveTo>
                      <a:lnTo>
                        <a:pt x="76" y="194"/>
                      </a:lnTo>
                      <a:lnTo>
                        <a:pt x="113" y="318"/>
                      </a:lnTo>
                      <a:lnTo>
                        <a:pt x="116" y="504"/>
                      </a:lnTo>
                      <a:lnTo>
                        <a:pt x="192" y="504"/>
                      </a:lnTo>
                      <a:lnTo>
                        <a:pt x="187" y="360"/>
                      </a:lnTo>
                      <a:lnTo>
                        <a:pt x="162" y="208"/>
                      </a:lnTo>
                      <a:lnTo>
                        <a:pt x="99" y="59"/>
                      </a:lnTo>
                      <a:lnTo>
                        <a:pt x="63" y="0"/>
                      </a:lnTo>
                      <a:lnTo>
                        <a:pt x="0" y="27"/>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1" name="Freeform 34">
                  <a:extLst>
                    <a:ext uri="{FF2B5EF4-FFF2-40B4-BE49-F238E27FC236}">
                      <a16:creationId xmlns:a16="http://schemas.microsoft.com/office/drawing/2014/main" id="{E5716444-5527-41D5-9FB3-2EDDF9138918}"/>
                    </a:ext>
                  </a:extLst>
                </p:cNvPr>
                <p:cNvSpPr>
                  <a:spLocks/>
                </p:cNvSpPr>
                <p:nvPr userDrawn="1"/>
              </p:nvSpPr>
              <p:spPr bwMode="auto">
                <a:xfrm>
                  <a:off x="328" y="3630"/>
                  <a:ext cx="195" cy="135"/>
                </a:xfrm>
                <a:custGeom>
                  <a:avLst/>
                  <a:gdLst>
                    <a:gd name="T0" fmla="*/ 1 w 390"/>
                    <a:gd name="T1" fmla="*/ 0 h 269"/>
                    <a:gd name="T2" fmla="*/ 1 w 390"/>
                    <a:gd name="T3" fmla="*/ 1 h 269"/>
                    <a:gd name="T4" fmla="*/ 1 w 390"/>
                    <a:gd name="T5" fmla="*/ 1 h 269"/>
                    <a:gd name="T6" fmla="*/ 0 w 390"/>
                    <a:gd name="T7" fmla="*/ 1 h 269"/>
                    <a:gd name="T8" fmla="*/ 0 w 390"/>
                    <a:gd name="T9" fmla="*/ 1 h 269"/>
                    <a:gd name="T10" fmla="*/ 1 w 390"/>
                    <a:gd name="T11" fmla="*/ 1 h 269"/>
                    <a:gd name="T12" fmla="*/ 1 w 390"/>
                    <a:gd name="T13" fmla="*/ 1 h 269"/>
                    <a:gd name="T14" fmla="*/ 1 w 390"/>
                    <a:gd name="T15" fmla="*/ 1 h 269"/>
                    <a:gd name="T16" fmla="*/ 1 w 390"/>
                    <a:gd name="T17" fmla="*/ 1 h 269"/>
                    <a:gd name="T18" fmla="*/ 1 w 390"/>
                    <a:gd name="T19" fmla="*/ 1 h 269"/>
                    <a:gd name="T20" fmla="*/ 1 w 390"/>
                    <a:gd name="T21" fmla="*/ 1 h 269"/>
                    <a:gd name="T22" fmla="*/ 1 w 390"/>
                    <a:gd name="T23" fmla="*/ 0 h 269"/>
                    <a:gd name="T24" fmla="*/ 1 w 390"/>
                    <a:gd name="T25" fmla="*/ 0 h 26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90" h="269">
                      <a:moveTo>
                        <a:pt x="297" y="0"/>
                      </a:moveTo>
                      <a:lnTo>
                        <a:pt x="257" y="17"/>
                      </a:lnTo>
                      <a:lnTo>
                        <a:pt x="253" y="66"/>
                      </a:lnTo>
                      <a:lnTo>
                        <a:pt x="0" y="169"/>
                      </a:lnTo>
                      <a:lnTo>
                        <a:pt x="0" y="222"/>
                      </a:lnTo>
                      <a:lnTo>
                        <a:pt x="284" y="226"/>
                      </a:lnTo>
                      <a:lnTo>
                        <a:pt x="320" y="269"/>
                      </a:lnTo>
                      <a:lnTo>
                        <a:pt x="390" y="266"/>
                      </a:lnTo>
                      <a:lnTo>
                        <a:pt x="383" y="190"/>
                      </a:lnTo>
                      <a:lnTo>
                        <a:pt x="116" y="176"/>
                      </a:lnTo>
                      <a:lnTo>
                        <a:pt x="333" y="89"/>
                      </a:lnTo>
                      <a:lnTo>
                        <a:pt x="29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2" name="Freeform 35">
                  <a:extLst>
                    <a:ext uri="{FF2B5EF4-FFF2-40B4-BE49-F238E27FC236}">
                      <a16:creationId xmlns:a16="http://schemas.microsoft.com/office/drawing/2014/main" id="{ACF1929F-1664-447D-A239-BBD20015A011}"/>
                    </a:ext>
                  </a:extLst>
                </p:cNvPr>
                <p:cNvSpPr>
                  <a:spLocks/>
                </p:cNvSpPr>
                <p:nvPr userDrawn="1"/>
              </p:nvSpPr>
              <p:spPr bwMode="auto">
                <a:xfrm>
                  <a:off x="658" y="3538"/>
                  <a:ext cx="471" cy="212"/>
                </a:xfrm>
                <a:custGeom>
                  <a:avLst/>
                  <a:gdLst>
                    <a:gd name="T0" fmla="*/ 0 w 941"/>
                    <a:gd name="T1" fmla="*/ 1 h 424"/>
                    <a:gd name="T2" fmla="*/ 1 w 941"/>
                    <a:gd name="T3" fmla="*/ 0 h 424"/>
                    <a:gd name="T4" fmla="*/ 1 w 941"/>
                    <a:gd name="T5" fmla="*/ 1 h 424"/>
                    <a:gd name="T6" fmla="*/ 1 w 941"/>
                    <a:gd name="T7" fmla="*/ 1 h 424"/>
                    <a:gd name="T8" fmla="*/ 1 w 941"/>
                    <a:gd name="T9" fmla="*/ 1 h 424"/>
                    <a:gd name="T10" fmla="*/ 1 w 941"/>
                    <a:gd name="T11" fmla="*/ 1 h 424"/>
                    <a:gd name="T12" fmla="*/ 1 w 941"/>
                    <a:gd name="T13" fmla="*/ 1 h 424"/>
                    <a:gd name="T14" fmla="*/ 1 w 941"/>
                    <a:gd name="T15" fmla="*/ 1 h 424"/>
                    <a:gd name="T16" fmla="*/ 1 w 941"/>
                    <a:gd name="T17" fmla="*/ 1 h 424"/>
                    <a:gd name="T18" fmla="*/ 1 w 941"/>
                    <a:gd name="T19" fmla="*/ 1 h 424"/>
                    <a:gd name="T20" fmla="*/ 0 w 941"/>
                    <a:gd name="T21" fmla="*/ 1 h 424"/>
                    <a:gd name="T22" fmla="*/ 0 w 941"/>
                    <a:gd name="T23" fmla="*/ 1 h 424"/>
                    <a:gd name="T24" fmla="*/ 0 w 941"/>
                    <a:gd name="T25" fmla="*/ 1 h 4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41" h="424">
                      <a:moveTo>
                        <a:pt x="0" y="131"/>
                      </a:moveTo>
                      <a:lnTo>
                        <a:pt x="863" y="0"/>
                      </a:lnTo>
                      <a:lnTo>
                        <a:pt x="926" y="78"/>
                      </a:lnTo>
                      <a:lnTo>
                        <a:pt x="941" y="181"/>
                      </a:lnTo>
                      <a:lnTo>
                        <a:pt x="903" y="282"/>
                      </a:lnTo>
                      <a:lnTo>
                        <a:pt x="57" y="424"/>
                      </a:lnTo>
                      <a:lnTo>
                        <a:pt x="53" y="384"/>
                      </a:lnTo>
                      <a:lnTo>
                        <a:pt x="863" y="242"/>
                      </a:lnTo>
                      <a:lnTo>
                        <a:pt x="893" y="145"/>
                      </a:lnTo>
                      <a:lnTo>
                        <a:pt x="840" y="57"/>
                      </a:lnTo>
                      <a:lnTo>
                        <a:pt x="0" y="185"/>
                      </a:lnTo>
                      <a:lnTo>
                        <a:pt x="0" y="13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3" name="Freeform 36">
                  <a:extLst>
                    <a:ext uri="{FF2B5EF4-FFF2-40B4-BE49-F238E27FC236}">
                      <a16:creationId xmlns:a16="http://schemas.microsoft.com/office/drawing/2014/main" id="{FEAEF32C-CBF6-48A2-86A8-6D328CA89C0B}"/>
                    </a:ext>
                  </a:extLst>
                </p:cNvPr>
                <p:cNvSpPr>
                  <a:spLocks/>
                </p:cNvSpPr>
                <p:nvPr userDrawn="1"/>
              </p:nvSpPr>
              <p:spPr bwMode="auto">
                <a:xfrm>
                  <a:off x="717" y="3606"/>
                  <a:ext cx="245" cy="86"/>
                </a:xfrm>
                <a:custGeom>
                  <a:avLst/>
                  <a:gdLst>
                    <a:gd name="T0" fmla="*/ 0 w 488"/>
                    <a:gd name="T1" fmla="*/ 0 h 173"/>
                    <a:gd name="T2" fmla="*/ 1 w 488"/>
                    <a:gd name="T3" fmla="*/ 0 h 173"/>
                    <a:gd name="T4" fmla="*/ 1 w 488"/>
                    <a:gd name="T5" fmla="*/ 0 h 173"/>
                    <a:gd name="T6" fmla="*/ 1 w 488"/>
                    <a:gd name="T7" fmla="*/ 0 h 173"/>
                    <a:gd name="T8" fmla="*/ 1 w 488"/>
                    <a:gd name="T9" fmla="*/ 0 h 173"/>
                    <a:gd name="T10" fmla="*/ 1 w 488"/>
                    <a:gd name="T11" fmla="*/ 0 h 173"/>
                    <a:gd name="T12" fmla="*/ 1 w 488"/>
                    <a:gd name="T13" fmla="*/ 0 h 173"/>
                    <a:gd name="T14" fmla="*/ 1 w 488"/>
                    <a:gd name="T15" fmla="*/ 0 h 173"/>
                    <a:gd name="T16" fmla="*/ 1 w 488"/>
                    <a:gd name="T17" fmla="*/ 0 h 173"/>
                    <a:gd name="T18" fmla="*/ 1 w 488"/>
                    <a:gd name="T19" fmla="*/ 0 h 173"/>
                    <a:gd name="T20" fmla="*/ 1 w 488"/>
                    <a:gd name="T21" fmla="*/ 0 h 173"/>
                    <a:gd name="T22" fmla="*/ 1 w 488"/>
                    <a:gd name="T23" fmla="*/ 0 h 173"/>
                    <a:gd name="T24" fmla="*/ 1 w 488"/>
                    <a:gd name="T25" fmla="*/ 0 h 173"/>
                    <a:gd name="T26" fmla="*/ 1 w 488"/>
                    <a:gd name="T27" fmla="*/ 0 h 173"/>
                    <a:gd name="T28" fmla="*/ 0 w 488"/>
                    <a:gd name="T29" fmla="*/ 0 h 173"/>
                    <a:gd name="T30" fmla="*/ 0 w 488"/>
                    <a:gd name="T31" fmla="*/ 0 h 17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88" h="173">
                      <a:moveTo>
                        <a:pt x="0" y="126"/>
                      </a:moveTo>
                      <a:lnTo>
                        <a:pt x="66" y="173"/>
                      </a:lnTo>
                      <a:lnTo>
                        <a:pt x="222" y="166"/>
                      </a:lnTo>
                      <a:lnTo>
                        <a:pt x="418" y="116"/>
                      </a:lnTo>
                      <a:lnTo>
                        <a:pt x="488" y="42"/>
                      </a:lnTo>
                      <a:lnTo>
                        <a:pt x="443" y="2"/>
                      </a:lnTo>
                      <a:lnTo>
                        <a:pt x="253" y="0"/>
                      </a:lnTo>
                      <a:lnTo>
                        <a:pt x="110" y="12"/>
                      </a:lnTo>
                      <a:lnTo>
                        <a:pt x="15" y="76"/>
                      </a:lnTo>
                      <a:lnTo>
                        <a:pt x="112" y="95"/>
                      </a:lnTo>
                      <a:lnTo>
                        <a:pt x="275" y="53"/>
                      </a:lnTo>
                      <a:lnTo>
                        <a:pt x="416" y="53"/>
                      </a:lnTo>
                      <a:lnTo>
                        <a:pt x="268" y="110"/>
                      </a:lnTo>
                      <a:lnTo>
                        <a:pt x="142" y="126"/>
                      </a:lnTo>
                      <a:lnTo>
                        <a:pt x="0" y="12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grpSp>
        <p:nvGrpSpPr>
          <p:cNvPr id="1035" name="Group 37">
            <a:extLst>
              <a:ext uri="{FF2B5EF4-FFF2-40B4-BE49-F238E27FC236}">
                <a16:creationId xmlns:a16="http://schemas.microsoft.com/office/drawing/2014/main" id="{6300639A-037E-441B-99D7-43DA4D78BA49}"/>
              </a:ext>
            </a:extLst>
          </p:cNvPr>
          <p:cNvGrpSpPr>
            <a:grpSpLocks/>
          </p:cNvGrpSpPr>
          <p:nvPr/>
        </p:nvGrpSpPr>
        <p:grpSpPr bwMode="auto">
          <a:xfrm>
            <a:off x="8680450" y="2116138"/>
            <a:ext cx="385763" cy="4308475"/>
            <a:chOff x="5468" y="1333"/>
            <a:chExt cx="243" cy="2714"/>
          </a:xfrm>
        </p:grpSpPr>
        <p:sp>
          <p:nvSpPr>
            <p:cNvPr id="1049" name="Freeform 38">
              <a:extLst>
                <a:ext uri="{FF2B5EF4-FFF2-40B4-BE49-F238E27FC236}">
                  <a16:creationId xmlns:a16="http://schemas.microsoft.com/office/drawing/2014/main" id="{B929A4C8-62C9-4C91-85D2-2FFFB5FB47E4}"/>
                </a:ext>
              </a:extLst>
            </p:cNvPr>
            <p:cNvSpPr>
              <a:spLocks/>
            </p:cNvSpPr>
            <p:nvPr userDrawn="1"/>
          </p:nvSpPr>
          <p:spPr bwMode="auto">
            <a:xfrm flipH="1">
              <a:off x="5468" y="2620"/>
              <a:ext cx="205" cy="1427"/>
            </a:xfrm>
            <a:custGeom>
              <a:avLst/>
              <a:gdLst>
                <a:gd name="T0" fmla="*/ 0 w 772"/>
                <a:gd name="T1" fmla="*/ 0 h 3266"/>
                <a:gd name="T2" fmla="*/ 0 w 772"/>
                <a:gd name="T3" fmla="*/ 0 h 3266"/>
                <a:gd name="T4" fmla="*/ 0 w 772"/>
                <a:gd name="T5" fmla="*/ 0 h 3266"/>
                <a:gd name="T6" fmla="*/ 0 w 772"/>
                <a:gd name="T7" fmla="*/ 0 h 3266"/>
                <a:gd name="T8" fmla="*/ 0 w 772"/>
                <a:gd name="T9" fmla="*/ 0 h 3266"/>
                <a:gd name="T10" fmla="*/ 0 w 772"/>
                <a:gd name="T11" fmla="*/ 0 h 3266"/>
                <a:gd name="T12" fmla="*/ 0 w 772"/>
                <a:gd name="T13" fmla="*/ 0 h 3266"/>
                <a:gd name="T14" fmla="*/ 0 w 772"/>
                <a:gd name="T15" fmla="*/ 0 h 3266"/>
                <a:gd name="T16" fmla="*/ 0 w 772"/>
                <a:gd name="T17" fmla="*/ 0 h 3266"/>
                <a:gd name="T18" fmla="*/ 0 w 772"/>
                <a:gd name="T19" fmla="*/ 0 h 3266"/>
                <a:gd name="T20" fmla="*/ 0 w 772"/>
                <a:gd name="T21" fmla="*/ 0 h 3266"/>
                <a:gd name="T22" fmla="*/ 0 w 772"/>
                <a:gd name="T23" fmla="*/ 0 h 3266"/>
                <a:gd name="T24" fmla="*/ 0 w 772"/>
                <a:gd name="T25" fmla="*/ 0 h 3266"/>
                <a:gd name="T26" fmla="*/ 0 w 772"/>
                <a:gd name="T27" fmla="*/ 0 h 3266"/>
                <a:gd name="T28" fmla="*/ 0 w 772"/>
                <a:gd name="T29" fmla="*/ 0 h 3266"/>
                <a:gd name="T30" fmla="*/ 0 w 772"/>
                <a:gd name="T31" fmla="*/ 0 h 3266"/>
                <a:gd name="T32" fmla="*/ 0 w 772"/>
                <a:gd name="T33" fmla="*/ 0 h 3266"/>
                <a:gd name="T34" fmla="*/ 0 w 772"/>
                <a:gd name="T35" fmla="*/ 0 h 3266"/>
                <a:gd name="T36" fmla="*/ 0 w 772"/>
                <a:gd name="T37" fmla="*/ 0 h 3266"/>
                <a:gd name="T38" fmla="*/ 0 w 772"/>
                <a:gd name="T39" fmla="*/ 0 h 3266"/>
                <a:gd name="T40" fmla="*/ 0 w 772"/>
                <a:gd name="T41" fmla="*/ 0 h 3266"/>
                <a:gd name="T42" fmla="*/ 0 w 772"/>
                <a:gd name="T43" fmla="*/ 0 h 3266"/>
                <a:gd name="T44" fmla="*/ 0 w 772"/>
                <a:gd name="T45" fmla="*/ 0 h 3266"/>
                <a:gd name="T46" fmla="*/ 0 w 772"/>
                <a:gd name="T47" fmla="*/ 0 h 3266"/>
                <a:gd name="T48" fmla="*/ 0 w 772"/>
                <a:gd name="T49" fmla="*/ 0 h 3266"/>
                <a:gd name="T50" fmla="*/ 0 w 772"/>
                <a:gd name="T51" fmla="*/ 0 h 3266"/>
                <a:gd name="T52" fmla="*/ 0 w 772"/>
                <a:gd name="T53" fmla="*/ 0 h 3266"/>
                <a:gd name="T54" fmla="*/ 0 w 772"/>
                <a:gd name="T55" fmla="*/ 0 h 3266"/>
                <a:gd name="T56" fmla="*/ 0 w 772"/>
                <a:gd name="T57" fmla="*/ 0 h 3266"/>
                <a:gd name="T58" fmla="*/ 0 w 772"/>
                <a:gd name="T59" fmla="*/ 0 h 3266"/>
                <a:gd name="T60" fmla="*/ 0 w 772"/>
                <a:gd name="T61" fmla="*/ 0 h 3266"/>
                <a:gd name="T62" fmla="*/ 0 w 772"/>
                <a:gd name="T63" fmla="*/ 0 h 3266"/>
                <a:gd name="T64" fmla="*/ 0 w 772"/>
                <a:gd name="T65" fmla="*/ 0 h 32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0" name="Freeform 39">
              <a:extLst>
                <a:ext uri="{FF2B5EF4-FFF2-40B4-BE49-F238E27FC236}">
                  <a16:creationId xmlns:a16="http://schemas.microsoft.com/office/drawing/2014/main" id="{4E845743-E42E-4EF7-BDC0-7CA9AF8F6820}"/>
                </a:ext>
              </a:extLst>
            </p:cNvPr>
            <p:cNvSpPr>
              <a:spLocks/>
            </p:cNvSpPr>
            <p:nvPr userDrawn="1"/>
          </p:nvSpPr>
          <p:spPr bwMode="auto">
            <a:xfrm flipH="1">
              <a:off x="5506" y="1333"/>
              <a:ext cx="205" cy="1633"/>
            </a:xfrm>
            <a:custGeom>
              <a:avLst/>
              <a:gdLst>
                <a:gd name="T0" fmla="*/ 0 w 772"/>
                <a:gd name="T1" fmla="*/ 1 h 3266"/>
                <a:gd name="T2" fmla="*/ 0 w 772"/>
                <a:gd name="T3" fmla="*/ 1 h 3266"/>
                <a:gd name="T4" fmla="*/ 0 w 772"/>
                <a:gd name="T5" fmla="*/ 1 h 3266"/>
                <a:gd name="T6" fmla="*/ 0 w 772"/>
                <a:gd name="T7" fmla="*/ 1 h 3266"/>
                <a:gd name="T8" fmla="*/ 0 w 772"/>
                <a:gd name="T9" fmla="*/ 1 h 3266"/>
                <a:gd name="T10" fmla="*/ 0 w 772"/>
                <a:gd name="T11" fmla="*/ 1 h 3266"/>
                <a:gd name="T12" fmla="*/ 0 w 772"/>
                <a:gd name="T13" fmla="*/ 1 h 3266"/>
                <a:gd name="T14" fmla="*/ 0 w 772"/>
                <a:gd name="T15" fmla="*/ 1 h 3266"/>
                <a:gd name="T16" fmla="*/ 0 w 772"/>
                <a:gd name="T17" fmla="*/ 1 h 3266"/>
                <a:gd name="T18" fmla="*/ 0 w 772"/>
                <a:gd name="T19" fmla="*/ 1 h 3266"/>
                <a:gd name="T20" fmla="*/ 0 w 772"/>
                <a:gd name="T21" fmla="*/ 1 h 3266"/>
                <a:gd name="T22" fmla="*/ 0 w 772"/>
                <a:gd name="T23" fmla="*/ 1 h 3266"/>
                <a:gd name="T24" fmla="*/ 0 w 772"/>
                <a:gd name="T25" fmla="*/ 1 h 3266"/>
                <a:gd name="T26" fmla="*/ 0 w 772"/>
                <a:gd name="T27" fmla="*/ 1 h 3266"/>
                <a:gd name="T28" fmla="*/ 0 w 772"/>
                <a:gd name="T29" fmla="*/ 1 h 3266"/>
                <a:gd name="T30" fmla="*/ 0 w 772"/>
                <a:gd name="T31" fmla="*/ 0 h 3266"/>
                <a:gd name="T32" fmla="*/ 0 w 772"/>
                <a:gd name="T33" fmla="*/ 1 h 3266"/>
                <a:gd name="T34" fmla="*/ 0 w 772"/>
                <a:gd name="T35" fmla="*/ 1 h 3266"/>
                <a:gd name="T36" fmla="*/ 0 w 772"/>
                <a:gd name="T37" fmla="*/ 1 h 3266"/>
                <a:gd name="T38" fmla="*/ 0 w 772"/>
                <a:gd name="T39" fmla="*/ 1 h 3266"/>
                <a:gd name="T40" fmla="*/ 0 w 772"/>
                <a:gd name="T41" fmla="*/ 1 h 3266"/>
                <a:gd name="T42" fmla="*/ 0 w 772"/>
                <a:gd name="T43" fmla="*/ 1 h 3266"/>
                <a:gd name="T44" fmla="*/ 0 w 772"/>
                <a:gd name="T45" fmla="*/ 1 h 3266"/>
                <a:gd name="T46" fmla="*/ 0 w 772"/>
                <a:gd name="T47" fmla="*/ 1 h 3266"/>
                <a:gd name="T48" fmla="*/ 0 w 772"/>
                <a:gd name="T49" fmla="*/ 1 h 3266"/>
                <a:gd name="T50" fmla="*/ 0 w 772"/>
                <a:gd name="T51" fmla="*/ 1 h 3266"/>
                <a:gd name="T52" fmla="*/ 0 w 772"/>
                <a:gd name="T53" fmla="*/ 1 h 3266"/>
                <a:gd name="T54" fmla="*/ 0 w 772"/>
                <a:gd name="T55" fmla="*/ 1 h 3266"/>
                <a:gd name="T56" fmla="*/ 0 w 772"/>
                <a:gd name="T57" fmla="*/ 1 h 3266"/>
                <a:gd name="T58" fmla="*/ 0 w 772"/>
                <a:gd name="T59" fmla="*/ 1 h 3266"/>
                <a:gd name="T60" fmla="*/ 0 w 772"/>
                <a:gd name="T61" fmla="*/ 1 h 3266"/>
                <a:gd name="T62" fmla="*/ 0 w 772"/>
                <a:gd name="T63" fmla="*/ 1 h 3266"/>
                <a:gd name="T64" fmla="*/ 0 w 772"/>
                <a:gd name="T65" fmla="*/ 1 h 32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36" name="Group 40">
            <a:extLst>
              <a:ext uri="{FF2B5EF4-FFF2-40B4-BE49-F238E27FC236}">
                <a16:creationId xmlns:a16="http://schemas.microsoft.com/office/drawing/2014/main" id="{3C62E401-1E44-474B-BF0E-5C4432EF26FE}"/>
              </a:ext>
            </a:extLst>
          </p:cNvPr>
          <p:cNvGrpSpPr>
            <a:grpSpLocks/>
          </p:cNvGrpSpPr>
          <p:nvPr/>
        </p:nvGrpSpPr>
        <p:grpSpPr bwMode="auto">
          <a:xfrm>
            <a:off x="7318375" y="90488"/>
            <a:ext cx="2133600" cy="1911350"/>
            <a:chOff x="4610" y="57"/>
            <a:chExt cx="1344" cy="1204"/>
          </a:xfrm>
        </p:grpSpPr>
        <p:grpSp>
          <p:nvGrpSpPr>
            <p:cNvPr id="1037" name="Group 41">
              <a:extLst>
                <a:ext uri="{FF2B5EF4-FFF2-40B4-BE49-F238E27FC236}">
                  <a16:creationId xmlns:a16="http://schemas.microsoft.com/office/drawing/2014/main" id="{9DCB2D28-EE56-4140-93B2-912D1BF86536}"/>
                </a:ext>
              </a:extLst>
            </p:cNvPr>
            <p:cNvGrpSpPr>
              <a:grpSpLocks/>
            </p:cNvGrpSpPr>
            <p:nvPr userDrawn="1"/>
          </p:nvGrpSpPr>
          <p:grpSpPr bwMode="auto">
            <a:xfrm>
              <a:off x="4610" y="57"/>
              <a:ext cx="1344" cy="1204"/>
              <a:chOff x="4610" y="57"/>
              <a:chExt cx="1344" cy="1204"/>
            </a:xfrm>
          </p:grpSpPr>
          <p:sp>
            <p:nvSpPr>
              <p:cNvPr id="1039" name="Freeform 42">
                <a:extLst>
                  <a:ext uri="{FF2B5EF4-FFF2-40B4-BE49-F238E27FC236}">
                    <a16:creationId xmlns:a16="http://schemas.microsoft.com/office/drawing/2014/main" id="{57982AE3-90DC-4C59-B3CA-CEB6C115EA0B}"/>
                  </a:ext>
                </a:extLst>
              </p:cNvPr>
              <p:cNvSpPr>
                <a:spLocks/>
              </p:cNvSpPr>
              <p:nvPr userDrawn="1"/>
            </p:nvSpPr>
            <p:spPr bwMode="auto">
              <a:xfrm rot="-3172564">
                <a:off x="5430" y="1086"/>
                <a:ext cx="62" cy="288"/>
              </a:xfrm>
              <a:custGeom>
                <a:avLst/>
                <a:gdLst>
                  <a:gd name="T0" fmla="*/ 0 w 245"/>
                  <a:gd name="T1" fmla="*/ 0 h 806"/>
                  <a:gd name="T2" fmla="*/ 0 w 245"/>
                  <a:gd name="T3" fmla="*/ 0 h 806"/>
                  <a:gd name="T4" fmla="*/ 0 w 245"/>
                  <a:gd name="T5" fmla="*/ 0 h 806"/>
                  <a:gd name="T6" fmla="*/ 0 w 245"/>
                  <a:gd name="T7" fmla="*/ 0 h 806"/>
                  <a:gd name="T8" fmla="*/ 0 w 245"/>
                  <a:gd name="T9" fmla="*/ 0 h 806"/>
                  <a:gd name="T10" fmla="*/ 0 w 245"/>
                  <a:gd name="T11" fmla="*/ 0 h 806"/>
                  <a:gd name="T12" fmla="*/ 0 w 245"/>
                  <a:gd name="T13" fmla="*/ 0 h 806"/>
                  <a:gd name="T14" fmla="*/ 0 w 245"/>
                  <a:gd name="T15" fmla="*/ 0 h 80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5" h="806">
                    <a:moveTo>
                      <a:pt x="123" y="9"/>
                    </a:moveTo>
                    <a:lnTo>
                      <a:pt x="131" y="342"/>
                    </a:lnTo>
                    <a:lnTo>
                      <a:pt x="0" y="806"/>
                    </a:lnTo>
                    <a:lnTo>
                      <a:pt x="79" y="789"/>
                    </a:lnTo>
                    <a:lnTo>
                      <a:pt x="218" y="376"/>
                    </a:lnTo>
                    <a:lnTo>
                      <a:pt x="245" y="0"/>
                    </a:lnTo>
                    <a:lnTo>
                      <a:pt x="123" y="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40" name="Group 43">
                <a:extLst>
                  <a:ext uri="{FF2B5EF4-FFF2-40B4-BE49-F238E27FC236}">
                    <a16:creationId xmlns:a16="http://schemas.microsoft.com/office/drawing/2014/main" id="{C17FFA76-11EF-4493-9388-4FC961E134E2}"/>
                  </a:ext>
                </a:extLst>
              </p:cNvPr>
              <p:cNvGrpSpPr>
                <a:grpSpLocks/>
              </p:cNvGrpSpPr>
              <p:nvPr userDrawn="1"/>
            </p:nvGrpSpPr>
            <p:grpSpPr bwMode="auto">
              <a:xfrm>
                <a:off x="4610" y="57"/>
                <a:ext cx="1344" cy="985"/>
                <a:chOff x="4610" y="57"/>
                <a:chExt cx="1344" cy="985"/>
              </a:xfrm>
            </p:grpSpPr>
            <p:sp>
              <p:nvSpPr>
                <p:cNvPr id="1041" name="Freeform 44">
                  <a:extLst>
                    <a:ext uri="{FF2B5EF4-FFF2-40B4-BE49-F238E27FC236}">
                      <a16:creationId xmlns:a16="http://schemas.microsoft.com/office/drawing/2014/main" id="{21F0B496-149B-439D-A108-4DDE0C0A99E2}"/>
                    </a:ext>
                  </a:extLst>
                </p:cNvPr>
                <p:cNvSpPr>
                  <a:spLocks/>
                </p:cNvSpPr>
                <p:nvPr userDrawn="1"/>
              </p:nvSpPr>
              <p:spPr bwMode="auto">
                <a:xfrm rot="-3172564">
                  <a:off x="4966" y="71"/>
                  <a:ext cx="153" cy="125"/>
                </a:xfrm>
                <a:custGeom>
                  <a:avLst/>
                  <a:gdLst>
                    <a:gd name="T0" fmla="*/ 0 w 604"/>
                    <a:gd name="T1" fmla="*/ 0 h 349"/>
                    <a:gd name="T2" fmla="*/ 0 w 604"/>
                    <a:gd name="T3" fmla="*/ 0 h 349"/>
                    <a:gd name="T4" fmla="*/ 0 w 604"/>
                    <a:gd name="T5" fmla="*/ 0 h 349"/>
                    <a:gd name="T6" fmla="*/ 0 w 604"/>
                    <a:gd name="T7" fmla="*/ 0 h 349"/>
                    <a:gd name="T8" fmla="*/ 0 w 604"/>
                    <a:gd name="T9" fmla="*/ 0 h 349"/>
                    <a:gd name="T10" fmla="*/ 0 w 604"/>
                    <a:gd name="T11" fmla="*/ 0 h 349"/>
                    <a:gd name="T12" fmla="*/ 0 w 604"/>
                    <a:gd name="T13" fmla="*/ 0 h 349"/>
                    <a:gd name="T14" fmla="*/ 0 w 604"/>
                    <a:gd name="T15" fmla="*/ 0 h 349"/>
                    <a:gd name="T16" fmla="*/ 0 w 604"/>
                    <a:gd name="T17" fmla="*/ 0 h 34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04" h="349">
                      <a:moveTo>
                        <a:pt x="0" y="0"/>
                      </a:moveTo>
                      <a:lnTo>
                        <a:pt x="298" y="184"/>
                      </a:lnTo>
                      <a:lnTo>
                        <a:pt x="500" y="349"/>
                      </a:lnTo>
                      <a:lnTo>
                        <a:pt x="604" y="140"/>
                      </a:lnTo>
                      <a:lnTo>
                        <a:pt x="359" y="9"/>
                      </a:lnTo>
                      <a:lnTo>
                        <a:pt x="464" y="184"/>
                      </a:lnTo>
                      <a:lnTo>
                        <a:pt x="131" y="17"/>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45">
                  <a:extLst>
                    <a:ext uri="{FF2B5EF4-FFF2-40B4-BE49-F238E27FC236}">
                      <a16:creationId xmlns:a16="http://schemas.microsoft.com/office/drawing/2014/main" id="{13A4BDA2-3412-4324-84E5-B41432DEA481}"/>
                    </a:ext>
                  </a:extLst>
                </p:cNvPr>
                <p:cNvSpPr>
                  <a:spLocks/>
                </p:cNvSpPr>
                <p:nvPr userDrawn="1"/>
              </p:nvSpPr>
              <p:spPr bwMode="auto">
                <a:xfrm rot="-3172564">
                  <a:off x="5060" y="320"/>
                  <a:ext cx="269" cy="438"/>
                </a:xfrm>
                <a:custGeom>
                  <a:avLst/>
                  <a:gdLst>
                    <a:gd name="T0" fmla="*/ 0 w 1064"/>
                    <a:gd name="T1" fmla="*/ 0 h 1230"/>
                    <a:gd name="T2" fmla="*/ 0 w 1064"/>
                    <a:gd name="T3" fmla="*/ 0 h 1230"/>
                    <a:gd name="T4" fmla="*/ 0 w 1064"/>
                    <a:gd name="T5" fmla="*/ 0 h 1230"/>
                    <a:gd name="T6" fmla="*/ 0 w 1064"/>
                    <a:gd name="T7" fmla="*/ 0 h 1230"/>
                    <a:gd name="T8" fmla="*/ 0 w 1064"/>
                    <a:gd name="T9" fmla="*/ 0 h 1230"/>
                    <a:gd name="T10" fmla="*/ 0 w 1064"/>
                    <a:gd name="T11" fmla="*/ 0 h 1230"/>
                    <a:gd name="T12" fmla="*/ 0 w 1064"/>
                    <a:gd name="T13" fmla="*/ 0 h 1230"/>
                    <a:gd name="T14" fmla="*/ 0 w 1064"/>
                    <a:gd name="T15" fmla="*/ 0 h 1230"/>
                    <a:gd name="T16" fmla="*/ 0 w 1064"/>
                    <a:gd name="T17" fmla="*/ 0 h 1230"/>
                    <a:gd name="T18" fmla="*/ 0 w 1064"/>
                    <a:gd name="T19" fmla="*/ 0 h 1230"/>
                    <a:gd name="T20" fmla="*/ 0 w 1064"/>
                    <a:gd name="T21" fmla="*/ 0 h 1230"/>
                    <a:gd name="T22" fmla="*/ 0 w 1064"/>
                    <a:gd name="T23" fmla="*/ 0 h 1230"/>
                    <a:gd name="T24" fmla="*/ 0 w 1064"/>
                    <a:gd name="T25" fmla="*/ 0 h 1230"/>
                    <a:gd name="T26" fmla="*/ 0 w 1064"/>
                    <a:gd name="T27" fmla="*/ 0 h 1230"/>
                    <a:gd name="T28" fmla="*/ 0 w 1064"/>
                    <a:gd name="T29" fmla="*/ 0 h 1230"/>
                    <a:gd name="T30" fmla="*/ 0 w 1064"/>
                    <a:gd name="T31" fmla="*/ 0 h 1230"/>
                    <a:gd name="T32" fmla="*/ 0 w 1064"/>
                    <a:gd name="T33" fmla="*/ 0 h 1230"/>
                    <a:gd name="T34" fmla="*/ 0 w 1064"/>
                    <a:gd name="T35" fmla="*/ 0 h 1230"/>
                    <a:gd name="T36" fmla="*/ 0 w 1064"/>
                    <a:gd name="T37" fmla="*/ 0 h 1230"/>
                    <a:gd name="T38" fmla="*/ 0 w 1064"/>
                    <a:gd name="T39" fmla="*/ 0 h 1230"/>
                    <a:gd name="T40" fmla="*/ 0 w 1064"/>
                    <a:gd name="T41" fmla="*/ 0 h 1230"/>
                    <a:gd name="T42" fmla="*/ 0 w 1064"/>
                    <a:gd name="T43" fmla="*/ 0 h 123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1064" h="1230">
                      <a:moveTo>
                        <a:pt x="741" y="129"/>
                      </a:moveTo>
                      <a:lnTo>
                        <a:pt x="485" y="352"/>
                      </a:lnTo>
                      <a:lnTo>
                        <a:pt x="163" y="762"/>
                      </a:lnTo>
                      <a:lnTo>
                        <a:pt x="0" y="1101"/>
                      </a:lnTo>
                      <a:lnTo>
                        <a:pt x="59" y="1230"/>
                      </a:lnTo>
                      <a:lnTo>
                        <a:pt x="262" y="1201"/>
                      </a:lnTo>
                      <a:lnTo>
                        <a:pt x="578" y="914"/>
                      </a:lnTo>
                      <a:lnTo>
                        <a:pt x="876" y="534"/>
                      </a:lnTo>
                      <a:lnTo>
                        <a:pt x="1034" y="270"/>
                      </a:lnTo>
                      <a:lnTo>
                        <a:pt x="1064" y="84"/>
                      </a:lnTo>
                      <a:lnTo>
                        <a:pt x="977" y="0"/>
                      </a:lnTo>
                      <a:lnTo>
                        <a:pt x="836" y="65"/>
                      </a:lnTo>
                      <a:lnTo>
                        <a:pt x="969" y="107"/>
                      </a:lnTo>
                      <a:lnTo>
                        <a:pt x="876" y="352"/>
                      </a:lnTo>
                      <a:lnTo>
                        <a:pt x="690" y="656"/>
                      </a:lnTo>
                      <a:lnTo>
                        <a:pt x="350" y="1008"/>
                      </a:lnTo>
                      <a:lnTo>
                        <a:pt x="116" y="1114"/>
                      </a:lnTo>
                      <a:lnTo>
                        <a:pt x="135" y="943"/>
                      </a:lnTo>
                      <a:lnTo>
                        <a:pt x="437" y="504"/>
                      </a:lnTo>
                      <a:lnTo>
                        <a:pt x="831" y="118"/>
                      </a:lnTo>
                      <a:lnTo>
                        <a:pt x="741" y="12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 name="Freeform 46">
                  <a:extLst>
                    <a:ext uri="{FF2B5EF4-FFF2-40B4-BE49-F238E27FC236}">
                      <a16:creationId xmlns:a16="http://schemas.microsoft.com/office/drawing/2014/main" id="{239EB5AD-7FD0-41B3-8268-BFCF479928DE}"/>
                    </a:ext>
                  </a:extLst>
                </p:cNvPr>
                <p:cNvSpPr>
                  <a:spLocks/>
                </p:cNvSpPr>
                <p:nvPr userDrawn="1"/>
              </p:nvSpPr>
              <p:spPr bwMode="auto">
                <a:xfrm rot="-3172564">
                  <a:off x="4870" y="170"/>
                  <a:ext cx="505" cy="898"/>
                </a:xfrm>
                <a:custGeom>
                  <a:avLst/>
                  <a:gdLst>
                    <a:gd name="T0" fmla="*/ 0 w 2002"/>
                    <a:gd name="T1" fmla="*/ 0 h 2521"/>
                    <a:gd name="T2" fmla="*/ 0 w 2002"/>
                    <a:gd name="T3" fmla="*/ 0 h 2521"/>
                    <a:gd name="T4" fmla="*/ 0 w 2002"/>
                    <a:gd name="T5" fmla="*/ 0 h 2521"/>
                    <a:gd name="T6" fmla="*/ 0 w 2002"/>
                    <a:gd name="T7" fmla="*/ 0 h 2521"/>
                    <a:gd name="T8" fmla="*/ 0 w 2002"/>
                    <a:gd name="T9" fmla="*/ 0 h 2521"/>
                    <a:gd name="T10" fmla="*/ 0 w 2002"/>
                    <a:gd name="T11" fmla="*/ 0 h 25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002" h="2521">
                      <a:moveTo>
                        <a:pt x="1941" y="0"/>
                      </a:moveTo>
                      <a:lnTo>
                        <a:pt x="0" y="2521"/>
                      </a:lnTo>
                      <a:lnTo>
                        <a:pt x="192" y="2450"/>
                      </a:lnTo>
                      <a:lnTo>
                        <a:pt x="2002" y="61"/>
                      </a:lnTo>
                      <a:lnTo>
                        <a:pt x="194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 name="Freeform 47">
                  <a:extLst>
                    <a:ext uri="{FF2B5EF4-FFF2-40B4-BE49-F238E27FC236}">
                      <a16:creationId xmlns:a16="http://schemas.microsoft.com/office/drawing/2014/main" id="{7D13F326-E06B-4090-999D-2B5D53CEACF7}"/>
                    </a:ext>
                  </a:extLst>
                </p:cNvPr>
                <p:cNvSpPr>
                  <a:spLocks/>
                </p:cNvSpPr>
                <p:nvPr userDrawn="1"/>
              </p:nvSpPr>
              <p:spPr bwMode="auto">
                <a:xfrm rot="-3172564">
                  <a:off x="4903" y="-19"/>
                  <a:ext cx="758" cy="1344"/>
                </a:xfrm>
                <a:custGeom>
                  <a:avLst/>
                  <a:gdLst>
                    <a:gd name="T0" fmla="*/ 0 w 3007"/>
                    <a:gd name="T1" fmla="*/ 0 h 3771"/>
                    <a:gd name="T2" fmla="*/ 0 w 3007"/>
                    <a:gd name="T3" fmla="*/ 0 h 3771"/>
                    <a:gd name="T4" fmla="*/ 0 w 3007"/>
                    <a:gd name="T5" fmla="*/ 0 h 3771"/>
                    <a:gd name="T6" fmla="*/ 0 w 3007"/>
                    <a:gd name="T7" fmla="*/ 0 h 3771"/>
                    <a:gd name="T8" fmla="*/ 0 w 3007"/>
                    <a:gd name="T9" fmla="*/ 0 h 3771"/>
                    <a:gd name="T10" fmla="*/ 0 w 3007"/>
                    <a:gd name="T11" fmla="*/ 0 h 3771"/>
                    <a:gd name="T12" fmla="*/ 0 w 3007"/>
                    <a:gd name="T13" fmla="*/ 0 h 3771"/>
                    <a:gd name="T14" fmla="*/ 0 w 3007"/>
                    <a:gd name="T15" fmla="*/ 0 h 3771"/>
                    <a:gd name="T16" fmla="*/ 0 w 3007"/>
                    <a:gd name="T17" fmla="*/ 0 h 3771"/>
                    <a:gd name="T18" fmla="*/ 0 w 3007"/>
                    <a:gd name="T19" fmla="*/ 0 h 3771"/>
                    <a:gd name="T20" fmla="*/ 0 w 3007"/>
                    <a:gd name="T21" fmla="*/ 0 h 3771"/>
                    <a:gd name="T22" fmla="*/ 0 w 3007"/>
                    <a:gd name="T23" fmla="*/ 0 h 3771"/>
                    <a:gd name="T24" fmla="*/ 0 w 3007"/>
                    <a:gd name="T25" fmla="*/ 0 h 3771"/>
                    <a:gd name="T26" fmla="*/ 0 w 3007"/>
                    <a:gd name="T27" fmla="*/ 0 h 3771"/>
                    <a:gd name="T28" fmla="*/ 0 w 3007"/>
                    <a:gd name="T29" fmla="*/ 0 h 3771"/>
                    <a:gd name="T30" fmla="*/ 0 w 3007"/>
                    <a:gd name="T31" fmla="*/ 0 h 3771"/>
                    <a:gd name="T32" fmla="*/ 0 w 3007"/>
                    <a:gd name="T33" fmla="*/ 0 h 3771"/>
                    <a:gd name="T34" fmla="*/ 0 w 3007"/>
                    <a:gd name="T35" fmla="*/ 0 h 3771"/>
                    <a:gd name="T36" fmla="*/ 0 w 3007"/>
                    <a:gd name="T37" fmla="*/ 0 h 3771"/>
                    <a:gd name="T38" fmla="*/ 0 w 3007"/>
                    <a:gd name="T39" fmla="*/ 0 h 3771"/>
                    <a:gd name="T40" fmla="*/ 0 w 3007"/>
                    <a:gd name="T41" fmla="*/ 0 h 3771"/>
                    <a:gd name="T42" fmla="*/ 0 w 3007"/>
                    <a:gd name="T43" fmla="*/ 0 h 3771"/>
                    <a:gd name="T44" fmla="*/ 0 w 3007"/>
                    <a:gd name="T45" fmla="*/ 0 h 3771"/>
                    <a:gd name="T46" fmla="*/ 0 w 3007"/>
                    <a:gd name="T47" fmla="*/ 0 h 3771"/>
                    <a:gd name="T48" fmla="*/ 0 w 3007"/>
                    <a:gd name="T49" fmla="*/ 0 h 3771"/>
                    <a:gd name="T50" fmla="*/ 0 w 3007"/>
                    <a:gd name="T51" fmla="*/ 0 h 3771"/>
                    <a:gd name="T52" fmla="*/ 0 w 3007"/>
                    <a:gd name="T53" fmla="*/ 0 h 377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007" h="3771">
                      <a:moveTo>
                        <a:pt x="95" y="2844"/>
                      </a:moveTo>
                      <a:lnTo>
                        <a:pt x="394" y="2834"/>
                      </a:lnTo>
                      <a:lnTo>
                        <a:pt x="821" y="3009"/>
                      </a:lnTo>
                      <a:lnTo>
                        <a:pt x="681" y="2817"/>
                      </a:lnTo>
                      <a:lnTo>
                        <a:pt x="367" y="2703"/>
                      </a:lnTo>
                      <a:lnTo>
                        <a:pt x="637" y="2720"/>
                      </a:lnTo>
                      <a:lnTo>
                        <a:pt x="979" y="2870"/>
                      </a:lnTo>
                      <a:lnTo>
                        <a:pt x="2859" y="420"/>
                      </a:lnTo>
                      <a:lnTo>
                        <a:pt x="2578" y="148"/>
                      </a:lnTo>
                      <a:lnTo>
                        <a:pt x="2308" y="0"/>
                      </a:lnTo>
                      <a:lnTo>
                        <a:pt x="2692" y="78"/>
                      </a:lnTo>
                      <a:lnTo>
                        <a:pt x="3007" y="428"/>
                      </a:lnTo>
                      <a:lnTo>
                        <a:pt x="831" y="3273"/>
                      </a:lnTo>
                      <a:lnTo>
                        <a:pt x="481" y="3412"/>
                      </a:lnTo>
                      <a:lnTo>
                        <a:pt x="105" y="3771"/>
                      </a:lnTo>
                      <a:lnTo>
                        <a:pt x="0" y="3667"/>
                      </a:lnTo>
                      <a:lnTo>
                        <a:pt x="131" y="3631"/>
                      </a:lnTo>
                      <a:lnTo>
                        <a:pt x="376" y="3385"/>
                      </a:lnTo>
                      <a:lnTo>
                        <a:pt x="165" y="3273"/>
                      </a:lnTo>
                      <a:lnTo>
                        <a:pt x="165" y="3176"/>
                      </a:lnTo>
                      <a:lnTo>
                        <a:pt x="411" y="3298"/>
                      </a:lnTo>
                      <a:lnTo>
                        <a:pt x="411" y="3186"/>
                      </a:lnTo>
                      <a:lnTo>
                        <a:pt x="603" y="3220"/>
                      </a:lnTo>
                      <a:lnTo>
                        <a:pt x="428" y="3079"/>
                      </a:lnTo>
                      <a:lnTo>
                        <a:pt x="629" y="3062"/>
                      </a:lnTo>
                      <a:lnTo>
                        <a:pt x="95" y="284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5" name="Freeform 48">
                  <a:extLst>
                    <a:ext uri="{FF2B5EF4-FFF2-40B4-BE49-F238E27FC236}">
                      <a16:creationId xmlns:a16="http://schemas.microsoft.com/office/drawing/2014/main" id="{D8CE4D24-3A29-42BE-9A91-77E62665E6D5}"/>
                    </a:ext>
                  </a:extLst>
                </p:cNvPr>
                <p:cNvSpPr>
                  <a:spLocks/>
                </p:cNvSpPr>
                <p:nvPr userDrawn="1"/>
              </p:nvSpPr>
              <p:spPr bwMode="auto">
                <a:xfrm rot="-3172564">
                  <a:off x="5309" y="885"/>
                  <a:ext cx="169" cy="122"/>
                </a:xfrm>
                <a:custGeom>
                  <a:avLst/>
                  <a:gdLst>
                    <a:gd name="T0" fmla="*/ 0 w 673"/>
                    <a:gd name="T1" fmla="*/ 0 h 342"/>
                    <a:gd name="T2" fmla="*/ 0 w 673"/>
                    <a:gd name="T3" fmla="*/ 0 h 342"/>
                    <a:gd name="T4" fmla="*/ 0 w 673"/>
                    <a:gd name="T5" fmla="*/ 0 h 342"/>
                    <a:gd name="T6" fmla="*/ 0 w 673"/>
                    <a:gd name="T7" fmla="*/ 0 h 342"/>
                    <a:gd name="T8" fmla="*/ 0 w 673"/>
                    <a:gd name="T9" fmla="*/ 0 h 342"/>
                    <a:gd name="T10" fmla="*/ 0 w 673"/>
                    <a:gd name="T11" fmla="*/ 0 h 342"/>
                    <a:gd name="T12" fmla="*/ 0 w 673"/>
                    <a:gd name="T13" fmla="*/ 0 h 342"/>
                    <a:gd name="T14" fmla="*/ 0 w 673"/>
                    <a:gd name="T15" fmla="*/ 0 h 34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73" h="342">
                      <a:moveTo>
                        <a:pt x="0" y="80"/>
                      </a:moveTo>
                      <a:lnTo>
                        <a:pt x="255" y="106"/>
                      </a:lnTo>
                      <a:lnTo>
                        <a:pt x="639" y="342"/>
                      </a:lnTo>
                      <a:lnTo>
                        <a:pt x="673" y="289"/>
                      </a:lnTo>
                      <a:lnTo>
                        <a:pt x="447" y="114"/>
                      </a:lnTo>
                      <a:lnTo>
                        <a:pt x="26" y="0"/>
                      </a:lnTo>
                      <a:lnTo>
                        <a:pt x="0" y="8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6" name="Freeform 49">
                  <a:extLst>
                    <a:ext uri="{FF2B5EF4-FFF2-40B4-BE49-F238E27FC236}">
                      <a16:creationId xmlns:a16="http://schemas.microsoft.com/office/drawing/2014/main" id="{8BAA396E-1F5B-45B9-9AB0-B76759601E32}"/>
                    </a:ext>
                  </a:extLst>
                </p:cNvPr>
                <p:cNvSpPr>
                  <a:spLocks/>
                </p:cNvSpPr>
                <p:nvPr userDrawn="1"/>
              </p:nvSpPr>
              <p:spPr bwMode="auto">
                <a:xfrm rot="-3172564">
                  <a:off x="5253" y="794"/>
                  <a:ext cx="181" cy="144"/>
                </a:xfrm>
                <a:custGeom>
                  <a:avLst/>
                  <a:gdLst>
                    <a:gd name="T0" fmla="*/ 0 w 716"/>
                    <a:gd name="T1" fmla="*/ 0 h 403"/>
                    <a:gd name="T2" fmla="*/ 0 w 716"/>
                    <a:gd name="T3" fmla="*/ 0 h 403"/>
                    <a:gd name="T4" fmla="*/ 0 w 716"/>
                    <a:gd name="T5" fmla="*/ 0 h 403"/>
                    <a:gd name="T6" fmla="*/ 0 w 716"/>
                    <a:gd name="T7" fmla="*/ 0 h 403"/>
                    <a:gd name="T8" fmla="*/ 0 w 716"/>
                    <a:gd name="T9" fmla="*/ 0 h 403"/>
                    <a:gd name="T10" fmla="*/ 0 w 716"/>
                    <a:gd name="T11" fmla="*/ 0 h 403"/>
                    <a:gd name="T12" fmla="*/ 0 w 716"/>
                    <a:gd name="T13" fmla="*/ 0 h 403"/>
                    <a:gd name="T14" fmla="*/ 0 w 716"/>
                    <a:gd name="T15" fmla="*/ 0 h 40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16" h="403">
                      <a:moveTo>
                        <a:pt x="0" y="78"/>
                      </a:moveTo>
                      <a:lnTo>
                        <a:pt x="340" y="148"/>
                      </a:lnTo>
                      <a:lnTo>
                        <a:pt x="638" y="403"/>
                      </a:lnTo>
                      <a:lnTo>
                        <a:pt x="716" y="296"/>
                      </a:lnTo>
                      <a:lnTo>
                        <a:pt x="420" y="114"/>
                      </a:lnTo>
                      <a:lnTo>
                        <a:pt x="70" y="0"/>
                      </a:lnTo>
                      <a:lnTo>
                        <a:pt x="0" y="7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 name="Freeform 50">
                  <a:extLst>
                    <a:ext uri="{FF2B5EF4-FFF2-40B4-BE49-F238E27FC236}">
                      <a16:creationId xmlns:a16="http://schemas.microsoft.com/office/drawing/2014/main" id="{E9B13805-DD29-4388-B8A4-640E928828CE}"/>
                    </a:ext>
                  </a:extLst>
                </p:cNvPr>
                <p:cNvSpPr>
                  <a:spLocks/>
                </p:cNvSpPr>
                <p:nvPr userDrawn="1"/>
              </p:nvSpPr>
              <p:spPr bwMode="auto">
                <a:xfrm rot="-3172564">
                  <a:off x="4985" y="210"/>
                  <a:ext cx="181" cy="147"/>
                </a:xfrm>
                <a:custGeom>
                  <a:avLst/>
                  <a:gdLst>
                    <a:gd name="T0" fmla="*/ 0 w 717"/>
                    <a:gd name="T1" fmla="*/ 0 h 411"/>
                    <a:gd name="T2" fmla="*/ 0 w 717"/>
                    <a:gd name="T3" fmla="*/ 0 h 411"/>
                    <a:gd name="T4" fmla="*/ 0 w 717"/>
                    <a:gd name="T5" fmla="*/ 0 h 411"/>
                    <a:gd name="T6" fmla="*/ 0 w 717"/>
                    <a:gd name="T7" fmla="*/ 0 h 411"/>
                    <a:gd name="T8" fmla="*/ 0 w 717"/>
                    <a:gd name="T9" fmla="*/ 0 h 411"/>
                    <a:gd name="T10" fmla="*/ 0 w 717"/>
                    <a:gd name="T11" fmla="*/ 0 h 411"/>
                    <a:gd name="T12" fmla="*/ 0 w 717"/>
                    <a:gd name="T13" fmla="*/ 0 h 411"/>
                    <a:gd name="T14" fmla="*/ 0 w 717"/>
                    <a:gd name="T15" fmla="*/ 0 h 4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17" h="411">
                      <a:moveTo>
                        <a:pt x="0" y="78"/>
                      </a:moveTo>
                      <a:lnTo>
                        <a:pt x="316" y="139"/>
                      </a:lnTo>
                      <a:lnTo>
                        <a:pt x="649" y="411"/>
                      </a:lnTo>
                      <a:lnTo>
                        <a:pt x="717" y="314"/>
                      </a:lnTo>
                      <a:lnTo>
                        <a:pt x="394" y="87"/>
                      </a:lnTo>
                      <a:lnTo>
                        <a:pt x="54" y="0"/>
                      </a:lnTo>
                      <a:lnTo>
                        <a:pt x="0" y="7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8" name="Freeform 51">
                  <a:extLst>
                    <a:ext uri="{FF2B5EF4-FFF2-40B4-BE49-F238E27FC236}">
                      <a16:creationId xmlns:a16="http://schemas.microsoft.com/office/drawing/2014/main" id="{A571F778-4FF7-4BFC-8A16-21A546EDFABA}"/>
                    </a:ext>
                  </a:extLst>
                </p:cNvPr>
                <p:cNvSpPr>
                  <a:spLocks/>
                </p:cNvSpPr>
                <p:nvPr userDrawn="1"/>
              </p:nvSpPr>
              <p:spPr bwMode="auto">
                <a:xfrm rot="-3172564">
                  <a:off x="4959" y="130"/>
                  <a:ext cx="179" cy="138"/>
                </a:xfrm>
                <a:custGeom>
                  <a:avLst/>
                  <a:gdLst>
                    <a:gd name="T0" fmla="*/ 0 w 709"/>
                    <a:gd name="T1" fmla="*/ 0 h 386"/>
                    <a:gd name="T2" fmla="*/ 0 w 709"/>
                    <a:gd name="T3" fmla="*/ 0 h 386"/>
                    <a:gd name="T4" fmla="*/ 0 w 709"/>
                    <a:gd name="T5" fmla="*/ 0 h 386"/>
                    <a:gd name="T6" fmla="*/ 0 w 709"/>
                    <a:gd name="T7" fmla="*/ 0 h 386"/>
                    <a:gd name="T8" fmla="*/ 0 w 709"/>
                    <a:gd name="T9" fmla="*/ 0 h 386"/>
                    <a:gd name="T10" fmla="*/ 0 w 709"/>
                    <a:gd name="T11" fmla="*/ 0 h 386"/>
                    <a:gd name="T12" fmla="*/ 0 w 709"/>
                    <a:gd name="T13" fmla="*/ 0 h 386"/>
                    <a:gd name="T14" fmla="*/ 0 w 709"/>
                    <a:gd name="T15" fmla="*/ 0 h 38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9" h="386">
                      <a:moveTo>
                        <a:pt x="0" y="88"/>
                      </a:moveTo>
                      <a:lnTo>
                        <a:pt x="272" y="131"/>
                      </a:lnTo>
                      <a:lnTo>
                        <a:pt x="665" y="386"/>
                      </a:lnTo>
                      <a:lnTo>
                        <a:pt x="709" y="308"/>
                      </a:lnTo>
                      <a:lnTo>
                        <a:pt x="306" y="53"/>
                      </a:lnTo>
                      <a:lnTo>
                        <a:pt x="43" y="0"/>
                      </a:lnTo>
                      <a:lnTo>
                        <a:pt x="0" y="8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1038" name="Line 52">
              <a:extLst>
                <a:ext uri="{FF2B5EF4-FFF2-40B4-BE49-F238E27FC236}">
                  <a16:creationId xmlns:a16="http://schemas.microsoft.com/office/drawing/2014/main" id="{2AC001A4-D460-4DC6-8497-B12C983E16D5}"/>
                </a:ext>
              </a:extLst>
            </p:cNvPr>
            <p:cNvSpPr>
              <a:spLocks noChangeShapeType="1"/>
            </p:cNvSpPr>
            <p:nvPr userDrawn="1"/>
          </p:nvSpPr>
          <p:spPr bwMode="auto">
            <a:xfrm>
              <a:off x="4870" y="84"/>
              <a:ext cx="42" cy="96"/>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hdr="0" ftr="0" dt="0"/>
  <p:txStyles>
    <p:titleStyle>
      <a:lvl1pPr algn="ctr" rtl="0" eaLnBrk="0" fontAlgn="base" hangingPunct="0">
        <a:spcBef>
          <a:spcPct val="0"/>
        </a:spcBef>
        <a:spcAft>
          <a:spcPct val="0"/>
        </a:spcAft>
        <a:defRPr sz="4400" b="1">
          <a:solidFill>
            <a:schemeClr val="tx1"/>
          </a:solidFill>
          <a:latin typeface="+mj-lt"/>
          <a:ea typeface="+mj-ea"/>
          <a:cs typeface="+mj-cs"/>
        </a:defRPr>
      </a:lvl1pPr>
      <a:lvl2pPr algn="ctr" rtl="0" eaLnBrk="0" fontAlgn="base" hangingPunct="0">
        <a:spcBef>
          <a:spcPct val="0"/>
        </a:spcBef>
        <a:spcAft>
          <a:spcPct val="0"/>
        </a:spcAft>
        <a:defRPr sz="4400" b="1">
          <a:solidFill>
            <a:schemeClr val="tx1"/>
          </a:solidFill>
          <a:latin typeface="Comic Sans MS" pitchFamily="66" charset="0"/>
          <a:ea typeface="宋体" pitchFamily="2" charset="-122"/>
        </a:defRPr>
      </a:lvl2pPr>
      <a:lvl3pPr algn="ctr" rtl="0" eaLnBrk="0" fontAlgn="base" hangingPunct="0">
        <a:spcBef>
          <a:spcPct val="0"/>
        </a:spcBef>
        <a:spcAft>
          <a:spcPct val="0"/>
        </a:spcAft>
        <a:defRPr sz="4400" b="1">
          <a:solidFill>
            <a:schemeClr val="tx1"/>
          </a:solidFill>
          <a:latin typeface="Comic Sans MS" pitchFamily="66" charset="0"/>
          <a:ea typeface="宋体" pitchFamily="2" charset="-122"/>
        </a:defRPr>
      </a:lvl3pPr>
      <a:lvl4pPr algn="ctr" rtl="0" eaLnBrk="0" fontAlgn="base" hangingPunct="0">
        <a:spcBef>
          <a:spcPct val="0"/>
        </a:spcBef>
        <a:spcAft>
          <a:spcPct val="0"/>
        </a:spcAft>
        <a:defRPr sz="4400" b="1">
          <a:solidFill>
            <a:schemeClr val="tx1"/>
          </a:solidFill>
          <a:latin typeface="Comic Sans MS" pitchFamily="66" charset="0"/>
          <a:ea typeface="宋体" pitchFamily="2" charset="-122"/>
        </a:defRPr>
      </a:lvl4pPr>
      <a:lvl5pPr algn="ctr" rtl="0" eaLnBrk="0" fontAlgn="base" hangingPunct="0">
        <a:spcBef>
          <a:spcPct val="0"/>
        </a:spcBef>
        <a:spcAft>
          <a:spcPct val="0"/>
        </a:spcAft>
        <a:defRPr sz="4400" b="1">
          <a:solidFill>
            <a:schemeClr val="tx1"/>
          </a:solidFill>
          <a:latin typeface="Comic Sans MS" pitchFamily="66" charset="0"/>
          <a:ea typeface="宋体" pitchFamily="2" charset="-122"/>
        </a:defRPr>
      </a:lvl5pPr>
      <a:lvl6pPr marL="457200" algn="ctr" rtl="0" fontAlgn="base">
        <a:spcBef>
          <a:spcPct val="0"/>
        </a:spcBef>
        <a:spcAft>
          <a:spcPct val="0"/>
        </a:spcAft>
        <a:defRPr sz="4400" b="1">
          <a:solidFill>
            <a:schemeClr val="tx1"/>
          </a:solidFill>
          <a:latin typeface="Comic Sans MS" pitchFamily="66" charset="0"/>
          <a:ea typeface="宋体" pitchFamily="2" charset="-122"/>
        </a:defRPr>
      </a:lvl6pPr>
      <a:lvl7pPr marL="914400" algn="ctr" rtl="0" fontAlgn="base">
        <a:spcBef>
          <a:spcPct val="0"/>
        </a:spcBef>
        <a:spcAft>
          <a:spcPct val="0"/>
        </a:spcAft>
        <a:defRPr sz="4400" b="1">
          <a:solidFill>
            <a:schemeClr val="tx1"/>
          </a:solidFill>
          <a:latin typeface="Comic Sans MS" pitchFamily="66" charset="0"/>
          <a:ea typeface="宋体" pitchFamily="2" charset="-122"/>
        </a:defRPr>
      </a:lvl7pPr>
      <a:lvl8pPr marL="1371600" algn="ctr" rtl="0" fontAlgn="base">
        <a:spcBef>
          <a:spcPct val="0"/>
        </a:spcBef>
        <a:spcAft>
          <a:spcPct val="0"/>
        </a:spcAft>
        <a:defRPr sz="4400" b="1">
          <a:solidFill>
            <a:schemeClr val="tx1"/>
          </a:solidFill>
          <a:latin typeface="Comic Sans MS" pitchFamily="66" charset="0"/>
          <a:ea typeface="宋体" pitchFamily="2" charset="-122"/>
        </a:defRPr>
      </a:lvl8pPr>
      <a:lvl9pPr marL="1828800" algn="ctr" rtl="0" fontAlgn="base">
        <a:spcBef>
          <a:spcPct val="0"/>
        </a:spcBef>
        <a:spcAft>
          <a:spcPct val="0"/>
        </a:spcAft>
        <a:defRPr sz="4400" b="1">
          <a:solidFill>
            <a:schemeClr val="tx1"/>
          </a:solidFill>
          <a:latin typeface="Comic Sans MS" pitchFamily="66" charset="0"/>
          <a:ea typeface="宋体" pitchFamily="2" charset="-122"/>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C876E7D4-6D84-4901-B6F4-00AFB3CC0A1A}"/>
              </a:ext>
            </a:extLst>
          </p:cNvPr>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en-US"/>
          </a:p>
        </p:txBody>
      </p:sp>
      <p:sp>
        <p:nvSpPr>
          <p:cNvPr id="2051" name="Rectangle 3">
            <a:extLst>
              <a:ext uri="{FF2B5EF4-FFF2-40B4-BE49-F238E27FC236}">
                <a16:creationId xmlns:a16="http://schemas.microsoft.com/office/drawing/2014/main" id="{856055EA-3D3B-4A32-9023-808E15F82EFD}"/>
              </a:ext>
            </a:extLst>
          </p:cNvPr>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en-US"/>
          </a:p>
        </p:txBody>
      </p:sp>
      <p:sp>
        <p:nvSpPr>
          <p:cNvPr id="2052" name="Rectangle 4">
            <a:extLst>
              <a:ext uri="{FF2B5EF4-FFF2-40B4-BE49-F238E27FC236}">
                <a16:creationId xmlns:a16="http://schemas.microsoft.com/office/drawing/2014/main" id="{0185A637-2BA7-4315-BBAA-A1160EB9100D}"/>
              </a:ext>
            </a:extLst>
          </p:cNvPr>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en-US"/>
          </a:p>
        </p:txBody>
      </p:sp>
      <p:sp>
        <p:nvSpPr>
          <p:cNvPr id="2053" name="Rectangle 5">
            <a:extLst>
              <a:ext uri="{FF2B5EF4-FFF2-40B4-BE49-F238E27FC236}">
                <a16:creationId xmlns:a16="http://schemas.microsoft.com/office/drawing/2014/main" id="{9BB679CB-40B5-4577-8C3D-5F2D3E2E1C30}"/>
              </a:ext>
            </a:extLst>
          </p:cNvPr>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en-US"/>
          </a:p>
        </p:txBody>
      </p:sp>
      <p:sp>
        <p:nvSpPr>
          <p:cNvPr id="2054" name="Rectangle 6">
            <a:extLst>
              <a:ext uri="{FF2B5EF4-FFF2-40B4-BE49-F238E27FC236}">
                <a16:creationId xmlns:a16="http://schemas.microsoft.com/office/drawing/2014/main" id="{75F026A9-4D77-4ADF-8B2E-BD8E1F74127F}"/>
              </a:ext>
            </a:extLst>
          </p:cNvPr>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en-US"/>
          </a:p>
        </p:txBody>
      </p:sp>
      <p:sp>
        <p:nvSpPr>
          <p:cNvPr id="2055" name="Rectangle 7">
            <a:extLst>
              <a:ext uri="{FF2B5EF4-FFF2-40B4-BE49-F238E27FC236}">
                <a16:creationId xmlns:a16="http://schemas.microsoft.com/office/drawing/2014/main" id="{69343066-1C62-4262-897D-48966ECC75F6}"/>
              </a:ext>
            </a:extLst>
          </p:cNvPr>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en-US"/>
          </a:p>
        </p:txBody>
      </p:sp>
      <p:sp>
        <p:nvSpPr>
          <p:cNvPr id="2056" name="Rectangle 8">
            <a:extLst>
              <a:ext uri="{FF2B5EF4-FFF2-40B4-BE49-F238E27FC236}">
                <a16:creationId xmlns:a16="http://schemas.microsoft.com/office/drawing/2014/main" id="{6DF2B980-84E4-499C-97E8-87D996AD6B7D}"/>
              </a:ext>
            </a:extLst>
          </p:cNvPr>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endParaRPr kumimoji="1" lang="zh-CN" altLang="en-US"/>
          </a:p>
        </p:txBody>
      </p:sp>
      <p:sp>
        <p:nvSpPr>
          <p:cNvPr id="2057" name="Rectangle 9">
            <a:extLst>
              <a:ext uri="{FF2B5EF4-FFF2-40B4-BE49-F238E27FC236}">
                <a16:creationId xmlns:a16="http://schemas.microsoft.com/office/drawing/2014/main" id="{4FCD1B6B-FDCA-42AF-B9C2-ABF7443151A2}"/>
              </a:ext>
            </a:extLst>
          </p:cNvPr>
          <p:cNvSpPr>
            <a:spLocks noGrp="1" noChangeArrowheads="1"/>
          </p:cNvSpPr>
          <p:nvPr>
            <p:ph type="title"/>
          </p:nvPr>
        </p:nvSpPr>
        <p:spPr bwMode="auto">
          <a:xfrm>
            <a:off x="1150938" y="836613"/>
            <a:ext cx="7793037"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2058" name="Rectangle 10">
            <a:extLst>
              <a:ext uri="{FF2B5EF4-FFF2-40B4-BE49-F238E27FC236}">
                <a16:creationId xmlns:a16="http://schemas.microsoft.com/office/drawing/2014/main" id="{3D2B5CB7-8388-4A20-B257-7A895CB62128}"/>
              </a:ext>
            </a:extLst>
          </p:cNvPr>
          <p:cNvSpPr>
            <a:spLocks noGrp="1" noChangeArrowheads="1"/>
          </p:cNvSpPr>
          <p:nvPr>
            <p:ph type="body" idx="1"/>
          </p:nvPr>
        </p:nvSpPr>
        <p:spPr bwMode="auto">
          <a:xfrm>
            <a:off x="1187450" y="198913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5723" name="Rectangle 11">
            <a:extLst>
              <a:ext uri="{FF2B5EF4-FFF2-40B4-BE49-F238E27FC236}">
                <a16:creationId xmlns:a16="http://schemas.microsoft.com/office/drawing/2014/main" id="{53EC8ABD-0D22-4954-BE1B-45126C9E15DE}"/>
              </a:ext>
            </a:extLst>
          </p:cNvPr>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ea typeface="宋体" pitchFamily="2" charset="-122"/>
              </a:defRPr>
            </a:lvl1pPr>
          </a:lstStyle>
          <a:p>
            <a:pPr>
              <a:defRPr/>
            </a:pPr>
            <a:endParaRPr lang="en-US" altLang="zh-CN"/>
          </a:p>
        </p:txBody>
      </p:sp>
      <p:sp>
        <p:nvSpPr>
          <p:cNvPr id="115724" name="Rectangle 12">
            <a:extLst>
              <a:ext uri="{FF2B5EF4-FFF2-40B4-BE49-F238E27FC236}">
                <a16:creationId xmlns:a16="http://schemas.microsoft.com/office/drawing/2014/main" id="{0A0B1F4F-61CB-4418-BDB9-CEB28BFAD5BD}"/>
              </a:ext>
            </a:extLst>
          </p:cNvPr>
          <p:cNvSpPr>
            <a:spLocks noGrp="1" noChangeArrowheads="1"/>
          </p:cNvSpPr>
          <p:nvPr>
            <p:ph type="ftr" sz="quarter" idx="3"/>
          </p:nvPr>
        </p:nvSpPr>
        <p:spPr bwMode="auto">
          <a:xfrm>
            <a:off x="5832475" y="6642100"/>
            <a:ext cx="3311525" cy="215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ea typeface="宋体" pitchFamily="2" charset="-122"/>
              </a:defRPr>
            </a:lvl1pPr>
          </a:lstStyle>
          <a:p>
            <a:pPr>
              <a:defRPr/>
            </a:pPr>
            <a:r>
              <a:rPr lang="en-US" altLang="zh-CN"/>
              <a:t>《数据结构</a:t>
            </a:r>
            <a:r>
              <a:rPr lang="zh-CN" altLang="en-US"/>
              <a:t>（</a:t>
            </a:r>
            <a:r>
              <a:rPr lang="en-US" altLang="zh-CN"/>
              <a:t>Java版</a:t>
            </a:r>
            <a:r>
              <a:rPr lang="zh-CN" altLang="en-US"/>
              <a:t>）（第</a:t>
            </a:r>
            <a:r>
              <a:rPr lang="en-US" altLang="zh-CN"/>
              <a:t>2</a:t>
            </a:r>
            <a:r>
              <a:rPr lang="zh-CN" altLang="en-US"/>
              <a:t>版）</a:t>
            </a:r>
            <a:r>
              <a:rPr lang="en-US" altLang="zh-CN"/>
              <a:t>》</a:t>
            </a:r>
          </a:p>
        </p:txBody>
      </p:sp>
      <p:sp>
        <p:nvSpPr>
          <p:cNvPr id="115725" name="Rectangle 13">
            <a:extLst>
              <a:ext uri="{FF2B5EF4-FFF2-40B4-BE49-F238E27FC236}">
                <a16:creationId xmlns:a16="http://schemas.microsoft.com/office/drawing/2014/main" id="{611CFC63-C95A-4632-B248-94CDC01FBCBF}"/>
              </a:ext>
            </a:extLst>
          </p:cNvPr>
          <p:cNvSpPr>
            <a:spLocks noGrp="1" noChangeArrowheads="1"/>
          </p:cNvSpPr>
          <p:nvPr>
            <p:ph type="sldNum" sz="quarter" idx="4"/>
          </p:nvPr>
        </p:nvSpPr>
        <p:spPr bwMode="auto">
          <a:xfrm>
            <a:off x="7019925" y="62372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0E19C3C8-3A64-401D-B3B2-D40F49995812}"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hdr="0" ft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Times New Roman" pitchFamily="18" charset="0"/>
          <a:ea typeface="宋体" pitchFamily="2" charset="-122"/>
        </a:defRPr>
      </a:lvl2pPr>
      <a:lvl3pPr algn="l" rtl="0" eaLnBrk="0" fontAlgn="base" hangingPunct="0">
        <a:spcBef>
          <a:spcPct val="0"/>
        </a:spcBef>
        <a:spcAft>
          <a:spcPct val="0"/>
        </a:spcAft>
        <a:defRPr sz="4400" b="1">
          <a:solidFill>
            <a:schemeClr val="tx2"/>
          </a:solidFill>
          <a:latin typeface="Times New Roman" pitchFamily="18" charset="0"/>
          <a:ea typeface="宋体" pitchFamily="2" charset="-122"/>
        </a:defRPr>
      </a:lvl3pPr>
      <a:lvl4pPr algn="l" rtl="0" eaLnBrk="0" fontAlgn="base" hangingPunct="0">
        <a:spcBef>
          <a:spcPct val="0"/>
        </a:spcBef>
        <a:spcAft>
          <a:spcPct val="0"/>
        </a:spcAft>
        <a:defRPr sz="4400" b="1">
          <a:solidFill>
            <a:schemeClr val="tx2"/>
          </a:solidFill>
          <a:latin typeface="Times New Roman" pitchFamily="18" charset="0"/>
          <a:ea typeface="宋体" pitchFamily="2" charset="-122"/>
        </a:defRPr>
      </a:lvl4pPr>
      <a:lvl5pPr algn="l" rtl="0" eaLnBrk="0" fontAlgn="base" hangingPunct="0">
        <a:spcBef>
          <a:spcPct val="0"/>
        </a:spcBef>
        <a:spcAft>
          <a:spcPct val="0"/>
        </a:spcAft>
        <a:defRPr sz="4400" b="1">
          <a:solidFill>
            <a:schemeClr val="tx2"/>
          </a:solidFill>
          <a:latin typeface="Times New Roman" pitchFamily="18" charset="0"/>
          <a:ea typeface="宋体" pitchFamily="2" charset="-122"/>
        </a:defRPr>
      </a:lvl5pPr>
      <a:lvl6pPr marL="457200" algn="l" rtl="0" fontAlgn="base">
        <a:spcBef>
          <a:spcPct val="0"/>
        </a:spcBef>
        <a:spcAft>
          <a:spcPct val="0"/>
        </a:spcAft>
        <a:defRPr sz="4400" b="1">
          <a:solidFill>
            <a:schemeClr val="tx2"/>
          </a:solidFill>
          <a:latin typeface="Times New Roman" pitchFamily="18" charset="0"/>
          <a:ea typeface="宋体" pitchFamily="2" charset="-122"/>
        </a:defRPr>
      </a:lvl6pPr>
      <a:lvl7pPr marL="914400" algn="l" rtl="0" fontAlgn="base">
        <a:spcBef>
          <a:spcPct val="0"/>
        </a:spcBef>
        <a:spcAft>
          <a:spcPct val="0"/>
        </a:spcAft>
        <a:defRPr sz="4400" b="1">
          <a:solidFill>
            <a:schemeClr val="tx2"/>
          </a:solidFill>
          <a:latin typeface="Times New Roman" pitchFamily="18" charset="0"/>
          <a:ea typeface="宋体" pitchFamily="2" charset="-122"/>
        </a:defRPr>
      </a:lvl7pPr>
      <a:lvl8pPr marL="1371600" algn="l" rtl="0" fontAlgn="base">
        <a:spcBef>
          <a:spcPct val="0"/>
        </a:spcBef>
        <a:spcAft>
          <a:spcPct val="0"/>
        </a:spcAft>
        <a:defRPr sz="4400" b="1">
          <a:solidFill>
            <a:schemeClr val="tx2"/>
          </a:solidFill>
          <a:latin typeface="Times New Roman" pitchFamily="18" charset="0"/>
          <a:ea typeface="宋体" pitchFamily="2" charset="-122"/>
        </a:defRPr>
      </a:lvl8pPr>
      <a:lvl9pPr marL="1828800" algn="l" rtl="0" fontAlgn="base">
        <a:spcBef>
          <a:spcPct val="0"/>
        </a:spcBef>
        <a:spcAft>
          <a:spcPct val="0"/>
        </a:spcAft>
        <a:defRPr sz="4400" b="1">
          <a:solidFill>
            <a:schemeClr val="tx2"/>
          </a:solidFill>
          <a:latin typeface="Times New Roman" pitchFamily="18" charset="0"/>
          <a:ea typeface="宋体" pitchFamily="2" charset="-122"/>
        </a:defRPr>
      </a:lvl9pPr>
    </p:titleStyle>
    <p:bodyStyle>
      <a:lvl1pPr marL="609600" indent="-609600" algn="l" rtl="0" eaLnBrk="0" fontAlgn="base" hangingPunct="0">
        <a:spcBef>
          <a:spcPct val="20000"/>
        </a:spcBef>
        <a:spcAft>
          <a:spcPct val="0"/>
        </a:spcAft>
        <a:buClr>
          <a:schemeClr val="folHlink"/>
        </a:buClr>
        <a:buSzPct val="80000"/>
        <a:buFont typeface="Wingdings" panose="05000000000000000000" pitchFamily="2" charset="2"/>
        <a:buAutoNum type="arabicPeriod"/>
        <a:defRPr sz="3200" b="1">
          <a:solidFill>
            <a:schemeClr val="tx1"/>
          </a:solidFill>
          <a:latin typeface="+mn-lt"/>
          <a:ea typeface="+mn-ea"/>
          <a:cs typeface="+mn-cs"/>
        </a:defRPr>
      </a:lvl1pPr>
      <a:lvl2pPr marL="990600" indent="-533400" algn="l" rtl="0" eaLnBrk="0" fontAlgn="base" hangingPunct="0">
        <a:spcBef>
          <a:spcPct val="20000"/>
        </a:spcBef>
        <a:spcAft>
          <a:spcPct val="0"/>
        </a:spcAft>
        <a:buClr>
          <a:schemeClr val="hlink"/>
        </a:buClr>
        <a:buSzPct val="70000"/>
        <a:buFont typeface="Wingdings" panose="05000000000000000000" pitchFamily="2" charset="2"/>
        <a:buAutoNum type="circleNumDbPlain"/>
        <a:defRPr sz="2800" b="1">
          <a:solidFill>
            <a:schemeClr val="tx1"/>
          </a:solidFill>
          <a:latin typeface="+mn-lt"/>
          <a:ea typeface="+mn-ea"/>
        </a:defRPr>
      </a:lvl2pPr>
      <a:lvl3pPr marL="1371600" indent="-4572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752600" indent="-3810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209800" indent="-3810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6670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31242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5814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40386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5.xml"/><Relationship Id="rId1" Type="http://schemas.openxmlformats.org/officeDocument/2006/relationships/slideLayout" Target="../slideLayouts/slideLayout13.xml"/><Relationship Id="rId5" Type="http://schemas.openxmlformats.org/officeDocument/2006/relationships/image" Target="../media/image47.png"/><Relationship Id="rId4" Type="http://schemas.openxmlformats.org/officeDocument/2006/relationships/image" Target="../media/image46.png"/></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3.xml"/><Relationship Id="rId1" Type="http://schemas.openxmlformats.org/officeDocument/2006/relationships/slideLayout" Target="../slideLayouts/slideLayout13.xml"/><Relationship Id="rId4" Type="http://schemas.openxmlformats.org/officeDocument/2006/relationships/hyperlink" Target="../&#25945;&#26448;&#35838;&#20214;/&#20363;&#39064;&#21644;&#20064;&#39064;%20MyEclipse/06.4.2%20%20&#20013;&#24207;&#32447;&#32034;&#20108;&#21449;&#26641;/src/ThreadBinaryTree.java"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82.xml"/><Relationship Id="rId1" Type="http://schemas.openxmlformats.org/officeDocument/2006/relationships/slideLayout" Target="../slideLayouts/slideLayout13.xml"/><Relationship Id="rId4" Type="http://schemas.openxmlformats.org/officeDocument/2006/relationships/image" Target="../media/image52.png"/></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54.png"/><Relationship Id="rId5" Type="http://schemas.openxmlformats.org/officeDocument/2006/relationships/image" Target="../media/image53.wmf"/><Relationship Id="rId4" Type="http://schemas.openxmlformats.org/officeDocument/2006/relationships/oleObject" Target="../embeddings/oleObject4.bin"/></Relationships>
</file>

<file path=ppt/slides/_rels/slide14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3.xml"/></Relationships>
</file>

<file path=ppt/slides/_rels/slide146.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56.wmf"/><Relationship Id="rId5" Type="http://schemas.openxmlformats.org/officeDocument/2006/relationships/oleObject" Target="../embeddings/oleObject5.bin"/><Relationship Id="rId4" Type="http://schemas.openxmlformats.org/officeDocument/2006/relationships/image" Target="../media/image51.png"/></Relationships>
</file>

<file path=ppt/slides/_rels/slide14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85.xml"/><Relationship Id="rId1" Type="http://schemas.openxmlformats.org/officeDocument/2006/relationships/slideLayout" Target="../slideLayouts/slideLayout13.xml"/><Relationship Id="rId4" Type="http://schemas.openxmlformats.org/officeDocument/2006/relationships/image" Target="../media/image58.png"/></Relationships>
</file>

<file path=ppt/slides/_rels/slide148.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13.xml"/><Relationship Id="rId1" Type="http://schemas.openxmlformats.org/officeDocument/2006/relationships/vmlDrawing" Target="../drawings/vmlDrawing5.vml"/><Relationship Id="rId5" Type="http://schemas.openxmlformats.org/officeDocument/2006/relationships/image" Target="../media/image59.emf"/><Relationship Id="rId4" Type="http://schemas.openxmlformats.org/officeDocument/2006/relationships/oleObject" Target="../embeddings/oleObject6.bin"/></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3.xml"/></Relationships>
</file>

<file path=ppt/slides/_rels/slide15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87.xml"/><Relationship Id="rId1" Type="http://schemas.openxmlformats.org/officeDocument/2006/relationships/slideLayout" Target="../slideLayouts/slideLayout13.xml"/></Relationships>
</file>

<file path=ppt/slides/_rels/slide15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88.xml"/><Relationship Id="rId1" Type="http://schemas.openxmlformats.org/officeDocument/2006/relationships/slideLayout" Target="../slideLayouts/slideLayout13.xml"/><Relationship Id="rId4" Type="http://schemas.openxmlformats.org/officeDocument/2006/relationships/image" Target="../media/image63.png"/></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3.xml"/></Relationships>
</file>

<file path=ppt/slides/_rels/slide157.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notesSlide" Target="../notesSlides/notesSlide90.xml"/><Relationship Id="rId1" Type="http://schemas.openxmlformats.org/officeDocument/2006/relationships/slideLayout" Target="../slideLayouts/slideLayout13.xml"/></Relationships>
</file>

<file path=ppt/slides/_rels/slide15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91.xml"/><Relationship Id="rId1" Type="http://schemas.openxmlformats.org/officeDocument/2006/relationships/slideLayout" Target="../slideLayouts/slideLayout13.xml"/></Relationships>
</file>

<file path=ppt/slides/_rels/slide15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92.xml"/><Relationship Id="rId1" Type="http://schemas.openxmlformats.org/officeDocument/2006/relationships/slideLayout" Target="../slideLayouts/slideLayout13.xml"/><Relationship Id="rId4" Type="http://schemas.openxmlformats.org/officeDocument/2006/relationships/image" Target="../media/image66.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2.xml"/></Relationships>
</file>

<file path=ppt/slides/_rels/slide16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2.xml"/></Relationships>
</file>

<file path=ppt/slides/_rels/slide16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2.xml"/></Relationships>
</file>

<file path=ppt/slides/_rels/slide16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2.xml"/></Relationships>
</file>

<file path=ppt/slides/_rels/slide16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93.xml"/><Relationship Id="rId1" Type="http://schemas.openxmlformats.org/officeDocument/2006/relationships/slideLayout" Target="../slideLayouts/slideLayout12.xml"/></Relationships>
</file>

<file path=ppt/slides/_rels/slide17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12.xml"/></Relationships>
</file>

<file path=ppt/slides/_rels/slide17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17.wmf"/><Relationship Id="rId4"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slide" Target="slide55.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13.xml"/><Relationship Id="rId5" Type="http://schemas.openxmlformats.org/officeDocument/2006/relationships/image" Target="../media/image26.png"/><Relationship Id="rId4" Type="http://schemas.openxmlformats.org/officeDocument/2006/relationships/image" Target="../media/image25.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slide" Target="slide38.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6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1.xml"/><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2.xml"/><Relationship Id="rId1" Type="http://schemas.openxmlformats.org/officeDocument/2006/relationships/slideLayout" Target="../slideLayouts/slideLayout13.xml"/><Relationship Id="rId4" Type="http://schemas.openxmlformats.org/officeDocument/2006/relationships/hyperlink" Target="../&#25945;&#26448;&#35838;&#20214;/&#20363;&#39064;&#21644;&#20064;&#39064;%20MyEclipse/06.3.2%20%20&#20108;&#21449;&#26641;&#30340;&#20108;&#21449;&#38142;&#34920;&#23454;&#29616;/src/BinaryTree_ex.java"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3" Type="http://schemas.openxmlformats.org/officeDocument/2006/relationships/hyperlink" Target="../&#25945;&#26448;&#35838;&#20214;/&#20363;&#39064;&#21644;&#20064;&#39064;%20MyEclipse/06.3.2%20%20&#20108;&#21449;&#26641;&#30340;&#20108;&#21449;&#38142;&#34920;&#23454;&#29616;/src/CompleteBinaryTree.java" TargetMode="External"/><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44.wmf"/><Relationship Id="rId5" Type="http://schemas.openxmlformats.org/officeDocument/2006/relationships/oleObject" Target="../embeddings/oleObject3.bin"/><Relationship Id="rId4" Type="http://schemas.openxmlformats.org/officeDocument/2006/relationships/image" Target="../media/image4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3F681FCD-B683-43D4-9F2B-70D3E2F7FCCE}"/>
              </a:ext>
            </a:extLst>
          </p:cNvPr>
          <p:cNvSpPr>
            <a:spLocks noGrp="1" noChangeArrowheads="1"/>
          </p:cNvSpPr>
          <p:nvPr>
            <p:ph type="title"/>
          </p:nvPr>
        </p:nvSpPr>
        <p:spPr>
          <a:xfrm>
            <a:off x="684213" y="260350"/>
            <a:ext cx="6870700" cy="865188"/>
          </a:xfrm>
        </p:spPr>
        <p:txBody>
          <a:bodyPr/>
          <a:lstStyle/>
          <a:p>
            <a:pPr eaLnBrk="1" hangingPunct="1"/>
            <a:r>
              <a:rPr lang="zh-CN" altLang="en-US"/>
              <a:t>第</a:t>
            </a:r>
            <a:r>
              <a:rPr lang="en-US" altLang="zh-CN"/>
              <a:t>6</a:t>
            </a:r>
            <a:r>
              <a:rPr lang="zh-CN" altLang="en-US"/>
              <a:t>章   树和二叉树</a:t>
            </a:r>
          </a:p>
        </p:txBody>
      </p:sp>
      <p:sp>
        <p:nvSpPr>
          <p:cNvPr id="6147" name="Rectangle 3">
            <a:extLst>
              <a:ext uri="{FF2B5EF4-FFF2-40B4-BE49-F238E27FC236}">
                <a16:creationId xmlns:a16="http://schemas.microsoft.com/office/drawing/2014/main" id="{EA5FE88E-E417-469E-8B8C-D7F0B31FA984}"/>
              </a:ext>
            </a:extLst>
          </p:cNvPr>
          <p:cNvSpPr>
            <a:spLocks noGrp="1" noChangeArrowheads="1"/>
          </p:cNvSpPr>
          <p:nvPr>
            <p:ph type="body" idx="1"/>
          </p:nvPr>
        </p:nvSpPr>
        <p:spPr>
          <a:xfrm>
            <a:off x="1214438" y="1125538"/>
            <a:ext cx="7429500" cy="5732462"/>
          </a:xfrm>
        </p:spPr>
        <p:txBody>
          <a:bodyPr/>
          <a:lstStyle/>
          <a:p>
            <a:pPr eaLnBrk="1" hangingPunct="1">
              <a:lnSpc>
                <a:spcPct val="80000"/>
              </a:lnSpc>
              <a:buClr>
                <a:schemeClr val="folHlink"/>
              </a:buClr>
              <a:buSzPct val="60000"/>
              <a:buFont typeface="Wingdings" panose="05000000000000000000" pitchFamily="2" charset="2"/>
              <a:buChar char="l"/>
            </a:pPr>
            <a:r>
              <a:rPr lang="en-US" altLang="zh-CN" sz="2800" dirty="0"/>
              <a:t>6.1   </a:t>
            </a:r>
            <a:r>
              <a:rPr lang="zh-CN" altLang="en-US" sz="2800" dirty="0"/>
              <a:t>树及其抽象数据类型</a:t>
            </a:r>
          </a:p>
          <a:p>
            <a:pPr eaLnBrk="1" hangingPunct="1">
              <a:lnSpc>
                <a:spcPct val="80000"/>
              </a:lnSpc>
              <a:buClr>
                <a:schemeClr val="folHlink"/>
              </a:buClr>
              <a:buSzPct val="60000"/>
              <a:buFont typeface="Wingdings" panose="05000000000000000000" pitchFamily="2" charset="2"/>
              <a:buChar char="l"/>
            </a:pPr>
            <a:r>
              <a:rPr lang="en-US" altLang="zh-CN" sz="2800" dirty="0"/>
              <a:t>6.2   </a:t>
            </a:r>
            <a:r>
              <a:rPr lang="zh-CN" altLang="en-US" sz="2800" dirty="0"/>
              <a:t>二叉树及其抽象数据类型</a:t>
            </a:r>
          </a:p>
          <a:p>
            <a:pPr eaLnBrk="1" hangingPunct="1">
              <a:lnSpc>
                <a:spcPct val="80000"/>
              </a:lnSpc>
              <a:buClr>
                <a:schemeClr val="folHlink"/>
              </a:buClr>
              <a:buSzPct val="60000"/>
              <a:buFont typeface="Wingdings" panose="05000000000000000000" pitchFamily="2" charset="2"/>
              <a:buChar char="l"/>
            </a:pPr>
            <a:r>
              <a:rPr lang="en-US" altLang="zh-CN" sz="2800" dirty="0"/>
              <a:t>6.3   </a:t>
            </a:r>
            <a:r>
              <a:rPr lang="zh-CN" altLang="en-US" sz="2800" dirty="0"/>
              <a:t>二叉树的表示和实现</a:t>
            </a:r>
          </a:p>
          <a:p>
            <a:pPr eaLnBrk="1" hangingPunct="1">
              <a:lnSpc>
                <a:spcPct val="80000"/>
              </a:lnSpc>
              <a:buClr>
                <a:schemeClr val="folHlink"/>
              </a:buClr>
              <a:buSzPct val="60000"/>
              <a:buFont typeface="Wingdings" panose="05000000000000000000" pitchFamily="2" charset="2"/>
              <a:buChar char="l"/>
            </a:pPr>
            <a:r>
              <a:rPr lang="en-US" altLang="zh-CN" sz="2800" dirty="0"/>
              <a:t>6.4   </a:t>
            </a:r>
            <a:r>
              <a:rPr lang="zh-CN" altLang="en-US" sz="2800" dirty="0"/>
              <a:t>线索二叉树</a:t>
            </a:r>
          </a:p>
          <a:p>
            <a:pPr eaLnBrk="1" hangingPunct="1">
              <a:lnSpc>
                <a:spcPct val="80000"/>
              </a:lnSpc>
              <a:buClr>
                <a:schemeClr val="folHlink"/>
              </a:buClr>
              <a:buSzPct val="60000"/>
              <a:buFont typeface="Wingdings" panose="05000000000000000000" pitchFamily="2" charset="2"/>
              <a:buChar char="l"/>
            </a:pPr>
            <a:r>
              <a:rPr lang="en-US" altLang="zh-CN" sz="2800" dirty="0"/>
              <a:t>6.5   </a:t>
            </a:r>
            <a:r>
              <a:rPr lang="zh-CN" altLang="en-US" sz="2800" dirty="0"/>
              <a:t>哈夫曼编码与哈夫曼树</a:t>
            </a:r>
          </a:p>
          <a:p>
            <a:pPr eaLnBrk="1" hangingPunct="1">
              <a:lnSpc>
                <a:spcPct val="80000"/>
              </a:lnSpc>
              <a:buClr>
                <a:schemeClr val="folHlink"/>
              </a:buClr>
              <a:buSzPct val="60000"/>
              <a:buFont typeface="Wingdings" panose="05000000000000000000" pitchFamily="2" charset="2"/>
              <a:buChar char="l"/>
            </a:pPr>
            <a:r>
              <a:rPr lang="en-US" altLang="zh-CN" sz="2800" dirty="0"/>
              <a:t>6.6   </a:t>
            </a:r>
            <a:r>
              <a:rPr lang="zh-CN" altLang="en-US" sz="2800" dirty="0"/>
              <a:t>树的表示</a:t>
            </a:r>
          </a:p>
          <a:p>
            <a:pPr eaLnBrk="1" hangingPunct="1">
              <a:lnSpc>
                <a:spcPct val="80000"/>
              </a:lnSpc>
              <a:buClr>
                <a:schemeClr val="folHlink"/>
              </a:buClr>
              <a:buSzPct val="60000"/>
              <a:buFont typeface="Wingdings" panose="05000000000000000000" pitchFamily="2" charset="2"/>
              <a:buChar char="l"/>
            </a:pPr>
            <a:endParaRPr lang="en-GB" altLang="zh-CN" sz="1200" dirty="0"/>
          </a:p>
          <a:p>
            <a:pPr eaLnBrk="1" hangingPunct="1">
              <a:buFont typeface="Wingdings" panose="05000000000000000000" pitchFamily="2" charset="2"/>
              <a:buChar char="§"/>
            </a:pPr>
            <a:r>
              <a:rPr lang="zh-CN" altLang="en-GB" dirty="0">
                <a:solidFill>
                  <a:srgbClr val="003399"/>
                </a:solidFill>
              </a:rPr>
              <a:t>目的：</a:t>
            </a:r>
            <a:r>
              <a:rPr lang="zh-CN" altLang="en-US" dirty="0"/>
              <a:t>理解树结构。</a:t>
            </a:r>
            <a:endParaRPr lang="en-GB" altLang="zh-CN" dirty="0"/>
          </a:p>
          <a:p>
            <a:pPr eaLnBrk="1" hangingPunct="1">
              <a:buFont typeface="Wingdings" panose="05000000000000000000" pitchFamily="2" charset="2"/>
              <a:buChar char="§"/>
            </a:pPr>
            <a:r>
              <a:rPr lang="zh-CN" altLang="en-GB" dirty="0">
                <a:solidFill>
                  <a:srgbClr val="003399"/>
                </a:solidFill>
              </a:rPr>
              <a:t>要求：</a:t>
            </a:r>
            <a:r>
              <a:rPr lang="zh-CN" altLang="en-US" dirty="0"/>
              <a:t>掌握二叉树的表示和实现。</a:t>
            </a:r>
          </a:p>
          <a:p>
            <a:pPr eaLnBrk="1" hangingPunct="1">
              <a:buFont typeface="Wingdings" panose="05000000000000000000" pitchFamily="2" charset="2"/>
              <a:buChar char="§"/>
            </a:pPr>
            <a:r>
              <a:rPr lang="zh-CN" altLang="en-GB" dirty="0">
                <a:solidFill>
                  <a:srgbClr val="003399"/>
                </a:solidFill>
              </a:rPr>
              <a:t>重点：</a:t>
            </a:r>
            <a:r>
              <a:rPr lang="zh-CN" altLang="en-US" dirty="0"/>
              <a:t>二叉树实现，哈夫曼树。</a:t>
            </a:r>
            <a:endParaRPr lang="zh-CN" altLang="en-GB" dirty="0"/>
          </a:p>
          <a:p>
            <a:pPr eaLnBrk="1" hangingPunct="1">
              <a:buFont typeface="Wingdings" panose="05000000000000000000" pitchFamily="2" charset="2"/>
              <a:buChar char="§"/>
            </a:pPr>
            <a:r>
              <a:rPr lang="zh-CN" altLang="en-GB" dirty="0">
                <a:solidFill>
                  <a:srgbClr val="003399"/>
                </a:solidFill>
              </a:rPr>
              <a:t>难点：</a:t>
            </a:r>
            <a:r>
              <a:rPr lang="zh-CN" altLang="en-US" dirty="0"/>
              <a:t>线索二叉树。</a:t>
            </a:r>
            <a:endParaRPr lang="en-US" altLang="zh-CN" dirty="0"/>
          </a:p>
        </p:txBody>
      </p:sp>
      <p:sp>
        <p:nvSpPr>
          <p:cNvPr id="2" name="灯片编号占位符 1">
            <a:extLst>
              <a:ext uri="{FF2B5EF4-FFF2-40B4-BE49-F238E27FC236}">
                <a16:creationId xmlns:a16="http://schemas.microsoft.com/office/drawing/2014/main" id="{2CF70A26-C914-4C8C-9F8E-3D82FBBBED36}"/>
              </a:ext>
            </a:extLst>
          </p:cNvPr>
          <p:cNvSpPr>
            <a:spLocks noGrp="1"/>
          </p:cNvSpPr>
          <p:nvPr>
            <p:ph type="sldNum" sz="quarter" idx="12"/>
          </p:nvPr>
        </p:nvSpPr>
        <p:spPr/>
        <p:txBody>
          <a:bodyPr/>
          <a:lstStyle/>
          <a:p>
            <a:fld id="{3705C2BD-3AD2-48CD-B13E-2242A7E69AAC}" type="slidenum">
              <a:rPr lang="zh-CN" altLang="en-US" smtClean="0"/>
              <a:pPr/>
              <a:t>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blinds(horizontal)">
                                      <p:cBhvr>
                                        <p:cTn id="12" dur="500"/>
                                        <p:tgtEl>
                                          <p:spTgt spid="61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7" dur="500"/>
                                        <p:tgtEl>
                                          <p:spTgt spid="61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147">
                                            <p:txEl>
                                              <p:pRg st="3" end="3"/>
                                            </p:txEl>
                                          </p:spTgt>
                                        </p:tgtEl>
                                        <p:attrNameLst>
                                          <p:attrName>style.visibility</p:attrName>
                                        </p:attrNameLst>
                                      </p:cBhvr>
                                      <p:to>
                                        <p:strVal val="visible"/>
                                      </p:to>
                                    </p:set>
                                    <p:animEffect transition="in" filter="blinds(horizontal)">
                                      <p:cBhvr>
                                        <p:cTn id="22" dur="500"/>
                                        <p:tgtEl>
                                          <p:spTgt spid="61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147">
                                            <p:txEl>
                                              <p:pRg st="4" end="4"/>
                                            </p:txEl>
                                          </p:spTgt>
                                        </p:tgtEl>
                                        <p:attrNameLst>
                                          <p:attrName>style.visibility</p:attrName>
                                        </p:attrNameLst>
                                      </p:cBhvr>
                                      <p:to>
                                        <p:strVal val="visible"/>
                                      </p:to>
                                    </p:set>
                                    <p:animEffect transition="in" filter="blinds(horizontal)">
                                      <p:cBhvr>
                                        <p:cTn id="27" dur="500"/>
                                        <p:tgtEl>
                                          <p:spTgt spid="614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147">
                                            <p:txEl>
                                              <p:pRg st="5" end="5"/>
                                            </p:txEl>
                                          </p:spTgt>
                                        </p:tgtEl>
                                        <p:attrNameLst>
                                          <p:attrName>style.visibility</p:attrName>
                                        </p:attrNameLst>
                                      </p:cBhvr>
                                      <p:to>
                                        <p:strVal val="visible"/>
                                      </p:to>
                                    </p:set>
                                    <p:animEffect transition="in" filter="blinds(horizontal)">
                                      <p:cBhvr>
                                        <p:cTn id="32" dur="500"/>
                                        <p:tgtEl>
                                          <p:spTgt spid="614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147">
                                            <p:txEl>
                                              <p:pRg st="7" end="7"/>
                                            </p:txEl>
                                          </p:spTgt>
                                        </p:tgtEl>
                                        <p:attrNameLst>
                                          <p:attrName>style.visibility</p:attrName>
                                        </p:attrNameLst>
                                      </p:cBhvr>
                                      <p:to>
                                        <p:strVal val="visible"/>
                                      </p:to>
                                    </p:set>
                                    <p:animEffect transition="in" filter="blinds(horizontal)">
                                      <p:cBhvr>
                                        <p:cTn id="37" dur="500"/>
                                        <p:tgtEl>
                                          <p:spTgt spid="6147">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147">
                                            <p:txEl>
                                              <p:pRg st="8" end="8"/>
                                            </p:txEl>
                                          </p:spTgt>
                                        </p:tgtEl>
                                        <p:attrNameLst>
                                          <p:attrName>style.visibility</p:attrName>
                                        </p:attrNameLst>
                                      </p:cBhvr>
                                      <p:to>
                                        <p:strVal val="visible"/>
                                      </p:to>
                                    </p:set>
                                    <p:animEffect transition="in" filter="blinds(horizontal)">
                                      <p:cBhvr>
                                        <p:cTn id="42" dur="500"/>
                                        <p:tgtEl>
                                          <p:spTgt spid="6147">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147">
                                            <p:txEl>
                                              <p:pRg st="9" end="9"/>
                                            </p:txEl>
                                          </p:spTgt>
                                        </p:tgtEl>
                                        <p:attrNameLst>
                                          <p:attrName>style.visibility</p:attrName>
                                        </p:attrNameLst>
                                      </p:cBhvr>
                                      <p:to>
                                        <p:strVal val="visible"/>
                                      </p:to>
                                    </p:set>
                                    <p:animEffect transition="in" filter="blinds(horizontal)">
                                      <p:cBhvr>
                                        <p:cTn id="47" dur="500"/>
                                        <p:tgtEl>
                                          <p:spTgt spid="6147">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147">
                                            <p:txEl>
                                              <p:pRg st="10" end="10"/>
                                            </p:txEl>
                                          </p:spTgt>
                                        </p:tgtEl>
                                        <p:attrNameLst>
                                          <p:attrName>style.visibility</p:attrName>
                                        </p:attrNameLst>
                                      </p:cBhvr>
                                      <p:to>
                                        <p:strVal val="visible"/>
                                      </p:to>
                                    </p:set>
                                    <p:animEffect transition="in" filter="blinds(horizontal)">
                                      <p:cBhvr>
                                        <p:cTn id="52" dur="500"/>
                                        <p:tgtEl>
                                          <p:spTgt spid="61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2A58D4EA-30B1-4B10-9D93-27301B8FF93E}"/>
              </a:ext>
            </a:extLst>
          </p:cNvPr>
          <p:cNvSpPr>
            <a:spLocks noGrp="1"/>
          </p:cNvSpPr>
          <p:nvPr>
            <p:ph type="title"/>
          </p:nvPr>
        </p:nvSpPr>
        <p:spPr/>
        <p:txBody>
          <a:bodyPr/>
          <a:lstStyle/>
          <a:p>
            <a:r>
              <a:rPr lang="en-US" altLang="zh-CN"/>
              <a:t>6.1.2   </a:t>
            </a:r>
            <a:r>
              <a:rPr lang="zh-CN" altLang="en-US"/>
              <a:t>树的术语</a:t>
            </a:r>
          </a:p>
        </p:txBody>
      </p:sp>
      <p:sp>
        <p:nvSpPr>
          <p:cNvPr id="3" name="内容占位符 2">
            <a:extLst>
              <a:ext uri="{FF2B5EF4-FFF2-40B4-BE49-F238E27FC236}">
                <a16:creationId xmlns:a16="http://schemas.microsoft.com/office/drawing/2014/main" id="{630B9603-7752-4E59-9328-CF3A9D22A13B}"/>
              </a:ext>
            </a:extLst>
          </p:cNvPr>
          <p:cNvSpPr>
            <a:spLocks noGrp="1"/>
          </p:cNvSpPr>
          <p:nvPr>
            <p:ph idx="1"/>
          </p:nvPr>
        </p:nvSpPr>
        <p:spPr>
          <a:xfrm>
            <a:off x="214313" y="1989138"/>
            <a:ext cx="8929687" cy="4114800"/>
          </a:xfrm>
        </p:spPr>
        <p:txBody>
          <a:bodyPr/>
          <a:lstStyle/>
          <a:p>
            <a:pPr marL="457200" indent="-457200">
              <a:buFont typeface="Wingdings" panose="05000000000000000000" pitchFamily="2" charset="2"/>
              <a:buChar char="p"/>
              <a:defRPr/>
            </a:pPr>
            <a:r>
              <a:rPr lang="zh-CN" altLang="en-US" sz="2800" dirty="0">
                <a:solidFill>
                  <a:srgbClr val="FF0000"/>
                </a:solidFill>
              </a:rPr>
              <a:t>结点的层次</a:t>
            </a:r>
            <a:r>
              <a:rPr lang="en-US" altLang="zh-CN" sz="2800" dirty="0"/>
              <a:t>(level)</a:t>
            </a:r>
            <a:r>
              <a:rPr lang="zh-CN" altLang="en-US" sz="2800" dirty="0"/>
              <a:t>从根开始算起，根为第一层，根的孩子为第二层，某结点所在的层从根开始向下计算。</a:t>
            </a:r>
            <a:endParaRPr lang="en-US" altLang="zh-CN" sz="2800" dirty="0"/>
          </a:p>
          <a:p>
            <a:pPr marL="457200" indent="-457200">
              <a:buFont typeface="Wingdings" panose="05000000000000000000" pitchFamily="2" charset="2"/>
              <a:buChar char="p"/>
              <a:defRPr/>
            </a:pPr>
            <a:r>
              <a:rPr lang="zh-CN" altLang="en-US" sz="2800" dirty="0"/>
              <a:t>在树的同一层上而双亲结点不同的结点互为</a:t>
            </a:r>
            <a:r>
              <a:rPr lang="zh-CN" altLang="en-US" sz="2800" dirty="0">
                <a:solidFill>
                  <a:srgbClr val="FF0000"/>
                </a:solidFill>
              </a:rPr>
              <a:t>堂兄弟</a:t>
            </a:r>
            <a:r>
              <a:rPr lang="zh-CN" altLang="en-US" sz="2800" dirty="0"/>
              <a:t>。</a:t>
            </a:r>
            <a:endParaRPr lang="en-US" altLang="zh-CN" sz="2800" dirty="0"/>
          </a:p>
          <a:p>
            <a:pPr marL="457200" indent="-457200">
              <a:buFont typeface="Wingdings" panose="05000000000000000000" pitchFamily="2" charset="2"/>
              <a:buChar char="p"/>
              <a:defRPr/>
            </a:pPr>
            <a:r>
              <a:rPr lang="zh-CN" altLang="en-US" sz="2800" dirty="0"/>
              <a:t>树中结点的最大层次称为树的</a:t>
            </a:r>
            <a:r>
              <a:rPr lang="zh-CN" altLang="en-US" sz="2800" dirty="0">
                <a:solidFill>
                  <a:srgbClr val="FF0000"/>
                </a:solidFill>
              </a:rPr>
              <a:t>深度</a:t>
            </a:r>
            <a:r>
              <a:rPr lang="en-US" altLang="zh-CN" sz="2800" dirty="0"/>
              <a:t>(depth)</a:t>
            </a:r>
            <a:r>
              <a:rPr lang="zh-CN" altLang="en-US" sz="2800" dirty="0"/>
              <a:t>或</a:t>
            </a:r>
            <a:r>
              <a:rPr lang="zh-CN" altLang="en-US" sz="2800" dirty="0">
                <a:solidFill>
                  <a:srgbClr val="FF0000"/>
                </a:solidFill>
              </a:rPr>
              <a:t>高度</a:t>
            </a:r>
            <a:r>
              <a:rPr lang="zh-CN" altLang="en-US" sz="2800" dirty="0"/>
              <a:t>。</a:t>
            </a:r>
          </a:p>
          <a:p>
            <a:pPr marL="363538" indent="-363538">
              <a:buFont typeface="Wingdings" panose="05000000000000000000" pitchFamily="2" charset="2"/>
              <a:buNone/>
              <a:defRPr/>
            </a:pPr>
            <a:endParaRPr lang="zh-CN" altLang="en-US" sz="2800" dirty="0"/>
          </a:p>
        </p:txBody>
      </p:sp>
      <p:pic>
        <p:nvPicPr>
          <p:cNvPr id="5" name="Picture 2">
            <a:extLst>
              <a:ext uri="{FF2B5EF4-FFF2-40B4-BE49-F238E27FC236}">
                <a16:creationId xmlns:a16="http://schemas.microsoft.com/office/drawing/2014/main" id="{6D44A4EE-17E1-460E-B9A8-0BE2123265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4042211"/>
            <a:ext cx="6089101" cy="263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圆角 1">
            <a:extLst>
              <a:ext uri="{FF2B5EF4-FFF2-40B4-BE49-F238E27FC236}">
                <a16:creationId xmlns:a16="http://schemas.microsoft.com/office/drawing/2014/main" id="{4928E6F5-41DF-400C-AD45-08BCADC3CCDD}"/>
              </a:ext>
            </a:extLst>
          </p:cNvPr>
          <p:cNvSpPr/>
          <p:nvPr/>
        </p:nvSpPr>
        <p:spPr>
          <a:xfrm>
            <a:off x="2915816" y="5517232"/>
            <a:ext cx="4464496" cy="72008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a:extLst>
              <a:ext uri="{FF2B5EF4-FFF2-40B4-BE49-F238E27FC236}">
                <a16:creationId xmlns:a16="http://schemas.microsoft.com/office/drawing/2014/main" id="{125141A9-F7D1-4567-B148-DBBFA84B2886}"/>
              </a:ext>
            </a:extLst>
          </p:cNvPr>
          <p:cNvSpPr>
            <a:spLocks noGrp="1"/>
          </p:cNvSpPr>
          <p:nvPr>
            <p:ph type="sldNum" sz="quarter" idx="12"/>
          </p:nvPr>
        </p:nvSpPr>
        <p:spPr/>
        <p:txBody>
          <a:bodyPr/>
          <a:lstStyle/>
          <a:p>
            <a:fld id="{43395A8B-0B77-4D91-93A1-E00555122DC8}" type="slidenum">
              <a:rPr lang="zh-CN" altLang="en-US" smtClean="0"/>
              <a:pPr/>
              <a:t>10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blinds(horizontal)">
                                      <p:cBhvr>
                                        <p:cTn id="2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6">
            <a:extLst>
              <a:ext uri="{FF2B5EF4-FFF2-40B4-BE49-F238E27FC236}">
                <a16:creationId xmlns:a16="http://schemas.microsoft.com/office/drawing/2014/main" id="{E255C9A4-677B-4119-A100-B5BF2BF059CA}"/>
              </a:ext>
            </a:extLst>
          </p:cNvPr>
          <p:cNvSpPr>
            <a:spLocks noChangeArrowheads="1"/>
          </p:cNvSpPr>
          <p:nvPr/>
        </p:nvSpPr>
        <p:spPr bwMode="auto">
          <a:xfrm>
            <a:off x="0" y="3238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0116" name="Rectangle 8">
            <a:extLst>
              <a:ext uri="{FF2B5EF4-FFF2-40B4-BE49-F238E27FC236}">
                <a16:creationId xmlns:a16="http://schemas.microsoft.com/office/drawing/2014/main" id="{DDF520F7-409B-4D66-8560-AF783A93806D}"/>
              </a:ext>
            </a:extLst>
          </p:cNvPr>
          <p:cNvSpPr>
            <a:spLocks noChangeArrowheads="1"/>
          </p:cNvSpPr>
          <p:nvPr/>
        </p:nvSpPr>
        <p:spPr bwMode="auto">
          <a:xfrm>
            <a:off x="0" y="3213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0117" name="内容占位符 6">
            <a:extLst>
              <a:ext uri="{FF2B5EF4-FFF2-40B4-BE49-F238E27FC236}">
                <a16:creationId xmlns:a16="http://schemas.microsoft.com/office/drawing/2014/main" id="{065BCEAB-229D-4C9D-AFB1-059818A70B1B}"/>
              </a:ext>
            </a:extLst>
          </p:cNvPr>
          <p:cNvSpPr>
            <a:spLocks noGrp="1"/>
          </p:cNvSpPr>
          <p:nvPr>
            <p:ph idx="1"/>
          </p:nvPr>
        </p:nvSpPr>
        <p:spPr>
          <a:xfrm>
            <a:off x="395288" y="1916113"/>
            <a:ext cx="8602662" cy="4681537"/>
          </a:xfrm>
        </p:spPr>
        <p:txBody>
          <a:bodyPr/>
          <a:lstStyle/>
          <a:p>
            <a:pPr>
              <a:buFont typeface="Wingdings" panose="05000000000000000000" pitchFamily="2" charset="2"/>
              <a:buNone/>
            </a:pPr>
            <a:r>
              <a:rPr lang="en-US" altLang="zh-CN" sz="2000" dirty="0"/>
              <a:t>public class </a:t>
            </a:r>
            <a:r>
              <a:rPr lang="en-US" altLang="zh-CN" sz="2000" dirty="0" err="1"/>
              <a:t>ThreadBinaryNode</a:t>
            </a:r>
            <a:r>
              <a:rPr lang="en-US" altLang="zh-CN" sz="2000" dirty="0"/>
              <a:t>&lt;T&gt;       //</a:t>
            </a:r>
            <a:r>
              <a:rPr lang="zh-CN" altLang="en-US" sz="2000" dirty="0"/>
              <a:t>线索二叉树的二叉链表结点类</a:t>
            </a:r>
          </a:p>
          <a:p>
            <a:pPr>
              <a:buFont typeface="Wingdings" panose="05000000000000000000" pitchFamily="2" charset="2"/>
              <a:buNone/>
            </a:pPr>
            <a:r>
              <a:rPr lang="en-US" altLang="zh-CN" sz="2000" dirty="0"/>
              <a:t>{  </a:t>
            </a:r>
            <a:r>
              <a:rPr lang="en-US" altLang="zh-CN" sz="2000" dirty="0">
                <a:solidFill>
                  <a:srgbClr val="003399"/>
                </a:solidFill>
              </a:rPr>
              <a:t>public T</a:t>
            </a:r>
            <a:r>
              <a:rPr lang="en-US" altLang="zh-CN" sz="2000" dirty="0"/>
              <a:t> </a:t>
            </a:r>
            <a:r>
              <a:rPr lang="en-US" altLang="zh-CN" sz="2000" dirty="0">
                <a:solidFill>
                  <a:srgbClr val="003399"/>
                </a:solidFill>
              </a:rPr>
              <a:t>data</a:t>
            </a:r>
            <a:r>
              <a:rPr lang="en-US" altLang="zh-CN" sz="2000" dirty="0"/>
              <a:t>;                               //</a:t>
            </a:r>
            <a:r>
              <a:rPr lang="zh-CN" altLang="en-US" sz="2000" dirty="0"/>
              <a:t>数据元素</a:t>
            </a:r>
          </a:p>
          <a:p>
            <a:pPr>
              <a:buFont typeface="Wingdings" panose="05000000000000000000" pitchFamily="2" charset="2"/>
              <a:buNone/>
            </a:pPr>
            <a:r>
              <a:rPr lang="zh-CN" altLang="en-US" sz="2000" dirty="0"/>
              <a:t>    </a:t>
            </a:r>
            <a:r>
              <a:rPr lang="en-US" altLang="zh-CN" sz="2000" dirty="0">
                <a:solidFill>
                  <a:srgbClr val="003399"/>
                </a:solidFill>
              </a:rPr>
              <a:t>public </a:t>
            </a:r>
            <a:r>
              <a:rPr lang="en-US" altLang="zh-CN" sz="2000" dirty="0" err="1">
                <a:solidFill>
                  <a:srgbClr val="003399"/>
                </a:solidFill>
              </a:rPr>
              <a:t>ThreadBinaryNode</a:t>
            </a:r>
            <a:r>
              <a:rPr lang="en-US" altLang="zh-CN" sz="2000" dirty="0">
                <a:solidFill>
                  <a:srgbClr val="003399"/>
                </a:solidFill>
              </a:rPr>
              <a:t>&lt;T&gt; left, right</a:t>
            </a:r>
            <a:r>
              <a:rPr lang="en-US" altLang="zh-CN" sz="2000" dirty="0"/>
              <a:t>;      //</a:t>
            </a:r>
            <a:r>
              <a:rPr lang="zh-CN" altLang="en-US" sz="2000" dirty="0"/>
              <a:t>分别指向左、右孩子结点</a:t>
            </a:r>
          </a:p>
          <a:p>
            <a:pPr>
              <a:buFont typeface="Wingdings" panose="05000000000000000000" pitchFamily="2" charset="2"/>
              <a:buNone/>
            </a:pPr>
            <a:r>
              <a:rPr lang="zh-CN" altLang="en-US" sz="2000" dirty="0"/>
              <a:t>    </a:t>
            </a:r>
            <a:r>
              <a:rPr lang="en-US" altLang="zh-CN" sz="2000" dirty="0">
                <a:solidFill>
                  <a:srgbClr val="FF0000"/>
                </a:solidFill>
              </a:rPr>
              <a:t>public int </a:t>
            </a:r>
            <a:r>
              <a:rPr lang="en-US" altLang="zh-CN" sz="2000" dirty="0" err="1">
                <a:solidFill>
                  <a:srgbClr val="FF0000"/>
                </a:solidFill>
              </a:rPr>
              <a:t>ltag</a:t>
            </a:r>
            <a:r>
              <a:rPr lang="en-US" altLang="zh-CN" sz="2000" dirty="0">
                <a:solidFill>
                  <a:srgbClr val="FF0000"/>
                </a:solidFill>
              </a:rPr>
              <a:t>, </a:t>
            </a:r>
            <a:r>
              <a:rPr lang="en-US" altLang="zh-CN" sz="2000" dirty="0" err="1">
                <a:solidFill>
                  <a:srgbClr val="FF0000"/>
                </a:solidFill>
              </a:rPr>
              <a:t>rtag</a:t>
            </a:r>
            <a:r>
              <a:rPr lang="en-US" altLang="zh-CN" sz="2000" dirty="0"/>
              <a:t>;                       //</a:t>
            </a:r>
            <a:r>
              <a:rPr lang="zh-CN" altLang="en-US" sz="2000" dirty="0"/>
              <a:t>左、右线索标记</a:t>
            </a:r>
          </a:p>
          <a:p>
            <a:pPr>
              <a:buFont typeface="Wingdings" panose="05000000000000000000" pitchFamily="2" charset="2"/>
              <a:buNone/>
            </a:pPr>
            <a:r>
              <a:rPr lang="zh-CN" altLang="en-US" sz="2000" dirty="0"/>
              <a:t>    </a:t>
            </a:r>
            <a:r>
              <a:rPr lang="en-US" altLang="zh-CN" sz="2000" dirty="0"/>
              <a:t>public </a:t>
            </a:r>
            <a:r>
              <a:rPr lang="en-US" altLang="zh-CN" sz="2000" dirty="0" err="1"/>
              <a:t>ThreadBinaryNode</a:t>
            </a:r>
            <a:r>
              <a:rPr lang="en-US" altLang="zh-CN" sz="2000" dirty="0"/>
              <a:t>(T data, </a:t>
            </a:r>
            <a:r>
              <a:rPr lang="en-US" altLang="zh-CN" sz="2000" dirty="0" err="1"/>
              <a:t>ThreadBinaryNode</a:t>
            </a:r>
            <a:r>
              <a:rPr lang="en-US" altLang="zh-CN" sz="2000" dirty="0"/>
              <a:t>&lt;T&gt; left, </a:t>
            </a:r>
            <a:r>
              <a:rPr lang="en-US" altLang="zh-CN" sz="2000" dirty="0" err="1"/>
              <a:t>ThreadBinaryNode</a:t>
            </a:r>
            <a:r>
              <a:rPr lang="en-US" altLang="zh-CN" sz="2000" dirty="0"/>
              <a:t>&lt;T&gt; right) //</a:t>
            </a:r>
            <a:r>
              <a:rPr lang="zh-CN" altLang="en-US" sz="2000" dirty="0"/>
              <a:t>构造结点，指定元素和左、右孩子结点</a:t>
            </a:r>
            <a:endParaRPr lang="en-US" altLang="zh-CN" sz="2000" dirty="0"/>
          </a:p>
          <a:p>
            <a:pPr>
              <a:buFont typeface="Wingdings" panose="05000000000000000000" pitchFamily="2" charset="2"/>
              <a:buNone/>
            </a:pPr>
            <a:r>
              <a:rPr lang="en-US" altLang="zh-CN" sz="2000" dirty="0"/>
              <a:t>    {                                            </a:t>
            </a:r>
            <a:endParaRPr lang="zh-CN" altLang="en-US" sz="2000" dirty="0"/>
          </a:p>
          <a:p>
            <a:pPr>
              <a:buFont typeface="Wingdings" panose="05000000000000000000" pitchFamily="2" charset="2"/>
              <a:buNone/>
            </a:pPr>
            <a:r>
              <a:rPr lang="zh-CN" altLang="en-US" sz="2000" dirty="0"/>
              <a:t>        </a:t>
            </a:r>
            <a:r>
              <a:rPr lang="en-US" altLang="zh-CN" sz="2000" dirty="0" err="1"/>
              <a:t>this.data</a:t>
            </a:r>
            <a:r>
              <a:rPr lang="en-US" altLang="zh-CN" sz="2000" dirty="0"/>
              <a:t> = data;</a:t>
            </a:r>
          </a:p>
          <a:p>
            <a:pPr>
              <a:buFont typeface="Wingdings" panose="05000000000000000000" pitchFamily="2" charset="2"/>
              <a:buNone/>
            </a:pPr>
            <a:r>
              <a:rPr lang="en-US" altLang="zh-CN" sz="2000" dirty="0"/>
              <a:t>        </a:t>
            </a:r>
            <a:r>
              <a:rPr lang="en-US" altLang="zh-CN" sz="2000" dirty="0" err="1"/>
              <a:t>this.left</a:t>
            </a:r>
            <a:r>
              <a:rPr lang="en-US" altLang="zh-CN" sz="2000" dirty="0"/>
              <a:t> = left;</a:t>
            </a:r>
          </a:p>
          <a:p>
            <a:pPr>
              <a:buFont typeface="Wingdings" panose="05000000000000000000" pitchFamily="2" charset="2"/>
              <a:buNone/>
            </a:pPr>
            <a:r>
              <a:rPr lang="en-US" altLang="zh-CN" sz="2000" dirty="0"/>
              <a:t>        </a:t>
            </a:r>
            <a:r>
              <a:rPr lang="en-US" altLang="zh-CN" sz="2000" dirty="0" err="1"/>
              <a:t>this.right</a:t>
            </a:r>
            <a:r>
              <a:rPr lang="en-US" altLang="zh-CN" sz="2000" dirty="0"/>
              <a:t> = right;</a:t>
            </a:r>
          </a:p>
          <a:p>
            <a:pPr>
              <a:buFont typeface="Wingdings" panose="05000000000000000000" pitchFamily="2" charset="2"/>
              <a:buNone/>
            </a:pPr>
            <a:r>
              <a:rPr lang="en-US" altLang="zh-CN" sz="2000" dirty="0"/>
              <a:t>        </a:t>
            </a:r>
            <a:r>
              <a:rPr lang="en-US" altLang="zh-CN" sz="2000" dirty="0" err="1"/>
              <a:t>this.ltag</a:t>
            </a:r>
            <a:r>
              <a:rPr lang="en-US" altLang="zh-CN" sz="2000" dirty="0"/>
              <a:t> = </a:t>
            </a:r>
            <a:r>
              <a:rPr lang="en-US" altLang="zh-CN" sz="2000" dirty="0" err="1"/>
              <a:t>this.rtag</a:t>
            </a:r>
            <a:r>
              <a:rPr lang="en-US" altLang="zh-CN" sz="2000" dirty="0"/>
              <a:t> = 0;</a:t>
            </a:r>
          </a:p>
          <a:p>
            <a:pPr>
              <a:buFont typeface="Wingdings" panose="05000000000000000000" pitchFamily="2" charset="2"/>
              <a:buNone/>
            </a:pPr>
            <a:r>
              <a:rPr lang="en-US" altLang="zh-CN" sz="2000" dirty="0"/>
              <a:t>    }</a:t>
            </a:r>
          </a:p>
          <a:p>
            <a:pPr>
              <a:buFont typeface="Wingdings" panose="05000000000000000000" pitchFamily="2" charset="2"/>
              <a:buNone/>
            </a:pPr>
            <a:r>
              <a:rPr lang="en-US" altLang="zh-CN" sz="2000" dirty="0"/>
              <a:t>}</a:t>
            </a:r>
            <a:endParaRPr lang="zh-CN" altLang="en-US" sz="2000" dirty="0"/>
          </a:p>
        </p:txBody>
      </p:sp>
      <p:sp>
        <p:nvSpPr>
          <p:cNvPr id="2" name="灯片编号占位符 1">
            <a:extLst>
              <a:ext uri="{FF2B5EF4-FFF2-40B4-BE49-F238E27FC236}">
                <a16:creationId xmlns:a16="http://schemas.microsoft.com/office/drawing/2014/main" id="{4A57EF29-944F-41C2-BF06-FF7CC25C05E5}"/>
              </a:ext>
            </a:extLst>
          </p:cNvPr>
          <p:cNvSpPr>
            <a:spLocks noGrp="1"/>
          </p:cNvSpPr>
          <p:nvPr>
            <p:ph type="sldNum" sz="quarter" idx="12"/>
          </p:nvPr>
        </p:nvSpPr>
        <p:spPr/>
        <p:txBody>
          <a:bodyPr/>
          <a:lstStyle/>
          <a:p>
            <a:fld id="{43395A8B-0B77-4D91-93A1-E00555122DC8}" type="slidenum">
              <a:rPr lang="zh-CN" altLang="en-US" smtClean="0"/>
              <a:pPr/>
              <a:t>100</a:t>
            </a:fld>
            <a:endParaRPr lang="en-US" altLang="zh-CN"/>
          </a:p>
        </p:txBody>
      </p:sp>
      <p:sp>
        <p:nvSpPr>
          <p:cNvPr id="8" name="Rectangle 2">
            <a:extLst>
              <a:ext uri="{FF2B5EF4-FFF2-40B4-BE49-F238E27FC236}">
                <a16:creationId xmlns:a16="http://schemas.microsoft.com/office/drawing/2014/main" id="{388D94F8-58DA-4C3D-B8E4-F9F8DD1E93B9}"/>
              </a:ext>
            </a:extLst>
          </p:cNvPr>
          <p:cNvSpPr>
            <a:spLocks noGrp="1" noChangeArrowheads="1"/>
          </p:cNvSpPr>
          <p:nvPr>
            <p:ph type="title"/>
          </p:nvPr>
        </p:nvSpPr>
        <p:spPr>
          <a:xfrm>
            <a:off x="928688" y="857250"/>
            <a:ext cx="7793037" cy="839788"/>
          </a:xfrm>
        </p:spPr>
        <p:txBody>
          <a:bodyPr/>
          <a:lstStyle/>
          <a:p>
            <a:pPr eaLnBrk="1" hangingPunct="1"/>
            <a:r>
              <a:rPr lang="en-US" altLang="zh-CN" sz="4000" dirty="0"/>
              <a:t>6.4   </a:t>
            </a:r>
            <a:r>
              <a:rPr lang="zh-CN" altLang="en-US" sz="4000" dirty="0"/>
              <a:t>线索二叉树</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a:extLst>
              <a:ext uri="{FF2B5EF4-FFF2-40B4-BE49-F238E27FC236}">
                <a16:creationId xmlns:a16="http://schemas.microsoft.com/office/drawing/2014/main" id="{21AAB2E1-2251-41DB-8631-3C0A83A4440B}"/>
              </a:ext>
            </a:extLst>
          </p:cNvPr>
          <p:cNvSpPr>
            <a:spLocks noGrp="1"/>
          </p:cNvSpPr>
          <p:nvPr>
            <p:ph type="title"/>
          </p:nvPr>
        </p:nvSpPr>
        <p:spPr/>
        <p:txBody>
          <a:bodyPr/>
          <a:lstStyle/>
          <a:p>
            <a:r>
              <a:rPr lang="en-US" altLang="zh-CN"/>
              <a:t>6.4   </a:t>
            </a:r>
            <a:r>
              <a:rPr lang="zh-CN" altLang="en-US"/>
              <a:t>线索二叉树</a:t>
            </a:r>
          </a:p>
        </p:txBody>
      </p:sp>
      <p:sp>
        <p:nvSpPr>
          <p:cNvPr id="3" name="内容占位符 2">
            <a:extLst>
              <a:ext uri="{FF2B5EF4-FFF2-40B4-BE49-F238E27FC236}">
                <a16:creationId xmlns:a16="http://schemas.microsoft.com/office/drawing/2014/main" id="{F6DC9E08-FE56-47C7-B052-DC6C20E17194}"/>
              </a:ext>
            </a:extLst>
          </p:cNvPr>
          <p:cNvSpPr>
            <a:spLocks noGrp="1"/>
          </p:cNvSpPr>
          <p:nvPr>
            <p:ph idx="1"/>
          </p:nvPr>
        </p:nvSpPr>
        <p:spPr>
          <a:xfrm>
            <a:off x="642938" y="1857375"/>
            <a:ext cx="8316912" cy="4246563"/>
          </a:xfrm>
        </p:spPr>
        <p:txBody>
          <a:bodyPr/>
          <a:lstStyle/>
          <a:p>
            <a:pPr marL="0" indent="446088">
              <a:buFont typeface="Wingdings" panose="05000000000000000000" pitchFamily="2" charset="2"/>
              <a:buNone/>
              <a:defRPr/>
            </a:pPr>
            <a:r>
              <a:rPr lang="zh-CN" altLang="en-US" sz="2800" dirty="0">
                <a:latin typeface="+mn-ea"/>
              </a:rPr>
              <a:t>以这种结构构成的二叉链表作为二叉树的存储结构</a:t>
            </a:r>
            <a:r>
              <a:rPr lang="en-US" altLang="zh-CN" sz="2800" dirty="0">
                <a:latin typeface="+mn-ea"/>
              </a:rPr>
              <a:t>,</a:t>
            </a:r>
            <a:r>
              <a:rPr lang="zh-CN" altLang="en-US" sz="2800" dirty="0">
                <a:latin typeface="+mn-ea"/>
              </a:rPr>
              <a:t>叫做线索链表</a:t>
            </a:r>
            <a:r>
              <a:rPr lang="en-US" altLang="zh-CN" sz="2800" dirty="0">
                <a:latin typeface="+mn-ea"/>
              </a:rPr>
              <a:t>,</a:t>
            </a:r>
            <a:r>
              <a:rPr lang="zh-CN" altLang="en-US" sz="2800" dirty="0">
                <a:latin typeface="+mn-ea"/>
              </a:rPr>
              <a:t>其中指向结点前驱与后继的链叫做线索。加上线索的二叉树称之为线索二叉树。</a:t>
            </a:r>
            <a:endParaRPr lang="en-US" altLang="zh-CN" sz="2800" dirty="0">
              <a:latin typeface="+mn-ea"/>
            </a:endParaRPr>
          </a:p>
          <a:p>
            <a:pPr marL="0" indent="446088">
              <a:buFont typeface="Arial" pitchFamily="34" charset="0"/>
              <a:buChar char="•"/>
              <a:defRPr/>
            </a:pPr>
            <a:r>
              <a:rPr lang="zh-CN" altLang="en-US" sz="2800" dirty="0">
                <a:latin typeface="+mn-ea"/>
              </a:rPr>
              <a:t>线索为</a:t>
            </a:r>
            <a:r>
              <a:rPr lang="zh-CN" altLang="en-US" sz="2800" dirty="0">
                <a:solidFill>
                  <a:srgbClr val="FF0000"/>
                </a:solidFill>
                <a:latin typeface="+mn-ea"/>
              </a:rPr>
              <a:t>先根</a:t>
            </a:r>
            <a:r>
              <a:rPr lang="zh-CN" altLang="en-US" sz="2800" dirty="0">
                <a:latin typeface="+mn-ea"/>
              </a:rPr>
              <a:t>遍历次序的前驱和后继线索的称为</a:t>
            </a:r>
            <a:r>
              <a:rPr lang="zh-CN" altLang="en-US" sz="2800" dirty="0">
                <a:solidFill>
                  <a:srgbClr val="FF0000"/>
                </a:solidFill>
                <a:latin typeface="+mn-ea"/>
              </a:rPr>
              <a:t>先序线索</a:t>
            </a:r>
            <a:r>
              <a:rPr lang="zh-CN" altLang="en-US" sz="2800" dirty="0">
                <a:latin typeface="+mn-ea"/>
              </a:rPr>
              <a:t>二叉树。</a:t>
            </a:r>
            <a:endParaRPr lang="en-US" altLang="zh-CN" sz="2800" dirty="0">
              <a:latin typeface="+mn-ea"/>
            </a:endParaRPr>
          </a:p>
          <a:p>
            <a:pPr marL="0" indent="446088">
              <a:buFont typeface="Arial" pitchFamily="34" charset="0"/>
              <a:buChar char="•"/>
              <a:defRPr/>
            </a:pPr>
            <a:r>
              <a:rPr lang="zh-CN" altLang="en-US" sz="2800" dirty="0">
                <a:latin typeface="+mn-ea"/>
              </a:rPr>
              <a:t>线索为</a:t>
            </a:r>
            <a:r>
              <a:rPr lang="zh-CN" altLang="en-US" sz="2800" dirty="0">
                <a:solidFill>
                  <a:srgbClr val="FF0000"/>
                </a:solidFill>
                <a:latin typeface="+mn-ea"/>
              </a:rPr>
              <a:t>中根</a:t>
            </a:r>
            <a:r>
              <a:rPr lang="zh-CN" altLang="en-US" sz="2800" dirty="0">
                <a:latin typeface="+mn-ea"/>
              </a:rPr>
              <a:t>遍历次序的前驱和后继线索的称为</a:t>
            </a:r>
            <a:r>
              <a:rPr lang="zh-CN" altLang="en-US" sz="2800" dirty="0">
                <a:solidFill>
                  <a:srgbClr val="FF0000"/>
                </a:solidFill>
                <a:latin typeface="+mn-ea"/>
              </a:rPr>
              <a:t>中序线索</a:t>
            </a:r>
            <a:r>
              <a:rPr lang="zh-CN" altLang="en-US" sz="2800" dirty="0">
                <a:latin typeface="+mn-ea"/>
              </a:rPr>
              <a:t>二叉树。</a:t>
            </a:r>
          </a:p>
          <a:p>
            <a:pPr marL="0" indent="446088">
              <a:buFont typeface="Arial" pitchFamily="34" charset="0"/>
              <a:buChar char="•"/>
              <a:defRPr/>
            </a:pPr>
            <a:r>
              <a:rPr lang="zh-CN" altLang="en-US" sz="2800" dirty="0">
                <a:latin typeface="+mn-ea"/>
              </a:rPr>
              <a:t>线索为</a:t>
            </a:r>
            <a:r>
              <a:rPr lang="zh-CN" altLang="en-US" sz="2800" dirty="0">
                <a:solidFill>
                  <a:srgbClr val="FF0000"/>
                </a:solidFill>
                <a:latin typeface="+mn-ea"/>
              </a:rPr>
              <a:t>后根</a:t>
            </a:r>
            <a:r>
              <a:rPr lang="zh-CN" altLang="en-US" sz="2800" dirty="0">
                <a:latin typeface="+mn-ea"/>
              </a:rPr>
              <a:t>遍历次序的前驱和后继线索的称为</a:t>
            </a:r>
            <a:r>
              <a:rPr lang="zh-CN" altLang="en-US" sz="2800" dirty="0">
                <a:solidFill>
                  <a:srgbClr val="FF0000"/>
                </a:solidFill>
                <a:latin typeface="+mn-ea"/>
              </a:rPr>
              <a:t>后序线索</a:t>
            </a:r>
            <a:r>
              <a:rPr lang="zh-CN" altLang="en-US" sz="2800" dirty="0">
                <a:latin typeface="+mn-ea"/>
              </a:rPr>
              <a:t>二叉树。</a:t>
            </a:r>
          </a:p>
          <a:p>
            <a:pPr marL="0" indent="446088">
              <a:buFont typeface="Arial" pitchFamily="34" charset="0"/>
              <a:buChar char="•"/>
              <a:defRPr/>
            </a:pPr>
            <a:endParaRPr lang="zh-CN" altLang="en-US" sz="2800" dirty="0">
              <a:latin typeface="+mn-ea"/>
            </a:endParaRPr>
          </a:p>
        </p:txBody>
      </p:sp>
      <p:sp>
        <p:nvSpPr>
          <p:cNvPr id="2" name="灯片编号占位符 1">
            <a:extLst>
              <a:ext uri="{FF2B5EF4-FFF2-40B4-BE49-F238E27FC236}">
                <a16:creationId xmlns:a16="http://schemas.microsoft.com/office/drawing/2014/main" id="{9A9B97F9-4EDA-487C-8970-6C2ECA24FC21}"/>
              </a:ext>
            </a:extLst>
          </p:cNvPr>
          <p:cNvSpPr>
            <a:spLocks noGrp="1"/>
          </p:cNvSpPr>
          <p:nvPr>
            <p:ph type="sldNum" sz="quarter" idx="12"/>
          </p:nvPr>
        </p:nvSpPr>
        <p:spPr/>
        <p:txBody>
          <a:bodyPr/>
          <a:lstStyle/>
          <a:p>
            <a:fld id="{43395A8B-0B77-4D91-93A1-E00555122DC8}" type="slidenum">
              <a:rPr lang="zh-CN" altLang="en-US" smtClean="0"/>
              <a:pPr/>
              <a:t>101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a:extLst>
              <a:ext uri="{FF2B5EF4-FFF2-40B4-BE49-F238E27FC236}">
                <a16:creationId xmlns:a16="http://schemas.microsoft.com/office/drawing/2014/main" id="{BE11AF2D-590D-42E9-A378-DA64ADDC52EB}"/>
              </a:ext>
            </a:extLst>
          </p:cNvPr>
          <p:cNvSpPr>
            <a:spLocks noGrp="1"/>
          </p:cNvSpPr>
          <p:nvPr>
            <p:ph type="title"/>
          </p:nvPr>
        </p:nvSpPr>
        <p:spPr/>
        <p:txBody>
          <a:bodyPr/>
          <a:lstStyle/>
          <a:p>
            <a:r>
              <a:rPr lang="en-US" altLang="zh-CN"/>
              <a:t>6.4   </a:t>
            </a:r>
            <a:r>
              <a:rPr lang="zh-CN" altLang="en-US"/>
              <a:t>线索二叉树</a:t>
            </a:r>
          </a:p>
        </p:txBody>
      </p:sp>
      <p:sp>
        <p:nvSpPr>
          <p:cNvPr id="3" name="内容占位符 2">
            <a:extLst>
              <a:ext uri="{FF2B5EF4-FFF2-40B4-BE49-F238E27FC236}">
                <a16:creationId xmlns:a16="http://schemas.microsoft.com/office/drawing/2014/main" id="{9591CD51-35DA-4C70-A5C1-58C3BD5E0EC8}"/>
              </a:ext>
            </a:extLst>
          </p:cNvPr>
          <p:cNvSpPr>
            <a:spLocks noGrp="1"/>
          </p:cNvSpPr>
          <p:nvPr>
            <p:ph idx="1"/>
          </p:nvPr>
        </p:nvSpPr>
        <p:spPr/>
        <p:txBody>
          <a:bodyPr/>
          <a:lstStyle/>
          <a:p>
            <a:pPr>
              <a:buFont typeface="Wingdings" panose="05000000000000000000" pitchFamily="2" charset="2"/>
              <a:buNone/>
              <a:defRPr/>
            </a:pPr>
            <a:r>
              <a:rPr lang="zh-CN" altLang="en-US" dirty="0">
                <a:latin typeface="+mn-ea"/>
              </a:rPr>
              <a:t>如下：加上中序线索的二叉树</a:t>
            </a:r>
            <a:endParaRPr lang="zh-CN" altLang="en-US" dirty="0"/>
          </a:p>
        </p:txBody>
      </p:sp>
      <p:pic>
        <p:nvPicPr>
          <p:cNvPr id="5" name="Picture 5" descr="6D23">
            <a:extLst>
              <a:ext uri="{FF2B5EF4-FFF2-40B4-BE49-F238E27FC236}">
                <a16:creationId xmlns:a16="http://schemas.microsoft.com/office/drawing/2014/main" id="{BF0E4705-6EFA-4B10-A378-6B0E6DC543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9063" y="3751263"/>
            <a:ext cx="5214937" cy="310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6D25">
            <a:extLst>
              <a:ext uri="{FF2B5EF4-FFF2-40B4-BE49-F238E27FC236}">
                <a16:creationId xmlns:a16="http://schemas.microsoft.com/office/drawing/2014/main" id="{2F0A4326-678D-49B0-A646-BB9E197336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5" y="2643188"/>
            <a:ext cx="4170363"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6" name="Picture 2">
            <a:extLst>
              <a:ext uri="{FF2B5EF4-FFF2-40B4-BE49-F238E27FC236}">
                <a16:creationId xmlns:a16="http://schemas.microsoft.com/office/drawing/2014/main" id="{FB4DF24E-A6F9-48C3-9794-B929A1FAF0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43688" y="428625"/>
            <a:ext cx="2500312"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36678429-909F-4B20-824C-6919BED2C1EE}"/>
              </a:ext>
            </a:extLst>
          </p:cNvPr>
          <p:cNvSpPr>
            <a:spLocks noGrp="1"/>
          </p:cNvSpPr>
          <p:nvPr>
            <p:ph type="sldNum" sz="quarter" idx="12"/>
          </p:nvPr>
        </p:nvSpPr>
        <p:spPr/>
        <p:txBody>
          <a:bodyPr/>
          <a:lstStyle/>
          <a:p>
            <a:fld id="{43395A8B-0B77-4D91-93A1-E00555122DC8}" type="slidenum">
              <a:rPr lang="zh-CN" altLang="en-US" smtClean="0"/>
              <a:pPr/>
              <a:t>102</a:t>
            </a:fld>
            <a:endParaRPr lang="en-US" altLang="zh-CN"/>
          </a:p>
        </p:txBody>
      </p:sp>
      <p:sp>
        <p:nvSpPr>
          <p:cNvPr id="4" name="文本框 3">
            <a:extLst>
              <a:ext uri="{FF2B5EF4-FFF2-40B4-BE49-F238E27FC236}">
                <a16:creationId xmlns:a16="http://schemas.microsoft.com/office/drawing/2014/main" id="{F568244A-D854-4F61-8C36-16E08E4B7024}"/>
              </a:ext>
            </a:extLst>
          </p:cNvPr>
          <p:cNvSpPr txBox="1"/>
          <p:nvPr/>
        </p:nvSpPr>
        <p:spPr>
          <a:xfrm>
            <a:off x="6079728" y="2997201"/>
            <a:ext cx="2991525" cy="461665"/>
          </a:xfrm>
          <a:prstGeom prst="rect">
            <a:avLst/>
          </a:prstGeom>
          <a:noFill/>
        </p:spPr>
        <p:txBody>
          <a:bodyPr wrap="none" rtlCol="0">
            <a:spAutoFit/>
          </a:bodyPr>
          <a:lstStyle/>
          <a:p>
            <a:r>
              <a:rPr lang="zh-CN" altLang="en-US" dirty="0"/>
              <a:t>中序：</a:t>
            </a:r>
            <a:r>
              <a:rPr lang="en-US" altLang="zh-CN" dirty="0"/>
              <a:t>DBGEAFHCK</a:t>
            </a:r>
            <a:endParaRPr lang="zh-CN" altLang="en-US" dirty="0"/>
          </a:p>
        </p:txBody>
      </p:sp>
      <p:sp>
        <p:nvSpPr>
          <p:cNvPr id="7" name="椭圆 6">
            <a:extLst>
              <a:ext uri="{FF2B5EF4-FFF2-40B4-BE49-F238E27FC236}">
                <a16:creationId xmlns:a16="http://schemas.microsoft.com/office/drawing/2014/main" id="{E4B4FEE9-F1BC-4198-A31A-FB1162AA9C37}"/>
              </a:ext>
            </a:extLst>
          </p:cNvPr>
          <p:cNvSpPr/>
          <p:nvPr/>
        </p:nvSpPr>
        <p:spPr>
          <a:xfrm>
            <a:off x="6773768" y="1916832"/>
            <a:ext cx="288032" cy="326307"/>
          </a:xfrm>
          <a:prstGeom prst="ellipse">
            <a:avLst/>
          </a:prstGeom>
          <a:solidFill>
            <a:schemeClr val="accent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BE36EAD7-F287-4921-A6F8-F8EA65596A00}"/>
              </a:ext>
            </a:extLst>
          </p:cNvPr>
          <p:cNvSpPr/>
          <p:nvPr/>
        </p:nvSpPr>
        <p:spPr>
          <a:xfrm>
            <a:off x="7431474" y="1916832"/>
            <a:ext cx="288032" cy="326307"/>
          </a:xfrm>
          <a:prstGeom prst="ellipse">
            <a:avLst/>
          </a:prstGeom>
          <a:solidFill>
            <a:schemeClr val="accent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174FF54A-4D3B-4129-9A8B-5286186043A0}"/>
              </a:ext>
            </a:extLst>
          </p:cNvPr>
          <p:cNvSpPr/>
          <p:nvPr/>
        </p:nvSpPr>
        <p:spPr>
          <a:xfrm>
            <a:off x="7143442" y="2556559"/>
            <a:ext cx="288032" cy="326307"/>
          </a:xfrm>
          <a:prstGeom prst="ellipse">
            <a:avLst/>
          </a:prstGeom>
          <a:solidFill>
            <a:schemeClr val="accent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9D8A1890-345B-4E84-8E9C-9B39AE1D80A6}"/>
              </a:ext>
            </a:extLst>
          </p:cNvPr>
          <p:cNvSpPr/>
          <p:nvPr/>
        </p:nvSpPr>
        <p:spPr>
          <a:xfrm>
            <a:off x="8078294" y="1890637"/>
            <a:ext cx="288032" cy="326307"/>
          </a:xfrm>
          <a:prstGeom prst="ellipse">
            <a:avLst/>
          </a:prstGeom>
          <a:solidFill>
            <a:schemeClr val="accent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422AEE49-914F-42BC-BC58-4EDDF7D058ED}"/>
              </a:ext>
            </a:extLst>
          </p:cNvPr>
          <p:cNvSpPr/>
          <p:nvPr/>
        </p:nvSpPr>
        <p:spPr>
          <a:xfrm>
            <a:off x="8310261" y="2556559"/>
            <a:ext cx="288032" cy="326307"/>
          </a:xfrm>
          <a:prstGeom prst="ellipse">
            <a:avLst/>
          </a:prstGeom>
          <a:solidFill>
            <a:schemeClr val="accent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294D316D-1E72-446A-BFBE-9C53049260AF}"/>
              </a:ext>
            </a:extLst>
          </p:cNvPr>
          <p:cNvSpPr/>
          <p:nvPr/>
        </p:nvSpPr>
        <p:spPr>
          <a:xfrm>
            <a:off x="8717775" y="1916832"/>
            <a:ext cx="288032" cy="326307"/>
          </a:xfrm>
          <a:prstGeom prst="ellipse">
            <a:avLst/>
          </a:prstGeom>
          <a:solidFill>
            <a:schemeClr val="accent1">
              <a:alpha val="4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linds(horizontal)">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11" grpId="0" animBg="1"/>
      <p:bldP spid="12" grpId="0" animBg="1"/>
      <p:bldP spid="13" grpId="0" animBg="1"/>
      <p:bldP spid="14" grpId="0" animBg="1"/>
      <p:bldP spid="15"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1A013C53-9AFA-4A85-B91F-389144DAFB48}"/>
              </a:ext>
            </a:extLst>
          </p:cNvPr>
          <p:cNvSpPr>
            <a:spLocks noGrp="1" noChangeArrowheads="1"/>
          </p:cNvSpPr>
          <p:nvPr>
            <p:ph type="title"/>
          </p:nvPr>
        </p:nvSpPr>
        <p:spPr>
          <a:xfrm>
            <a:off x="1000125" y="785813"/>
            <a:ext cx="7177088" cy="1571625"/>
          </a:xfrm>
        </p:spPr>
        <p:txBody>
          <a:bodyPr/>
          <a:lstStyle/>
          <a:p>
            <a:pPr eaLnBrk="1" hangingPunct="1"/>
            <a:r>
              <a:rPr lang="en-US" altLang="zh-CN"/>
              <a:t>6.4.2   </a:t>
            </a:r>
            <a:r>
              <a:rPr lang="zh-CN" altLang="en-US"/>
              <a:t>中序线索二叉树</a:t>
            </a:r>
            <a:br>
              <a:rPr lang="zh-CN" altLang="en-US" sz="3600"/>
            </a:br>
            <a:r>
              <a:rPr lang="en-US" altLang="zh-CN" sz="3200"/>
              <a:t>1.</a:t>
            </a:r>
            <a:r>
              <a:rPr lang="zh-CN" altLang="en-US" sz="3200"/>
              <a:t>二叉树的中序线索化</a:t>
            </a:r>
            <a:endParaRPr lang="zh-CN" altLang="en-US" sz="3600"/>
          </a:p>
        </p:txBody>
      </p:sp>
      <p:sp>
        <p:nvSpPr>
          <p:cNvPr id="93187" name="TextBox 5">
            <a:extLst>
              <a:ext uri="{FF2B5EF4-FFF2-40B4-BE49-F238E27FC236}">
                <a16:creationId xmlns:a16="http://schemas.microsoft.com/office/drawing/2014/main" id="{F1ECEEE8-9148-4980-9E28-6C8D3CDC6EF6}"/>
              </a:ext>
            </a:extLst>
          </p:cNvPr>
          <p:cNvSpPr txBox="1">
            <a:spLocks noChangeArrowheads="1"/>
          </p:cNvSpPr>
          <p:nvPr/>
        </p:nvSpPr>
        <p:spPr bwMode="auto">
          <a:xfrm>
            <a:off x="539750" y="2500313"/>
            <a:ext cx="3144838"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t>        </a:t>
            </a:r>
            <a:r>
              <a:rPr lang="zh-CN" altLang="en-US" sz="2800" dirty="0"/>
              <a:t>对一棵二叉树进行中序线索化即依照中序遍历次序加入前驱和后继的线索信息。</a:t>
            </a:r>
            <a:endParaRPr lang="en-US" altLang="zh-CN" sz="2800" dirty="0"/>
          </a:p>
          <a:p>
            <a:pPr eaLnBrk="1" hangingPunct="1"/>
            <a:r>
              <a:rPr lang="zh-CN" altLang="en-US" sz="2800" dirty="0"/>
              <a:t>例，对该二叉树进行中序线索化：</a:t>
            </a:r>
            <a:endParaRPr lang="en-US" altLang="zh-CN" sz="2800" dirty="0"/>
          </a:p>
        </p:txBody>
      </p:sp>
      <p:grpSp>
        <p:nvGrpSpPr>
          <p:cNvPr id="93188" name="Group 5">
            <a:extLst>
              <a:ext uri="{FF2B5EF4-FFF2-40B4-BE49-F238E27FC236}">
                <a16:creationId xmlns:a16="http://schemas.microsoft.com/office/drawing/2014/main" id="{95D5C6E7-C8D7-4F45-B156-FE436E79C566}"/>
              </a:ext>
            </a:extLst>
          </p:cNvPr>
          <p:cNvGrpSpPr>
            <a:grpSpLocks/>
          </p:cNvGrpSpPr>
          <p:nvPr/>
        </p:nvGrpSpPr>
        <p:grpSpPr bwMode="auto">
          <a:xfrm>
            <a:off x="3962400" y="2760663"/>
            <a:ext cx="4638675" cy="3668712"/>
            <a:chOff x="2486" y="1296"/>
            <a:chExt cx="2922" cy="2593"/>
          </a:xfrm>
        </p:grpSpPr>
        <p:sp>
          <p:nvSpPr>
            <p:cNvPr id="93189" name="Text Box 6">
              <a:extLst>
                <a:ext uri="{FF2B5EF4-FFF2-40B4-BE49-F238E27FC236}">
                  <a16:creationId xmlns:a16="http://schemas.microsoft.com/office/drawing/2014/main" id="{86C1D7B1-9A16-41F8-956C-BC514161FEE5}"/>
                </a:ext>
              </a:extLst>
            </p:cNvPr>
            <p:cNvSpPr txBox="1">
              <a:spLocks noChangeArrowheads="1"/>
            </p:cNvSpPr>
            <p:nvPr/>
          </p:nvSpPr>
          <p:spPr bwMode="auto">
            <a:xfrm>
              <a:off x="5136" y="2705"/>
              <a:ext cx="259" cy="4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7200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sz="2800" b="1">
                  <a:solidFill>
                    <a:schemeClr val="accent1"/>
                  </a:solidFill>
                </a:rPr>
                <a:t>F</a:t>
              </a:r>
            </a:p>
          </p:txBody>
        </p:sp>
        <p:sp>
          <p:nvSpPr>
            <p:cNvPr id="93190" name="Oval 7">
              <a:extLst>
                <a:ext uri="{FF2B5EF4-FFF2-40B4-BE49-F238E27FC236}">
                  <a16:creationId xmlns:a16="http://schemas.microsoft.com/office/drawing/2014/main" id="{F2C69EE7-71BC-45A0-866F-D3FDFFC1E906}"/>
                </a:ext>
              </a:extLst>
            </p:cNvPr>
            <p:cNvSpPr>
              <a:spLocks noChangeArrowheads="1"/>
            </p:cNvSpPr>
            <p:nvPr/>
          </p:nvSpPr>
          <p:spPr bwMode="auto">
            <a:xfrm>
              <a:off x="5104" y="2742"/>
              <a:ext cx="304" cy="348"/>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720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solidFill>
                  <a:schemeClr val="accent1"/>
                </a:solidFill>
              </a:endParaRPr>
            </a:p>
          </p:txBody>
        </p:sp>
        <p:sp>
          <p:nvSpPr>
            <p:cNvPr id="93191" name="Text Box 8">
              <a:extLst>
                <a:ext uri="{FF2B5EF4-FFF2-40B4-BE49-F238E27FC236}">
                  <a16:creationId xmlns:a16="http://schemas.microsoft.com/office/drawing/2014/main" id="{D3EDDBBD-FA4E-41A6-911D-DFE5D3820AD7}"/>
                </a:ext>
              </a:extLst>
            </p:cNvPr>
            <p:cNvSpPr txBox="1">
              <a:spLocks noChangeArrowheads="1"/>
            </p:cNvSpPr>
            <p:nvPr/>
          </p:nvSpPr>
          <p:spPr bwMode="auto">
            <a:xfrm>
              <a:off x="3896" y="1296"/>
              <a:ext cx="258" cy="4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7200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sz="2800" b="1">
                  <a:solidFill>
                    <a:schemeClr val="accent1"/>
                  </a:solidFill>
                </a:rPr>
                <a:t>A</a:t>
              </a:r>
            </a:p>
          </p:txBody>
        </p:sp>
        <p:sp>
          <p:nvSpPr>
            <p:cNvPr id="93192" name="Oval 9">
              <a:extLst>
                <a:ext uri="{FF2B5EF4-FFF2-40B4-BE49-F238E27FC236}">
                  <a16:creationId xmlns:a16="http://schemas.microsoft.com/office/drawing/2014/main" id="{DE39AF2F-464C-4802-9FC6-A8B58AF4F7D7}"/>
                </a:ext>
              </a:extLst>
            </p:cNvPr>
            <p:cNvSpPr>
              <a:spLocks noChangeArrowheads="1"/>
            </p:cNvSpPr>
            <p:nvPr/>
          </p:nvSpPr>
          <p:spPr bwMode="auto">
            <a:xfrm>
              <a:off x="3877" y="1333"/>
              <a:ext cx="304" cy="349"/>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720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solidFill>
                  <a:schemeClr val="accent1"/>
                </a:solidFill>
              </a:endParaRPr>
            </a:p>
          </p:txBody>
        </p:sp>
        <p:sp>
          <p:nvSpPr>
            <p:cNvPr id="93193" name="Text Box 10">
              <a:extLst>
                <a:ext uri="{FF2B5EF4-FFF2-40B4-BE49-F238E27FC236}">
                  <a16:creationId xmlns:a16="http://schemas.microsoft.com/office/drawing/2014/main" id="{E330D62F-BAA6-45E1-AAFF-7F796C9CDA33}"/>
                </a:ext>
              </a:extLst>
            </p:cNvPr>
            <p:cNvSpPr txBox="1">
              <a:spLocks noChangeArrowheads="1"/>
            </p:cNvSpPr>
            <p:nvPr/>
          </p:nvSpPr>
          <p:spPr bwMode="auto">
            <a:xfrm>
              <a:off x="3126" y="2005"/>
              <a:ext cx="258" cy="4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7200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sz="2800" b="1">
                  <a:solidFill>
                    <a:schemeClr val="accent1"/>
                  </a:solidFill>
                </a:rPr>
                <a:t>B</a:t>
              </a:r>
            </a:p>
          </p:txBody>
        </p:sp>
        <p:sp>
          <p:nvSpPr>
            <p:cNvPr id="93194" name="Oval 11">
              <a:extLst>
                <a:ext uri="{FF2B5EF4-FFF2-40B4-BE49-F238E27FC236}">
                  <a16:creationId xmlns:a16="http://schemas.microsoft.com/office/drawing/2014/main" id="{201D4C81-A52A-4306-999E-0BEA718618FD}"/>
                </a:ext>
              </a:extLst>
            </p:cNvPr>
            <p:cNvSpPr>
              <a:spLocks noChangeArrowheads="1"/>
            </p:cNvSpPr>
            <p:nvPr/>
          </p:nvSpPr>
          <p:spPr bwMode="auto">
            <a:xfrm>
              <a:off x="3093" y="2042"/>
              <a:ext cx="305" cy="349"/>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720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solidFill>
                  <a:schemeClr val="accent1"/>
                </a:solidFill>
              </a:endParaRPr>
            </a:p>
          </p:txBody>
        </p:sp>
        <p:sp>
          <p:nvSpPr>
            <p:cNvPr id="93195" name="Text Box 12">
              <a:extLst>
                <a:ext uri="{FF2B5EF4-FFF2-40B4-BE49-F238E27FC236}">
                  <a16:creationId xmlns:a16="http://schemas.microsoft.com/office/drawing/2014/main" id="{26349B8F-A040-41CE-A83C-163B3A1C25D1}"/>
                </a:ext>
              </a:extLst>
            </p:cNvPr>
            <p:cNvSpPr txBox="1">
              <a:spLocks noChangeArrowheads="1"/>
            </p:cNvSpPr>
            <p:nvPr/>
          </p:nvSpPr>
          <p:spPr bwMode="auto">
            <a:xfrm>
              <a:off x="2519" y="2695"/>
              <a:ext cx="258"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7200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sz="2800" b="1">
                  <a:solidFill>
                    <a:schemeClr val="accent1"/>
                  </a:solidFill>
                </a:rPr>
                <a:t>D</a:t>
              </a:r>
            </a:p>
          </p:txBody>
        </p:sp>
        <p:sp>
          <p:nvSpPr>
            <p:cNvPr id="93196" name="Oval 13">
              <a:extLst>
                <a:ext uri="{FF2B5EF4-FFF2-40B4-BE49-F238E27FC236}">
                  <a16:creationId xmlns:a16="http://schemas.microsoft.com/office/drawing/2014/main" id="{2FBC3B13-E710-4355-AEE8-1372CCC32AB7}"/>
                </a:ext>
              </a:extLst>
            </p:cNvPr>
            <p:cNvSpPr>
              <a:spLocks noChangeArrowheads="1"/>
            </p:cNvSpPr>
            <p:nvPr/>
          </p:nvSpPr>
          <p:spPr bwMode="auto">
            <a:xfrm>
              <a:off x="2486" y="2733"/>
              <a:ext cx="305" cy="348"/>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720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solidFill>
                  <a:schemeClr val="accent1"/>
                </a:solidFill>
              </a:endParaRPr>
            </a:p>
          </p:txBody>
        </p:sp>
        <p:sp>
          <p:nvSpPr>
            <p:cNvPr id="93197" name="Text Box 14">
              <a:extLst>
                <a:ext uri="{FF2B5EF4-FFF2-40B4-BE49-F238E27FC236}">
                  <a16:creationId xmlns:a16="http://schemas.microsoft.com/office/drawing/2014/main" id="{F74B22CE-5124-450F-B376-94127CDCD922}"/>
                </a:ext>
              </a:extLst>
            </p:cNvPr>
            <p:cNvSpPr txBox="1">
              <a:spLocks noChangeArrowheads="1"/>
            </p:cNvSpPr>
            <p:nvPr/>
          </p:nvSpPr>
          <p:spPr bwMode="auto">
            <a:xfrm>
              <a:off x="4695" y="2005"/>
              <a:ext cx="259" cy="4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7200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sz="2800" b="1">
                  <a:solidFill>
                    <a:schemeClr val="accent1"/>
                  </a:solidFill>
                </a:rPr>
                <a:t>C</a:t>
              </a:r>
            </a:p>
          </p:txBody>
        </p:sp>
        <p:sp>
          <p:nvSpPr>
            <p:cNvPr id="93198" name="Oval 15">
              <a:extLst>
                <a:ext uri="{FF2B5EF4-FFF2-40B4-BE49-F238E27FC236}">
                  <a16:creationId xmlns:a16="http://schemas.microsoft.com/office/drawing/2014/main" id="{BD46350A-4046-4A3B-BB31-8FFEA4546B09}"/>
                </a:ext>
              </a:extLst>
            </p:cNvPr>
            <p:cNvSpPr>
              <a:spLocks noChangeArrowheads="1"/>
            </p:cNvSpPr>
            <p:nvPr/>
          </p:nvSpPr>
          <p:spPr bwMode="auto">
            <a:xfrm>
              <a:off x="4660" y="2042"/>
              <a:ext cx="305" cy="349"/>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720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solidFill>
                  <a:schemeClr val="accent1"/>
                </a:solidFill>
              </a:endParaRPr>
            </a:p>
          </p:txBody>
        </p:sp>
        <p:sp>
          <p:nvSpPr>
            <p:cNvPr id="93199" name="Text Box 16">
              <a:extLst>
                <a:ext uri="{FF2B5EF4-FFF2-40B4-BE49-F238E27FC236}">
                  <a16:creationId xmlns:a16="http://schemas.microsoft.com/office/drawing/2014/main" id="{AC50B7C6-EF61-46B3-B8F9-C89576F67E2F}"/>
                </a:ext>
              </a:extLst>
            </p:cNvPr>
            <p:cNvSpPr txBox="1">
              <a:spLocks noChangeArrowheads="1"/>
            </p:cNvSpPr>
            <p:nvPr/>
          </p:nvSpPr>
          <p:spPr bwMode="auto">
            <a:xfrm>
              <a:off x="4252" y="2705"/>
              <a:ext cx="258" cy="4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7200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sz="2800" b="1">
                  <a:solidFill>
                    <a:schemeClr val="accent1"/>
                  </a:solidFill>
                </a:rPr>
                <a:t>E</a:t>
              </a:r>
            </a:p>
          </p:txBody>
        </p:sp>
        <p:sp>
          <p:nvSpPr>
            <p:cNvPr id="93200" name="Oval 17">
              <a:extLst>
                <a:ext uri="{FF2B5EF4-FFF2-40B4-BE49-F238E27FC236}">
                  <a16:creationId xmlns:a16="http://schemas.microsoft.com/office/drawing/2014/main" id="{472E7A0B-B730-4FC7-8E9A-18BA4F510664}"/>
                </a:ext>
              </a:extLst>
            </p:cNvPr>
            <p:cNvSpPr>
              <a:spLocks noChangeArrowheads="1"/>
            </p:cNvSpPr>
            <p:nvPr/>
          </p:nvSpPr>
          <p:spPr bwMode="auto">
            <a:xfrm>
              <a:off x="4219" y="2742"/>
              <a:ext cx="305" cy="348"/>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720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solidFill>
                  <a:schemeClr val="accent1"/>
                </a:solidFill>
              </a:endParaRPr>
            </a:p>
          </p:txBody>
        </p:sp>
        <p:sp>
          <p:nvSpPr>
            <p:cNvPr id="93201" name="Text Box 18">
              <a:extLst>
                <a:ext uri="{FF2B5EF4-FFF2-40B4-BE49-F238E27FC236}">
                  <a16:creationId xmlns:a16="http://schemas.microsoft.com/office/drawing/2014/main" id="{F20F2E6F-8406-477C-A695-1673CC84C9D2}"/>
                </a:ext>
              </a:extLst>
            </p:cNvPr>
            <p:cNvSpPr txBox="1">
              <a:spLocks noChangeArrowheads="1"/>
            </p:cNvSpPr>
            <p:nvPr/>
          </p:nvSpPr>
          <p:spPr bwMode="auto">
            <a:xfrm>
              <a:off x="3183" y="3470"/>
              <a:ext cx="258" cy="4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7200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sz="2800" b="1">
                  <a:solidFill>
                    <a:schemeClr val="accent1"/>
                  </a:solidFill>
                </a:rPr>
                <a:t>G</a:t>
              </a:r>
            </a:p>
          </p:txBody>
        </p:sp>
        <p:sp>
          <p:nvSpPr>
            <p:cNvPr id="93202" name="Oval 19">
              <a:extLst>
                <a:ext uri="{FF2B5EF4-FFF2-40B4-BE49-F238E27FC236}">
                  <a16:creationId xmlns:a16="http://schemas.microsoft.com/office/drawing/2014/main" id="{1055A57B-A121-42BE-AE4B-B84FD423FF91}"/>
                </a:ext>
              </a:extLst>
            </p:cNvPr>
            <p:cNvSpPr>
              <a:spLocks noChangeArrowheads="1"/>
            </p:cNvSpPr>
            <p:nvPr/>
          </p:nvSpPr>
          <p:spPr bwMode="auto">
            <a:xfrm>
              <a:off x="3147" y="3507"/>
              <a:ext cx="305" cy="348"/>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720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solidFill>
                  <a:schemeClr val="accent1"/>
                </a:solidFill>
              </a:endParaRPr>
            </a:p>
          </p:txBody>
        </p:sp>
        <p:sp>
          <p:nvSpPr>
            <p:cNvPr id="93203" name="Freeform 20">
              <a:extLst>
                <a:ext uri="{FF2B5EF4-FFF2-40B4-BE49-F238E27FC236}">
                  <a16:creationId xmlns:a16="http://schemas.microsoft.com/office/drawing/2014/main" id="{0B3CE330-C78D-4B16-AF1D-F1C38DFB56B2}"/>
                </a:ext>
              </a:extLst>
            </p:cNvPr>
            <p:cNvSpPr>
              <a:spLocks/>
            </p:cNvSpPr>
            <p:nvPr/>
          </p:nvSpPr>
          <p:spPr bwMode="auto">
            <a:xfrm>
              <a:off x="3370" y="1601"/>
              <a:ext cx="539" cy="497"/>
            </a:xfrm>
            <a:custGeom>
              <a:avLst/>
              <a:gdLst>
                <a:gd name="T0" fmla="*/ 6371 w 495"/>
                <a:gd name="T1" fmla="*/ 0 h 399"/>
                <a:gd name="T2" fmla="*/ 0 w 495"/>
                <a:gd name="T3" fmla="*/ 290018 h 399"/>
                <a:gd name="T4" fmla="*/ 0 60000 65536"/>
                <a:gd name="T5" fmla="*/ 0 60000 65536"/>
              </a:gdLst>
              <a:ahLst/>
              <a:cxnLst>
                <a:cxn ang="T4">
                  <a:pos x="T0" y="T1"/>
                </a:cxn>
                <a:cxn ang="T5">
                  <a:pos x="T2" y="T3"/>
                </a:cxn>
              </a:cxnLst>
              <a:rect l="0" t="0" r="r" b="b"/>
              <a:pathLst>
                <a:path w="495" h="399">
                  <a:moveTo>
                    <a:pt x="495" y="0"/>
                  </a:moveTo>
                  <a:lnTo>
                    <a:pt x="0" y="399"/>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72000"/>
            <a:lstStyle/>
            <a:p>
              <a:endParaRPr lang="zh-CN" altLang="en-US"/>
            </a:p>
          </p:txBody>
        </p:sp>
        <p:sp>
          <p:nvSpPr>
            <p:cNvPr id="93204" name="Freeform 21">
              <a:extLst>
                <a:ext uri="{FF2B5EF4-FFF2-40B4-BE49-F238E27FC236}">
                  <a16:creationId xmlns:a16="http://schemas.microsoft.com/office/drawing/2014/main" id="{BEF0C902-BFF6-41F3-B0DA-3DA2A8425709}"/>
                </a:ext>
              </a:extLst>
            </p:cNvPr>
            <p:cNvSpPr>
              <a:spLocks/>
            </p:cNvSpPr>
            <p:nvPr/>
          </p:nvSpPr>
          <p:spPr bwMode="auto">
            <a:xfrm>
              <a:off x="2745" y="2316"/>
              <a:ext cx="381" cy="466"/>
            </a:xfrm>
            <a:custGeom>
              <a:avLst/>
              <a:gdLst>
                <a:gd name="T0" fmla="*/ 4110 w 351"/>
                <a:gd name="T1" fmla="*/ 0 h 376"/>
                <a:gd name="T2" fmla="*/ 0 w 351"/>
                <a:gd name="T3" fmla="*/ 234905 h 376"/>
                <a:gd name="T4" fmla="*/ 0 60000 65536"/>
                <a:gd name="T5" fmla="*/ 0 60000 65536"/>
              </a:gdLst>
              <a:ahLst/>
              <a:cxnLst>
                <a:cxn ang="T4">
                  <a:pos x="T0" y="T1"/>
                </a:cxn>
                <a:cxn ang="T5">
                  <a:pos x="T2" y="T3"/>
                </a:cxn>
              </a:cxnLst>
              <a:rect l="0" t="0" r="r" b="b"/>
              <a:pathLst>
                <a:path w="351" h="376">
                  <a:moveTo>
                    <a:pt x="351" y="0"/>
                  </a:moveTo>
                  <a:lnTo>
                    <a:pt x="0" y="376"/>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72000"/>
            <a:lstStyle/>
            <a:p>
              <a:endParaRPr lang="zh-CN" altLang="en-US"/>
            </a:p>
          </p:txBody>
        </p:sp>
        <p:sp>
          <p:nvSpPr>
            <p:cNvPr id="93205" name="Line 22">
              <a:extLst>
                <a:ext uri="{FF2B5EF4-FFF2-40B4-BE49-F238E27FC236}">
                  <a16:creationId xmlns:a16="http://schemas.microsoft.com/office/drawing/2014/main" id="{BC5CC4B2-6F3C-4958-95BB-350D552974A4}"/>
                </a:ext>
              </a:extLst>
            </p:cNvPr>
            <p:cNvSpPr>
              <a:spLocks noChangeShapeType="1"/>
            </p:cNvSpPr>
            <p:nvPr/>
          </p:nvSpPr>
          <p:spPr bwMode="auto">
            <a:xfrm>
              <a:off x="2707" y="3050"/>
              <a:ext cx="484" cy="52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tIns="72000"/>
            <a:lstStyle/>
            <a:p>
              <a:endParaRPr lang="zh-CN" altLang="en-US"/>
            </a:p>
          </p:txBody>
        </p:sp>
        <p:sp>
          <p:nvSpPr>
            <p:cNvPr id="93206" name="Freeform 23">
              <a:extLst>
                <a:ext uri="{FF2B5EF4-FFF2-40B4-BE49-F238E27FC236}">
                  <a16:creationId xmlns:a16="http://schemas.microsoft.com/office/drawing/2014/main" id="{39A062A3-B854-4F35-997C-DF525056716C}"/>
                </a:ext>
              </a:extLst>
            </p:cNvPr>
            <p:cNvSpPr>
              <a:spLocks/>
            </p:cNvSpPr>
            <p:nvPr/>
          </p:nvSpPr>
          <p:spPr bwMode="auto">
            <a:xfrm>
              <a:off x="4165" y="1591"/>
              <a:ext cx="569" cy="489"/>
            </a:xfrm>
            <a:custGeom>
              <a:avLst/>
              <a:gdLst>
                <a:gd name="T0" fmla="*/ 0 w 522"/>
                <a:gd name="T1" fmla="*/ 0 h 394"/>
                <a:gd name="T2" fmla="*/ 6928 w 522"/>
                <a:gd name="T3" fmla="*/ 256981 h 394"/>
                <a:gd name="T4" fmla="*/ 0 60000 65536"/>
                <a:gd name="T5" fmla="*/ 0 60000 65536"/>
              </a:gdLst>
              <a:ahLst/>
              <a:cxnLst>
                <a:cxn ang="T4">
                  <a:pos x="T0" y="T1"/>
                </a:cxn>
                <a:cxn ang="T5">
                  <a:pos x="T2" y="T3"/>
                </a:cxn>
              </a:cxnLst>
              <a:rect l="0" t="0" r="r" b="b"/>
              <a:pathLst>
                <a:path w="522" h="394">
                  <a:moveTo>
                    <a:pt x="0" y="0"/>
                  </a:moveTo>
                  <a:lnTo>
                    <a:pt x="522" y="394"/>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72000"/>
            <a:lstStyle/>
            <a:p>
              <a:endParaRPr lang="zh-CN" altLang="en-US"/>
            </a:p>
          </p:txBody>
        </p:sp>
        <p:sp>
          <p:nvSpPr>
            <p:cNvPr id="93207" name="Freeform 24">
              <a:extLst>
                <a:ext uri="{FF2B5EF4-FFF2-40B4-BE49-F238E27FC236}">
                  <a16:creationId xmlns:a16="http://schemas.microsoft.com/office/drawing/2014/main" id="{BF37A2EA-6FA6-4872-A3CA-C0A8CCD93746}"/>
                </a:ext>
              </a:extLst>
            </p:cNvPr>
            <p:cNvSpPr>
              <a:spLocks/>
            </p:cNvSpPr>
            <p:nvPr/>
          </p:nvSpPr>
          <p:spPr bwMode="auto">
            <a:xfrm>
              <a:off x="4461" y="2325"/>
              <a:ext cx="243" cy="442"/>
            </a:xfrm>
            <a:custGeom>
              <a:avLst/>
              <a:gdLst>
                <a:gd name="T0" fmla="*/ 2585 w 224"/>
                <a:gd name="T1" fmla="*/ 0 h 354"/>
                <a:gd name="T2" fmla="*/ 0 w 224"/>
                <a:gd name="T3" fmla="*/ 276384 h 354"/>
                <a:gd name="T4" fmla="*/ 0 60000 65536"/>
                <a:gd name="T5" fmla="*/ 0 60000 65536"/>
              </a:gdLst>
              <a:ahLst/>
              <a:cxnLst>
                <a:cxn ang="T4">
                  <a:pos x="T0" y="T1"/>
                </a:cxn>
                <a:cxn ang="T5">
                  <a:pos x="T2" y="T3"/>
                </a:cxn>
              </a:cxnLst>
              <a:rect l="0" t="0" r="r" b="b"/>
              <a:pathLst>
                <a:path w="224" h="354">
                  <a:moveTo>
                    <a:pt x="224" y="0"/>
                  </a:moveTo>
                  <a:lnTo>
                    <a:pt x="0" y="354"/>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72000"/>
            <a:lstStyle/>
            <a:p>
              <a:endParaRPr lang="zh-CN" altLang="en-US"/>
            </a:p>
          </p:txBody>
        </p:sp>
        <p:sp>
          <p:nvSpPr>
            <p:cNvPr id="93208" name="Line 25">
              <a:extLst>
                <a:ext uri="{FF2B5EF4-FFF2-40B4-BE49-F238E27FC236}">
                  <a16:creationId xmlns:a16="http://schemas.microsoft.com/office/drawing/2014/main" id="{6840070A-8B1E-4EE4-BF9F-78B4695BCE51}"/>
                </a:ext>
              </a:extLst>
            </p:cNvPr>
            <p:cNvSpPr>
              <a:spLocks noChangeShapeType="1"/>
            </p:cNvSpPr>
            <p:nvPr/>
          </p:nvSpPr>
          <p:spPr bwMode="auto">
            <a:xfrm>
              <a:off x="4938" y="2344"/>
              <a:ext cx="261" cy="39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tIns="72000"/>
            <a:lstStyle/>
            <a:p>
              <a:endParaRPr lang="zh-CN" altLang="en-US"/>
            </a:p>
          </p:txBody>
        </p:sp>
      </p:grpSp>
      <p:sp>
        <p:nvSpPr>
          <p:cNvPr id="2" name="灯片编号占位符 1">
            <a:extLst>
              <a:ext uri="{FF2B5EF4-FFF2-40B4-BE49-F238E27FC236}">
                <a16:creationId xmlns:a16="http://schemas.microsoft.com/office/drawing/2014/main" id="{B7274C05-01F6-4D04-A2CB-04AB02674B8B}"/>
              </a:ext>
            </a:extLst>
          </p:cNvPr>
          <p:cNvSpPr>
            <a:spLocks noGrp="1"/>
          </p:cNvSpPr>
          <p:nvPr>
            <p:ph type="sldNum" sz="quarter" idx="12"/>
          </p:nvPr>
        </p:nvSpPr>
        <p:spPr/>
        <p:txBody>
          <a:bodyPr/>
          <a:lstStyle/>
          <a:p>
            <a:fld id="{43395A8B-0B77-4D91-93A1-E00555122DC8}" type="slidenum">
              <a:rPr lang="zh-CN" altLang="en-US" smtClean="0"/>
              <a:pPr/>
              <a:t>103</a:t>
            </a:fld>
            <a:endParaRPr lang="en-US" altLang="zh-CN"/>
          </a:p>
        </p:txBody>
      </p:sp>
      <p:sp>
        <p:nvSpPr>
          <p:cNvPr id="3" name="文本框 2">
            <a:extLst>
              <a:ext uri="{FF2B5EF4-FFF2-40B4-BE49-F238E27FC236}">
                <a16:creationId xmlns:a16="http://schemas.microsoft.com/office/drawing/2014/main" id="{28A4697C-B345-4500-964B-458089A4FDA8}"/>
              </a:ext>
            </a:extLst>
          </p:cNvPr>
          <p:cNvSpPr txBox="1"/>
          <p:nvPr/>
        </p:nvSpPr>
        <p:spPr>
          <a:xfrm>
            <a:off x="539750" y="5852922"/>
            <a:ext cx="2938625" cy="892552"/>
          </a:xfrm>
          <a:prstGeom prst="rect">
            <a:avLst/>
          </a:prstGeom>
          <a:noFill/>
        </p:spPr>
        <p:txBody>
          <a:bodyPr wrap="none" rtlCol="0">
            <a:spAutoFit/>
          </a:bodyPr>
          <a:lstStyle/>
          <a:p>
            <a:r>
              <a:rPr lang="zh-CN" altLang="en-US" sz="2800" dirty="0"/>
              <a:t>中序：</a:t>
            </a:r>
            <a:r>
              <a:rPr lang="en-US" altLang="zh-CN" sz="2800" dirty="0"/>
              <a:t>DGBAECF</a:t>
            </a:r>
            <a:endParaRPr lang="zh-CN" altLang="en-US" sz="2800"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8">
            <a:extLst>
              <a:ext uri="{FF2B5EF4-FFF2-40B4-BE49-F238E27FC236}">
                <a16:creationId xmlns:a16="http://schemas.microsoft.com/office/drawing/2014/main" id="{E1B3540B-FF5E-4165-BB75-766B018CA6F6}"/>
              </a:ext>
            </a:extLst>
          </p:cNvPr>
          <p:cNvSpPr txBox="1">
            <a:spLocks noChangeArrowheads="1"/>
          </p:cNvSpPr>
          <p:nvPr/>
        </p:nvSpPr>
        <p:spPr bwMode="auto">
          <a:xfrm>
            <a:off x="190500" y="2047875"/>
            <a:ext cx="8586788"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lang="zh-CN" altLang="en-US" sz="2800" b="1"/>
              <a:t>        建立线索链表，实质上就是将二叉链表中的左右空指针域修改为指向前驱或后继的线索，而前驱或后继的信息只有在遍历该二叉树时才能得到。</a:t>
            </a:r>
          </a:p>
        </p:txBody>
      </p:sp>
      <p:grpSp>
        <p:nvGrpSpPr>
          <p:cNvPr id="75793" name="Group 17">
            <a:extLst>
              <a:ext uri="{FF2B5EF4-FFF2-40B4-BE49-F238E27FC236}">
                <a16:creationId xmlns:a16="http://schemas.microsoft.com/office/drawing/2014/main" id="{95038C7F-B170-42D2-86CB-A22AF606E2DA}"/>
              </a:ext>
            </a:extLst>
          </p:cNvPr>
          <p:cNvGrpSpPr>
            <a:grpSpLocks/>
          </p:cNvGrpSpPr>
          <p:nvPr/>
        </p:nvGrpSpPr>
        <p:grpSpPr bwMode="auto">
          <a:xfrm>
            <a:off x="1736725" y="4184650"/>
            <a:ext cx="5283200" cy="1831975"/>
            <a:chOff x="1066" y="2738"/>
            <a:chExt cx="2408" cy="1154"/>
          </a:xfrm>
        </p:grpSpPr>
        <p:sp>
          <p:nvSpPr>
            <p:cNvPr id="94216" name="Rectangle 13">
              <a:extLst>
                <a:ext uri="{FF2B5EF4-FFF2-40B4-BE49-F238E27FC236}">
                  <a16:creationId xmlns:a16="http://schemas.microsoft.com/office/drawing/2014/main" id="{7F847B0F-F913-410E-9040-8A56122F9500}"/>
                </a:ext>
              </a:extLst>
            </p:cNvPr>
            <p:cNvSpPr>
              <a:spLocks noChangeArrowheads="1"/>
            </p:cNvSpPr>
            <p:nvPr/>
          </p:nvSpPr>
          <p:spPr bwMode="auto">
            <a:xfrm>
              <a:off x="1789" y="2738"/>
              <a:ext cx="1111" cy="330"/>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t>建立二叉链表</a:t>
              </a:r>
            </a:p>
          </p:txBody>
        </p:sp>
        <p:sp>
          <p:nvSpPr>
            <p:cNvPr id="94217" name="Rectangle 14">
              <a:extLst>
                <a:ext uri="{FF2B5EF4-FFF2-40B4-BE49-F238E27FC236}">
                  <a16:creationId xmlns:a16="http://schemas.microsoft.com/office/drawing/2014/main" id="{5E254872-5879-4043-9734-792E4A3607F8}"/>
                </a:ext>
              </a:extLst>
            </p:cNvPr>
            <p:cNvSpPr>
              <a:spLocks noChangeArrowheads="1"/>
            </p:cNvSpPr>
            <p:nvPr/>
          </p:nvSpPr>
          <p:spPr bwMode="auto">
            <a:xfrm>
              <a:off x="1066" y="3562"/>
              <a:ext cx="2408" cy="330"/>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t>遍历二叉树，将空指针改为线索</a:t>
              </a:r>
            </a:p>
          </p:txBody>
        </p:sp>
        <p:sp>
          <p:nvSpPr>
            <p:cNvPr id="94218" name="AutoShape 16">
              <a:extLst>
                <a:ext uri="{FF2B5EF4-FFF2-40B4-BE49-F238E27FC236}">
                  <a16:creationId xmlns:a16="http://schemas.microsoft.com/office/drawing/2014/main" id="{89A54CE5-5F4C-4C8C-B047-4EE46F027AF5}"/>
                </a:ext>
              </a:extLst>
            </p:cNvPr>
            <p:cNvSpPr>
              <a:spLocks noChangeArrowheads="1"/>
            </p:cNvSpPr>
            <p:nvPr/>
          </p:nvSpPr>
          <p:spPr bwMode="auto">
            <a:xfrm>
              <a:off x="2275" y="3153"/>
              <a:ext cx="167" cy="327"/>
            </a:xfrm>
            <a:prstGeom prst="downArrow">
              <a:avLst>
                <a:gd name="adj1" fmla="val 50000"/>
                <a:gd name="adj2" fmla="val 32172"/>
              </a:avLst>
            </a:prstGeom>
            <a:solidFill>
              <a:schemeClr val="accent1"/>
            </a:solidFill>
            <a:ln>
              <a:noFill/>
            </a:ln>
            <a:effectLst/>
            <a:extLs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94212" name="Text Box 18">
            <a:extLst>
              <a:ext uri="{FF2B5EF4-FFF2-40B4-BE49-F238E27FC236}">
                <a16:creationId xmlns:a16="http://schemas.microsoft.com/office/drawing/2014/main" id="{3CCA5E7D-54BF-4C69-AAF2-D5C2BD900920}"/>
              </a:ext>
            </a:extLst>
          </p:cNvPr>
          <p:cNvSpPr txBox="1">
            <a:spLocks noChangeArrowheads="1"/>
          </p:cNvSpPr>
          <p:nvPr/>
        </p:nvSpPr>
        <p:spPr bwMode="auto">
          <a:xfrm>
            <a:off x="747713" y="1152525"/>
            <a:ext cx="6781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3200" b="1">
                <a:latin typeface="宋体" panose="02010600030101010101" pitchFamily="2" charset="-122"/>
              </a:rPr>
              <a:t>分析：如何建立线索链表</a:t>
            </a:r>
            <a:endParaRPr lang="zh-CN" altLang="en-US" sz="3200"/>
          </a:p>
        </p:txBody>
      </p:sp>
      <p:sp>
        <p:nvSpPr>
          <p:cNvPr id="94214" name="灯片编号占位符 2">
            <a:extLst>
              <a:ext uri="{FF2B5EF4-FFF2-40B4-BE49-F238E27FC236}">
                <a16:creationId xmlns:a16="http://schemas.microsoft.com/office/drawing/2014/main" id="{FC86421F-3B0C-4A2C-B6D0-029706DA1508}"/>
              </a:ext>
            </a:extLst>
          </p:cNvPr>
          <p:cNvSpPr>
            <a:spLocks noGrp="1"/>
          </p:cNvSpPr>
          <p:nvPr>
            <p:ph type="sldNum" sz="quarter" idx="12"/>
          </p:nvPr>
        </p:nvSpPr>
        <p:spPr>
          <a:xfrm>
            <a:off x="6844847" y="6642100"/>
            <a:ext cx="3311525" cy="21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3E59AFA3-DA58-4914-8240-0D55F685AD30}" type="slidenum">
              <a:rPr lang="ko-KR" altLang="en-US" sz="1200">
                <a:latin typeface="Verdana" panose="020B0604030504040204" pitchFamily="34" charset="0"/>
              </a:rPr>
              <a:pPr algn="ctr" eaLnBrk="1" hangingPunct="1"/>
              <a:t>104</a:t>
            </a:fld>
            <a:endParaRPr lang="en-US" altLang="ko-KR" sz="1200" dirty="0">
              <a:latin typeface="Verdana" panose="020B0604030504040204" pitchFamily="34" charset="0"/>
            </a:endParaRPr>
          </a:p>
        </p:txBody>
      </p:sp>
      <p:sp>
        <p:nvSpPr>
          <p:cNvPr id="94215" name="Text Box 9">
            <a:extLst>
              <a:ext uri="{FF2B5EF4-FFF2-40B4-BE49-F238E27FC236}">
                <a16:creationId xmlns:a16="http://schemas.microsoft.com/office/drawing/2014/main" id="{249ED0A7-BFB4-4885-A6EB-FFD0151EFA80}"/>
              </a:ext>
            </a:extLst>
          </p:cNvPr>
          <p:cNvSpPr txBox="1">
            <a:spLocks noChangeArrowheads="1"/>
          </p:cNvSpPr>
          <p:nvPr/>
        </p:nvSpPr>
        <p:spPr bwMode="auto">
          <a:xfrm>
            <a:off x="1187450" y="80963"/>
            <a:ext cx="6915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sz="4000" b="1">
                <a:solidFill>
                  <a:schemeClr val="bg1"/>
                </a:solidFill>
              </a:rPr>
              <a:t>6.4 </a:t>
            </a:r>
            <a:r>
              <a:rPr lang="zh-CN" altLang="en-US" sz="4000" b="1">
                <a:solidFill>
                  <a:schemeClr val="bg1"/>
                </a:solidFill>
              </a:rPr>
              <a:t>遍历二叉树和线索二叉树</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5793"/>
                                        </p:tgtEl>
                                        <p:attrNameLst>
                                          <p:attrName>style.visibility</p:attrName>
                                        </p:attrNameLst>
                                      </p:cBhvr>
                                      <p:to>
                                        <p:strVal val="visible"/>
                                      </p:to>
                                    </p:set>
                                    <p:animEffect transition="in" filter="wipe(up)">
                                      <p:cBhvr>
                                        <p:cTn id="7" dur="500"/>
                                        <p:tgtEl>
                                          <p:spTgt spid="757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9138815A-D4BC-418E-822F-AC5E45C4E70D}"/>
              </a:ext>
            </a:extLst>
          </p:cNvPr>
          <p:cNvSpPr>
            <a:spLocks noChangeArrowheads="1"/>
          </p:cNvSpPr>
          <p:nvPr/>
        </p:nvSpPr>
        <p:spPr bwMode="auto">
          <a:xfrm>
            <a:off x="3187700" y="2105025"/>
            <a:ext cx="2339975" cy="395288"/>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chemeClr val="bg1"/>
              </a:solidFill>
            </a:endParaRPr>
          </a:p>
        </p:txBody>
      </p:sp>
      <p:sp>
        <p:nvSpPr>
          <p:cNvPr id="95235" name="Rectangle 8">
            <a:extLst>
              <a:ext uri="{FF2B5EF4-FFF2-40B4-BE49-F238E27FC236}">
                <a16:creationId xmlns:a16="http://schemas.microsoft.com/office/drawing/2014/main" id="{35D5C49A-B25D-4869-B4CC-FDC4B30E37B8}"/>
              </a:ext>
            </a:extLst>
          </p:cNvPr>
          <p:cNvSpPr>
            <a:spLocks noChangeArrowheads="1"/>
          </p:cNvSpPr>
          <p:nvPr/>
        </p:nvSpPr>
        <p:spPr bwMode="auto">
          <a:xfrm>
            <a:off x="4154488" y="2105025"/>
            <a:ext cx="450850" cy="395288"/>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A</a:t>
            </a:r>
          </a:p>
        </p:txBody>
      </p:sp>
      <p:sp>
        <p:nvSpPr>
          <p:cNvPr id="95236" name="Line 9">
            <a:extLst>
              <a:ext uri="{FF2B5EF4-FFF2-40B4-BE49-F238E27FC236}">
                <a16:creationId xmlns:a16="http://schemas.microsoft.com/office/drawing/2014/main" id="{96B1F782-50E7-4ED8-A19E-83C12066B8B4}"/>
              </a:ext>
            </a:extLst>
          </p:cNvPr>
          <p:cNvSpPr>
            <a:spLocks noChangeShapeType="1"/>
          </p:cNvSpPr>
          <p:nvPr/>
        </p:nvSpPr>
        <p:spPr bwMode="auto">
          <a:xfrm>
            <a:off x="3917950" y="1592263"/>
            <a:ext cx="241300" cy="482600"/>
          </a:xfrm>
          <a:prstGeom prst="line">
            <a:avLst/>
          </a:prstGeom>
          <a:noFill/>
          <a:ln w="2857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5237" name="Freeform 11">
            <a:extLst>
              <a:ext uri="{FF2B5EF4-FFF2-40B4-BE49-F238E27FC236}">
                <a16:creationId xmlns:a16="http://schemas.microsoft.com/office/drawing/2014/main" id="{D717AE87-2CDF-4784-BDBE-30A078EE4953}"/>
              </a:ext>
            </a:extLst>
          </p:cNvPr>
          <p:cNvSpPr>
            <a:spLocks/>
          </p:cNvSpPr>
          <p:nvPr/>
        </p:nvSpPr>
        <p:spPr bwMode="auto">
          <a:xfrm>
            <a:off x="4848225" y="2441575"/>
            <a:ext cx="655638" cy="723900"/>
          </a:xfrm>
          <a:custGeom>
            <a:avLst/>
            <a:gdLst>
              <a:gd name="T0" fmla="*/ 0 w 469"/>
              <a:gd name="T1" fmla="*/ 0 h 544"/>
              <a:gd name="T2" fmla="*/ 2147483647 w 469"/>
              <a:gd name="T3" fmla="*/ 2147483647 h 544"/>
              <a:gd name="T4" fmla="*/ 0 60000 65536"/>
              <a:gd name="T5" fmla="*/ 0 60000 65536"/>
            </a:gdLst>
            <a:ahLst/>
            <a:cxnLst>
              <a:cxn ang="T4">
                <a:pos x="T0" y="T1"/>
              </a:cxn>
              <a:cxn ang="T5">
                <a:pos x="T2" y="T3"/>
              </a:cxn>
            </a:cxnLst>
            <a:rect l="0" t="0" r="r" b="b"/>
            <a:pathLst>
              <a:path w="469" h="544">
                <a:moveTo>
                  <a:pt x="0" y="0"/>
                </a:moveTo>
                <a:lnTo>
                  <a:pt x="469" y="544"/>
                </a:lnTo>
              </a:path>
            </a:pathLst>
          </a:custGeom>
          <a:noFill/>
          <a:ln w="28575" cmpd="sng">
            <a:solidFill>
              <a:srgbClr val="000000"/>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238" name="Line 12">
            <a:extLst>
              <a:ext uri="{FF2B5EF4-FFF2-40B4-BE49-F238E27FC236}">
                <a16:creationId xmlns:a16="http://schemas.microsoft.com/office/drawing/2014/main" id="{05648F36-1032-48E4-B505-1F122B474B28}"/>
              </a:ext>
            </a:extLst>
          </p:cNvPr>
          <p:cNvSpPr>
            <a:spLocks noChangeShapeType="1"/>
          </p:cNvSpPr>
          <p:nvPr/>
        </p:nvSpPr>
        <p:spPr bwMode="auto">
          <a:xfrm>
            <a:off x="3679825" y="2111375"/>
            <a:ext cx="0" cy="398463"/>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5239" name="Line 49">
            <a:extLst>
              <a:ext uri="{FF2B5EF4-FFF2-40B4-BE49-F238E27FC236}">
                <a16:creationId xmlns:a16="http://schemas.microsoft.com/office/drawing/2014/main" id="{142EB9B5-5F15-4ED7-86FE-80897D103519}"/>
              </a:ext>
            </a:extLst>
          </p:cNvPr>
          <p:cNvSpPr>
            <a:spLocks noChangeShapeType="1"/>
          </p:cNvSpPr>
          <p:nvPr/>
        </p:nvSpPr>
        <p:spPr bwMode="auto">
          <a:xfrm>
            <a:off x="5078413" y="2098675"/>
            <a:ext cx="0" cy="398463"/>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5240" name="Rectangle 50">
            <a:extLst>
              <a:ext uri="{FF2B5EF4-FFF2-40B4-BE49-F238E27FC236}">
                <a16:creationId xmlns:a16="http://schemas.microsoft.com/office/drawing/2014/main" id="{85BEC7CE-C630-4DC3-9AD9-B8B3A51436F9}"/>
              </a:ext>
            </a:extLst>
          </p:cNvPr>
          <p:cNvSpPr>
            <a:spLocks noChangeArrowheads="1"/>
          </p:cNvSpPr>
          <p:nvPr/>
        </p:nvSpPr>
        <p:spPr bwMode="auto">
          <a:xfrm>
            <a:off x="768350" y="3270250"/>
            <a:ext cx="2339975" cy="395288"/>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chemeClr val="bg1"/>
              </a:solidFill>
            </a:endParaRPr>
          </a:p>
        </p:txBody>
      </p:sp>
      <p:sp>
        <p:nvSpPr>
          <p:cNvPr id="95241" name="Rectangle 51">
            <a:extLst>
              <a:ext uri="{FF2B5EF4-FFF2-40B4-BE49-F238E27FC236}">
                <a16:creationId xmlns:a16="http://schemas.microsoft.com/office/drawing/2014/main" id="{2490665F-6D94-4AB2-8950-597DF15B9BD2}"/>
              </a:ext>
            </a:extLst>
          </p:cNvPr>
          <p:cNvSpPr>
            <a:spLocks noChangeArrowheads="1"/>
          </p:cNvSpPr>
          <p:nvPr/>
        </p:nvSpPr>
        <p:spPr bwMode="auto">
          <a:xfrm>
            <a:off x="1735138" y="3270250"/>
            <a:ext cx="450850" cy="395288"/>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B</a:t>
            </a:r>
          </a:p>
        </p:txBody>
      </p:sp>
      <p:sp>
        <p:nvSpPr>
          <p:cNvPr id="95242" name="Line 52">
            <a:extLst>
              <a:ext uri="{FF2B5EF4-FFF2-40B4-BE49-F238E27FC236}">
                <a16:creationId xmlns:a16="http://schemas.microsoft.com/office/drawing/2014/main" id="{2ACA5803-FB3A-40FC-8964-FFC962240DC0}"/>
              </a:ext>
            </a:extLst>
          </p:cNvPr>
          <p:cNvSpPr>
            <a:spLocks noChangeShapeType="1"/>
          </p:cNvSpPr>
          <p:nvPr/>
        </p:nvSpPr>
        <p:spPr bwMode="auto">
          <a:xfrm>
            <a:off x="1260475" y="3276600"/>
            <a:ext cx="0" cy="398463"/>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5243" name="Line 53">
            <a:extLst>
              <a:ext uri="{FF2B5EF4-FFF2-40B4-BE49-F238E27FC236}">
                <a16:creationId xmlns:a16="http://schemas.microsoft.com/office/drawing/2014/main" id="{2084CBE9-5692-4977-BD98-6C12F96F2482}"/>
              </a:ext>
            </a:extLst>
          </p:cNvPr>
          <p:cNvSpPr>
            <a:spLocks noChangeShapeType="1"/>
          </p:cNvSpPr>
          <p:nvPr/>
        </p:nvSpPr>
        <p:spPr bwMode="auto">
          <a:xfrm>
            <a:off x="2659063" y="3263900"/>
            <a:ext cx="0" cy="398463"/>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5244" name="Rectangle 54">
            <a:extLst>
              <a:ext uri="{FF2B5EF4-FFF2-40B4-BE49-F238E27FC236}">
                <a16:creationId xmlns:a16="http://schemas.microsoft.com/office/drawing/2014/main" id="{98F93F24-7B71-4F8C-B799-CCA768901F22}"/>
              </a:ext>
            </a:extLst>
          </p:cNvPr>
          <p:cNvSpPr>
            <a:spLocks noChangeArrowheads="1"/>
          </p:cNvSpPr>
          <p:nvPr/>
        </p:nvSpPr>
        <p:spPr bwMode="auto">
          <a:xfrm>
            <a:off x="5030788" y="3255963"/>
            <a:ext cx="2339975" cy="395287"/>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chemeClr val="bg1"/>
              </a:solidFill>
            </a:endParaRPr>
          </a:p>
        </p:txBody>
      </p:sp>
      <p:sp>
        <p:nvSpPr>
          <p:cNvPr id="95245" name="Rectangle 55">
            <a:extLst>
              <a:ext uri="{FF2B5EF4-FFF2-40B4-BE49-F238E27FC236}">
                <a16:creationId xmlns:a16="http://schemas.microsoft.com/office/drawing/2014/main" id="{7D91A09F-20B3-4C72-B39D-3D7F1FD70081}"/>
              </a:ext>
            </a:extLst>
          </p:cNvPr>
          <p:cNvSpPr>
            <a:spLocks noChangeArrowheads="1"/>
          </p:cNvSpPr>
          <p:nvPr/>
        </p:nvSpPr>
        <p:spPr bwMode="auto">
          <a:xfrm>
            <a:off x="5997575" y="3255963"/>
            <a:ext cx="450850" cy="395287"/>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C</a:t>
            </a:r>
          </a:p>
        </p:txBody>
      </p:sp>
      <p:sp>
        <p:nvSpPr>
          <p:cNvPr id="95246" name="Line 56">
            <a:extLst>
              <a:ext uri="{FF2B5EF4-FFF2-40B4-BE49-F238E27FC236}">
                <a16:creationId xmlns:a16="http://schemas.microsoft.com/office/drawing/2014/main" id="{2B56B102-FA5E-441C-80BA-67EA86C42983}"/>
              </a:ext>
            </a:extLst>
          </p:cNvPr>
          <p:cNvSpPr>
            <a:spLocks noChangeShapeType="1"/>
          </p:cNvSpPr>
          <p:nvPr/>
        </p:nvSpPr>
        <p:spPr bwMode="auto">
          <a:xfrm>
            <a:off x="5522913" y="3262313"/>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5247" name="Line 57">
            <a:extLst>
              <a:ext uri="{FF2B5EF4-FFF2-40B4-BE49-F238E27FC236}">
                <a16:creationId xmlns:a16="http://schemas.microsoft.com/office/drawing/2014/main" id="{2540C4F1-0874-440C-8FC7-9E2774EBD560}"/>
              </a:ext>
            </a:extLst>
          </p:cNvPr>
          <p:cNvSpPr>
            <a:spLocks noChangeShapeType="1"/>
          </p:cNvSpPr>
          <p:nvPr/>
        </p:nvSpPr>
        <p:spPr bwMode="auto">
          <a:xfrm>
            <a:off x="6921500" y="3249613"/>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5248" name="Rectangle 58">
            <a:extLst>
              <a:ext uri="{FF2B5EF4-FFF2-40B4-BE49-F238E27FC236}">
                <a16:creationId xmlns:a16="http://schemas.microsoft.com/office/drawing/2014/main" id="{98B5D317-29B7-47D6-A3B4-60ED2A95B43F}"/>
              </a:ext>
            </a:extLst>
          </p:cNvPr>
          <p:cNvSpPr>
            <a:spLocks noChangeArrowheads="1"/>
          </p:cNvSpPr>
          <p:nvPr/>
        </p:nvSpPr>
        <p:spPr bwMode="auto">
          <a:xfrm>
            <a:off x="457200" y="4583113"/>
            <a:ext cx="2339975" cy="395287"/>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chemeClr val="bg1"/>
              </a:solidFill>
            </a:endParaRPr>
          </a:p>
        </p:txBody>
      </p:sp>
      <p:sp>
        <p:nvSpPr>
          <p:cNvPr id="95249" name="Rectangle 59">
            <a:extLst>
              <a:ext uri="{FF2B5EF4-FFF2-40B4-BE49-F238E27FC236}">
                <a16:creationId xmlns:a16="http://schemas.microsoft.com/office/drawing/2014/main" id="{2639A92D-D04F-4CEE-92DB-9101FE2B4D4E}"/>
              </a:ext>
            </a:extLst>
          </p:cNvPr>
          <p:cNvSpPr>
            <a:spLocks noChangeArrowheads="1"/>
          </p:cNvSpPr>
          <p:nvPr/>
        </p:nvSpPr>
        <p:spPr bwMode="auto">
          <a:xfrm>
            <a:off x="1423988" y="4583113"/>
            <a:ext cx="450850" cy="395287"/>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D</a:t>
            </a:r>
          </a:p>
        </p:txBody>
      </p:sp>
      <p:sp>
        <p:nvSpPr>
          <p:cNvPr id="95250" name="Line 60">
            <a:extLst>
              <a:ext uri="{FF2B5EF4-FFF2-40B4-BE49-F238E27FC236}">
                <a16:creationId xmlns:a16="http://schemas.microsoft.com/office/drawing/2014/main" id="{7CE37562-C497-411B-9C71-E5967AC8EE07}"/>
              </a:ext>
            </a:extLst>
          </p:cNvPr>
          <p:cNvSpPr>
            <a:spLocks noChangeShapeType="1"/>
          </p:cNvSpPr>
          <p:nvPr/>
        </p:nvSpPr>
        <p:spPr bwMode="auto">
          <a:xfrm>
            <a:off x="949325" y="4589463"/>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5251" name="Line 61">
            <a:extLst>
              <a:ext uri="{FF2B5EF4-FFF2-40B4-BE49-F238E27FC236}">
                <a16:creationId xmlns:a16="http://schemas.microsoft.com/office/drawing/2014/main" id="{BA5B1DF1-6A0C-43A6-A951-9A181B8D08AA}"/>
              </a:ext>
            </a:extLst>
          </p:cNvPr>
          <p:cNvSpPr>
            <a:spLocks noChangeShapeType="1"/>
          </p:cNvSpPr>
          <p:nvPr/>
        </p:nvSpPr>
        <p:spPr bwMode="auto">
          <a:xfrm>
            <a:off x="2347913" y="4576763"/>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5252" name="Rectangle 62">
            <a:extLst>
              <a:ext uri="{FF2B5EF4-FFF2-40B4-BE49-F238E27FC236}">
                <a16:creationId xmlns:a16="http://schemas.microsoft.com/office/drawing/2014/main" id="{ED63B8D2-9FF0-43CD-99DC-7FC0D8E2015F}"/>
              </a:ext>
            </a:extLst>
          </p:cNvPr>
          <p:cNvSpPr>
            <a:spLocks noChangeArrowheads="1"/>
          </p:cNvSpPr>
          <p:nvPr/>
        </p:nvSpPr>
        <p:spPr bwMode="auto">
          <a:xfrm>
            <a:off x="3332163" y="4567238"/>
            <a:ext cx="2339975" cy="395287"/>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chemeClr val="bg1"/>
              </a:solidFill>
            </a:endParaRPr>
          </a:p>
        </p:txBody>
      </p:sp>
      <p:sp>
        <p:nvSpPr>
          <p:cNvPr id="95253" name="Rectangle 63">
            <a:extLst>
              <a:ext uri="{FF2B5EF4-FFF2-40B4-BE49-F238E27FC236}">
                <a16:creationId xmlns:a16="http://schemas.microsoft.com/office/drawing/2014/main" id="{9AD1E616-1BAD-450E-AB9A-8D1945F0404E}"/>
              </a:ext>
            </a:extLst>
          </p:cNvPr>
          <p:cNvSpPr>
            <a:spLocks noChangeArrowheads="1"/>
          </p:cNvSpPr>
          <p:nvPr/>
        </p:nvSpPr>
        <p:spPr bwMode="auto">
          <a:xfrm>
            <a:off x="4298950" y="4567238"/>
            <a:ext cx="450850" cy="395287"/>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E</a:t>
            </a:r>
          </a:p>
        </p:txBody>
      </p:sp>
      <p:sp>
        <p:nvSpPr>
          <p:cNvPr id="95254" name="Line 64">
            <a:extLst>
              <a:ext uri="{FF2B5EF4-FFF2-40B4-BE49-F238E27FC236}">
                <a16:creationId xmlns:a16="http://schemas.microsoft.com/office/drawing/2014/main" id="{142B31A0-BA84-4309-9DAE-6A6FD88DFC14}"/>
              </a:ext>
            </a:extLst>
          </p:cNvPr>
          <p:cNvSpPr>
            <a:spLocks noChangeShapeType="1"/>
          </p:cNvSpPr>
          <p:nvPr/>
        </p:nvSpPr>
        <p:spPr bwMode="auto">
          <a:xfrm>
            <a:off x="3824288" y="4573588"/>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5255" name="Line 65">
            <a:extLst>
              <a:ext uri="{FF2B5EF4-FFF2-40B4-BE49-F238E27FC236}">
                <a16:creationId xmlns:a16="http://schemas.microsoft.com/office/drawing/2014/main" id="{5D4E6624-9A6A-43E1-9A1D-AF322ADCFC52}"/>
              </a:ext>
            </a:extLst>
          </p:cNvPr>
          <p:cNvSpPr>
            <a:spLocks noChangeShapeType="1"/>
          </p:cNvSpPr>
          <p:nvPr/>
        </p:nvSpPr>
        <p:spPr bwMode="auto">
          <a:xfrm>
            <a:off x="5222875" y="4560888"/>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5256" name="Rectangle 66">
            <a:extLst>
              <a:ext uri="{FF2B5EF4-FFF2-40B4-BE49-F238E27FC236}">
                <a16:creationId xmlns:a16="http://schemas.microsoft.com/office/drawing/2014/main" id="{7810DF4D-258E-4914-82F4-E3D02FAE7DDF}"/>
              </a:ext>
            </a:extLst>
          </p:cNvPr>
          <p:cNvSpPr>
            <a:spLocks noChangeArrowheads="1"/>
          </p:cNvSpPr>
          <p:nvPr/>
        </p:nvSpPr>
        <p:spPr bwMode="auto">
          <a:xfrm>
            <a:off x="6461125" y="4567238"/>
            <a:ext cx="2339975" cy="395287"/>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chemeClr val="bg1"/>
              </a:solidFill>
            </a:endParaRPr>
          </a:p>
        </p:txBody>
      </p:sp>
      <p:sp>
        <p:nvSpPr>
          <p:cNvPr id="95257" name="Rectangle 67">
            <a:extLst>
              <a:ext uri="{FF2B5EF4-FFF2-40B4-BE49-F238E27FC236}">
                <a16:creationId xmlns:a16="http://schemas.microsoft.com/office/drawing/2014/main" id="{385140F4-2D30-44E7-9C92-2930AFDE2215}"/>
              </a:ext>
            </a:extLst>
          </p:cNvPr>
          <p:cNvSpPr>
            <a:spLocks noChangeArrowheads="1"/>
          </p:cNvSpPr>
          <p:nvPr/>
        </p:nvSpPr>
        <p:spPr bwMode="auto">
          <a:xfrm>
            <a:off x="7427913" y="4567238"/>
            <a:ext cx="450850" cy="395287"/>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F</a:t>
            </a:r>
          </a:p>
        </p:txBody>
      </p:sp>
      <p:sp>
        <p:nvSpPr>
          <p:cNvPr id="95258" name="Line 68">
            <a:extLst>
              <a:ext uri="{FF2B5EF4-FFF2-40B4-BE49-F238E27FC236}">
                <a16:creationId xmlns:a16="http://schemas.microsoft.com/office/drawing/2014/main" id="{29179095-8570-456A-BDCE-80D73A2E831F}"/>
              </a:ext>
            </a:extLst>
          </p:cNvPr>
          <p:cNvSpPr>
            <a:spLocks noChangeShapeType="1"/>
          </p:cNvSpPr>
          <p:nvPr/>
        </p:nvSpPr>
        <p:spPr bwMode="auto">
          <a:xfrm>
            <a:off x="6953250" y="4573588"/>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5259" name="Line 69">
            <a:extLst>
              <a:ext uri="{FF2B5EF4-FFF2-40B4-BE49-F238E27FC236}">
                <a16:creationId xmlns:a16="http://schemas.microsoft.com/office/drawing/2014/main" id="{0A57A69D-8F52-4D18-9D50-6DB9362BB14A}"/>
              </a:ext>
            </a:extLst>
          </p:cNvPr>
          <p:cNvSpPr>
            <a:spLocks noChangeShapeType="1"/>
          </p:cNvSpPr>
          <p:nvPr/>
        </p:nvSpPr>
        <p:spPr bwMode="auto">
          <a:xfrm>
            <a:off x="8351838" y="4560888"/>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5260" name="Rectangle 70">
            <a:extLst>
              <a:ext uri="{FF2B5EF4-FFF2-40B4-BE49-F238E27FC236}">
                <a16:creationId xmlns:a16="http://schemas.microsoft.com/office/drawing/2014/main" id="{E16D8CE3-95F5-452E-8B31-90010E8FDDDB}"/>
              </a:ext>
            </a:extLst>
          </p:cNvPr>
          <p:cNvSpPr>
            <a:spLocks noChangeArrowheads="1"/>
          </p:cNvSpPr>
          <p:nvPr/>
        </p:nvSpPr>
        <p:spPr bwMode="auto">
          <a:xfrm>
            <a:off x="2081213" y="5792788"/>
            <a:ext cx="2339975" cy="395287"/>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chemeClr val="bg1"/>
              </a:solidFill>
            </a:endParaRPr>
          </a:p>
        </p:txBody>
      </p:sp>
      <p:sp>
        <p:nvSpPr>
          <p:cNvPr id="95261" name="Rectangle 71">
            <a:extLst>
              <a:ext uri="{FF2B5EF4-FFF2-40B4-BE49-F238E27FC236}">
                <a16:creationId xmlns:a16="http://schemas.microsoft.com/office/drawing/2014/main" id="{97B53DB7-3AFB-42BC-B27E-74573A870A38}"/>
              </a:ext>
            </a:extLst>
          </p:cNvPr>
          <p:cNvSpPr>
            <a:spLocks noChangeArrowheads="1"/>
          </p:cNvSpPr>
          <p:nvPr/>
        </p:nvSpPr>
        <p:spPr bwMode="auto">
          <a:xfrm>
            <a:off x="3048000" y="5792788"/>
            <a:ext cx="450850" cy="395287"/>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G</a:t>
            </a:r>
          </a:p>
        </p:txBody>
      </p:sp>
      <p:sp>
        <p:nvSpPr>
          <p:cNvPr id="95262" name="Line 72">
            <a:extLst>
              <a:ext uri="{FF2B5EF4-FFF2-40B4-BE49-F238E27FC236}">
                <a16:creationId xmlns:a16="http://schemas.microsoft.com/office/drawing/2014/main" id="{71FCD175-9962-4BC5-9A75-9A259F9A63F3}"/>
              </a:ext>
            </a:extLst>
          </p:cNvPr>
          <p:cNvSpPr>
            <a:spLocks noChangeShapeType="1"/>
          </p:cNvSpPr>
          <p:nvPr/>
        </p:nvSpPr>
        <p:spPr bwMode="auto">
          <a:xfrm>
            <a:off x="2573338" y="5799138"/>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5263" name="Line 73">
            <a:extLst>
              <a:ext uri="{FF2B5EF4-FFF2-40B4-BE49-F238E27FC236}">
                <a16:creationId xmlns:a16="http://schemas.microsoft.com/office/drawing/2014/main" id="{96453750-3606-455C-9A95-80441A5A535D}"/>
              </a:ext>
            </a:extLst>
          </p:cNvPr>
          <p:cNvSpPr>
            <a:spLocks noChangeShapeType="1"/>
          </p:cNvSpPr>
          <p:nvPr/>
        </p:nvSpPr>
        <p:spPr bwMode="auto">
          <a:xfrm>
            <a:off x="3971925" y="5786438"/>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5264" name="Rectangle 13">
            <a:extLst>
              <a:ext uri="{FF2B5EF4-FFF2-40B4-BE49-F238E27FC236}">
                <a16:creationId xmlns:a16="http://schemas.microsoft.com/office/drawing/2014/main" id="{44D3C038-AA51-429D-A403-18F4A4877C38}"/>
              </a:ext>
            </a:extLst>
          </p:cNvPr>
          <p:cNvSpPr>
            <a:spLocks noChangeArrowheads="1"/>
          </p:cNvSpPr>
          <p:nvPr/>
        </p:nvSpPr>
        <p:spPr bwMode="auto">
          <a:xfrm>
            <a:off x="1009650" y="455295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bg1"/>
                </a:solidFill>
              </a:rPr>
              <a:t>∧</a:t>
            </a:r>
          </a:p>
        </p:txBody>
      </p:sp>
      <p:sp>
        <p:nvSpPr>
          <p:cNvPr id="95265" name="Rectangle 74">
            <a:extLst>
              <a:ext uri="{FF2B5EF4-FFF2-40B4-BE49-F238E27FC236}">
                <a16:creationId xmlns:a16="http://schemas.microsoft.com/office/drawing/2014/main" id="{63AB5408-C06C-4967-82EC-5EE03F257172}"/>
              </a:ext>
            </a:extLst>
          </p:cNvPr>
          <p:cNvSpPr>
            <a:spLocks noChangeArrowheads="1"/>
          </p:cNvSpPr>
          <p:nvPr/>
        </p:nvSpPr>
        <p:spPr bwMode="auto">
          <a:xfrm>
            <a:off x="2235200" y="327025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bg1"/>
                </a:solidFill>
              </a:rPr>
              <a:t>∧</a:t>
            </a:r>
          </a:p>
        </p:txBody>
      </p:sp>
      <p:sp>
        <p:nvSpPr>
          <p:cNvPr id="95266" name="Rectangle 75">
            <a:extLst>
              <a:ext uri="{FF2B5EF4-FFF2-40B4-BE49-F238E27FC236}">
                <a16:creationId xmlns:a16="http://schemas.microsoft.com/office/drawing/2014/main" id="{0DC2B3C8-50F7-4EFE-92A4-858A06B7B340}"/>
              </a:ext>
            </a:extLst>
          </p:cNvPr>
          <p:cNvSpPr>
            <a:spLocks noChangeArrowheads="1"/>
          </p:cNvSpPr>
          <p:nvPr/>
        </p:nvSpPr>
        <p:spPr bwMode="auto">
          <a:xfrm>
            <a:off x="3859213" y="456723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bg1"/>
                </a:solidFill>
              </a:rPr>
              <a:t>∧</a:t>
            </a:r>
          </a:p>
        </p:txBody>
      </p:sp>
      <p:sp>
        <p:nvSpPr>
          <p:cNvPr id="95267" name="Rectangle 76">
            <a:extLst>
              <a:ext uri="{FF2B5EF4-FFF2-40B4-BE49-F238E27FC236}">
                <a16:creationId xmlns:a16="http://schemas.microsoft.com/office/drawing/2014/main" id="{FCF5A15E-621C-4677-BE22-B179A7115250}"/>
              </a:ext>
            </a:extLst>
          </p:cNvPr>
          <p:cNvSpPr>
            <a:spLocks noChangeArrowheads="1"/>
          </p:cNvSpPr>
          <p:nvPr/>
        </p:nvSpPr>
        <p:spPr bwMode="auto">
          <a:xfrm>
            <a:off x="4803775" y="456723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bg1"/>
                </a:solidFill>
              </a:rPr>
              <a:t>∧</a:t>
            </a:r>
          </a:p>
        </p:txBody>
      </p:sp>
      <p:sp>
        <p:nvSpPr>
          <p:cNvPr id="95268" name="Rectangle 77">
            <a:extLst>
              <a:ext uri="{FF2B5EF4-FFF2-40B4-BE49-F238E27FC236}">
                <a16:creationId xmlns:a16="http://schemas.microsoft.com/office/drawing/2014/main" id="{115B1D11-B8F8-419D-8B20-ADF88555658C}"/>
              </a:ext>
            </a:extLst>
          </p:cNvPr>
          <p:cNvSpPr>
            <a:spLocks noChangeArrowheads="1"/>
          </p:cNvSpPr>
          <p:nvPr/>
        </p:nvSpPr>
        <p:spPr bwMode="auto">
          <a:xfrm>
            <a:off x="7000875" y="456723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bg1"/>
                </a:solidFill>
              </a:rPr>
              <a:t>∧</a:t>
            </a:r>
          </a:p>
        </p:txBody>
      </p:sp>
      <p:sp>
        <p:nvSpPr>
          <p:cNvPr id="95269" name="Rectangle 78">
            <a:extLst>
              <a:ext uri="{FF2B5EF4-FFF2-40B4-BE49-F238E27FC236}">
                <a16:creationId xmlns:a16="http://schemas.microsoft.com/office/drawing/2014/main" id="{6EED76D4-7FC5-4867-9529-EAD8F36943FB}"/>
              </a:ext>
            </a:extLst>
          </p:cNvPr>
          <p:cNvSpPr>
            <a:spLocks noChangeArrowheads="1"/>
          </p:cNvSpPr>
          <p:nvPr/>
        </p:nvSpPr>
        <p:spPr bwMode="auto">
          <a:xfrm>
            <a:off x="7900988" y="456723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bg1"/>
                </a:solidFill>
              </a:rPr>
              <a:t>∧</a:t>
            </a:r>
          </a:p>
        </p:txBody>
      </p:sp>
      <p:sp>
        <p:nvSpPr>
          <p:cNvPr id="95270" name="Rectangle 79">
            <a:extLst>
              <a:ext uri="{FF2B5EF4-FFF2-40B4-BE49-F238E27FC236}">
                <a16:creationId xmlns:a16="http://schemas.microsoft.com/office/drawing/2014/main" id="{9F4DB83D-A3EB-4F83-A3F6-A971E9DEB704}"/>
              </a:ext>
            </a:extLst>
          </p:cNvPr>
          <p:cNvSpPr>
            <a:spLocks noChangeArrowheads="1"/>
          </p:cNvSpPr>
          <p:nvPr/>
        </p:nvSpPr>
        <p:spPr bwMode="auto">
          <a:xfrm>
            <a:off x="3222625" y="2117725"/>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5271" name="Rectangle 80">
            <a:extLst>
              <a:ext uri="{FF2B5EF4-FFF2-40B4-BE49-F238E27FC236}">
                <a16:creationId xmlns:a16="http://schemas.microsoft.com/office/drawing/2014/main" id="{B6567D0F-C0D7-4726-8B7A-9E42180144EA}"/>
              </a:ext>
            </a:extLst>
          </p:cNvPr>
          <p:cNvSpPr>
            <a:spLocks noChangeArrowheads="1"/>
          </p:cNvSpPr>
          <p:nvPr/>
        </p:nvSpPr>
        <p:spPr bwMode="auto">
          <a:xfrm>
            <a:off x="5110163" y="210343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5272" name="Rectangle 81">
            <a:extLst>
              <a:ext uri="{FF2B5EF4-FFF2-40B4-BE49-F238E27FC236}">
                <a16:creationId xmlns:a16="http://schemas.microsoft.com/office/drawing/2014/main" id="{BAAE62CA-118E-4B9A-BBC0-31FBD6521027}"/>
              </a:ext>
            </a:extLst>
          </p:cNvPr>
          <p:cNvSpPr>
            <a:spLocks noChangeArrowheads="1"/>
          </p:cNvSpPr>
          <p:nvPr/>
        </p:nvSpPr>
        <p:spPr bwMode="auto">
          <a:xfrm>
            <a:off x="803275" y="328295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5273" name="Rectangle 82">
            <a:extLst>
              <a:ext uri="{FF2B5EF4-FFF2-40B4-BE49-F238E27FC236}">
                <a16:creationId xmlns:a16="http://schemas.microsoft.com/office/drawing/2014/main" id="{947807CE-0123-4651-8101-9802EDEF6CF8}"/>
              </a:ext>
            </a:extLst>
          </p:cNvPr>
          <p:cNvSpPr>
            <a:spLocks noChangeArrowheads="1"/>
          </p:cNvSpPr>
          <p:nvPr/>
        </p:nvSpPr>
        <p:spPr bwMode="auto">
          <a:xfrm>
            <a:off x="2692400" y="328295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5274" name="Rectangle 83">
            <a:extLst>
              <a:ext uri="{FF2B5EF4-FFF2-40B4-BE49-F238E27FC236}">
                <a16:creationId xmlns:a16="http://schemas.microsoft.com/office/drawing/2014/main" id="{49008AF7-BCEF-4D44-B4C4-A0CADDEF385E}"/>
              </a:ext>
            </a:extLst>
          </p:cNvPr>
          <p:cNvSpPr>
            <a:spLocks noChangeArrowheads="1"/>
          </p:cNvSpPr>
          <p:nvPr/>
        </p:nvSpPr>
        <p:spPr bwMode="auto">
          <a:xfrm>
            <a:off x="5065713" y="3268663"/>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5275" name="Rectangle 84">
            <a:extLst>
              <a:ext uri="{FF2B5EF4-FFF2-40B4-BE49-F238E27FC236}">
                <a16:creationId xmlns:a16="http://schemas.microsoft.com/office/drawing/2014/main" id="{D70478AF-172B-4FC7-9EB5-D6C36102FF5B}"/>
              </a:ext>
            </a:extLst>
          </p:cNvPr>
          <p:cNvSpPr>
            <a:spLocks noChangeArrowheads="1"/>
          </p:cNvSpPr>
          <p:nvPr/>
        </p:nvSpPr>
        <p:spPr bwMode="auto">
          <a:xfrm>
            <a:off x="6969125" y="325278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5276" name="Rectangle 85">
            <a:extLst>
              <a:ext uri="{FF2B5EF4-FFF2-40B4-BE49-F238E27FC236}">
                <a16:creationId xmlns:a16="http://schemas.microsoft.com/office/drawing/2014/main" id="{E6302C27-B9F6-4C74-B33F-F9392EA42E34}"/>
              </a:ext>
            </a:extLst>
          </p:cNvPr>
          <p:cNvSpPr>
            <a:spLocks noChangeArrowheads="1"/>
          </p:cNvSpPr>
          <p:nvPr/>
        </p:nvSpPr>
        <p:spPr bwMode="auto">
          <a:xfrm>
            <a:off x="8378825" y="456565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5277" name="Rectangle 86">
            <a:extLst>
              <a:ext uri="{FF2B5EF4-FFF2-40B4-BE49-F238E27FC236}">
                <a16:creationId xmlns:a16="http://schemas.microsoft.com/office/drawing/2014/main" id="{4CB95506-7FFA-4A15-A2F2-1C7E7994D3B5}"/>
              </a:ext>
            </a:extLst>
          </p:cNvPr>
          <p:cNvSpPr>
            <a:spLocks noChangeArrowheads="1"/>
          </p:cNvSpPr>
          <p:nvPr/>
        </p:nvSpPr>
        <p:spPr bwMode="auto">
          <a:xfrm>
            <a:off x="6505575" y="4581525"/>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5278" name="Rectangle 87">
            <a:extLst>
              <a:ext uri="{FF2B5EF4-FFF2-40B4-BE49-F238E27FC236}">
                <a16:creationId xmlns:a16="http://schemas.microsoft.com/office/drawing/2014/main" id="{1A1B2924-8777-4FD2-832D-BA728D6052AB}"/>
              </a:ext>
            </a:extLst>
          </p:cNvPr>
          <p:cNvSpPr>
            <a:spLocks noChangeArrowheads="1"/>
          </p:cNvSpPr>
          <p:nvPr/>
        </p:nvSpPr>
        <p:spPr bwMode="auto">
          <a:xfrm>
            <a:off x="5281613" y="456565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5279" name="Rectangle 88">
            <a:extLst>
              <a:ext uri="{FF2B5EF4-FFF2-40B4-BE49-F238E27FC236}">
                <a16:creationId xmlns:a16="http://schemas.microsoft.com/office/drawing/2014/main" id="{11B8FC8C-993E-4E56-8FA6-0E758D164452}"/>
              </a:ext>
            </a:extLst>
          </p:cNvPr>
          <p:cNvSpPr>
            <a:spLocks noChangeArrowheads="1"/>
          </p:cNvSpPr>
          <p:nvPr/>
        </p:nvSpPr>
        <p:spPr bwMode="auto">
          <a:xfrm>
            <a:off x="3363913" y="4581525"/>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5280" name="Rectangle 89">
            <a:extLst>
              <a:ext uri="{FF2B5EF4-FFF2-40B4-BE49-F238E27FC236}">
                <a16:creationId xmlns:a16="http://schemas.microsoft.com/office/drawing/2014/main" id="{49FADE19-C523-4A34-88F5-A89A645A186F}"/>
              </a:ext>
            </a:extLst>
          </p:cNvPr>
          <p:cNvSpPr>
            <a:spLocks noChangeArrowheads="1"/>
          </p:cNvSpPr>
          <p:nvPr/>
        </p:nvSpPr>
        <p:spPr bwMode="auto">
          <a:xfrm>
            <a:off x="2390775" y="4581525"/>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5281" name="Rectangle 90">
            <a:extLst>
              <a:ext uri="{FF2B5EF4-FFF2-40B4-BE49-F238E27FC236}">
                <a16:creationId xmlns:a16="http://schemas.microsoft.com/office/drawing/2014/main" id="{2EBE4F54-F021-45B8-9406-7E8537EA7331}"/>
              </a:ext>
            </a:extLst>
          </p:cNvPr>
          <p:cNvSpPr>
            <a:spLocks noChangeArrowheads="1"/>
          </p:cNvSpPr>
          <p:nvPr/>
        </p:nvSpPr>
        <p:spPr bwMode="auto">
          <a:xfrm>
            <a:off x="503238" y="4595813"/>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5282" name="Rectangle 91">
            <a:extLst>
              <a:ext uri="{FF2B5EF4-FFF2-40B4-BE49-F238E27FC236}">
                <a16:creationId xmlns:a16="http://schemas.microsoft.com/office/drawing/2014/main" id="{D6F52255-DB8B-464A-8E76-6AC9C2601EFE}"/>
              </a:ext>
            </a:extLst>
          </p:cNvPr>
          <p:cNvSpPr>
            <a:spLocks noChangeArrowheads="1"/>
          </p:cNvSpPr>
          <p:nvPr/>
        </p:nvSpPr>
        <p:spPr bwMode="auto">
          <a:xfrm>
            <a:off x="2095500" y="5789613"/>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5283" name="Rectangle 92">
            <a:extLst>
              <a:ext uri="{FF2B5EF4-FFF2-40B4-BE49-F238E27FC236}">
                <a16:creationId xmlns:a16="http://schemas.microsoft.com/office/drawing/2014/main" id="{70ADA93B-8814-4A34-A959-7FE3EE679529}"/>
              </a:ext>
            </a:extLst>
          </p:cNvPr>
          <p:cNvSpPr>
            <a:spLocks noChangeArrowheads="1"/>
          </p:cNvSpPr>
          <p:nvPr/>
        </p:nvSpPr>
        <p:spPr bwMode="auto">
          <a:xfrm>
            <a:off x="4013200" y="5789613"/>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5284" name="Rectangle 93">
            <a:extLst>
              <a:ext uri="{FF2B5EF4-FFF2-40B4-BE49-F238E27FC236}">
                <a16:creationId xmlns:a16="http://schemas.microsoft.com/office/drawing/2014/main" id="{BE8C595F-B73E-4915-A70A-88A44568FB0B}"/>
              </a:ext>
            </a:extLst>
          </p:cNvPr>
          <p:cNvSpPr>
            <a:spLocks noChangeArrowheads="1"/>
          </p:cNvSpPr>
          <p:nvPr/>
        </p:nvSpPr>
        <p:spPr bwMode="auto">
          <a:xfrm>
            <a:off x="2646363" y="579120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bg1"/>
                </a:solidFill>
              </a:rPr>
              <a:t>∧</a:t>
            </a:r>
          </a:p>
        </p:txBody>
      </p:sp>
      <p:sp>
        <p:nvSpPr>
          <p:cNvPr id="95285" name="Rectangle 94">
            <a:extLst>
              <a:ext uri="{FF2B5EF4-FFF2-40B4-BE49-F238E27FC236}">
                <a16:creationId xmlns:a16="http://schemas.microsoft.com/office/drawing/2014/main" id="{C1BDB685-A2A0-45C8-AF09-264EDE844B5B}"/>
              </a:ext>
            </a:extLst>
          </p:cNvPr>
          <p:cNvSpPr>
            <a:spLocks noChangeArrowheads="1"/>
          </p:cNvSpPr>
          <p:nvPr/>
        </p:nvSpPr>
        <p:spPr bwMode="auto">
          <a:xfrm>
            <a:off x="3560763" y="579120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bg1"/>
                </a:solidFill>
              </a:rPr>
              <a:t>∧</a:t>
            </a:r>
          </a:p>
        </p:txBody>
      </p:sp>
      <p:sp>
        <p:nvSpPr>
          <p:cNvPr id="95286" name="Freeform 6">
            <a:extLst>
              <a:ext uri="{FF2B5EF4-FFF2-40B4-BE49-F238E27FC236}">
                <a16:creationId xmlns:a16="http://schemas.microsoft.com/office/drawing/2014/main" id="{1C72045C-1D64-4096-B35C-FD4AFF5AA649}"/>
              </a:ext>
            </a:extLst>
          </p:cNvPr>
          <p:cNvSpPr>
            <a:spLocks/>
          </p:cNvSpPr>
          <p:nvPr/>
        </p:nvSpPr>
        <p:spPr bwMode="auto">
          <a:xfrm>
            <a:off x="2986088" y="2413000"/>
            <a:ext cx="952500" cy="811213"/>
          </a:xfrm>
          <a:custGeom>
            <a:avLst/>
            <a:gdLst>
              <a:gd name="T0" fmla="*/ 2147483647 w 550"/>
              <a:gd name="T1" fmla="*/ 0 h 544"/>
              <a:gd name="T2" fmla="*/ 0 w 550"/>
              <a:gd name="T3" fmla="*/ 2147483647 h 544"/>
              <a:gd name="T4" fmla="*/ 0 60000 65536"/>
              <a:gd name="T5" fmla="*/ 0 60000 65536"/>
            </a:gdLst>
            <a:ahLst/>
            <a:cxnLst>
              <a:cxn ang="T4">
                <a:pos x="T0" y="T1"/>
              </a:cxn>
              <a:cxn ang="T5">
                <a:pos x="T2" y="T3"/>
              </a:cxn>
            </a:cxnLst>
            <a:rect l="0" t="0" r="r" b="b"/>
            <a:pathLst>
              <a:path w="550" h="544">
                <a:moveTo>
                  <a:pt x="550" y="0"/>
                </a:moveTo>
                <a:lnTo>
                  <a:pt x="0" y="544"/>
                </a:lnTo>
              </a:path>
            </a:pathLst>
          </a:custGeom>
          <a:noFill/>
          <a:ln w="28575" cmpd="sng">
            <a:solidFill>
              <a:srgbClr val="000000"/>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287" name="Line 48">
            <a:extLst>
              <a:ext uri="{FF2B5EF4-FFF2-40B4-BE49-F238E27FC236}">
                <a16:creationId xmlns:a16="http://schemas.microsoft.com/office/drawing/2014/main" id="{83C639B0-8FFF-4192-86D4-5DB92BD8A6E1}"/>
              </a:ext>
            </a:extLst>
          </p:cNvPr>
          <p:cNvSpPr>
            <a:spLocks noChangeShapeType="1"/>
          </p:cNvSpPr>
          <p:nvPr/>
        </p:nvSpPr>
        <p:spPr bwMode="auto">
          <a:xfrm>
            <a:off x="6673850" y="3476625"/>
            <a:ext cx="728663" cy="1006475"/>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5288" name="Line 43">
            <a:extLst>
              <a:ext uri="{FF2B5EF4-FFF2-40B4-BE49-F238E27FC236}">
                <a16:creationId xmlns:a16="http://schemas.microsoft.com/office/drawing/2014/main" id="{FD627BFB-E24B-45AC-B229-F5C24263C69F}"/>
              </a:ext>
            </a:extLst>
          </p:cNvPr>
          <p:cNvSpPr>
            <a:spLocks noChangeShapeType="1"/>
          </p:cNvSpPr>
          <p:nvPr/>
        </p:nvSpPr>
        <p:spPr bwMode="auto">
          <a:xfrm flipH="1">
            <a:off x="4913313" y="3535363"/>
            <a:ext cx="830262" cy="990600"/>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5289" name="Freeform 44">
            <a:extLst>
              <a:ext uri="{FF2B5EF4-FFF2-40B4-BE49-F238E27FC236}">
                <a16:creationId xmlns:a16="http://schemas.microsoft.com/office/drawing/2014/main" id="{EB62496F-DE4F-4EB2-B9F8-36412FF42914}"/>
              </a:ext>
            </a:extLst>
          </p:cNvPr>
          <p:cNvSpPr>
            <a:spLocks/>
          </p:cNvSpPr>
          <p:nvPr/>
        </p:nvSpPr>
        <p:spPr bwMode="auto">
          <a:xfrm>
            <a:off x="2157413" y="4892675"/>
            <a:ext cx="609600" cy="833438"/>
          </a:xfrm>
          <a:custGeom>
            <a:avLst/>
            <a:gdLst>
              <a:gd name="T0" fmla="*/ 0 w 444"/>
              <a:gd name="T1" fmla="*/ 0 h 523"/>
              <a:gd name="T2" fmla="*/ 2147483647 w 444"/>
              <a:gd name="T3" fmla="*/ 2147483647 h 523"/>
              <a:gd name="T4" fmla="*/ 0 60000 65536"/>
              <a:gd name="T5" fmla="*/ 0 60000 65536"/>
            </a:gdLst>
            <a:ahLst/>
            <a:cxnLst>
              <a:cxn ang="T4">
                <a:pos x="T0" y="T1"/>
              </a:cxn>
              <a:cxn ang="T5">
                <a:pos x="T2" y="T3"/>
              </a:cxn>
            </a:cxnLst>
            <a:rect l="0" t="0" r="r" b="b"/>
            <a:pathLst>
              <a:path w="444" h="523">
                <a:moveTo>
                  <a:pt x="0" y="0"/>
                </a:moveTo>
                <a:lnTo>
                  <a:pt x="444" y="523"/>
                </a:lnTo>
              </a:path>
            </a:pathLst>
          </a:custGeom>
          <a:noFill/>
          <a:ln w="28575" cmpd="sng">
            <a:solidFill>
              <a:srgbClr val="000000"/>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5290" name="Line 5">
            <a:extLst>
              <a:ext uri="{FF2B5EF4-FFF2-40B4-BE49-F238E27FC236}">
                <a16:creationId xmlns:a16="http://schemas.microsoft.com/office/drawing/2014/main" id="{9192E20E-DA71-4A77-BABE-B8868ECB2C9B}"/>
              </a:ext>
            </a:extLst>
          </p:cNvPr>
          <p:cNvSpPr>
            <a:spLocks noChangeShapeType="1"/>
          </p:cNvSpPr>
          <p:nvPr/>
        </p:nvSpPr>
        <p:spPr bwMode="auto">
          <a:xfrm flipH="1">
            <a:off x="1089025" y="3565525"/>
            <a:ext cx="463550" cy="965200"/>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5292" name="Text Box 98">
            <a:extLst>
              <a:ext uri="{FF2B5EF4-FFF2-40B4-BE49-F238E27FC236}">
                <a16:creationId xmlns:a16="http://schemas.microsoft.com/office/drawing/2014/main" id="{75DAA2BD-929D-411D-A85E-6CE8E2ABCE69}"/>
              </a:ext>
            </a:extLst>
          </p:cNvPr>
          <p:cNvSpPr txBox="1">
            <a:spLocks noChangeArrowheads="1"/>
          </p:cNvSpPr>
          <p:nvPr/>
        </p:nvSpPr>
        <p:spPr bwMode="auto">
          <a:xfrm>
            <a:off x="5597525" y="1312863"/>
            <a:ext cx="3546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800" b="1">
                <a:solidFill>
                  <a:srgbClr val="FF3300"/>
                </a:solidFill>
                <a:latin typeface="宋体" panose="02010600030101010101" pitchFamily="2" charset="-122"/>
              </a:rPr>
              <a:t>已经建立起二叉链表</a:t>
            </a:r>
            <a:endParaRPr lang="zh-CN" altLang="en-US" sz="2800">
              <a:solidFill>
                <a:srgbClr val="FF3300"/>
              </a:solidFill>
            </a:endParaRPr>
          </a:p>
        </p:txBody>
      </p:sp>
      <p:sp>
        <p:nvSpPr>
          <p:cNvPr id="95294" name="灯片编号占位符 2">
            <a:extLst>
              <a:ext uri="{FF2B5EF4-FFF2-40B4-BE49-F238E27FC236}">
                <a16:creationId xmlns:a16="http://schemas.microsoft.com/office/drawing/2014/main" id="{4B23E14F-EB59-4A6D-A65C-7D9AB6036018}"/>
              </a:ext>
            </a:extLst>
          </p:cNvPr>
          <p:cNvSpPr>
            <a:spLocks noGrp="1"/>
          </p:cNvSpPr>
          <p:nvPr>
            <p:ph type="sldNum" sz="quarter" idx="12"/>
          </p:nvPr>
        </p:nvSpPr>
        <p:spPr>
          <a:xfrm>
            <a:off x="6667500" y="6599386"/>
            <a:ext cx="3311525" cy="18029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DE03D906-69E3-426E-A9BC-6625BB794361}" type="slidenum">
              <a:rPr lang="ko-KR" altLang="en-US" sz="1200">
                <a:latin typeface="Verdana" panose="020B0604030504040204" pitchFamily="34" charset="0"/>
              </a:rPr>
              <a:pPr algn="ctr" eaLnBrk="1" hangingPunct="1"/>
              <a:t>105</a:t>
            </a:fld>
            <a:endParaRPr lang="en-US" altLang="ko-KR" sz="1200" dirty="0">
              <a:latin typeface="Verdana" panose="020B0604030504040204" pitchFamily="34" charset="0"/>
            </a:endParaRPr>
          </a:p>
        </p:txBody>
      </p:sp>
      <p:sp>
        <p:nvSpPr>
          <p:cNvPr id="95295" name="Text Box 9">
            <a:extLst>
              <a:ext uri="{FF2B5EF4-FFF2-40B4-BE49-F238E27FC236}">
                <a16:creationId xmlns:a16="http://schemas.microsoft.com/office/drawing/2014/main" id="{97B5557D-A25B-4813-B263-EB6F162D3CFA}"/>
              </a:ext>
            </a:extLst>
          </p:cNvPr>
          <p:cNvSpPr txBox="1">
            <a:spLocks noChangeArrowheads="1"/>
          </p:cNvSpPr>
          <p:nvPr/>
        </p:nvSpPr>
        <p:spPr bwMode="auto">
          <a:xfrm>
            <a:off x="1187450" y="80963"/>
            <a:ext cx="6915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sz="4000" b="1">
                <a:solidFill>
                  <a:schemeClr val="bg1"/>
                </a:solidFill>
              </a:rPr>
              <a:t>6.4 </a:t>
            </a:r>
            <a:r>
              <a:rPr lang="zh-CN" altLang="en-US" sz="4000" b="1">
                <a:solidFill>
                  <a:schemeClr val="bg1"/>
                </a:solidFill>
              </a:rPr>
              <a:t>遍历二叉树和线索二叉树</a:t>
            </a:r>
          </a:p>
        </p:txBody>
      </p:sp>
      <p:sp>
        <p:nvSpPr>
          <p:cNvPr id="2" name="文本框 1">
            <a:extLst>
              <a:ext uri="{FF2B5EF4-FFF2-40B4-BE49-F238E27FC236}">
                <a16:creationId xmlns:a16="http://schemas.microsoft.com/office/drawing/2014/main" id="{1AA7C0F8-4F19-4243-B949-A5753719BC17}"/>
              </a:ext>
            </a:extLst>
          </p:cNvPr>
          <p:cNvSpPr txBox="1"/>
          <p:nvPr/>
        </p:nvSpPr>
        <p:spPr>
          <a:xfrm>
            <a:off x="5046611" y="500211"/>
            <a:ext cx="3382334" cy="4616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zh-CN" altLang="en-US" dirty="0"/>
              <a:t>中序遍历：</a:t>
            </a:r>
            <a:r>
              <a:rPr lang="en-US" altLang="zh-CN" dirty="0"/>
              <a:t>DGBAECF</a:t>
            </a:r>
            <a:endParaRPr lang="zh-CN" altLang="en-US" dirty="0"/>
          </a:p>
        </p:txBody>
      </p:sp>
      <p:sp>
        <p:nvSpPr>
          <p:cNvPr id="64" name="Text Box 62">
            <a:extLst>
              <a:ext uri="{FF2B5EF4-FFF2-40B4-BE49-F238E27FC236}">
                <a16:creationId xmlns:a16="http://schemas.microsoft.com/office/drawing/2014/main" id="{2915E711-8F64-49DC-8B5B-6DC169B3FA9A}"/>
              </a:ext>
            </a:extLst>
          </p:cNvPr>
          <p:cNvSpPr txBox="1">
            <a:spLocks noChangeArrowheads="1"/>
          </p:cNvSpPr>
          <p:nvPr/>
        </p:nvSpPr>
        <p:spPr bwMode="auto">
          <a:xfrm>
            <a:off x="1058863" y="831057"/>
            <a:ext cx="27273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800" b="1" dirty="0">
                <a:solidFill>
                  <a:srgbClr val="314187"/>
                </a:solidFill>
                <a:latin typeface="宋体" panose="02010600030101010101" pitchFamily="2" charset="-122"/>
              </a:rPr>
              <a:t>中序线索链表</a:t>
            </a:r>
          </a:p>
          <a:p>
            <a:pPr algn="just" eaLnBrk="1" hangingPunct="1"/>
            <a:r>
              <a:rPr lang="zh-CN" altLang="en-US" sz="2800" b="1" dirty="0">
                <a:solidFill>
                  <a:srgbClr val="314187"/>
                </a:solidFill>
                <a:latin typeface="宋体" panose="02010600030101010101" pitchFamily="2" charset="-122"/>
              </a:rPr>
              <a:t>的建立过程</a:t>
            </a:r>
            <a:endParaRPr lang="zh-CN" altLang="en-US" sz="2800" dirty="0">
              <a:solidFill>
                <a:srgbClr val="314187"/>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4">
            <a:extLst>
              <a:ext uri="{FF2B5EF4-FFF2-40B4-BE49-F238E27FC236}">
                <a16:creationId xmlns:a16="http://schemas.microsoft.com/office/drawing/2014/main" id="{93A26176-F485-4EC9-9F70-E84A2846D809}"/>
              </a:ext>
            </a:extLst>
          </p:cNvPr>
          <p:cNvSpPr>
            <a:spLocks noChangeArrowheads="1"/>
          </p:cNvSpPr>
          <p:nvPr/>
        </p:nvSpPr>
        <p:spPr bwMode="auto">
          <a:xfrm>
            <a:off x="3187700" y="2105025"/>
            <a:ext cx="2339975" cy="395288"/>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chemeClr val="bg1"/>
              </a:solidFill>
            </a:endParaRPr>
          </a:p>
        </p:txBody>
      </p:sp>
      <p:sp>
        <p:nvSpPr>
          <p:cNvPr id="96259" name="Rectangle 5">
            <a:extLst>
              <a:ext uri="{FF2B5EF4-FFF2-40B4-BE49-F238E27FC236}">
                <a16:creationId xmlns:a16="http://schemas.microsoft.com/office/drawing/2014/main" id="{2E11B9AD-85E3-4341-8181-91EFDC4291BC}"/>
              </a:ext>
            </a:extLst>
          </p:cNvPr>
          <p:cNvSpPr>
            <a:spLocks noChangeArrowheads="1"/>
          </p:cNvSpPr>
          <p:nvPr/>
        </p:nvSpPr>
        <p:spPr bwMode="auto">
          <a:xfrm>
            <a:off x="4154488" y="2105025"/>
            <a:ext cx="450850" cy="395288"/>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A</a:t>
            </a:r>
          </a:p>
        </p:txBody>
      </p:sp>
      <p:sp>
        <p:nvSpPr>
          <p:cNvPr id="96260" name="Line 6">
            <a:extLst>
              <a:ext uri="{FF2B5EF4-FFF2-40B4-BE49-F238E27FC236}">
                <a16:creationId xmlns:a16="http://schemas.microsoft.com/office/drawing/2014/main" id="{04D14F43-F853-4C8A-A625-3EAB34752903}"/>
              </a:ext>
            </a:extLst>
          </p:cNvPr>
          <p:cNvSpPr>
            <a:spLocks noChangeShapeType="1"/>
          </p:cNvSpPr>
          <p:nvPr/>
        </p:nvSpPr>
        <p:spPr bwMode="auto">
          <a:xfrm>
            <a:off x="3917950" y="1592263"/>
            <a:ext cx="241300" cy="482600"/>
          </a:xfrm>
          <a:prstGeom prst="line">
            <a:avLst/>
          </a:prstGeom>
          <a:noFill/>
          <a:ln w="2857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6261" name="Freeform 8">
            <a:extLst>
              <a:ext uri="{FF2B5EF4-FFF2-40B4-BE49-F238E27FC236}">
                <a16:creationId xmlns:a16="http://schemas.microsoft.com/office/drawing/2014/main" id="{9305E8C8-27A0-4152-B700-A37182ED02B9}"/>
              </a:ext>
            </a:extLst>
          </p:cNvPr>
          <p:cNvSpPr>
            <a:spLocks/>
          </p:cNvSpPr>
          <p:nvPr/>
        </p:nvSpPr>
        <p:spPr bwMode="auto">
          <a:xfrm>
            <a:off x="4848225" y="2441575"/>
            <a:ext cx="655638" cy="723900"/>
          </a:xfrm>
          <a:custGeom>
            <a:avLst/>
            <a:gdLst>
              <a:gd name="T0" fmla="*/ 0 w 469"/>
              <a:gd name="T1" fmla="*/ 0 h 544"/>
              <a:gd name="T2" fmla="*/ 2147483647 w 469"/>
              <a:gd name="T3" fmla="*/ 2147483647 h 544"/>
              <a:gd name="T4" fmla="*/ 0 60000 65536"/>
              <a:gd name="T5" fmla="*/ 0 60000 65536"/>
            </a:gdLst>
            <a:ahLst/>
            <a:cxnLst>
              <a:cxn ang="T4">
                <a:pos x="T0" y="T1"/>
              </a:cxn>
              <a:cxn ang="T5">
                <a:pos x="T2" y="T3"/>
              </a:cxn>
            </a:cxnLst>
            <a:rect l="0" t="0" r="r" b="b"/>
            <a:pathLst>
              <a:path w="469" h="544">
                <a:moveTo>
                  <a:pt x="0" y="0"/>
                </a:moveTo>
                <a:lnTo>
                  <a:pt x="469" y="544"/>
                </a:lnTo>
              </a:path>
            </a:pathLst>
          </a:custGeom>
          <a:noFill/>
          <a:ln w="28575" cmpd="sng">
            <a:solidFill>
              <a:srgbClr val="000000"/>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6262" name="Line 9">
            <a:extLst>
              <a:ext uri="{FF2B5EF4-FFF2-40B4-BE49-F238E27FC236}">
                <a16:creationId xmlns:a16="http://schemas.microsoft.com/office/drawing/2014/main" id="{723C703E-2E7C-4036-9B71-690257A3328B}"/>
              </a:ext>
            </a:extLst>
          </p:cNvPr>
          <p:cNvSpPr>
            <a:spLocks noChangeShapeType="1"/>
          </p:cNvSpPr>
          <p:nvPr/>
        </p:nvSpPr>
        <p:spPr bwMode="auto">
          <a:xfrm>
            <a:off x="3679825" y="2111375"/>
            <a:ext cx="0" cy="398463"/>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6263" name="Line 10">
            <a:extLst>
              <a:ext uri="{FF2B5EF4-FFF2-40B4-BE49-F238E27FC236}">
                <a16:creationId xmlns:a16="http://schemas.microsoft.com/office/drawing/2014/main" id="{5704767C-92CA-44A8-A6AE-2791B00C0031}"/>
              </a:ext>
            </a:extLst>
          </p:cNvPr>
          <p:cNvSpPr>
            <a:spLocks noChangeShapeType="1"/>
          </p:cNvSpPr>
          <p:nvPr/>
        </p:nvSpPr>
        <p:spPr bwMode="auto">
          <a:xfrm>
            <a:off x="5078413" y="2098675"/>
            <a:ext cx="0" cy="398463"/>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6264" name="Rectangle 11">
            <a:extLst>
              <a:ext uri="{FF2B5EF4-FFF2-40B4-BE49-F238E27FC236}">
                <a16:creationId xmlns:a16="http://schemas.microsoft.com/office/drawing/2014/main" id="{E78A8BAA-0D39-498C-9404-11508465E86F}"/>
              </a:ext>
            </a:extLst>
          </p:cNvPr>
          <p:cNvSpPr>
            <a:spLocks noChangeArrowheads="1"/>
          </p:cNvSpPr>
          <p:nvPr/>
        </p:nvSpPr>
        <p:spPr bwMode="auto">
          <a:xfrm>
            <a:off x="768350" y="3270250"/>
            <a:ext cx="2339975" cy="395288"/>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chemeClr val="bg1"/>
              </a:solidFill>
            </a:endParaRPr>
          </a:p>
        </p:txBody>
      </p:sp>
      <p:sp>
        <p:nvSpPr>
          <p:cNvPr id="96265" name="Rectangle 12">
            <a:extLst>
              <a:ext uri="{FF2B5EF4-FFF2-40B4-BE49-F238E27FC236}">
                <a16:creationId xmlns:a16="http://schemas.microsoft.com/office/drawing/2014/main" id="{9D9EA02F-F6E1-44E7-8237-E9902B583EEE}"/>
              </a:ext>
            </a:extLst>
          </p:cNvPr>
          <p:cNvSpPr>
            <a:spLocks noChangeArrowheads="1"/>
          </p:cNvSpPr>
          <p:nvPr/>
        </p:nvSpPr>
        <p:spPr bwMode="auto">
          <a:xfrm>
            <a:off x="1735138" y="3270250"/>
            <a:ext cx="450850" cy="395288"/>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B</a:t>
            </a:r>
          </a:p>
        </p:txBody>
      </p:sp>
      <p:sp>
        <p:nvSpPr>
          <p:cNvPr id="96266" name="Line 13">
            <a:extLst>
              <a:ext uri="{FF2B5EF4-FFF2-40B4-BE49-F238E27FC236}">
                <a16:creationId xmlns:a16="http://schemas.microsoft.com/office/drawing/2014/main" id="{AD51E806-B5EB-4B8E-9438-99A27E1B4064}"/>
              </a:ext>
            </a:extLst>
          </p:cNvPr>
          <p:cNvSpPr>
            <a:spLocks noChangeShapeType="1"/>
          </p:cNvSpPr>
          <p:nvPr/>
        </p:nvSpPr>
        <p:spPr bwMode="auto">
          <a:xfrm>
            <a:off x="1260475" y="3276600"/>
            <a:ext cx="0" cy="398463"/>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6267" name="Line 14">
            <a:extLst>
              <a:ext uri="{FF2B5EF4-FFF2-40B4-BE49-F238E27FC236}">
                <a16:creationId xmlns:a16="http://schemas.microsoft.com/office/drawing/2014/main" id="{CFBCB366-3445-42B8-B928-C4F0A8265445}"/>
              </a:ext>
            </a:extLst>
          </p:cNvPr>
          <p:cNvSpPr>
            <a:spLocks noChangeShapeType="1"/>
          </p:cNvSpPr>
          <p:nvPr/>
        </p:nvSpPr>
        <p:spPr bwMode="auto">
          <a:xfrm>
            <a:off x="2659063" y="3263900"/>
            <a:ext cx="0" cy="398463"/>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6268" name="Rectangle 15">
            <a:extLst>
              <a:ext uri="{FF2B5EF4-FFF2-40B4-BE49-F238E27FC236}">
                <a16:creationId xmlns:a16="http://schemas.microsoft.com/office/drawing/2014/main" id="{1081EEBF-F3CF-43B0-8F0E-C90C447F261E}"/>
              </a:ext>
            </a:extLst>
          </p:cNvPr>
          <p:cNvSpPr>
            <a:spLocks noChangeArrowheads="1"/>
          </p:cNvSpPr>
          <p:nvPr/>
        </p:nvSpPr>
        <p:spPr bwMode="auto">
          <a:xfrm>
            <a:off x="5030788" y="3255963"/>
            <a:ext cx="2339975" cy="395287"/>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chemeClr val="bg1"/>
              </a:solidFill>
            </a:endParaRPr>
          </a:p>
        </p:txBody>
      </p:sp>
      <p:sp>
        <p:nvSpPr>
          <p:cNvPr id="96269" name="Rectangle 16">
            <a:extLst>
              <a:ext uri="{FF2B5EF4-FFF2-40B4-BE49-F238E27FC236}">
                <a16:creationId xmlns:a16="http://schemas.microsoft.com/office/drawing/2014/main" id="{797E4E36-3B16-48A6-947D-F26BAA69A7CE}"/>
              </a:ext>
            </a:extLst>
          </p:cNvPr>
          <p:cNvSpPr>
            <a:spLocks noChangeArrowheads="1"/>
          </p:cNvSpPr>
          <p:nvPr/>
        </p:nvSpPr>
        <p:spPr bwMode="auto">
          <a:xfrm>
            <a:off x="5997575" y="3255963"/>
            <a:ext cx="450850" cy="395287"/>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C</a:t>
            </a:r>
          </a:p>
        </p:txBody>
      </p:sp>
      <p:sp>
        <p:nvSpPr>
          <p:cNvPr id="96270" name="Line 17">
            <a:extLst>
              <a:ext uri="{FF2B5EF4-FFF2-40B4-BE49-F238E27FC236}">
                <a16:creationId xmlns:a16="http://schemas.microsoft.com/office/drawing/2014/main" id="{15692B41-5E91-4CF8-9125-E5326880F476}"/>
              </a:ext>
            </a:extLst>
          </p:cNvPr>
          <p:cNvSpPr>
            <a:spLocks noChangeShapeType="1"/>
          </p:cNvSpPr>
          <p:nvPr/>
        </p:nvSpPr>
        <p:spPr bwMode="auto">
          <a:xfrm>
            <a:off x="5522913" y="3262313"/>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6271" name="Line 18">
            <a:extLst>
              <a:ext uri="{FF2B5EF4-FFF2-40B4-BE49-F238E27FC236}">
                <a16:creationId xmlns:a16="http://schemas.microsoft.com/office/drawing/2014/main" id="{24E130EF-AC11-4F00-A20A-A8CCB1EDFEED}"/>
              </a:ext>
            </a:extLst>
          </p:cNvPr>
          <p:cNvSpPr>
            <a:spLocks noChangeShapeType="1"/>
          </p:cNvSpPr>
          <p:nvPr/>
        </p:nvSpPr>
        <p:spPr bwMode="auto">
          <a:xfrm>
            <a:off x="6921500" y="3249613"/>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6272" name="Rectangle 19">
            <a:extLst>
              <a:ext uri="{FF2B5EF4-FFF2-40B4-BE49-F238E27FC236}">
                <a16:creationId xmlns:a16="http://schemas.microsoft.com/office/drawing/2014/main" id="{F22D72A4-B1D3-49AE-BFB0-069BF92511DD}"/>
              </a:ext>
            </a:extLst>
          </p:cNvPr>
          <p:cNvSpPr>
            <a:spLocks noChangeArrowheads="1"/>
          </p:cNvSpPr>
          <p:nvPr/>
        </p:nvSpPr>
        <p:spPr bwMode="auto">
          <a:xfrm>
            <a:off x="457200" y="4583113"/>
            <a:ext cx="2339975" cy="395287"/>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chemeClr val="bg1"/>
              </a:solidFill>
            </a:endParaRPr>
          </a:p>
        </p:txBody>
      </p:sp>
      <p:sp>
        <p:nvSpPr>
          <p:cNvPr id="96273" name="Rectangle 20">
            <a:extLst>
              <a:ext uri="{FF2B5EF4-FFF2-40B4-BE49-F238E27FC236}">
                <a16:creationId xmlns:a16="http://schemas.microsoft.com/office/drawing/2014/main" id="{B2DD6971-B328-46B7-BA6C-CA68040ECA77}"/>
              </a:ext>
            </a:extLst>
          </p:cNvPr>
          <p:cNvSpPr>
            <a:spLocks noChangeArrowheads="1"/>
          </p:cNvSpPr>
          <p:nvPr/>
        </p:nvSpPr>
        <p:spPr bwMode="auto">
          <a:xfrm>
            <a:off x="1423988" y="4583113"/>
            <a:ext cx="450850" cy="395287"/>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D</a:t>
            </a:r>
          </a:p>
        </p:txBody>
      </p:sp>
      <p:sp>
        <p:nvSpPr>
          <p:cNvPr id="96274" name="Line 21">
            <a:extLst>
              <a:ext uri="{FF2B5EF4-FFF2-40B4-BE49-F238E27FC236}">
                <a16:creationId xmlns:a16="http://schemas.microsoft.com/office/drawing/2014/main" id="{7C373367-A717-40E0-AB4B-99BE5149114B}"/>
              </a:ext>
            </a:extLst>
          </p:cNvPr>
          <p:cNvSpPr>
            <a:spLocks noChangeShapeType="1"/>
          </p:cNvSpPr>
          <p:nvPr/>
        </p:nvSpPr>
        <p:spPr bwMode="auto">
          <a:xfrm>
            <a:off x="949325" y="4589463"/>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6275" name="Line 22">
            <a:extLst>
              <a:ext uri="{FF2B5EF4-FFF2-40B4-BE49-F238E27FC236}">
                <a16:creationId xmlns:a16="http://schemas.microsoft.com/office/drawing/2014/main" id="{9A940CE1-2662-4772-9D6C-A582D6876BCA}"/>
              </a:ext>
            </a:extLst>
          </p:cNvPr>
          <p:cNvSpPr>
            <a:spLocks noChangeShapeType="1"/>
          </p:cNvSpPr>
          <p:nvPr/>
        </p:nvSpPr>
        <p:spPr bwMode="auto">
          <a:xfrm>
            <a:off x="2347913" y="4576763"/>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6276" name="Rectangle 23">
            <a:extLst>
              <a:ext uri="{FF2B5EF4-FFF2-40B4-BE49-F238E27FC236}">
                <a16:creationId xmlns:a16="http://schemas.microsoft.com/office/drawing/2014/main" id="{A24E7B53-4E23-4384-A656-881E1A7B1BC9}"/>
              </a:ext>
            </a:extLst>
          </p:cNvPr>
          <p:cNvSpPr>
            <a:spLocks noChangeArrowheads="1"/>
          </p:cNvSpPr>
          <p:nvPr/>
        </p:nvSpPr>
        <p:spPr bwMode="auto">
          <a:xfrm>
            <a:off x="3332163" y="4567238"/>
            <a:ext cx="2339975" cy="395287"/>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chemeClr val="bg1"/>
              </a:solidFill>
            </a:endParaRPr>
          </a:p>
        </p:txBody>
      </p:sp>
      <p:sp>
        <p:nvSpPr>
          <p:cNvPr id="96277" name="Rectangle 24">
            <a:extLst>
              <a:ext uri="{FF2B5EF4-FFF2-40B4-BE49-F238E27FC236}">
                <a16:creationId xmlns:a16="http://schemas.microsoft.com/office/drawing/2014/main" id="{CEC918FE-460B-4B4E-B9F0-0A41F708FC1D}"/>
              </a:ext>
            </a:extLst>
          </p:cNvPr>
          <p:cNvSpPr>
            <a:spLocks noChangeArrowheads="1"/>
          </p:cNvSpPr>
          <p:nvPr/>
        </p:nvSpPr>
        <p:spPr bwMode="auto">
          <a:xfrm>
            <a:off x="4298950" y="4567238"/>
            <a:ext cx="450850" cy="395287"/>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E</a:t>
            </a:r>
          </a:p>
        </p:txBody>
      </p:sp>
      <p:sp>
        <p:nvSpPr>
          <p:cNvPr id="96278" name="Line 25">
            <a:extLst>
              <a:ext uri="{FF2B5EF4-FFF2-40B4-BE49-F238E27FC236}">
                <a16:creationId xmlns:a16="http://schemas.microsoft.com/office/drawing/2014/main" id="{1744AF73-70CA-4214-9C0A-B0C1F63541B5}"/>
              </a:ext>
            </a:extLst>
          </p:cNvPr>
          <p:cNvSpPr>
            <a:spLocks noChangeShapeType="1"/>
          </p:cNvSpPr>
          <p:nvPr/>
        </p:nvSpPr>
        <p:spPr bwMode="auto">
          <a:xfrm>
            <a:off x="3824288" y="4573588"/>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6279" name="Line 26">
            <a:extLst>
              <a:ext uri="{FF2B5EF4-FFF2-40B4-BE49-F238E27FC236}">
                <a16:creationId xmlns:a16="http://schemas.microsoft.com/office/drawing/2014/main" id="{DE94E148-5886-4F72-95AB-863ED6916EB8}"/>
              </a:ext>
            </a:extLst>
          </p:cNvPr>
          <p:cNvSpPr>
            <a:spLocks noChangeShapeType="1"/>
          </p:cNvSpPr>
          <p:nvPr/>
        </p:nvSpPr>
        <p:spPr bwMode="auto">
          <a:xfrm>
            <a:off x="5222875" y="4560888"/>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6280" name="Rectangle 27">
            <a:extLst>
              <a:ext uri="{FF2B5EF4-FFF2-40B4-BE49-F238E27FC236}">
                <a16:creationId xmlns:a16="http://schemas.microsoft.com/office/drawing/2014/main" id="{22AE8E93-BB73-4FA4-9909-ED9268923A65}"/>
              </a:ext>
            </a:extLst>
          </p:cNvPr>
          <p:cNvSpPr>
            <a:spLocks noChangeArrowheads="1"/>
          </p:cNvSpPr>
          <p:nvPr/>
        </p:nvSpPr>
        <p:spPr bwMode="auto">
          <a:xfrm>
            <a:off x="6461125" y="4567238"/>
            <a:ext cx="2339975" cy="395287"/>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chemeClr val="bg1"/>
              </a:solidFill>
            </a:endParaRPr>
          </a:p>
        </p:txBody>
      </p:sp>
      <p:sp>
        <p:nvSpPr>
          <p:cNvPr id="96281" name="Rectangle 28">
            <a:extLst>
              <a:ext uri="{FF2B5EF4-FFF2-40B4-BE49-F238E27FC236}">
                <a16:creationId xmlns:a16="http://schemas.microsoft.com/office/drawing/2014/main" id="{F946B6EA-6058-4204-BEBE-8596B1537E14}"/>
              </a:ext>
            </a:extLst>
          </p:cNvPr>
          <p:cNvSpPr>
            <a:spLocks noChangeArrowheads="1"/>
          </p:cNvSpPr>
          <p:nvPr/>
        </p:nvSpPr>
        <p:spPr bwMode="auto">
          <a:xfrm>
            <a:off x="7427913" y="4567238"/>
            <a:ext cx="450850" cy="395287"/>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F</a:t>
            </a:r>
          </a:p>
        </p:txBody>
      </p:sp>
      <p:sp>
        <p:nvSpPr>
          <p:cNvPr id="96282" name="Line 29">
            <a:extLst>
              <a:ext uri="{FF2B5EF4-FFF2-40B4-BE49-F238E27FC236}">
                <a16:creationId xmlns:a16="http://schemas.microsoft.com/office/drawing/2014/main" id="{20ACD641-B3E0-49FE-AF55-9EE354890FC0}"/>
              </a:ext>
            </a:extLst>
          </p:cNvPr>
          <p:cNvSpPr>
            <a:spLocks noChangeShapeType="1"/>
          </p:cNvSpPr>
          <p:nvPr/>
        </p:nvSpPr>
        <p:spPr bwMode="auto">
          <a:xfrm>
            <a:off x="6953250" y="4573588"/>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6283" name="Line 30">
            <a:extLst>
              <a:ext uri="{FF2B5EF4-FFF2-40B4-BE49-F238E27FC236}">
                <a16:creationId xmlns:a16="http://schemas.microsoft.com/office/drawing/2014/main" id="{5C1ACD90-FFD2-4A91-92A4-9D8E14CAA3A4}"/>
              </a:ext>
            </a:extLst>
          </p:cNvPr>
          <p:cNvSpPr>
            <a:spLocks noChangeShapeType="1"/>
          </p:cNvSpPr>
          <p:nvPr/>
        </p:nvSpPr>
        <p:spPr bwMode="auto">
          <a:xfrm>
            <a:off x="8351838" y="4560888"/>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6284" name="Rectangle 31">
            <a:extLst>
              <a:ext uri="{FF2B5EF4-FFF2-40B4-BE49-F238E27FC236}">
                <a16:creationId xmlns:a16="http://schemas.microsoft.com/office/drawing/2014/main" id="{AB7325BD-5888-473D-A874-B459A5C3C2B5}"/>
              </a:ext>
            </a:extLst>
          </p:cNvPr>
          <p:cNvSpPr>
            <a:spLocks noChangeArrowheads="1"/>
          </p:cNvSpPr>
          <p:nvPr/>
        </p:nvSpPr>
        <p:spPr bwMode="auto">
          <a:xfrm>
            <a:off x="2081213" y="5792788"/>
            <a:ext cx="2339975" cy="395287"/>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chemeClr val="bg1"/>
              </a:solidFill>
            </a:endParaRPr>
          </a:p>
        </p:txBody>
      </p:sp>
      <p:sp>
        <p:nvSpPr>
          <p:cNvPr id="96285" name="Rectangle 32">
            <a:extLst>
              <a:ext uri="{FF2B5EF4-FFF2-40B4-BE49-F238E27FC236}">
                <a16:creationId xmlns:a16="http://schemas.microsoft.com/office/drawing/2014/main" id="{81018937-B3B7-4BC6-86ED-9FE19A6BA494}"/>
              </a:ext>
            </a:extLst>
          </p:cNvPr>
          <p:cNvSpPr>
            <a:spLocks noChangeArrowheads="1"/>
          </p:cNvSpPr>
          <p:nvPr/>
        </p:nvSpPr>
        <p:spPr bwMode="auto">
          <a:xfrm>
            <a:off x="3048000" y="5792788"/>
            <a:ext cx="450850" cy="395287"/>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G</a:t>
            </a:r>
          </a:p>
        </p:txBody>
      </p:sp>
      <p:sp>
        <p:nvSpPr>
          <p:cNvPr id="96286" name="Line 33">
            <a:extLst>
              <a:ext uri="{FF2B5EF4-FFF2-40B4-BE49-F238E27FC236}">
                <a16:creationId xmlns:a16="http://schemas.microsoft.com/office/drawing/2014/main" id="{6C5EAAED-6611-47E8-85F0-44EA113E04A0}"/>
              </a:ext>
            </a:extLst>
          </p:cNvPr>
          <p:cNvSpPr>
            <a:spLocks noChangeShapeType="1"/>
          </p:cNvSpPr>
          <p:nvPr/>
        </p:nvSpPr>
        <p:spPr bwMode="auto">
          <a:xfrm>
            <a:off x="2573338" y="5799138"/>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6287" name="Line 34">
            <a:extLst>
              <a:ext uri="{FF2B5EF4-FFF2-40B4-BE49-F238E27FC236}">
                <a16:creationId xmlns:a16="http://schemas.microsoft.com/office/drawing/2014/main" id="{B7B56FC1-52E7-4A37-BE78-791095C5EB77}"/>
              </a:ext>
            </a:extLst>
          </p:cNvPr>
          <p:cNvSpPr>
            <a:spLocks noChangeShapeType="1"/>
          </p:cNvSpPr>
          <p:nvPr/>
        </p:nvSpPr>
        <p:spPr bwMode="auto">
          <a:xfrm>
            <a:off x="3971925" y="5786438"/>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6288" name="Rectangle 35">
            <a:extLst>
              <a:ext uri="{FF2B5EF4-FFF2-40B4-BE49-F238E27FC236}">
                <a16:creationId xmlns:a16="http://schemas.microsoft.com/office/drawing/2014/main" id="{E95DEC4D-5FF1-4951-BC47-3B638725F6A3}"/>
              </a:ext>
            </a:extLst>
          </p:cNvPr>
          <p:cNvSpPr>
            <a:spLocks noChangeArrowheads="1"/>
          </p:cNvSpPr>
          <p:nvPr/>
        </p:nvSpPr>
        <p:spPr bwMode="auto">
          <a:xfrm>
            <a:off x="1009650" y="455295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bg1"/>
                </a:solidFill>
              </a:rPr>
              <a:t>∧</a:t>
            </a:r>
          </a:p>
        </p:txBody>
      </p:sp>
      <p:sp>
        <p:nvSpPr>
          <p:cNvPr id="96289" name="Rectangle 36">
            <a:extLst>
              <a:ext uri="{FF2B5EF4-FFF2-40B4-BE49-F238E27FC236}">
                <a16:creationId xmlns:a16="http://schemas.microsoft.com/office/drawing/2014/main" id="{95E7645E-5D85-49FF-9E00-A80F7945ACBC}"/>
              </a:ext>
            </a:extLst>
          </p:cNvPr>
          <p:cNvSpPr>
            <a:spLocks noChangeArrowheads="1"/>
          </p:cNvSpPr>
          <p:nvPr/>
        </p:nvSpPr>
        <p:spPr bwMode="auto">
          <a:xfrm>
            <a:off x="2235200" y="327025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bg1"/>
                </a:solidFill>
              </a:rPr>
              <a:t>∧</a:t>
            </a:r>
          </a:p>
        </p:txBody>
      </p:sp>
      <p:sp>
        <p:nvSpPr>
          <p:cNvPr id="96290" name="Rectangle 37">
            <a:extLst>
              <a:ext uri="{FF2B5EF4-FFF2-40B4-BE49-F238E27FC236}">
                <a16:creationId xmlns:a16="http://schemas.microsoft.com/office/drawing/2014/main" id="{D53D4612-A33A-45AC-B7C5-CA00E07617EC}"/>
              </a:ext>
            </a:extLst>
          </p:cNvPr>
          <p:cNvSpPr>
            <a:spLocks noChangeArrowheads="1"/>
          </p:cNvSpPr>
          <p:nvPr/>
        </p:nvSpPr>
        <p:spPr bwMode="auto">
          <a:xfrm>
            <a:off x="3859213" y="456723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bg1"/>
                </a:solidFill>
              </a:rPr>
              <a:t>∧</a:t>
            </a:r>
          </a:p>
        </p:txBody>
      </p:sp>
      <p:sp>
        <p:nvSpPr>
          <p:cNvPr id="96291" name="Rectangle 38">
            <a:extLst>
              <a:ext uri="{FF2B5EF4-FFF2-40B4-BE49-F238E27FC236}">
                <a16:creationId xmlns:a16="http://schemas.microsoft.com/office/drawing/2014/main" id="{36A95C6A-46E8-4741-A2C5-57863E5CF5CC}"/>
              </a:ext>
            </a:extLst>
          </p:cNvPr>
          <p:cNvSpPr>
            <a:spLocks noChangeArrowheads="1"/>
          </p:cNvSpPr>
          <p:nvPr/>
        </p:nvSpPr>
        <p:spPr bwMode="auto">
          <a:xfrm>
            <a:off x="4803775" y="456723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bg1"/>
                </a:solidFill>
              </a:rPr>
              <a:t>∧</a:t>
            </a:r>
          </a:p>
        </p:txBody>
      </p:sp>
      <p:sp>
        <p:nvSpPr>
          <p:cNvPr id="96292" name="Rectangle 39">
            <a:extLst>
              <a:ext uri="{FF2B5EF4-FFF2-40B4-BE49-F238E27FC236}">
                <a16:creationId xmlns:a16="http://schemas.microsoft.com/office/drawing/2014/main" id="{E1618078-F63B-4DD1-B85B-E22F704C5603}"/>
              </a:ext>
            </a:extLst>
          </p:cNvPr>
          <p:cNvSpPr>
            <a:spLocks noChangeArrowheads="1"/>
          </p:cNvSpPr>
          <p:nvPr/>
        </p:nvSpPr>
        <p:spPr bwMode="auto">
          <a:xfrm>
            <a:off x="7000875" y="456723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bg1"/>
                </a:solidFill>
              </a:rPr>
              <a:t>∧</a:t>
            </a:r>
          </a:p>
        </p:txBody>
      </p:sp>
      <p:sp>
        <p:nvSpPr>
          <p:cNvPr id="96293" name="Rectangle 40">
            <a:extLst>
              <a:ext uri="{FF2B5EF4-FFF2-40B4-BE49-F238E27FC236}">
                <a16:creationId xmlns:a16="http://schemas.microsoft.com/office/drawing/2014/main" id="{B9E42D28-F9E9-427C-BE70-A8D4CCCA4533}"/>
              </a:ext>
            </a:extLst>
          </p:cNvPr>
          <p:cNvSpPr>
            <a:spLocks noChangeArrowheads="1"/>
          </p:cNvSpPr>
          <p:nvPr/>
        </p:nvSpPr>
        <p:spPr bwMode="auto">
          <a:xfrm>
            <a:off x="7900988" y="456723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bg1"/>
                </a:solidFill>
              </a:rPr>
              <a:t>∧</a:t>
            </a:r>
          </a:p>
        </p:txBody>
      </p:sp>
      <p:sp>
        <p:nvSpPr>
          <p:cNvPr id="96294" name="Rectangle 41">
            <a:extLst>
              <a:ext uri="{FF2B5EF4-FFF2-40B4-BE49-F238E27FC236}">
                <a16:creationId xmlns:a16="http://schemas.microsoft.com/office/drawing/2014/main" id="{32E34052-3F48-4A1E-BB40-86500871CA84}"/>
              </a:ext>
            </a:extLst>
          </p:cNvPr>
          <p:cNvSpPr>
            <a:spLocks noChangeArrowheads="1"/>
          </p:cNvSpPr>
          <p:nvPr/>
        </p:nvSpPr>
        <p:spPr bwMode="auto">
          <a:xfrm>
            <a:off x="3222625" y="2117725"/>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6295" name="Rectangle 42">
            <a:extLst>
              <a:ext uri="{FF2B5EF4-FFF2-40B4-BE49-F238E27FC236}">
                <a16:creationId xmlns:a16="http://schemas.microsoft.com/office/drawing/2014/main" id="{7C3DE10C-E464-4BB5-895D-B9F3880158B3}"/>
              </a:ext>
            </a:extLst>
          </p:cNvPr>
          <p:cNvSpPr>
            <a:spLocks noChangeArrowheads="1"/>
          </p:cNvSpPr>
          <p:nvPr/>
        </p:nvSpPr>
        <p:spPr bwMode="auto">
          <a:xfrm>
            <a:off x="5110163" y="210343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6296" name="Rectangle 43">
            <a:extLst>
              <a:ext uri="{FF2B5EF4-FFF2-40B4-BE49-F238E27FC236}">
                <a16:creationId xmlns:a16="http://schemas.microsoft.com/office/drawing/2014/main" id="{45A3D6C6-2931-4E08-8E63-32C9D67FABA2}"/>
              </a:ext>
            </a:extLst>
          </p:cNvPr>
          <p:cNvSpPr>
            <a:spLocks noChangeArrowheads="1"/>
          </p:cNvSpPr>
          <p:nvPr/>
        </p:nvSpPr>
        <p:spPr bwMode="auto">
          <a:xfrm>
            <a:off x="803275" y="328295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6297" name="Rectangle 44">
            <a:extLst>
              <a:ext uri="{FF2B5EF4-FFF2-40B4-BE49-F238E27FC236}">
                <a16:creationId xmlns:a16="http://schemas.microsoft.com/office/drawing/2014/main" id="{27E067F2-6030-4866-85C7-8CACD171FFAD}"/>
              </a:ext>
            </a:extLst>
          </p:cNvPr>
          <p:cNvSpPr>
            <a:spLocks noChangeArrowheads="1"/>
          </p:cNvSpPr>
          <p:nvPr/>
        </p:nvSpPr>
        <p:spPr bwMode="auto">
          <a:xfrm>
            <a:off x="2692400" y="328295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6298" name="Rectangle 45">
            <a:extLst>
              <a:ext uri="{FF2B5EF4-FFF2-40B4-BE49-F238E27FC236}">
                <a16:creationId xmlns:a16="http://schemas.microsoft.com/office/drawing/2014/main" id="{A12D730D-D839-470F-A8BC-E3EEAE0229B9}"/>
              </a:ext>
            </a:extLst>
          </p:cNvPr>
          <p:cNvSpPr>
            <a:spLocks noChangeArrowheads="1"/>
          </p:cNvSpPr>
          <p:nvPr/>
        </p:nvSpPr>
        <p:spPr bwMode="auto">
          <a:xfrm>
            <a:off x="5065713" y="3268663"/>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6299" name="Rectangle 46">
            <a:extLst>
              <a:ext uri="{FF2B5EF4-FFF2-40B4-BE49-F238E27FC236}">
                <a16:creationId xmlns:a16="http://schemas.microsoft.com/office/drawing/2014/main" id="{8BCB7A27-7114-428A-B84C-1BAE18032291}"/>
              </a:ext>
            </a:extLst>
          </p:cNvPr>
          <p:cNvSpPr>
            <a:spLocks noChangeArrowheads="1"/>
          </p:cNvSpPr>
          <p:nvPr/>
        </p:nvSpPr>
        <p:spPr bwMode="auto">
          <a:xfrm>
            <a:off x="6969125" y="325278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6300" name="Rectangle 47">
            <a:extLst>
              <a:ext uri="{FF2B5EF4-FFF2-40B4-BE49-F238E27FC236}">
                <a16:creationId xmlns:a16="http://schemas.microsoft.com/office/drawing/2014/main" id="{0CAB35F4-9790-463A-B589-B0E1F5B13FED}"/>
              </a:ext>
            </a:extLst>
          </p:cNvPr>
          <p:cNvSpPr>
            <a:spLocks noChangeArrowheads="1"/>
          </p:cNvSpPr>
          <p:nvPr/>
        </p:nvSpPr>
        <p:spPr bwMode="auto">
          <a:xfrm>
            <a:off x="8378825" y="456565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6301" name="Rectangle 48">
            <a:extLst>
              <a:ext uri="{FF2B5EF4-FFF2-40B4-BE49-F238E27FC236}">
                <a16:creationId xmlns:a16="http://schemas.microsoft.com/office/drawing/2014/main" id="{D25C1851-2118-4EBD-9CEA-6D14B0BBCACF}"/>
              </a:ext>
            </a:extLst>
          </p:cNvPr>
          <p:cNvSpPr>
            <a:spLocks noChangeArrowheads="1"/>
          </p:cNvSpPr>
          <p:nvPr/>
        </p:nvSpPr>
        <p:spPr bwMode="auto">
          <a:xfrm>
            <a:off x="6505575" y="4581525"/>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6302" name="Rectangle 49">
            <a:extLst>
              <a:ext uri="{FF2B5EF4-FFF2-40B4-BE49-F238E27FC236}">
                <a16:creationId xmlns:a16="http://schemas.microsoft.com/office/drawing/2014/main" id="{50DAFB14-90EC-41F5-B917-C26F03AA4E7D}"/>
              </a:ext>
            </a:extLst>
          </p:cNvPr>
          <p:cNvSpPr>
            <a:spLocks noChangeArrowheads="1"/>
          </p:cNvSpPr>
          <p:nvPr/>
        </p:nvSpPr>
        <p:spPr bwMode="auto">
          <a:xfrm>
            <a:off x="5281613" y="456565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6303" name="Rectangle 50">
            <a:extLst>
              <a:ext uri="{FF2B5EF4-FFF2-40B4-BE49-F238E27FC236}">
                <a16:creationId xmlns:a16="http://schemas.microsoft.com/office/drawing/2014/main" id="{4D81BF70-056D-4E7D-ADCA-D10EBD6C8523}"/>
              </a:ext>
            </a:extLst>
          </p:cNvPr>
          <p:cNvSpPr>
            <a:spLocks noChangeArrowheads="1"/>
          </p:cNvSpPr>
          <p:nvPr/>
        </p:nvSpPr>
        <p:spPr bwMode="auto">
          <a:xfrm>
            <a:off x="3363913" y="4581525"/>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6304" name="Rectangle 51">
            <a:extLst>
              <a:ext uri="{FF2B5EF4-FFF2-40B4-BE49-F238E27FC236}">
                <a16:creationId xmlns:a16="http://schemas.microsoft.com/office/drawing/2014/main" id="{43CA8467-04B5-47DD-99E8-D481E19C97AC}"/>
              </a:ext>
            </a:extLst>
          </p:cNvPr>
          <p:cNvSpPr>
            <a:spLocks noChangeArrowheads="1"/>
          </p:cNvSpPr>
          <p:nvPr/>
        </p:nvSpPr>
        <p:spPr bwMode="auto">
          <a:xfrm>
            <a:off x="2390775" y="4581525"/>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6305" name="Rectangle 52">
            <a:extLst>
              <a:ext uri="{FF2B5EF4-FFF2-40B4-BE49-F238E27FC236}">
                <a16:creationId xmlns:a16="http://schemas.microsoft.com/office/drawing/2014/main" id="{35135D44-38EE-42A0-89F7-825BEDD762EE}"/>
              </a:ext>
            </a:extLst>
          </p:cNvPr>
          <p:cNvSpPr>
            <a:spLocks noChangeArrowheads="1"/>
          </p:cNvSpPr>
          <p:nvPr/>
        </p:nvSpPr>
        <p:spPr bwMode="auto">
          <a:xfrm>
            <a:off x="503238" y="4595813"/>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6306" name="Rectangle 53">
            <a:extLst>
              <a:ext uri="{FF2B5EF4-FFF2-40B4-BE49-F238E27FC236}">
                <a16:creationId xmlns:a16="http://schemas.microsoft.com/office/drawing/2014/main" id="{A25B3C23-8961-46DB-81CC-068989E0867C}"/>
              </a:ext>
            </a:extLst>
          </p:cNvPr>
          <p:cNvSpPr>
            <a:spLocks noChangeArrowheads="1"/>
          </p:cNvSpPr>
          <p:nvPr/>
        </p:nvSpPr>
        <p:spPr bwMode="auto">
          <a:xfrm>
            <a:off x="2095500" y="5789613"/>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6307" name="Rectangle 54">
            <a:extLst>
              <a:ext uri="{FF2B5EF4-FFF2-40B4-BE49-F238E27FC236}">
                <a16:creationId xmlns:a16="http://schemas.microsoft.com/office/drawing/2014/main" id="{5081E36F-5A3D-49E8-8ADB-D5158B817613}"/>
              </a:ext>
            </a:extLst>
          </p:cNvPr>
          <p:cNvSpPr>
            <a:spLocks noChangeArrowheads="1"/>
          </p:cNvSpPr>
          <p:nvPr/>
        </p:nvSpPr>
        <p:spPr bwMode="auto">
          <a:xfrm>
            <a:off x="4013200" y="5789613"/>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6308" name="Rectangle 55">
            <a:extLst>
              <a:ext uri="{FF2B5EF4-FFF2-40B4-BE49-F238E27FC236}">
                <a16:creationId xmlns:a16="http://schemas.microsoft.com/office/drawing/2014/main" id="{9442A690-6967-4025-9114-6FDA1EE9336B}"/>
              </a:ext>
            </a:extLst>
          </p:cNvPr>
          <p:cNvSpPr>
            <a:spLocks noChangeArrowheads="1"/>
          </p:cNvSpPr>
          <p:nvPr/>
        </p:nvSpPr>
        <p:spPr bwMode="auto">
          <a:xfrm>
            <a:off x="2646363" y="579120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bg1"/>
                </a:solidFill>
              </a:rPr>
              <a:t>∧</a:t>
            </a:r>
          </a:p>
        </p:txBody>
      </p:sp>
      <p:sp>
        <p:nvSpPr>
          <p:cNvPr id="96309" name="Rectangle 56">
            <a:extLst>
              <a:ext uri="{FF2B5EF4-FFF2-40B4-BE49-F238E27FC236}">
                <a16:creationId xmlns:a16="http://schemas.microsoft.com/office/drawing/2014/main" id="{EC7929D4-78C9-4C38-842A-E7419B76CC48}"/>
              </a:ext>
            </a:extLst>
          </p:cNvPr>
          <p:cNvSpPr>
            <a:spLocks noChangeArrowheads="1"/>
          </p:cNvSpPr>
          <p:nvPr/>
        </p:nvSpPr>
        <p:spPr bwMode="auto">
          <a:xfrm>
            <a:off x="3560763" y="579120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bg1"/>
                </a:solidFill>
              </a:rPr>
              <a:t>∧</a:t>
            </a:r>
          </a:p>
        </p:txBody>
      </p:sp>
      <p:sp>
        <p:nvSpPr>
          <p:cNvPr id="96310" name="Freeform 57">
            <a:extLst>
              <a:ext uri="{FF2B5EF4-FFF2-40B4-BE49-F238E27FC236}">
                <a16:creationId xmlns:a16="http://schemas.microsoft.com/office/drawing/2014/main" id="{1FC99C7C-B55A-42F8-A8D2-242D32CB9C03}"/>
              </a:ext>
            </a:extLst>
          </p:cNvPr>
          <p:cNvSpPr>
            <a:spLocks/>
          </p:cNvSpPr>
          <p:nvPr/>
        </p:nvSpPr>
        <p:spPr bwMode="auto">
          <a:xfrm>
            <a:off x="2986088" y="2413000"/>
            <a:ext cx="952500" cy="811213"/>
          </a:xfrm>
          <a:custGeom>
            <a:avLst/>
            <a:gdLst>
              <a:gd name="T0" fmla="*/ 2147483647 w 550"/>
              <a:gd name="T1" fmla="*/ 0 h 544"/>
              <a:gd name="T2" fmla="*/ 0 w 550"/>
              <a:gd name="T3" fmla="*/ 2147483647 h 544"/>
              <a:gd name="T4" fmla="*/ 0 60000 65536"/>
              <a:gd name="T5" fmla="*/ 0 60000 65536"/>
            </a:gdLst>
            <a:ahLst/>
            <a:cxnLst>
              <a:cxn ang="T4">
                <a:pos x="T0" y="T1"/>
              </a:cxn>
              <a:cxn ang="T5">
                <a:pos x="T2" y="T3"/>
              </a:cxn>
            </a:cxnLst>
            <a:rect l="0" t="0" r="r" b="b"/>
            <a:pathLst>
              <a:path w="550" h="544">
                <a:moveTo>
                  <a:pt x="550" y="0"/>
                </a:moveTo>
                <a:lnTo>
                  <a:pt x="0" y="544"/>
                </a:lnTo>
              </a:path>
            </a:pathLst>
          </a:custGeom>
          <a:noFill/>
          <a:ln w="28575" cmpd="sng">
            <a:solidFill>
              <a:srgbClr val="000000"/>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6311" name="Line 58">
            <a:extLst>
              <a:ext uri="{FF2B5EF4-FFF2-40B4-BE49-F238E27FC236}">
                <a16:creationId xmlns:a16="http://schemas.microsoft.com/office/drawing/2014/main" id="{735E4C40-CE77-464C-A329-5E18CA188C7D}"/>
              </a:ext>
            </a:extLst>
          </p:cNvPr>
          <p:cNvSpPr>
            <a:spLocks noChangeShapeType="1"/>
          </p:cNvSpPr>
          <p:nvPr/>
        </p:nvSpPr>
        <p:spPr bwMode="auto">
          <a:xfrm>
            <a:off x="6673850" y="3476625"/>
            <a:ext cx="728663" cy="1006475"/>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6312" name="Line 59">
            <a:extLst>
              <a:ext uri="{FF2B5EF4-FFF2-40B4-BE49-F238E27FC236}">
                <a16:creationId xmlns:a16="http://schemas.microsoft.com/office/drawing/2014/main" id="{757881E1-C770-4F0F-8878-4711A0374956}"/>
              </a:ext>
            </a:extLst>
          </p:cNvPr>
          <p:cNvSpPr>
            <a:spLocks noChangeShapeType="1"/>
          </p:cNvSpPr>
          <p:nvPr/>
        </p:nvSpPr>
        <p:spPr bwMode="auto">
          <a:xfrm flipH="1">
            <a:off x="4913313" y="3535363"/>
            <a:ext cx="830262" cy="990600"/>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6313" name="Freeform 60">
            <a:extLst>
              <a:ext uri="{FF2B5EF4-FFF2-40B4-BE49-F238E27FC236}">
                <a16:creationId xmlns:a16="http://schemas.microsoft.com/office/drawing/2014/main" id="{22D11616-2BFD-4795-BB4A-5424F6EF296D}"/>
              </a:ext>
            </a:extLst>
          </p:cNvPr>
          <p:cNvSpPr>
            <a:spLocks/>
          </p:cNvSpPr>
          <p:nvPr/>
        </p:nvSpPr>
        <p:spPr bwMode="auto">
          <a:xfrm>
            <a:off x="2157413" y="4892675"/>
            <a:ext cx="609600" cy="833438"/>
          </a:xfrm>
          <a:custGeom>
            <a:avLst/>
            <a:gdLst>
              <a:gd name="T0" fmla="*/ 0 w 444"/>
              <a:gd name="T1" fmla="*/ 0 h 523"/>
              <a:gd name="T2" fmla="*/ 2147483647 w 444"/>
              <a:gd name="T3" fmla="*/ 2147483647 h 523"/>
              <a:gd name="T4" fmla="*/ 0 60000 65536"/>
              <a:gd name="T5" fmla="*/ 0 60000 65536"/>
            </a:gdLst>
            <a:ahLst/>
            <a:cxnLst>
              <a:cxn ang="T4">
                <a:pos x="T0" y="T1"/>
              </a:cxn>
              <a:cxn ang="T5">
                <a:pos x="T2" y="T3"/>
              </a:cxn>
            </a:cxnLst>
            <a:rect l="0" t="0" r="r" b="b"/>
            <a:pathLst>
              <a:path w="444" h="523">
                <a:moveTo>
                  <a:pt x="0" y="0"/>
                </a:moveTo>
                <a:lnTo>
                  <a:pt x="444" y="523"/>
                </a:lnTo>
              </a:path>
            </a:pathLst>
          </a:custGeom>
          <a:noFill/>
          <a:ln w="28575" cmpd="sng">
            <a:solidFill>
              <a:srgbClr val="000000"/>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6314" name="Line 61">
            <a:extLst>
              <a:ext uri="{FF2B5EF4-FFF2-40B4-BE49-F238E27FC236}">
                <a16:creationId xmlns:a16="http://schemas.microsoft.com/office/drawing/2014/main" id="{D9F81C5F-C069-4671-97AB-E15EE003B414}"/>
              </a:ext>
            </a:extLst>
          </p:cNvPr>
          <p:cNvSpPr>
            <a:spLocks noChangeShapeType="1"/>
          </p:cNvSpPr>
          <p:nvPr/>
        </p:nvSpPr>
        <p:spPr bwMode="auto">
          <a:xfrm flipH="1">
            <a:off x="1089025" y="3565525"/>
            <a:ext cx="463550" cy="965200"/>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6315" name="Text Box 62">
            <a:extLst>
              <a:ext uri="{FF2B5EF4-FFF2-40B4-BE49-F238E27FC236}">
                <a16:creationId xmlns:a16="http://schemas.microsoft.com/office/drawing/2014/main" id="{8B68E099-07A1-4027-A04F-A6C8F979970F}"/>
              </a:ext>
            </a:extLst>
          </p:cNvPr>
          <p:cNvSpPr txBox="1">
            <a:spLocks noChangeArrowheads="1"/>
          </p:cNvSpPr>
          <p:nvPr/>
        </p:nvSpPr>
        <p:spPr bwMode="auto">
          <a:xfrm>
            <a:off x="1058863" y="831057"/>
            <a:ext cx="27273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800" b="1" dirty="0">
                <a:solidFill>
                  <a:srgbClr val="314187"/>
                </a:solidFill>
                <a:latin typeface="宋体" panose="02010600030101010101" pitchFamily="2" charset="-122"/>
              </a:rPr>
              <a:t>中序线索链表</a:t>
            </a:r>
          </a:p>
          <a:p>
            <a:pPr algn="just" eaLnBrk="1" hangingPunct="1"/>
            <a:r>
              <a:rPr lang="zh-CN" altLang="en-US" sz="2800" b="1" dirty="0">
                <a:solidFill>
                  <a:srgbClr val="314187"/>
                </a:solidFill>
                <a:latin typeface="宋体" panose="02010600030101010101" pitchFamily="2" charset="-122"/>
              </a:rPr>
              <a:t>的建立过程</a:t>
            </a:r>
            <a:endParaRPr lang="zh-CN" altLang="en-US" sz="2800" dirty="0">
              <a:solidFill>
                <a:srgbClr val="314187"/>
              </a:solidFill>
            </a:endParaRPr>
          </a:p>
        </p:txBody>
      </p:sp>
      <p:sp>
        <p:nvSpPr>
          <p:cNvPr id="96316" name="Text Box 65">
            <a:extLst>
              <a:ext uri="{FF2B5EF4-FFF2-40B4-BE49-F238E27FC236}">
                <a16:creationId xmlns:a16="http://schemas.microsoft.com/office/drawing/2014/main" id="{1CF19DDB-7E2A-4245-9ABB-C5F023832F11}"/>
              </a:ext>
            </a:extLst>
          </p:cNvPr>
          <p:cNvSpPr txBox="1">
            <a:spLocks noChangeArrowheads="1"/>
          </p:cNvSpPr>
          <p:nvPr/>
        </p:nvSpPr>
        <p:spPr bwMode="auto">
          <a:xfrm>
            <a:off x="5976938" y="1781969"/>
            <a:ext cx="33401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800" b="1" dirty="0">
                <a:solidFill>
                  <a:srgbClr val="FF3300"/>
                </a:solidFill>
              </a:rPr>
              <a:t>中序遍历二叉链表</a:t>
            </a:r>
          </a:p>
          <a:p>
            <a:pPr algn="just" eaLnBrk="1" hangingPunct="1"/>
            <a:r>
              <a:rPr lang="en-US" altLang="zh-CN" sz="2800" b="1" dirty="0">
                <a:solidFill>
                  <a:srgbClr val="FF3300"/>
                </a:solidFill>
              </a:rPr>
              <a:t>p</a:t>
            </a:r>
            <a:r>
              <a:rPr lang="zh-CN" altLang="en-US" sz="2800" b="1" dirty="0">
                <a:solidFill>
                  <a:srgbClr val="FF3300"/>
                </a:solidFill>
              </a:rPr>
              <a:t>为正在访问的结点</a:t>
            </a:r>
          </a:p>
          <a:p>
            <a:pPr algn="just" eaLnBrk="1" hangingPunct="1"/>
            <a:r>
              <a:rPr lang="en-US" altLang="zh-CN" sz="2800" b="1" dirty="0">
                <a:solidFill>
                  <a:srgbClr val="FF3300"/>
                </a:solidFill>
              </a:rPr>
              <a:t>pre</a:t>
            </a:r>
            <a:r>
              <a:rPr lang="zh-CN" altLang="en-US" sz="2800" b="1" dirty="0">
                <a:solidFill>
                  <a:srgbClr val="FF3300"/>
                </a:solidFill>
              </a:rPr>
              <a:t>为刚访问的结点</a:t>
            </a:r>
            <a:endParaRPr lang="zh-CN" altLang="en-US" sz="2800" dirty="0">
              <a:solidFill>
                <a:srgbClr val="FF3300"/>
              </a:solidFill>
            </a:endParaRPr>
          </a:p>
        </p:txBody>
      </p:sp>
      <p:sp>
        <p:nvSpPr>
          <p:cNvPr id="238660" name="Rectangle 68">
            <a:extLst>
              <a:ext uri="{FF2B5EF4-FFF2-40B4-BE49-F238E27FC236}">
                <a16:creationId xmlns:a16="http://schemas.microsoft.com/office/drawing/2014/main" id="{ADB55379-FBDD-46D0-85F9-4DDDB9674098}"/>
              </a:ext>
            </a:extLst>
          </p:cNvPr>
          <p:cNvSpPr>
            <a:spLocks noChangeArrowheads="1"/>
          </p:cNvSpPr>
          <p:nvPr/>
        </p:nvSpPr>
        <p:spPr bwMode="auto">
          <a:xfrm>
            <a:off x="487363" y="457993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0000"/>
                </a:solidFill>
              </a:rPr>
              <a:t>1</a:t>
            </a:r>
          </a:p>
        </p:txBody>
      </p:sp>
      <p:sp>
        <p:nvSpPr>
          <p:cNvPr id="96319" name="灯片编号占位符 2">
            <a:extLst>
              <a:ext uri="{FF2B5EF4-FFF2-40B4-BE49-F238E27FC236}">
                <a16:creationId xmlns:a16="http://schemas.microsoft.com/office/drawing/2014/main" id="{21D4FABD-594C-46F1-B482-74D161C963E9}"/>
              </a:ext>
            </a:extLst>
          </p:cNvPr>
          <p:cNvSpPr>
            <a:spLocks noGrp="1"/>
          </p:cNvSpPr>
          <p:nvPr>
            <p:ph type="sldNum" sz="quarter" idx="12"/>
          </p:nvPr>
        </p:nvSpPr>
        <p:spPr>
          <a:xfrm>
            <a:off x="7478713" y="6518423"/>
            <a:ext cx="1907877" cy="25861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D11CFD8D-4F41-4617-B598-E06C3D86C9E2}" type="slidenum">
              <a:rPr lang="ko-KR" altLang="en-US" sz="1200">
                <a:latin typeface="Verdana" panose="020B0604030504040204" pitchFamily="34" charset="0"/>
              </a:rPr>
              <a:pPr algn="ctr" eaLnBrk="1" hangingPunct="1"/>
              <a:t>106</a:t>
            </a:fld>
            <a:endParaRPr lang="en-US" altLang="ko-KR" sz="1200" dirty="0">
              <a:latin typeface="Verdana" panose="020B0604030504040204" pitchFamily="34" charset="0"/>
            </a:endParaRPr>
          </a:p>
        </p:txBody>
      </p:sp>
      <p:sp>
        <p:nvSpPr>
          <p:cNvPr id="96320" name="Text Box 9">
            <a:extLst>
              <a:ext uri="{FF2B5EF4-FFF2-40B4-BE49-F238E27FC236}">
                <a16:creationId xmlns:a16="http://schemas.microsoft.com/office/drawing/2014/main" id="{3124368B-D132-45CF-8430-07170A08F186}"/>
              </a:ext>
            </a:extLst>
          </p:cNvPr>
          <p:cNvSpPr txBox="1">
            <a:spLocks noChangeArrowheads="1"/>
          </p:cNvSpPr>
          <p:nvPr/>
        </p:nvSpPr>
        <p:spPr bwMode="auto">
          <a:xfrm>
            <a:off x="1187450" y="80963"/>
            <a:ext cx="6915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sz="4000" b="1">
                <a:solidFill>
                  <a:schemeClr val="bg1"/>
                </a:solidFill>
              </a:rPr>
              <a:t>6.4 </a:t>
            </a:r>
            <a:r>
              <a:rPr lang="zh-CN" altLang="en-US" sz="4000" b="1">
                <a:solidFill>
                  <a:schemeClr val="bg1"/>
                </a:solidFill>
              </a:rPr>
              <a:t>遍历二叉树和线索二叉树</a:t>
            </a:r>
          </a:p>
        </p:txBody>
      </p:sp>
      <p:grpSp>
        <p:nvGrpSpPr>
          <p:cNvPr id="69" name="Group 70">
            <a:extLst>
              <a:ext uri="{FF2B5EF4-FFF2-40B4-BE49-F238E27FC236}">
                <a16:creationId xmlns:a16="http://schemas.microsoft.com/office/drawing/2014/main" id="{F411B063-AE0C-4A7F-B7CD-BD0F30764F2E}"/>
              </a:ext>
            </a:extLst>
          </p:cNvPr>
          <p:cNvGrpSpPr>
            <a:grpSpLocks/>
          </p:cNvGrpSpPr>
          <p:nvPr/>
        </p:nvGrpSpPr>
        <p:grpSpPr bwMode="auto">
          <a:xfrm>
            <a:off x="900113" y="5157788"/>
            <a:ext cx="611187" cy="511175"/>
            <a:chOff x="545" y="3157"/>
            <a:chExt cx="385" cy="322"/>
          </a:xfrm>
        </p:grpSpPr>
        <p:sp>
          <p:nvSpPr>
            <p:cNvPr id="96322" name="Line 71">
              <a:extLst>
                <a:ext uri="{FF2B5EF4-FFF2-40B4-BE49-F238E27FC236}">
                  <a16:creationId xmlns:a16="http://schemas.microsoft.com/office/drawing/2014/main" id="{DA496B15-5227-442A-8AE5-A160E4D7F2B1}"/>
                </a:ext>
              </a:extLst>
            </p:cNvPr>
            <p:cNvSpPr>
              <a:spLocks noChangeShapeType="1"/>
            </p:cNvSpPr>
            <p:nvPr/>
          </p:nvSpPr>
          <p:spPr bwMode="auto">
            <a:xfrm flipV="1">
              <a:off x="545" y="3157"/>
              <a:ext cx="115" cy="271"/>
            </a:xfrm>
            <a:prstGeom prst="line">
              <a:avLst/>
            </a:prstGeom>
            <a:noFill/>
            <a:ln w="38100">
              <a:solidFill>
                <a:srgbClr val="FF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6323" name="Text Box 72">
              <a:extLst>
                <a:ext uri="{FF2B5EF4-FFF2-40B4-BE49-F238E27FC236}">
                  <a16:creationId xmlns:a16="http://schemas.microsoft.com/office/drawing/2014/main" id="{737359EE-F573-4FF4-9F36-BAF09BC15DA1}"/>
                </a:ext>
              </a:extLst>
            </p:cNvPr>
            <p:cNvSpPr txBox="1">
              <a:spLocks noChangeArrowheads="1"/>
            </p:cNvSpPr>
            <p:nvPr/>
          </p:nvSpPr>
          <p:spPr bwMode="auto">
            <a:xfrm>
              <a:off x="586" y="3191"/>
              <a:ext cx="3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rPr>
                <a:t>p</a:t>
              </a:r>
            </a:p>
          </p:txBody>
        </p:sp>
      </p:grpSp>
      <p:grpSp>
        <p:nvGrpSpPr>
          <p:cNvPr id="68" name="Group 70">
            <a:extLst>
              <a:ext uri="{FF2B5EF4-FFF2-40B4-BE49-F238E27FC236}">
                <a16:creationId xmlns:a16="http://schemas.microsoft.com/office/drawing/2014/main" id="{06DCF544-BDB9-44A5-859D-B028E9814792}"/>
              </a:ext>
            </a:extLst>
          </p:cNvPr>
          <p:cNvGrpSpPr>
            <a:grpSpLocks/>
          </p:cNvGrpSpPr>
          <p:nvPr/>
        </p:nvGrpSpPr>
        <p:grpSpPr bwMode="auto">
          <a:xfrm>
            <a:off x="6634163" y="932316"/>
            <a:ext cx="546099" cy="757238"/>
            <a:chOff x="593" y="3127"/>
            <a:chExt cx="344" cy="477"/>
          </a:xfrm>
        </p:grpSpPr>
        <p:sp>
          <p:nvSpPr>
            <p:cNvPr id="70" name="Line 71">
              <a:extLst>
                <a:ext uri="{FF2B5EF4-FFF2-40B4-BE49-F238E27FC236}">
                  <a16:creationId xmlns:a16="http://schemas.microsoft.com/office/drawing/2014/main" id="{315DD87F-FC67-4297-896B-E093A84735EF}"/>
                </a:ext>
              </a:extLst>
            </p:cNvPr>
            <p:cNvSpPr>
              <a:spLocks noChangeShapeType="1"/>
            </p:cNvSpPr>
            <p:nvPr/>
          </p:nvSpPr>
          <p:spPr bwMode="auto">
            <a:xfrm flipH="1" flipV="1">
              <a:off x="660" y="3127"/>
              <a:ext cx="1" cy="291"/>
            </a:xfrm>
            <a:prstGeom prst="line">
              <a:avLst/>
            </a:prstGeom>
            <a:noFill/>
            <a:ln w="38100">
              <a:solidFill>
                <a:srgbClr val="FF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1" name="Text Box 72">
              <a:extLst>
                <a:ext uri="{FF2B5EF4-FFF2-40B4-BE49-F238E27FC236}">
                  <a16:creationId xmlns:a16="http://schemas.microsoft.com/office/drawing/2014/main" id="{CA720E4C-98DA-4BD8-8FAA-F559234E07A7}"/>
                </a:ext>
              </a:extLst>
            </p:cNvPr>
            <p:cNvSpPr txBox="1">
              <a:spLocks noChangeArrowheads="1"/>
            </p:cNvSpPr>
            <p:nvPr/>
          </p:nvSpPr>
          <p:spPr bwMode="auto">
            <a:xfrm>
              <a:off x="593" y="3316"/>
              <a:ext cx="3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solidFill>
                    <a:srgbClr val="FF0000"/>
                  </a:solidFill>
                </a:rPr>
                <a:t>p</a:t>
              </a:r>
            </a:p>
          </p:txBody>
        </p:sp>
      </p:grpSp>
      <p:sp>
        <p:nvSpPr>
          <p:cNvPr id="72" name="文本框 71">
            <a:extLst>
              <a:ext uri="{FF2B5EF4-FFF2-40B4-BE49-F238E27FC236}">
                <a16:creationId xmlns:a16="http://schemas.microsoft.com/office/drawing/2014/main" id="{279BBC83-B2F9-48FA-B48C-CB9F9B35B845}"/>
              </a:ext>
            </a:extLst>
          </p:cNvPr>
          <p:cNvSpPr txBox="1"/>
          <p:nvPr/>
        </p:nvSpPr>
        <p:spPr>
          <a:xfrm>
            <a:off x="5046611" y="500211"/>
            <a:ext cx="3382334" cy="4616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zh-CN" altLang="en-US" dirty="0"/>
              <a:t>中序遍历：</a:t>
            </a:r>
            <a:r>
              <a:rPr lang="en-US" altLang="zh-CN" dirty="0"/>
              <a:t>DGBAECF</a:t>
            </a:r>
            <a:endParaRPr lang="zh-CN" altLang="en-US" dirty="0"/>
          </a:p>
        </p:txBody>
      </p:sp>
      <p:sp>
        <p:nvSpPr>
          <p:cNvPr id="74" name="Text Box 72">
            <a:extLst>
              <a:ext uri="{FF2B5EF4-FFF2-40B4-BE49-F238E27FC236}">
                <a16:creationId xmlns:a16="http://schemas.microsoft.com/office/drawing/2014/main" id="{A024C139-E2A9-4E4D-AF47-2F1AFD4F5531}"/>
              </a:ext>
            </a:extLst>
          </p:cNvPr>
          <p:cNvSpPr txBox="1">
            <a:spLocks noChangeArrowheads="1"/>
          </p:cNvSpPr>
          <p:nvPr/>
        </p:nvSpPr>
        <p:spPr bwMode="auto">
          <a:xfrm>
            <a:off x="5192978" y="1264612"/>
            <a:ext cx="158112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solidFill>
                  <a:srgbClr val="FF0000"/>
                </a:solidFill>
              </a:rPr>
              <a:t>pre=null</a:t>
            </a:r>
          </a:p>
          <a:p>
            <a:pPr eaLnBrk="1" hangingPunct="1">
              <a:spcBef>
                <a:spcPct val="50000"/>
              </a:spcBef>
            </a:pPr>
            <a:endParaRPr lang="en-US" altLang="zh-CN" b="1" dirty="0">
              <a:solidFill>
                <a:srgbClr val="FF0000"/>
              </a:solidFill>
            </a:endParaRPr>
          </a:p>
        </p:txBody>
      </p:sp>
      <p:sp>
        <p:nvSpPr>
          <p:cNvPr id="75" name="Text Box 72">
            <a:extLst>
              <a:ext uri="{FF2B5EF4-FFF2-40B4-BE49-F238E27FC236}">
                <a16:creationId xmlns:a16="http://schemas.microsoft.com/office/drawing/2014/main" id="{5FC9DBB8-571E-416B-92B9-9A84AD1C1228}"/>
              </a:ext>
            </a:extLst>
          </p:cNvPr>
          <p:cNvSpPr txBox="1">
            <a:spLocks noChangeArrowheads="1"/>
          </p:cNvSpPr>
          <p:nvPr/>
        </p:nvSpPr>
        <p:spPr bwMode="auto">
          <a:xfrm>
            <a:off x="-53141" y="3980770"/>
            <a:ext cx="158112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solidFill>
                  <a:srgbClr val="FF0000"/>
                </a:solidFill>
              </a:rPr>
              <a:t>pre=null</a:t>
            </a:r>
          </a:p>
          <a:p>
            <a:pPr eaLnBrk="1" hangingPunct="1">
              <a:spcBef>
                <a:spcPct val="50000"/>
              </a:spcBef>
            </a:pPr>
            <a:endParaRPr lang="en-US" altLang="zh-CN" b="1" dirty="0">
              <a:solidFill>
                <a:srgbClr val="FF0000"/>
              </a:solidFill>
            </a:endParaRPr>
          </a:p>
        </p:txBody>
      </p:sp>
      <p:sp>
        <p:nvSpPr>
          <p:cNvPr id="76" name="Freeform 74">
            <a:extLst>
              <a:ext uri="{FF2B5EF4-FFF2-40B4-BE49-F238E27FC236}">
                <a16:creationId xmlns:a16="http://schemas.microsoft.com/office/drawing/2014/main" id="{A54093EE-FF20-4C07-8FAD-F1B216B7237F}"/>
              </a:ext>
            </a:extLst>
          </p:cNvPr>
          <p:cNvSpPr>
            <a:spLocks/>
          </p:cNvSpPr>
          <p:nvPr/>
        </p:nvSpPr>
        <p:spPr bwMode="auto">
          <a:xfrm>
            <a:off x="649677" y="4355065"/>
            <a:ext cx="471488" cy="369888"/>
          </a:xfrm>
          <a:custGeom>
            <a:avLst/>
            <a:gdLst>
              <a:gd name="T0" fmla="*/ 2147483647 w 297"/>
              <a:gd name="T1" fmla="*/ 2147483647 h 529"/>
              <a:gd name="T2" fmla="*/ 2147483647 w 297"/>
              <a:gd name="T3" fmla="*/ 2147483647 h 529"/>
              <a:gd name="T4" fmla="*/ 0 w 297"/>
              <a:gd name="T5" fmla="*/ 0 h 529"/>
              <a:gd name="T6" fmla="*/ 0 60000 65536"/>
              <a:gd name="T7" fmla="*/ 0 60000 65536"/>
              <a:gd name="T8" fmla="*/ 0 60000 65536"/>
            </a:gdLst>
            <a:ahLst/>
            <a:cxnLst>
              <a:cxn ang="T6">
                <a:pos x="T0" y="T1"/>
              </a:cxn>
              <a:cxn ang="T7">
                <a:pos x="T2" y="T3"/>
              </a:cxn>
              <a:cxn ang="T8">
                <a:pos x="T4" y="T5"/>
              </a:cxn>
            </a:cxnLst>
            <a:rect l="0" t="0" r="r" b="b"/>
            <a:pathLst>
              <a:path w="297" h="529">
                <a:moveTo>
                  <a:pt x="297" y="529"/>
                </a:moveTo>
                <a:cubicBezTo>
                  <a:pt x="283" y="476"/>
                  <a:pt x="261" y="301"/>
                  <a:pt x="212" y="213"/>
                </a:cubicBezTo>
                <a:cubicBezTo>
                  <a:pt x="163" y="125"/>
                  <a:pt x="44" y="44"/>
                  <a:pt x="0" y="0"/>
                </a:cubicBezTo>
              </a:path>
            </a:pathLst>
          </a:custGeom>
          <a:noFill/>
          <a:ln w="38100" cap="flat" cmpd="sng">
            <a:solidFill>
              <a:srgbClr val="FF33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wipe(down)">
                                      <p:cBhvr>
                                        <p:cTn id="7" dur="500"/>
                                        <p:tgtEl>
                                          <p:spTgt spid="69"/>
                                        </p:tgtEl>
                                      </p:cBhvr>
                                    </p:animEffect>
                                  </p:childTnLst>
                                </p:cTn>
                              </p:par>
                              <p:par>
                                <p:cTn id="8" presetID="22" presetClass="entr" presetSubtype="4" fill="hold" nodeType="withEffect">
                                  <p:stCondLst>
                                    <p:cond delay="0"/>
                                  </p:stCondLst>
                                  <p:childTnLst>
                                    <p:set>
                                      <p:cBhvr>
                                        <p:cTn id="9" dur="1" fill="hold">
                                          <p:stCondLst>
                                            <p:cond delay="0"/>
                                          </p:stCondLst>
                                        </p:cTn>
                                        <p:tgtEl>
                                          <p:spTgt spid="68"/>
                                        </p:tgtEl>
                                        <p:attrNameLst>
                                          <p:attrName>style.visibility</p:attrName>
                                        </p:attrNameLst>
                                      </p:cBhvr>
                                      <p:to>
                                        <p:strVal val="visible"/>
                                      </p:to>
                                    </p:set>
                                    <p:animEffect transition="in" filter="wipe(down)">
                                      <p:cBhvr>
                                        <p:cTn id="10" dur="500"/>
                                        <p:tgtEl>
                                          <p:spTgt spid="6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866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76"/>
                                        </p:tgtEl>
                                        <p:attrNameLst>
                                          <p:attrName>style.visibility</p:attrName>
                                        </p:attrNameLst>
                                      </p:cBhvr>
                                      <p:to>
                                        <p:strVal val="visible"/>
                                      </p:to>
                                    </p:set>
                                    <p:animEffect transition="in" filter="wipe(down)">
                                      <p:cBhvr>
                                        <p:cTn id="25"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60" grpId="0"/>
      <p:bldP spid="74" grpId="0"/>
      <p:bldP spid="75"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4">
            <a:extLst>
              <a:ext uri="{FF2B5EF4-FFF2-40B4-BE49-F238E27FC236}">
                <a16:creationId xmlns:a16="http://schemas.microsoft.com/office/drawing/2014/main" id="{BDEBA948-3555-415F-A0E3-EA6964B94435}"/>
              </a:ext>
            </a:extLst>
          </p:cNvPr>
          <p:cNvSpPr>
            <a:spLocks noChangeArrowheads="1"/>
          </p:cNvSpPr>
          <p:nvPr/>
        </p:nvSpPr>
        <p:spPr bwMode="auto">
          <a:xfrm>
            <a:off x="3187700" y="2105025"/>
            <a:ext cx="2339975" cy="395288"/>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chemeClr val="bg1"/>
              </a:solidFill>
            </a:endParaRPr>
          </a:p>
        </p:txBody>
      </p:sp>
      <p:sp>
        <p:nvSpPr>
          <p:cNvPr id="97283" name="Rectangle 5">
            <a:extLst>
              <a:ext uri="{FF2B5EF4-FFF2-40B4-BE49-F238E27FC236}">
                <a16:creationId xmlns:a16="http://schemas.microsoft.com/office/drawing/2014/main" id="{77F3A192-2A8B-4212-8F9B-02A0048A8F0E}"/>
              </a:ext>
            </a:extLst>
          </p:cNvPr>
          <p:cNvSpPr>
            <a:spLocks noChangeArrowheads="1"/>
          </p:cNvSpPr>
          <p:nvPr/>
        </p:nvSpPr>
        <p:spPr bwMode="auto">
          <a:xfrm>
            <a:off x="4154488" y="2105025"/>
            <a:ext cx="450850" cy="395288"/>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A</a:t>
            </a:r>
          </a:p>
        </p:txBody>
      </p:sp>
      <p:sp>
        <p:nvSpPr>
          <p:cNvPr id="97284" name="Line 6">
            <a:extLst>
              <a:ext uri="{FF2B5EF4-FFF2-40B4-BE49-F238E27FC236}">
                <a16:creationId xmlns:a16="http://schemas.microsoft.com/office/drawing/2014/main" id="{28D09B79-0721-4ADA-BE97-654A3922A28E}"/>
              </a:ext>
            </a:extLst>
          </p:cNvPr>
          <p:cNvSpPr>
            <a:spLocks noChangeShapeType="1"/>
          </p:cNvSpPr>
          <p:nvPr/>
        </p:nvSpPr>
        <p:spPr bwMode="auto">
          <a:xfrm>
            <a:off x="3917950" y="1592263"/>
            <a:ext cx="241300" cy="482600"/>
          </a:xfrm>
          <a:prstGeom prst="line">
            <a:avLst/>
          </a:prstGeom>
          <a:noFill/>
          <a:ln w="2857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7285" name="Freeform 8">
            <a:extLst>
              <a:ext uri="{FF2B5EF4-FFF2-40B4-BE49-F238E27FC236}">
                <a16:creationId xmlns:a16="http://schemas.microsoft.com/office/drawing/2014/main" id="{50DA74CE-D644-4736-B01F-23BDA9CBB5E0}"/>
              </a:ext>
            </a:extLst>
          </p:cNvPr>
          <p:cNvSpPr>
            <a:spLocks/>
          </p:cNvSpPr>
          <p:nvPr/>
        </p:nvSpPr>
        <p:spPr bwMode="auto">
          <a:xfrm>
            <a:off x="4848225" y="2441575"/>
            <a:ext cx="655638" cy="723900"/>
          </a:xfrm>
          <a:custGeom>
            <a:avLst/>
            <a:gdLst>
              <a:gd name="T0" fmla="*/ 0 w 469"/>
              <a:gd name="T1" fmla="*/ 0 h 544"/>
              <a:gd name="T2" fmla="*/ 2147483647 w 469"/>
              <a:gd name="T3" fmla="*/ 2147483647 h 544"/>
              <a:gd name="T4" fmla="*/ 0 60000 65536"/>
              <a:gd name="T5" fmla="*/ 0 60000 65536"/>
            </a:gdLst>
            <a:ahLst/>
            <a:cxnLst>
              <a:cxn ang="T4">
                <a:pos x="T0" y="T1"/>
              </a:cxn>
              <a:cxn ang="T5">
                <a:pos x="T2" y="T3"/>
              </a:cxn>
            </a:cxnLst>
            <a:rect l="0" t="0" r="r" b="b"/>
            <a:pathLst>
              <a:path w="469" h="544">
                <a:moveTo>
                  <a:pt x="0" y="0"/>
                </a:moveTo>
                <a:lnTo>
                  <a:pt x="469" y="544"/>
                </a:lnTo>
              </a:path>
            </a:pathLst>
          </a:custGeom>
          <a:noFill/>
          <a:ln w="28575" cmpd="sng">
            <a:solidFill>
              <a:srgbClr val="000000"/>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7286" name="Line 9">
            <a:extLst>
              <a:ext uri="{FF2B5EF4-FFF2-40B4-BE49-F238E27FC236}">
                <a16:creationId xmlns:a16="http://schemas.microsoft.com/office/drawing/2014/main" id="{77BB7932-17F8-45AD-AD8A-D5D612D83912}"/>
              </a:ext>
            </a:extLst>
          </p:cNvPr>
          <p:cNvSpPr>
            <a:spLocks noChangeShapeType="1"/>
          </p:cNvSpPr>
          <p:nvPr/>
        </p:nvSpPr>
        <p:spPr bwMode="auto">
          <a:xfrm>
            <a:off x="3679825" y="2111375"/>
            <a:ext cx="0" cy="398463"/>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7287" name="Line 10">
            <a:extLst>
              <a:ext uri="{FF2B5EF4-FFF2-40B4-BE49-F238E27FC236}">
                <a16:creationId xmlns:a16="http://schemas.microsoft.com/office/drawing/2014/main" id="{99A771E5-F5EF-4B30-B920-AADB2412D7D2}"/>
              </a:ext>
            </a:extLst>
          </p:cNvPr>
          <p:cNvSpPr>
            <a:spLocks noChangeShapeType="1"/>
          </p:cNvSpPr>
          <p:nvPr/>
        </p:nvSpPr>
        <p:spPr bwMode="auto">
          <a:xfrm>
            <a:off x="5078413" y="2098675"/>
            <a:ext cx="0" cy="398463"/>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7288" name="Rectangle 11">
            <a:extLst>
              <a:ext uri="{FF2B5EF4-FFF2-40B4-BE49-F238E27FC236}">
                <a16:creationId xmlns:a16="http://schemas.microsoft.com/office/drawing/2014/main" id="{427B7EE1-2C11-4123-8219-9DB106BC9EFB}"/>
              </a:ext>
            </a:extLst>
          </p:cNvPr>
          <p:cNvSpPr>
            <a:spLocks noChangeArrowheads="1"/>
          </p:cNvSpPr>
          <p:nvPr/>
        </p:nvSpPr>
        <p:spPr bwMode="auto">
          <a:xfrm>
            <a:off x="768350" y="3270250"/>
            <a:ext cx="2339975" cy="395288"/>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chemeClr val="bg1"/>
              </a:solidFill>
            </a:endParaRPr>
          </a:p>
        </p:txBody>
      </p:sp>
      <p:sp>
        <p:nvSpPr>
          <p:cNvPr id="97289" name="Rectangle 12">
            <a:extLst>
              <a:ext uri="{FF2B5EF4-FFF2-40B4-BE49-F238E27FC236}">
                <a16:creationId xmlns:a16="http://schemas.microsoft.com/office/drawing/2014/main" id="{3DDAC192-8307-405E-81EC-662DF72DBC21}"/>
              </a:ext>
            </a:extLst>
          </p:cNvPr>
          <p:cNvSpPr>
            <a:spLocks noChangeArrowheads="1"/>
          </p:cNvSpPr>
          <p:nvPr/>
        </p:nvSpPr>
        <p:spPr bwMode="auto">
          <a:xfrm>
            <a:off x="1735138" y="3270250"/>
            <a:ext cx="450850" cy="395288"/>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B</a:t>
            </a:r>
          </a:p>
        </p:txBody>
      </p:sp>
      <p:sp>
        <p:nvSpPr>
          <p:cNvPr id="97290" name="Line 13">
            <a:extLst>
              <a:ext uri="{FF2B5EF4-FFF2-40B4-BE49-F238E27FC236}">
                <a16:creationId xmlns:a16="http://schemas.microsoft.com/office/drawing/2014/main" id="{400CB693-AC84-4FB6-B281-DA4D38E06ECD}"/>
              </a:ext>
            </a:extLst>
          </p:cNvPr>
          <p:cNvSpPr>
            <a:spLocks noChangeShapeType="1"/>
          </p:cNvSpPr>
          <p:nvPr/>
        </p:nvSpPr>
        <p:spPr bwMode="auto">
          <a:xfrm>
            <a:off x="1260475" y="3276600"/>
            <a:ext cx="0" cy="398463"/>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7291" name="Line 14">
            <a:extLst>
              <a:ext uri="{FF2B5EF4-FFF2-40B4-BE49-F238E27FC236}">
                <a16:creationId xmlns:a16="http://schemas.microsoft.com/office/drawing/2014/main" id="{ECBE9692-2C17-4D0E-9CA3-C6D24DF34915}"/>
              </a:ext>
            </a:extLst>
          </p:cNvPr>
          <p:cNvSpPr>
            <a:spLocks noChangeShapeType="1"/>
          </p:cNvSpPr>
          <p:nvPr/>
        </p:nvSpPr>
        <p:spPr bwMode="auto">
          <a:xfrm>
            <a:off x="2659063" y="3263900"/>
            <a:ext cx="0" cy="398463"/>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7292" name="Rectangle 15">
            <a:extLst>
              <a:ext uri="{FF2B5EF4-FFF2-40B4-BE49-F238E27FC236}">
                <a16:creationId xmlns:a16="http://schemas.microsoft.com/office/drawing/2014/main" id="{E692E911-841C-4652-8CDC-681D75713160}"/>
              </a:ext>
            </a:extLst>
          </p:cNvPr>
          <p:cNvSpPr>
            <a:spLocks noChangeArrowheads="1"/>
          </p:cNvSpPr>
          <p:nvPr/>
        </p:nvSpPr>
        <p:spPr bwMode="auto">
          <a:xfrm>
            <a:off x="5030788" y="3255963"/>
            <a:ext cx="2339975" cy="395287"/>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chemeClr val="bg1"/>
              </a:solidFill>
            </a:endParaRPr>
          </a:p>
        </p:txBody>
      </p:sp>
      <p:sp>
        <p:nvSpPr>
          <p:cNvPr id="97293" name="Rectangle 16">
            <a:extLst>
              <a:ext uri="{FF2B5EF4-FFF2-40B4-BE49-F238E27FC236}">
                <a16:creationId xmlns:a16="http://schemas.microsoft.com/office/drawing/2014/main" id="{C015B5F9-EC4A-4B59-9928-FF01EF5F25B2}"/>
              </a:ext>
            </a:extLst>
          </p:cNvPr>
          <p:cNvSpPr>
            <a:spLocks noChangeArrowheads="1"/>
          </p:cNvSpPr>
          <p:nvPr/>
        </p:nvSpPr>
        <p:spPr bwMode="auto">
          <a:xfrm>
            <a:off x="5997575" y="3255963"/>
            <a:ext cx="450850" cy="395287"/>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C</a:t>
            </a:r>
          </a:p>
        </p:txBody>
      </p:sp>
      <p:sp>
        <p:nvSpPr>
          <p:cNvPr id="97294" name="Line 17">
            <a:extLst>
              <a:ext uri="{FF2B5EF4-FFF2-40B4-BE49-F238E27FC236}">
                <a16:creationId xmlns:a16="http://schemas.microsoft.com/office/drawing/2014/main" id="{23EAE9B5-509A-465A-81EF-4BAF0E1ADA8E}"/>
              </a:ext>
            </a:extLst>
          </p:cNvPr>
          <p:cNvSpPr>
            <a:spLocks noChangeShapeType="1"/>
          </p:cNvSpPr>
          <p:nvPr/>
        </p:nvSpPr>
        <p:spPr bwMode="auto">
          <a:xfrm>
            <a:off x="5522913" y="3262313"/>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7295" name="Line 18">
            <a:extLst>
              <a:ext uri="{FF2B5EF4-FFF2-40B4-BE49-F238E27FC236}">
                <a16:creationId xmlns:a16="http://schemas.microsoft.com/office/drawing/2014/main" id="{3EC96968-3124-477F-93BC-FFB0BD18998F}"/>
              </a:ext>
            </a:extLst>
          </p:cNvPr>
          <p:cNvSpPr>
            <a:spLocks noChangeShapeType="1"/>
          </p:cNvSpPr>
          <p:nvPr/>
        </p:nvSpPr>
        <p:spPr bwMode="auto">
          <a:xfrm>
            <a:off x="6921500" y="3249613"/>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7296" name="Rectangle 19">
            <a:extLst>
              <a:ext uri="{FF2B5EF4-FFF2-40B4-BE49-F238E27FC236}">
                <a16:creationId xmlns:a16="http://schemas.microsoft.com/office/drawing/2014/main" id="{FB0849DF-7D6F-446B-9FEA-A7D3E7402507}"/>
              </a:ext>
            </a:extLst>
          </p:cNvPr>
          <p:cNvSpPr>
            <a:spLocks noChangeArrowheads="1"/>
          </p:cNvSpPr>
          <p:nvPr/>
        </p:nvSpPr>
        <p:spPr bwMode="auto">
          <a:xfrm>
            <a:off x="457200" y="4583113"/>
            <a:ext cx="2339975" cy="395287"/>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chemeClr val="bg1"/>
              </a:solidFill>
            </a:endParaRPr>
          </a:p>
        </p:txBody>
      </p:sp>
      <p:sp>
        <p:nvSpPr>
          <p:cNvPr id="97297" name="Rectangle 20">
            <a:extLst>
              <a:ext uri="{FF2B5EF4-FFF2-40B4-BE49-F238E27FC236}">
                <a16:creationId xmlns:a16="http://schemas.microsoft.com/office/drawing/2014/main" id="{E535BE65-4D01-4257-AC1A-0208BF7F0621}"/>
              </a:ext>
            </a:extLst>
          </p:cNvPr>
          <p:cNvSpPr>
            <a:spLocks noChangeArrowheads="1"/>
          </p:cNvSpPr>
          <p:nvPr/>
        </p:nvSpPr>
        <p:spPr bwMode="auto">
          <a:xfrm>
            <a:off x="1423988" y="4583113"/>
            <a:ext cx="450850" cy="395287"/>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D</a:t>
            </a:r>
          </a:p>
        </p:txBody>
      </p:sp>
      <p:sp>
        <p:nvSpPr>
          <p:cNvPr id="97298" name="Line 21">
            <a:extLst>
              <a:ext uri="{FF2B5EF4-FFF2-40B4-BE49-F238E27FC236}">
                <a16:creationId xmlns:a16="http://schemas.microsoft.com/office/drawing/2014/main" id="{1F86BDDA-D873-4240-ADFA-260C98930968}"/>
              </a:ext>
            </a:extLst>
          </p:cNvPr>
          <p:cNvSpPr>
            <a:spLocks noChangeShapeType="1"/>
          </p:cNvSpPr>
          <p:nvPr/>
        </p:nvSpPr>
        <p:spPr bwMode="auto">
          <a:xfrm>
            <a:off x="949325" y="4589463"/>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7299" name="Line 22">
            <a:extLst>
              <a:ext uri="{FF2B5EF4-FFF2-40B4-BE49-F238E27FC236}">
                <a16:creationId xmlns:a16="http://schemas.microsoft.com/office/drawing/2014/main" id="{32226E78-701D-47EB-99B9-A879926263E1}"/>
              </a:ext>
            </a:extLst>
          </p:cNvPr>
          <p:cNvSpPr>
            <a:spLocks noChangeShapeType="1"/>
          </p:cNvSpPr>
          <p:nvPr/>
        </p:nvSpPr>
        <p:spPr bwMode="auto">
          <a:xfrm>
            <a:off x="2347913" y="4576763"/>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7300" name="Rectangle 23">
            <a:extLst>
              <a:ext uri="{FF2B5EF4-FFF2-40B4-BE49-F238E27FC236}">
                <a16:creationId xmlns:a16="http://schemas.microsoft.com/office/drawing/2014/main" id="{E2D91132-9244-4E84-841A-8182912DD378}"/>
              </a:ext>
            </a:extLst>
          </p:cNvPr>
          <p:cNvSpPr>
            <a:spLocks noChangeArrowheads="1"/>
          </p:cNvSpPr>
          <p:nvPr/>
        </p:nvSpPr>
        <p:spPr bwMode="auto">
          <a:xfrm>
            <a:off x="3332163" y="4567238"/>
            <a:ext cx="2339975" cy="395287"/>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chemeClr val="bg1"/>
              </a:solidFill>
            </a:endParaRPr>
          </a:p>
        </p:txBody>
      </p:sp>
      <p:sp>
        <p:nvSpPr>
          <p:cNvPr id="97301" name="Rectangle 24">
            <a:extLst>
              <a:ext uri="{FF2B5EF4-FFF2-40B4-BE49-F238E27FC236}">
                <a16:creationId xmlns:a16="http://schemas.microsoft.com/office/drawing/2014/main" id="{A4E9330E-9578-422B-BA07-8A5B05F80432}"/>
              </a:ext>
            </a:extLst>
          </p:cNvPr>
          <p:cNvSpPr>
            <a:spLocks noChangeArrowheads="1"/>
          </p:cNvSpPr>
          <p:nvPr/>
        </p:nvSpPr>
        <p:spPr bwMode="auto">
          <a:xfrm>
            <a:off x="4298950" y="4567238"/>
            <a:ext cx="450850" cy="395287"/>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E</a:t>
            </a:r>
          </a:p>
        </p:txBody>
      </p:sp>
      <p:sp>
        <p:nvSpPr>
          <p:cNvPr id="97302" name="Line 25">
            <a:extLst>
              <a:ext uri="{FF2B5EF4-FFF2-40B4-BE49-F238E27FC236}">
                <a16:creationId xmlns:a16="http://schemas.microsoft.com/office/drawing/2014/main" id="{D80C0A69-1C53-468D-9DF8-62B17B63D918}"/>
              </a:ext>
            </a:extLst>
          </p:cNvPr>
          <p:cNvSpPr>
            <a:spLocks noChangeShapeType="1"/>
          </p:cNvSpPr>
          <p:nvPr/>
        </p:nvSpPr>
        <p:spPr bwMode="auto">
          <a:xfrm>
            <a:off x="3824288" y="4573588"/>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7303" name="Line 26">
            <a:extLst>
              <a:ext uri="{FF2B5EF4-FFF2-40B4-BE49-F238E27FC236}">
                <a16:creationId xmlns:a16="http://schemas.microsoft.com/office/drawing/2014/main" id="{22CA1CF7-BEEA-4FFF-8371-1FC96C93E438}"/>
              </a:ext>
            </a:extLst>
          </p:cNvPr>
          <p:cNvSpPr>
            <a:spLocks noChangeShapeType="1"/>
          </p:cNvSpPr>
          <p:nvPr/>
        </p:nvSpPr>
        <p:spPr bwMode="auto">
          <a:xfrm>
            <a:off x="5222875" y="4560888"/>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7304" name="Rectangle 27">
            <a:extLst>
              <a:ext uri="{FF2B5EF4-FFF2-40B4-BE49-F238E27FC236}">
                <a16:creationId xmlns:a16="http://schemas.microsoft.com/office/drawing/2014/main" id="{40F0BC5D-0B56-41EC-8EE6-AB84EB4A7037}"/>
              </a:ext>
            </a:extLst>
          </p:cNvPr>
          <p:cNvSpPr>
            <a:spLocks noChangeArrowheads="1"/>
          </p:cNvSpPr>
          <p:nvPr/>
        </p:nvSpPr>
        <p:spPr bwMode="auto">
          <a:xfrm>
            <a:off x="6461125" y="4567238"/>
            <a:ext cx="2339975" cy="395287"/>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chemeClr val="bg1"/>
              </a:solidFill>
            </a:endParaRPr>
          </a:p>
        </p:txBody>
      </p:sp>
      <p:sp>
        <p:nvSpPr>
          <p:cNvPr id="97305" name="Rectangle 28">
            <a:extLst>
              <a:ext uri="{FF2B5EF4-FFF2-40B4-BE49-F238E27FC236}">
                <a16:creationId xmlns:a16="http://schemas.microsoft.com/office/drawing/2014/main" id="{3F2FEF3F-E60B-4DBC-B02B-752D2299A2A6}"/>
              </a:ext>
            </a:extLst>
          </p:cNvPr>
          <p:cNvSpPr>
            <a:spLocks noChangeArrowheads="1"/>
          </p:cNvSpPr>
          <p:nvPr/>
        </p:nvSpPr>
        <p:spPr bwMode="auto">
          <a:xfrm>
            <a:off x="7427913" y="4567238"/>
            <a:ext cx="450850" cy="395287"/>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F</a:t>
            </a:r>
          </a:p>
        </p:txBody>
      </p:sp>
      <p:sp>
        <p:nvSpPr>
          <p:cNvPr id="97306" name="Line 29">
            <a:extLst>
              <a:ext uri="{FF2B5EF4-FFF2-40B4-BE49-F238E27FC236}">
                <a16:creationId xmlns:a16="http://schemas.microsoft.com/office/drawing/2014/main" id="{12317A66-3EDD-4519-833E-E85F1734C531}"/>
              </a:ext>
            </a:extLst>
          </p:cNvPr>
          <p:cNvSpPr>
            <a:spLocks noChangeShapeType="1"/>
          </p:cNvSpPr>
          <p:nvPr/>
        </p:nvSpPr>
        <p:spPr bwMode="auto">
          <a:xfrm>
            <a:off x="6953250" y="4573588"/>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7307" name="Line 30">
            <a:extLst>
              <a:ext uri="{FF2B5EF4-FFF2-40B4-BE49-F238E27FC236}">
                <a16:creationId xmlns:a16="http://schemas.microsoft.com/office/drawing/2014/main" id="{0D15057A-C038-43C8-8102-4215DA31251F}"/>
              </a:ext>
            </a:extLst>
          </p:cNvPr>
          <p:cNvSpPr>
            <a:spLocks noChangeShapeType="1"/>
          </p:cNvSpPr>
          <p:nvPr/>
        </p:nvSpPr>
        <p:spPr bwMode="auto">
          <a:xfrm>
            <a:off x="8351838" y="4560888"/>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7308" name="Rectangle 31">
            <a:extLst>
              <a:ext uri="{FF2B5EF4-FFF2-40B4-BE49-F238E27FC236}">
                <a16:creationId xmlns:a16="http://schemas.microsoft.com/office/drawing/2014/main" id="{AA0C52A1-E69F-4595-BB9F-41D58EE031C3}"/>
              </a:ext>
            </a:extLst>
          </p:cNvPr>
          <p:cNvSpPr>
            <a:spLocks noChangeArrowheads="1"/>
          </p:cNvSpPr>
          <p:nvPr/>
        </p:nvSpPr>
        <p:spPr bwMode="auto">
          <a:xfrm>
            <a:off x="2081213" y="5792788"/>
            <a:ext cx="2339975" cy="395287"/>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chemeClr val="bg1"/>
              </a:solidFill>
            </a:endParaRPr>
          </a:p>
        </p:txBody>
      </p:sp>
      <p:sp>
        <p:nvSpPr>
          <p:cNvPr id="97309" name="Rectangle 32">
            <a:extLst>
              <a:ext uri="{FF2B5EF4-FFF2-40B4-BE49-F238E27FC236}">
                <a16:creationId xmlns:a16="http://schemas.microsoft.com/office/drawing/2014/main" id="{976AAE0F-BF23-43C5-9A8A-961BF04822D6}"/>
              </a:ext>
            </a:extLst>
          </p:cNvPr>
          <p:cNvSpPr>
            <a:spLocks noChangeArrowheads="1"/>
          </p:cNvSpPr>
          <p:nvPr/>
        </p:nvSpPr>
        <p:spPr bwMode="auto">
          <a:xfrm>
            <a:off x="3048000" y="5792788"/>
            <a:ext cx="450850" cy="395287"/>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G</a:t>
            </a:r>
          </a:p>
        </p:txBody>
      </p:sp>
      <p:sp>
        <p:nvSpPr>
          <p:cNvPr id="97310" name="Line 33">
            <a:extLst>
              <a:ext uri="{FF2B5EF4-FFF2-40B4-BE49-F238E27FC236}">
                <a16:creationId xmlns:a16="http://schemas.microsoft.com/office/drawing/2014/main" id="{ABCF573F-8327-4BA4-89D9-92849FDD1660}"/>
              </a:ext>
            </a:extLst>
          </p:cNvPr>
          <p:cNvSpPr>
            <a:spLocks noChangeShapeType="1"/>
          </p:cNvSpPr>
          <p:nvPr/>
        </p:nvSpPr>
        <p:spPr bwMode="auto">
          <a:xfrm>
            <a:off x="2573338" y="5799138"/>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7311" name="Line 34">
            <a:extLst>
              <a:ext uri="{FF2B5EF4-FFF2-40B4-BE49-F238E27FC236}">
                <a16:creationId xmlns:a16="http://schemas.microsoft.com/office/drawing/2014/main" id="{0C336372-4F87-419B-93BE-B25E695184A5}"/>
              </a:ext>
            </a:extLst>
          </p:cNvPr>
          <p:cNvSpPr>
            <a:spLocks noChangeShapeType="1"/>
          </p:cNvSpPr>
          <p:nvPr/>
        </p:nvSpPr>
        <p:spPr bwMode="auto">
          <a:xfrm>
            <a:off x="3971925" y="5786438"/>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7312" name="Rectangle 35">
            <a:extLst>
              <a:ext uri="{FF2B5EF4-FFF2-40B4-BE49-F238E27FC236}">
                <a16:creationId xmlns:a16="http://schemas.microsoft.com/office/drawing/2014/main" id="{827DE58C-0018-4879-B748-BF9786FE8625}"/>
              </a:ext>
            </a:extLst>
          </p:cNvPr>
          <p:cNvSpPr>
            <a:spLocks noChangeArrowheads="1"/>
          </p:cNvSpPr>
          <p:nvPr/>
        </p:nvSpPr>
        <p:spPr bwMode="auto">
          <a:xfrm>
            <a:off x="1009650" y="455295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bg1"/>
                </a:solidFill>
              </a:rPr>
              <a:t>∧</a:t>
            </a:r>
          </a:p>
        </p:txBody>
      </p:sp>
      <p:sp>
        <p:nvSpPr>
          <p:cNvPr id="97313" name="Rectangle 36">
            <a:extLst>
              <a:ext uri="{FF2B5EF4-FFF2-40B4-BE49-F238E27FC236}">
                <a16:creationId xmlns:a16="http://schemas.microsoft.com/office/drawing/2014/main" id="{3EAE576E-82C7-4294-B71B-25D6B75E0821}"/>
              </a:ext>
            </a:extLst>
          </p:cNvPr>
          <p:cNvSpPr>
            <a:spLocks noChangeArrowheads="1"/>
          </p:cNvSpPr>
          <p:nvPr/>
        </p:nvSpPr>
        <p:spPr bwMode="auto">
          <a:xfrm>
            <a:off x="2235200" y="327025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bg1"/>
                </a:solidFill>
              </a:rPr>
              <a:t>∧</a:t>
            </a:r>
          </a:p>
        </p:txBody>
      </p:sp>
      <p:sp>
        <p:nvSpPr>
          <p:cNvPr id="97314" name="Rectangle 37">
            <a:extLst>
              <a:ext uri="{FF2B5EF4-FFF2-40B4-BE49-F238E27FC236}">
                <a16:creationId xmlns:a16="http://schemas.microsoft.com/office/drawing/2014/main" id="{9E671D78-F2C3-4422-84AF-E5C3436545F5}"/>
              </a:ext>
            </a:extLst>
          </p:cNvPr>
          <p:cNvSpPr>
            <a:spLocks noChangeArrowheads="1"/>
          </p:cNvSpPr>
          <p:nvPr/>
        </p:nvSpPr>
        <p:spPr bwMode="auto">
          <a:xfrm>
            <a:off x="3859213" y="456723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bg1"/>
                </a:solidFill>
              </a:rPr>
              <a:t>∧</a:t>
            </a:r>
          </a:p>
        </p:txBody>
      </p:sp>
      <p:sp>
        <p:nvSpPr>
          <p:cNvPr id="97315" name="Rectangle 38">
            <a:extLst>
              <a:ext uri="{FF2B5EF4-FFF2-40B4-BE49-F238E27FC236}">
                <a16:creationId xmlns:a16="http://schemas.microsoft.com/office/drawing/2014/main" id="{24161E7A-42FD-4E38-948E-ACD55C1F2DF8}"/>
              </a:ext>
            </a:extLst>
          </p:cNvPr>
          <p:cNvSpPr>
            <a:spLocks noChangeArrowheads="1"/>
          </p:cNvSpPr>
          <p:nvPr/>
        </p:nvSpPr>
        <p:spPr bwMode="auto">
          <a:xfrm>
            <a:off x="4803775" y="456723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bg1"/>
                </a:solidFill>
              </a:rPr>
              <a:t>∧</a:t>
            </a:r>
          </a:p>
        </p:txBody>
      </p:sp>
      <p:sp>
        <p:nvSpPr>
          <p:cNvPr id="97316" name="Rectangle 39">
            <a:extLst>
              <a:ext uri="{FF2B5EF4-FFF2-40B4-BE49-F238E27FC236}">
                <a16:creationId xmlns:a16="http://schemas.microsoft.com/office/drawing/2014/main" id="{22BDEFB7-0027-4037-AE6E-C4A79F0E7221}"/>
              </a:ext>
            </a:extLst>
          </p:cNvPr>
          <p:cNvSpPr>
            <a:spLocks noChangeArrowheads="1"/>
          </p:cNvSpPr>
          <p:nvPr/>
        </p:nvSpPr>
        <p:spPr bwMode="auto">
          <a:xfrm>
            <a:off x="7000875" y="456723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bg1"/>
                </a:solidFill>
              </a:rPr>
              <a:t>∧</a:t>
            </a:r>
          </a:p>
        </p:txBody>
      </p:sp>
      <p:sp>
        <p:nvSpPr>
          <p:cNvPr id="97317" name="Rectangle 40">
            <a:extLst>
              <a:ext uri="{FF2B5EF4-FFF2-40B4-BE49-F238E27FC236}">
                <a16:creationId xmlns:a16="http://schemas.microsoft.com/office/drawing/2014/main" id="{A30CB7CB-6BE4-41F6-948B-C0EFCE4025F0}"/>
              </a:ext>
            </a:extLst>
          </p:cNvPr>
          <p:cNvSpPr>
            <a:spLocks noChangeArrowheads="1"/>
          </p:cNvSpPr>
          <p:nvPr/>
        </p:nvSpPr>
        <p:spPr bwMode="auto">
          <a:xfrm>
            <a:off x="7900988" y="456723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bg1"/>
                </a:solidFill>
              </a:rPr>
              <a:t>∧</a:t>
            </a:r>
          </a:p>
        </p:txBody>
      </p:sp>
      <p:sp>
        <p:nvSpPr>
          <p:cNvPr id="97318" name="Rectangle 41">
            <a:extLst>
              <a:ext uri="{FF2B5EF4-FFF2-40B4-BE49-F238E27FC236}">
                <a16:creationId xmlns:a16="http://schemas.microsoft.com/office/drawing/2014/main" id="{C51B825D-D4C9-43D5-B078-C7985D339E0B}"/>
              </a:ext>
            </a:extLst>
          </p:cNvPr>
          <p:cNvSpPr>
            <a:spLocks noChangeArrowheads="1"/>
          </p:cNvSpPr>
          <p:nvPr/>
        </p:nvSpPr>
        <p:spPr bwMode="auto">
          <a:xfrm>
            <a:off x="3222625" y="2117725"/>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7319" name="Rectangle 42">
            <a:extLst>
              <a:ext uri="{FF2B5EF4-FFF2-40B4-BE49-F238E27FC236}">
                <a16:creationId xmlns:a16="http://schemas.microsoft.com/office/drawing/2014/main" id="{170405BA-2015-4A8A-AC13-CA41B5ECBC1A}"/>
              </a:ext>
            </a:extLst>
          </p:cNvPr>
          <p:cNvSpPr>
            <a:spLocks noChangeArrowheads="1"/>
          </p:cNvSpPr>
          <p:nvPr/>
        </p:nvSpPr>
        <p:spPr bwMode="auto">
          <a:xfrm>
            <a:off x="5110163" y="210343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7320" name="Rectangle 43">
            <a:extLst>
              <a:ext uri="{FF2B5EF4-FFF2-40B4-BE49-F238E27FC236}">
                <a16:creationId xmlns:a16="http://schemas.microsoft.com/office/drawing/2014/main" id="{AB208030-308B-4DCA-A1E9-2CD7FAAB8972}"/>
              </a:ext>
            </a:extLst>
          </p:cNvPr>
          <p:cNvSpPr>
            <a:spLocks noChangeArrowheads="1"/>
          </p:cNvSpPr>
          <p:nvPr/>
        </p:nvSpPr>
        <p:spPr bwMode="auto">
          <a:xfrm>
            <a:off x="803275" y="328295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7321" name="Rectangle 44">
            <a:extLst>
              <a:ext uri="{FF2B5EF4-FFF2-40B4-BE49-F238E27FC236}">
                <a16:creationId xmlns:a16="http://schemas.microsoft.com/office/drawing/2014/main" id="{EE4F9030-2D51-4C6F-8A32-8D65D0EF766F}"/>
              </a:ext>
            </a:extLst>
          </p:cNvPr>
          <p:cNvSpPr>
            <a:spLocks noChangeArrowheads="1"/>
          </p:cNvSpPr>
          <p:nvPr/>
        </p:nvSpPr>
        <p:spPr bwMode="auto">
          <a:xfrm>
            <a:off x="2692400" y="328295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7322" name="Rectangle 45">
            <a:extLst>
              <a:ext uri="{FF2B5EF4-FFF2-40B4-BE49-F238E27FC236}">
                <a16:creationId xmlns:a16="http://schemas.microsoft.com/office/drawing/2014/main" id="{68F698E0-44BD-4D55-82EA-69FB27565E88}"/>
              </a:ext>
            </a:extLst>
          </p:cNvPr>
          <p:cNvSpPr>
            <a:spLocks noChangeArrowheads="1"/>
          </p:cNvSpPr>
          <p:nvPr/>
        </p:nvSpPr>
        <p:spPr bwMode="auto">
          <a:xfrm>
            <a:off x="5065713" y="3268663"/>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7323" name="Rectangle 46">
            <a:extLst>
              <a:ext uri="{FF2B5EF4-FFF2-40B4-BE49-F238E27FC236}">
                <a16:creationId xmlns:a16="http://schemas.microsoft.com/office/drawing/2014/main" id="{614C5674-54EF-4967-B59A-838886CDA602}"/>
              </a:ext>
            </a:extLst>
          </p:cNvPr>
          <p:cNvSpPr>
            <a:spLocks noChangeArrowheads="1"/>
          </p:cNvSpPr>
          <p:nvPr/>
        </p:nvSpPr>
        <p:spPr bwMode="auto">
          <a:xfrm>
            <a:off x="6969125" y="325278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7324" name="Rectangle 47">
            <a:extLst>
              <a:ext uri="{FF2B5EF4-FFF2-40B4-BE49-F238E27FC236}">
                <a16:creationId xmlns:a16="http://schemas.microsoft.com/office/drawing/2014/main" id="{576022AE-8F52-42BE-8BEE-9924BE1FACDF}"/>
              </a:ext>
            </a:extLst>
          </p:cNvPr>
          <p:cNvSpPr>
            <a:spLocks noChangeArrowheads="1"/>
          </p:cNvSpPr>
          <p:nvPr/>
        </p:nvSpPr>
        <p:spPr bwMode="auto">
          <a:xfrm>
            <a:off x="8378825" y="456565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7325" name="Rectangle 48">
            <a:extLst>
              <a:ext uri="{FF2B5EF4-FFF2-40B4-BE49-F238E27FC236}">
                <a16:creationId xmlns:a16="http://schemas.microsoft.com/office/drawing/2014/main" id="{635D5E00-86B5-4F3D-A601-66AC1881E1B3}"/>
              </a:ext>
            </a:extLst>
          </p:cNvPr>
          <p:cNvSpPr>
            <a:spLocks noChangeArrowheads="1"/>
          </p:cNvSpPr>
          <p:nvPr/>
        </p:nvSpPr>
        <p:spPr bwMode="auto">
          <a:xfrm>
            <a:off x="6505575" y="4581525"/>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7326" name="Rectangle 49">
            <a:extLst>
              <a:ext uri="{FF2B5EF4-FFF2-40B4-BE49-F238E27FC236}">
                <a16:creationId xmlns:a16="http://schemas.microsoft.com/office/drawing/2014/main" id="{13392CD2-7A94-4914-9E18-C34F52CFB9D6}"/>
              </a:ext>
            </a:extLst>
          </p:cNvPr>
          <p:cNvSpPr>
            <a:spLocks noChangeArrowheads="1"/>
          </p:cNvSpPr>
          <p:nvPr/>
        </p:nvSpPr>
        <p:spPr bwMode="auto">
          <a:xfrm>
            <a:off x="5281613" y="456565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7327" name="Rectangle 50">
            <a:extLst>
              <a:ext uri="{FF2B5EF4-FFF2-40B4-BE49-F238E27FC236}">
                <a16:creationId xmlns:a16="http://schemas.microsoft.com/office/drawing/2014/main" id="{4A1A400A-9F86-4D9E-8CFD-3385A051DEAA}"/>
              </a:ext>
            </a:extLst>
          </p:cNvPr>
          <p:cNvSpPr>
            <a:spLocks noChangeArrowheads="1"/>
          </p:cNvSpPr>
          <p:nvPr/>
        </p:nvSpPr>
        <p:spPr bwMode="auto">
          <a:xfrm>
            <a:off x="3363913" y="4581525"/>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7328" name="Rectangle 51">
            <a:extLst>
              <a:ext uri="{FF2B5EF4-FFF2-40B4-BE49-F238E27FC236}">
                <a16:creationId xmlns:a16="http://schemas.microsoft.com/office/drawing/2014/main" id="{268729E7-DBF8-41B0-9F6E-E46ADE15AD29}"/>
              </a:ext>
            </a:extLst>
          </p:cNvPr>
          <p:cNvSpPr>
            <a:spLocks noChangeArrowheads="1"/>
          </p:cNvSpPr>
          <p:nvPr/>
        </p:nvSpPr>
        <p:spPr bwMode="auto">
          <a:xfrm>
            <a:off x="2390775" y="4581525"/>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7329" name="Rectangle 52">
            <a:extLst>
              <a:ext uri="{FF2B5EF4-FFF2-40B4-BE49-F238E27FC236}">
                <a16:creationId xmlns:a16="http://schemas.microsoft.com/office/drawing/2014/main" id="{2397EC51-757B-41B6-8AFB-2046B8655809}"/>
              </a:ext>
            </a:extLst>
          </p:cNvPr>
          <p:cNvSpPr>
            <a:spLocks noChangeArrowheads="1"/>
          </p:cNvSpPr>
          <p:nvPr/>
        </p:nvSpPr>
        <p:spPr bwMode="auto">
          <a:xfrm>
            <a:off x="503238" y="4595813"/>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7330" name="Rectangle 53">
            <a:extLst>
              <a:ext uri="{FF2B5EF4-FFF2-40B4-BE49-F238E27FC236}">
                <a16:creationId xmlns:a16="http://schemas.microsoft.com/office/drawing/2014/main" id="{B730B9FE-3077-4276-821A-DB71400A68C8}"/>
              </a:ext>
            </a:extLst>
          </p:cNvPr>
          <p:cNvSpPr>
            <a:spLocks noChangeArrowheads="1"/>
          </p:cNvSpPr>
          <p:nvPr/>
        </p:nvSpPr>
        <p:spPr bwMode="auto">
          <a:xfrm>
            <a:off x="2095500" y="5789613"/>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7331" name="Rectangle 54">
            <a:extLst>
              <a:ext uri="{FF2B5EF4-FFF2-40B4-BE49-F238E27FC236}">
                <a16:creationId xmlns:a16="http://schemas.microsoft.com/office/drawing/2014/main" id="{69B59BB3-78B5-4A08-9DA4-D2578004F2F6}"/>
              </a:ext>
            </a:extLst>
          </p:cNvPr>
          <p:cNvSpPr>
            <a:spLocks noChangeArrowheads="1"/>
          </p:cNvSpPr>
          <p:nvPr/>
        </p:nvSpPr>
        <p:spPr bwMode="auto">
          <a:xfrm>
            <a:off x="4013200" y="5789613"/>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239671" name="Rectangle 55">
            <a:extLst>
              <a:ext uri="{FF2B5EF4-FFF2-40B4-BE49-F238E27FC236}">
                <a16:creationId xmlns:a16="http://schemas.microsoft.com/office/drawing/2014/main" id="{43810524-09E9-45F1-A946-121DC4F66744}"/>
              </a:ext>
            </a:extLst>
          </p:cNvPr>
          <p:cNvSpPr>
            <a:spLocks noChangeArrowheads="1"/>
          </p:cNvSpPr>
          <p:nvPr/>
        </p:nvSpPr>
        <p:spPr bwMode="auto">
          <a:xfrm>
            <a:off x="2646363" y="579120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bg1"/>
                </a:solidFill>
              </a:rPr>
              <a:t>∧</a:t>
            </a:r>
          </a:p>
        </p:txBody>
      </p:sp>
      <p:sp>
        <p:nvSpPr>
          <p:cNvPr id="97333" name="Rectangle 56">
            <a:extLst>
              <a:ext uri="{FF2B5EF4-FFF2-40B4-BE49-F238E27FC236}">
                <a16:creationId xmlns:a16="http://schemas.microsoft.com/office/drawing/2014/main" id="{C3F132A0-F4AF-4E20-9D0D-91AF35EA1E63}"/>
              </a:ext>
            </a:extLst>
          </p:cNvPr>
          <p:cNvSpPr>
            <a:spLocks noChangeArrowheads="1"/>
          </p:cNvSpPr>
          <p:nvPr/>
        </p:nvSpPr>
        <p:spPr bwMode="auto">
          <a:xfrm>
            <a:off x="3560763" y="579120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bg1"/>
                </a:solidFill>
              </a:rPr>
              <a:t>∧</a:t>
            </a:r>
          </a:p>
        </p:txBody>
      </p:sp>
      <p:sp>
        <p:nvSpPr>
          <p:cNvPr id="97334" name="Freeform 57">
            <a:extLst>
              <a:ext uri="{FF2B5EF4-FFF2-40B4-BE49-F238E27FC236}">
                <a16:creationId xmlns:a16="http://schemas.microsoft.com/office/drawing/2014/main" id="{E856676C-F5DD-4AB0-B9C4-4B282D6497FE}"/>
              </a:ext>
            </a:extLst>
          </p:cNvPr>
          <p:cNvSpPr>
            <a:spLocks/>
          </p:cNvSpPr>
          <p:nvPr/>
        </p:nvSpPr>
        <p:spPr bwMode="auto">
          <a:xfrm>
            <a:off x="2986088" y="2413000"/>
            <a:ext cx="952500" cy="811213"/>
          </a:xfrm>
          <a:custGeom>
            <a:avLst/>
            <a:gdLst>
              <a:gd name="T0" fmla="*/ 2147483647 w 550"/>
              <a:gd name="T1" fmla="*/ 0 h 544"/>
              <a:gd name="T2" fmla="*/ 0 w 550"/>
              <a:gd name="T3" fmla="*/ 2147483647 h 544"/>
              <a:gd name="T4" fmla="*/ 0 60000 65536"/>
              <a:gd name="T5" fmla="*/ 0 60000 65536"/>
            </a:gdLst>
            <a:ahLst/>
            <a:cxnLst>
              <a:cxn ang="T4">
                <a:pos x="T0" y="T1"/>
              </a:cxn>
              <a:cxn ang="T5">
                <a:pos x="T2" y="T3"/>
              </a:cxn>
            </a:cxnLst>
            <a:rect l="0" t="0" r="r" b="b"/>
            <a:pathLst>
              <a:path w="550" h="544">
                <a:moveTo>
                  <a:pt x="550" y="0"/>
                </a:moveTo>
                <a:lnTo>
                  <a:pt x="0" y="544"/>
                </a:lnTo>
              </a:path>
            </a:pathLst>
          </a:custGeom>
          <a:noFill/>
          <a:ln w="28575" cmpd="sng">
            <a:solidFill>
              <a:srgbClr val="000000"/>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7335" name="Line 58">
            <a:extLst>
              <a:ext uri="{FF2B5EF4-FFF2-40B4-BE49-F238E27FC236}">
                <a16:creationId xmlns:a16="http://schemas.microsoft.com/office/drawing/2014/main" id="{BD964F71-2BC5-4C51-B704-97F7C34DD5EE}"/>
              </a:ext>
            </a:extLst>
          </p:cNvPr>
          <p:cNvSpPr>
            <a:spLocks noChangeShapeType="1"/>
          </p:cNvSpPr>
          <p:nvPr/>
        </p:nvSpPr>
        <p:spPr bwMode="auto">
          <a:xfrm>
            <a:off x="6673850" y="3476625"/>
            <a:ext cx="728663" cy="1006475"/>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7336" name="Line 59">
            <a:extLst>
              <a:ext uri="{FF2B5EF4-FFF2-40B4-BE49-F238E27FC236}">
                <a16:creationId xmlns:a16="http://schemas.microsoft.com/office/drawing/2014/main" id="{F9AF426D-A5CE-4936-90A5-DA467EDC2CD6}"/>
              </a:ext>
            </a:extLst>
          </p:cNvPr>
          <p:cNvSpPr>
            <a:spLocks noChangeShapeType="1"/>
          </p:cNvSpPr>
          <p:nvPr/>
        </p:nvSpPr>
        <p:spPr bwMode="auto">
          <a:xfrm flipH="1">
            <a:off x="4913313" y="3535363"/>
            <a:ext cx="830262" cy="990600"/>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7337" name="Freeform 60">
            <a:extLst>
              <a:ext uri="{FF2B5EF4-FFF2-40B4-BE49-F238E27FC236}">
                <a16:creationId xmlns:a16="http://schemas.microsoft.com/office/drawing/2014/main" id="{7EFE0934-B637-4E77-AFAD-66EF832B73AF}"/>
              </a:ext>
            </a:extLst>
          </p:cNvPr>
          <p:cNvSpPr>
            <a:spLocks/>
          </p:cNvSpPr>
          <p:nvPr/>
        </p:nvSpPr>
        <p:spPr bwMode="auto">
          <a:xfrm>
            <a:off x="2157413" y="4892675"/>
            <a:ext cx="609600" cy="833438"/>
          </a:xfrm>
          <a:custGeom>
            <a:avLst/>
            <a:gdLst>
              <a:gd name="T0" fmla="*/ 0 w 444"/>
              <a:gd name="T1" fmla="*/ 0 h 523"/>
              <a:gd name="T2" fmla="*/ 2147483647 w 444"/>
              <a:gd name="T3" fmla="*/ 2147483647 h 523"/>
              <a:gd name="T4" fmla="*/ 0 60000 65536"/>
              <a:gd name="T5" fmla="*/ 0 60000 65536"/>
            </a:gdLst>
            <a:ahLst/>
            <a:cxnLst>
              <a:cxn ang="T4">
                <a:pos x="T0" y="T1"/>
              </a:cxn>
              <a:cxn ang="T5">
                <a:pos x="T2" y="T3"/>
              </a:cxn>
            </a:cxnLst>
            <a:rect l="0" t="0" r="r" b="b"/>
            <a:pathLst>
              <a:path w="444" h="523">
                <a:moveTo>
                  <a:pt x="0" y="0"/>
                </a:moveTo>
                <a:lnTo>
                  <a:pt x="444" y="523"/>
                </a:lnTo>
              </a:path>
            </a:pathLst>
          </a:custGeom>
          <a:noFill/>
          <a:ln w="28575" cmpd="sng">
            <a:solidFill>
              <a:srgbClr val="000000"/>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7338" name="Line 61">
            <a:extLst>
              <a:ext uri="{FF2B5EF4-FFF2-40B4-BE49-F238E27FC236}">
                <a16:creationId xmlns:a16="http://schemas.microsoft.com/office/drawing/2014/main" id="{2C79058C-3819-4F17-8007-0C39411EF6F1}"/>
              </a:ext>
            </a:extLst>
          </p:cNvPr>
          <p:cNvSpPr>
            <a:spLocks noChangeShapeType="1"/>
          </p:cNvSpPr>
          <p:nvPr/>
        </p:nvSpPr>
        <p:spPr bwMode="auto">
          <a:xfrm flipH="1">
            <a:off x="1089025" y="3565525"/>
            <a:ext cx="463550" cy="965200"/>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7339" name="Text Box 62">
            <a:extLst>
              <a:ext uri="{FF2B5EF4-FFF2-40B4-BE49-F238E27FC236}">
                <a16:creationId xmlns:a16="http://schemas.microsoft.com/office/drawing/2014/main" id="{F88DFB85-DC0B-4617-861D-B4ACED4CA60B}"/>
              </a:ext>
            </a:extLst>
          </p:cNvPr>
          <p:cNvSpPr txBox="1">
            <a:spLocks noChangeArrowheads="1"/>
          </p:cNvSpPr>
          <p:nvPr/>
        </p:nvSpPr>
        <p:spPr bwMode="auto">
          <a:xfrm>
            <a:off x="1131888" y="841971"/>
            <a:ext cx="27273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800" b="1" dirty="0">
                <a:solidFill>
                  <a:srgbClr val="0070C0"/>
                </a:solidFill>
                <a:latin typeface="宋体" panose="02010600030101010101" pitchFamily="2" charset="-122"/>
              </a:rPr>
              <a:t>中序线索链表</a:t>
            </a:r>
          </a:p>
          <a:p>
            <a:pPr algn="just" eaLnBrk="1" hangingPunct="1"/>
            <a:r>
              <a:rPr lang="zh-CN" altLang="en-US" sz="2800" b="1" dirty="0">
                <a:solidFill>
                  <a:srgbClr val="0070C0"/>
                </a:solidFill>
                <a:latin typeface="宋体" panose="02010600030101010101" pitchFamily="2" charset="-122"/>
              </a:rPr>
              <a:t>的建立过程</a:t>
            </a:r>
            <a:endParaRPr lang="zh-CN" altLang="en-US" sz="2800" dirty="0">
              <a:solidFill>
                <a:srgbClr val="0070C0"/>
              </a:solidFill>
            </a:endParaRPr>
          </a:p>
        </p:txBody>
      </p:sp>
      <p:sp>
        <p:nvSpPr>
          <p:cNvPr id="97340" name="Text Box 65">
            <a:extLst>
              <a:ext uri="{FF2B5EF4-FFF2-40B4-BE49-F238E27FC236}">
                <a16:creationId xmlns:a16="http://schemas.microsoft.com/office/drawing/2014/main" id="{3E25E53D-1680-4969-9BBF-EB653934567A}"/>
              </a:ext>
            </a:extLst>
          </p:cNvPr>
          <p:cNvSpPr txBox="1">
            <a:spLocks noChangeArrowheads="1"/>
          </p:cNvSpPr>
          <p:nvPr/>
        </p:nvSpPr>
        <p:spPr bwMode="auto">
          <a:xfrm>
            <a:off x="5726113" y="1312863"/>
            <a:ext cx="33401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800" b="1" dirty="0">
                <a:solidFill>
                  <a:schemeClr val="bg1"/>
                </a:solidFill>
              </a:rPr>
              <a:t>中序遍历二叉链表</a:t>
            </a:r>
          </a:p>
          <a:p>
            <a:pPr algn="just" eaLnBrk="1" hangingPunct="1"/>
            <a:r>
              <a:rPr lang="en-US" altLang="zh-CN" sz="2800" b="1" dirty="0">
                <a:solidFill>
                  <a:schemeClr val="bg1"/>
                </a:solidFill>
              </a:rPr>
              <a:t>p</a:t>
            </a:r>
            <a:r>
              <a:rPr lang="zh-CN" altLang="en-US" sz="2800" b="1" dirty="0">
                <a:solidFill>
                  <a:schemeClr val="bg1"/>
                </a:solidFill>
              </a:rPr>
              <a:t>为正在访问的结点</a:t>
            </a:r>
          </a:p>
          <a:p>
            <a:pPr algn="just" eaLnBrk="1" hangingPunct="1"/>
            <a:r>
              <a:rPr lang="en-US" altLang="zh-CN" sz="2800" b="1" dirty="0">
                <a:solidFill>
                  <a:schemeClr val="bg1"/>
                </a:solidFill>
              </a:rPr>
              <a:t>pre</a:t>
            </a:r>
            <a:r>
              <a:rPr lang="zh-CN" altLang="en-US" sz="2800" b="1" dirty="0">
                <a:solidFill>
                  <a:schemeClr val="bg1"/>
                </a:solidFill>
              </a:rPr>
              <a:t>为刚访问的结点</a:t>
            </a:r>
            <a:endParaRPr lang="zh-CN" altLang="en-US" sz="2800" dirty="0">
              <a:solidFill>
                <a:schemeClr val="bg1"/>
              </a:solidFill>
            </a:endParaRPr>
          </a:p>
        </p:txBody>
      </p:sp>
      <p:sp>
        <p:nvSpPr>
          <p:cNvPr id="97341" name="Rectangle 69">
            <a:extLst>
              <a:ext uri="{FF2B5EF4-FFF2-40B4-BE49-F238E27FC236}">
                <a16:creationId xmlns:a16="http://schemas.microsoft.com/office/drawing/2014/main" id="{9E291163-6227-48B0-9360-F8A5BC3B224A}"/>
              </a:ext>
            </a:extLst>
          </p:cNvPr>
          <p:cNvSpPr>
            <a:spLocks noChangeArrowheads="1"/>
          </p:cNvSpPr>
          <p:nvPr/>
        </p:nvSpPr>
        <p:spPr bwMode="auto">
          <a:xfrm>
            <a:off x="487363" y="457993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solidFill>
                  <a:srgbClr val="FF0000"/>
                </a:solidFill>
              </a:rPr>
              <a:t>1</a:t>
            </a:r>
          </a:p>
        </p:txBody>
      </p:sp>
      <p:grpSp>
        <p:nvGrpSpPr>
          <p:cNvPr id="239686" name="Group 70">
            <a:extLst>
              <a:ext uri="{FF2B5EF4-FFF2-40B4-BE49-F238E27FC236}">
                <a16:creationId xmlns:a16="http://schemas.microsoft.com/office/drawing/2014/main" id="{17C2FC30-1372-4040-A62F-66A2C4EA5787}"/>
              </a:ext>
            </a:extLst>
          </p:cNvPr>
          <p:cNvGrpSpPr>
            <a:grpSpLocks/>
          </p:cNvGrpSpPr>
          <p:nvPr/>
        </p:nvGrpSpPr>
        <p:grpSpPr bwMode="auto">
          <a:xfrm>
            <a:off x="1824038" y="6053138"/>
            <a:ext cx="611187" cy="511175"/>
            <a:chOff x="545" y="3157"/>
            <a:chExt cx="385" cy="322"/>
          </a:xfrm>
        </p:grpSpPr>
        <p:sp>
          <p:nvSpPr>
            <p:cNvPr id="97351" name="Line 71">
              <a:extLst>
                <a:ext uri="{FF2B5EF4-FFF2-40B4-BE49-F238E27FC236}">
                  <a16:creationId xmlns:a16="http://schemas.microsoft.com/office/drawing/2014/main" id="{0DA3BA21-FA43-4470-8178-DEB56442ED28}"/>
                </a:ext>
              </a:extLst>
            </p:cNvPr>
            <p:cNvSpPr>
              <a:spLocks noChangeShapeType="1"/>
            </p:cNvSpPr>
            <p:nvPr/>
          </p:nvSpPr>
          <p:spPr bwMode="auto">
            <a:xfrm flipV="1">
              <a:off x="545" y="3157"/>
              <a:ext cx="115" cy="271"/>
            </a:xfrm>
            <a:prstGeom prst="line">
              <a:avLst/>
            </a:prstGeom>
            <a:noFill/>
            <a:ln w="38100">
              <a:solidFill>
                <a:srgbClr val="FF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7352" name="Text Box 72">
              <a:extLst>
                <a:ext uri="{FF2B5EF4-FFF2-40B4-BE49-F238E27FC236}">
                  <a16:creationId xmlns:a16="http://schemas.microsoft.com/office/drawing/2014/main" id="{F7030DB2-B36F-4EDF-A7EC-E3F5013394E5}"/>
                </a:ext>
              </a:extLst>
            </p:cNvPr>
            <p:cNvSpPr txBox="1">
              <a:spLocks noChangeArrowheads="1"/>
            </p:cNvSpPr>
            <p:nvPr/>
          </p:nvSpPr>
          <p:spPr bwMode="auto">
            <a:xfrm>
              <a:off x="586" y="3191"/>
              <a:ext cx="3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rPr>
                <a:t>p</a:t>
              </a:r>
            </a:p>
          </p:txBody>
        </p:sp>
      </p:grpSp>
      <p:sp>
        <p:nvSpPr>
          <p:cNvPr id="239690" name="Freeform 74">
            <a:extLst>
              <a:ext uri="{FF2B5EF4-FFF2-40B4-BE49-F238E27FC236}">
                <a16:creationId xmlns:a16="http://schemas.microsoft.com/office/drawing/2014/main" id="{E19D0440-21D2-48D9-B874-34436354AA3F}"/>
              </a:ext>
            </a:extLst>
          </p:cNvPr>
          <p:cNvSpPr>
            <a:spLocks/>
          </p:cNvSpPr>
          <p:nvPr/>
        </p:nvSpPr>
        <p:spPr bwMode="auto">
          <a:xfrm>
            <a:off x="2479675" y="5235575"/>
            <a:ext cx="471488" cy="369888"/>
          </a:xfrm>
          <a:custGeom>
            <a:avLst/>
            <a:gdLst>
              <a:gd name="T0" fmla="*/ 2147483647 w 297"/>
              <a:gd name="T1" fmla="*/ 2147483647 h 529"/>
              <a:gd name="T2" fmla="*/ 2147483647 w 297"/>
              <a:gd name="T3" fmla="*/ 2147483647 h 529"/>
              <a:gd name="T4" fmla="*/ 0 w 297"/>
              <a:gd name="T5" fmla="*/ 0 h 529"/>
              <a:gd name="T6" fmla="*/ 0 60000 65536"/>
              <a:gd name="T7" fmla="*/ 0 60000 65536"/>
              <a:gd name="T8" fmla="*/ 0 60000 65536"/>
            </a:gdLst>
            <a:ahLst/>
            <a:cxnLst>
              <a:cxn ang="T6">
                <a:pos x="T0" y="T1"/>
              </a:cxn>
              <a:cxn ang="T7">
                <a:pos x="T2" y="T3"/>
              </a:cxn>
              <a:cxn ang="T8">
                <a:pos x="T4" y="T5"/>
              </a:cxn>
            </a:cxnLst>
            <a:rect l="0" t="0" r="r" b="b"/>
            <a:pathLst>
              <a:path w="297" h="529">
                <a:moveTo>
                  <a:pt x="297" y="529"/>
                </a:moveTo>
                <a:cubicBezTo>
                  <a:pt x="283" y="476"/>
                  <a:pt x="261" y="301"/>
                  <a:pt x="212" y="213"/>
                </a:cubicBezTo>
                <a:cubicBezTo>
                  <a:pt x="163" y="125"/>
                  <a:pt x="44" y="44"/>
                  <a:pt x="0" y="0"/>
                </a:cubicBezTo>
              </a:path>
            </a:pathLst>
          </a:custGeom>
          <a:noFill/>
          <a:ln w="38100" cap="flat" cmpd="sng">
            <a:solidFill>
              <a:srgbClr val="FF33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239691" name="Rectangle 75">
            <a:extLst>
              <a:ext uri="{FF2B5EF4-FFF2-40B4-BE49-F238E27FC236}">
                <a16:creationId xmlns:a16="http://schemas.microsoft.com/office/drawing/2014/main" id="{FFE936D1-8FDB-49D0-9504-409339AEF324}"/>
              </a:ext>
            </a:extLst>
          </p:cNvPr>
          <p:cNvSpPr>
            <a:spLocks noChangeArrowheads="1"/>
          </p:cNvSpPr>
          <p:nvPr/>
        </p:nvSpPr>
        <p:spPr bwMode="auto">
          <a:xfrm>
            <a:off x="2133600" y="5732463"/>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solidFill>
                  <a:srgbClr val="FF0000"/>
                </a:solidFill>
              </a:rPr>
              <a:t>1</a:t>
            </a:r>
          </a:p>
        </p:txBody>
      </p:sp>
      <p:sp>
        <p:nvSpPr>
          <p:cNvPr id="97346" name="灯片编号占位符 2">
            <a:extLst>
              <a:ext uri="{FF2B5EF4-FFF2-40B4-BE49-F238E27FC236}">
                <a16:creationId xmlns:a16="http://schemas.microsoft.com/office/drawing/2014/main" id="{CAD97EDF-BD01-433D-9B6C-4F8038D8A3B8}"/>
              </a:ext>
            </a:extLst>
          </p:cNvPr>
          <p:cNvSpPr>
            <a:spLocks noGrp="1"/>
          </p:cNvSpPr>
          <p:nvPr>
            <p:ph type="sldNum" sz="quarter" idx="12"/>
          </p:nvPr>
        </p:nvSpPr>
        <p:spPr>
          <a:xfrm>
            <a:off x="6731520" y="6534299"/>
            <a:ext cx="3311525" cy="21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C37297EB-4156-4C1B-8726-BE34403A47FF}" type="slidenum">
              <a:rPr lang="ko-KR" altLang="en-US" sz="1200">
                <a:latin typeface="Verdana" panose="020B0604030504040204" pitchFamily="34" charset="0"/>
              </a:rPr>
              <a:pPr algn="ctr" eaLnBrk="1" hangingPunct="1"/>
              <a:t>107</a:t>
            </a:fld>
            <a:endParaRPr lang="en-US" altLang="ko-KR" sz="1200" dirty="0">
              <a:latin typeface="Verdana" panose="020B0604030504040204" pitchFamily="34" charset="0"/>
            </a:endParaRPr>
          </a:p>
        </p:txBody>
      </p:sp>
      <p:sp>
        <p:nvSpPr>
          <p:cNvPr id="97347" name="Text Box 9">
            <a:extLst>
              <a:ext uri="{FF2B5EF4-FFF2-40B4-BE49-F238E27FC236}">
                <a16:creationId xmlns:a16="http://schemas.microsoft.com/office/drawing/2014/main" id="{5218CA80-2CD0-48F1-B524-6A6C0246D945}"/>
              </a:ext>
            </a:extLst>
          </p:cNvPr>
          <p:cNvSpPr txBox="1">
            <a:spLocks noChangeArrowheads="1"/>
          </p:cNvSpPr>
          <p:nvPr/>
        </p:nvSpPr>
        <p:spPr bwMode="auto">
          <a:xfrm>
            <a:off x="1187450" y="80963"/>
            <a:ext cx="6915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sz="4000" b="1" dirty="0">
                <a:solidFill>
                  <a:schemeClr val="bg1"/>
                </a:solidFill>
              </a:rPr>
              <a:t>6.4 </a:t>
            </a:r>
            <a:r>
              <a:rPr lang="zh-CN" altLang="en-US" sz="4000" b="1" dirty="0">
                <a:solidFill>
                  <a:schemeClr val="bg1"/>
                </a:solidFill>
              </a:rPr>
              <a:t>遍历二叉树和线索二叉树</a:t>
            </a:r>
          </a:p>
        </p:txBody>
      </p:sp>
      <p:grpSp>
        <p:nvGrpSpPr>
          <p:cNvPr id="75" name="Group 66">
            <a:extLst>
              <a:ext uri="{FF2B5EF4-FFF2-40B4-BE49-F238E27FC236}">
                <a16:creationId xmlns:a16="http://schemas.microsoft.com/office/drawing/2014/main" id="{2F24222D-7D77-4A55-B768-CD23CAC7E0D6}"/>
              </a:ext>
            </a:extLst>
          </p:cNvPr>
          <p:cNvGrpSpPr>
            <a:grpSpLocks/>
          </p:cNvGrpSpPr>
          <p:nvPr/>
        </p:nvGrpSpPr>
        <p:grpSpPr bwMode="auto">
          <a:xfrm>
            <a:off x="395288" y="5157788"/>
            <a:ext cx="841375" cy="804862"/>
            <a:chOff x="334" y="3157"/>
            <a:chExt cx="530" cy="507"/>
          </a:xfrm>
        </p:grpSpPr>
        <p:sp>
          <p:nvSpPr>
            <p:cNvPr id="97349" name="Line 67">
              <a:extLst>
                <a:ext uri="{FF2B5EF4-FFF2-40B4-BE49-F238E27FC236}">
                  <a16:creationId xmlns:a16="http://schemas.microsoft.com/office/drawing/2014/main" id="{0D0629A8-F750-4DD3-877A-473B29C6460D}"/>
                </a:ext>
              </a:extLst>
            </p:cNvPr>
            <p:cNvSpPr>
              <a:spLocks noChangeShapeType="1"/>
            </p:cNvSpPr>
            <p:nvPr/>
          </p:nvSpPr>
          <p:spPr bwMode="auto">
            <a:xfrm flipV="1">
              <a:off x="545" y="3157"/>
              <a:ext cx="115" cy="271"/>
            </a:xfrm>
            <a:prstGeom prst="line">
              <a:avLst/>
            </a:prstGeom>
            <a:noFill/>
            <a:ln w="38100">
              <a:solidFill>
                <a:srgbClr val="FF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7350" name="Text Box 68">
              <a:extLst>
                <a:ext uri="{FF2B5EF4-FFF2-40B4-BE49-F238E27FC236}">
                  <a16:creationId xmlns:a16="http://schemas.microsoft.com/office/drawing/2014/main" id="{2C42EE15-E675-47BF-9F14-D59F7B64D12F}"/>
                </a:ext>
              </a:extLst>
            </p:cNvPr>
            <p:cNvSpPr txBox="1">
              <a:spLocks noChangeArrowheads="1"/>
            </p:cNvSpPr>
            <p:nvPr/>
          </p:nvSpPr>
          <p:spPr bwMode="auto">
            <a:xfrm>
              <a:off x="334" y="3376"/>
              <a:ext cx="5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3300"/>
                  </a:solidFill>
                </a:rPr>
                <a:t>pre</a:t>
              </a:r>
            </a:p>
          </p:txBody>
        </p:sp>
      </p:grpSp>
      <p:grpSp>
        <p:nvGrpSpPr>
          <p:cNvPr id="73" name="Group 70">
            <a:extLst>
              <a:ext uri="{FF2B5EF4-FFF2-40B4-BE49-F238E27FC236}">
                <a16:creationId xmlns:a16="http://schemas.microsoft.com/office/drawing/2014/main" id="{D1DC3484-8AB5-449B-8805-1D683C5C494C}"/>
              </a:ext>
            </a:extLst>
          </p:cNvPr>
          <p:cNvGrpSpPr>
            <a:grpSpLocks/>
          </p:cNvGrpSpPr>
          <p:nvPr/>
        </p:nvGrpSpPr>
        <p:grpSpPr bwMode="auto">
          <a:xfrm>
            <a:off x="6874102" y="943206"/>
            <a:ext cx="546099" cy="757238"/>
            <a:chOff x="593" y="3127"/>
            <a:chExt cx="344" cy="477"/>
          </a:xfrm>
        </p:grpSpPr>
        <p:sp>
          <p:nvSpPr>
            <p:cNvPr id="74" name="Line 71">
              <a:extLst>
                <a:ext uri="{FF2B5EF4-FFF2-40B4-BE49-F238E27FC236}">
                  <a16:creationId xmlns:a16="http://schemas.microsoft.com/office/drawing/2014/main" id="{A2A61621-31E9-4F74-A5B3-8329514E2DD7}"/>
                </a:ext>
              </a:extLst>
            </p:cNvPr>
            <p:cNvSpPr>
              <a:spLocks noChangeShapeType="1"/>
            </p:cNvSpPr>
            <p:nvPr/>
          </p:nvSpPr>
          <p:spPr bwMode="auto">
            <a:xfrm flipH="1" flipV="1">
              <a:off x="660" y="3127"/>
              <a:ext cx="1" cy="291"/>
            </a:xfrm>
            <a:prstGeom prst="line">
              <a:avLst/>
            </a:prstGeom>
            <a:noFill/>
            <a:ln w="38100">
              <a:solidFill>
                <a:srgbClr val="FF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6" name="Text Box 72">
              <a:extLst>
                <a:ext uri="{FF2B5EF4-FFF2-40B4-BE49-F238E27FC236}">
                  <a16:creationId xmlns:a16="http://schemas.microsoft.com/office/drawing/2014/main" id="{5A0B4686-0C41-4579-A82C-2CB11254A771}"/>
                </a:ext>
              </a:extLst>
            </p:cNvPr>
            <p:cNvSpPr txBox="1">
              <a:spLocks noChangeArrowheads="1"/>
            </p:cNvSpPr>
            <p:nvPr/>
          </p:nvSpPr>
          <p:spPr bwMode="auto">
            <a:xfrm>
              <a:off x="593" y="3316"/>
              <a:ext cx="3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solidFill>
                    <a:srgbClr val="FF0000"/>
                  </a:solidFill>
                </a:rPr>
                <a:t>p</a:t>
              </a:r>
            </a:p>
          </p:txBody>
        </p:sp>
      </p:grpSp>
      <p:grpSp>
        <p:nvGrpSpPr>
          <p:cNvPr id="2" name="组合 1">
            <a:extLst>
              <a:ext uri="{FF2B5EF4-FFF2-40B4-BE49-F238E27FC236}">
                <a16:creationId xmlns:a16="http://schemas.microsoft.com/office/drawing/2014/main" id="{36CC808D-3AC5-4AF8-9414-9D46BF4E8797}"/>
              </a:ext>
            </a:extLst>
          </p:cNvPr>
          <p:cNvGrpSpPr/>
          <p:nvPr/>
        </p:nvGrpSpPr>
        <p:grpSpPr>
          <a:xfrm>
            <a:off x="6420985" y="923247"/>
            <a:ext cx="841375" cy="764759"/>
            <a:chOff x="6355669" y="890589"/>
            <a:chExt cx="841375" cy="764759"/>
          </a:xfrm>
        </p:grpSpPr>
        <p:sp>
          <p:nvSpPr>
            <p:cNvPr id="77" name="Line 67">
              <a:extLst>
                <a:ext uri="{FF2B5EF4-FFF2-40B4-BE49-F238E27FC236}">
                  <a16:creationId xmlns:a16="http://schemas.microsoft.com/office/drawing/2014/main" id="{9AF286C2-3286-4378-81CB-86DB3C0EEC96}"/>
                </a:ext>
              </a:extLst>
            </p:cNvPr>
            <p:cNvSpPr>
              <a:spLocks noChangeShapeType="1"/>
            </p:cNvSpPr>
            <p:nvPr/>
          </p:nvSpPr>
          <p:spPr bwMode="auto">
            <a:xfrm flipH="1" flipV="1">
              <a:off x="6671104" y="890589"/>
              <a:ext cx="1586" cy="461962"/>
            </a:xfrm>
            <a:prstGeom prst="line">
              <a:avLst/>
            </a:prstGeom>
            <a:noFill/>
            <a:ln w="38100">
              <a:solidFill>
                <a:srgbClr val="FF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8" name="Text Box 68">
              <a:extLst>
                <a:ext uri="{FF2B5EF4-FFF2-40B4-BE49-F238E27FC236}">
                  <a16:creationId xmlns:a16="http://schemas.microsoft.com/office/drawing/2014/main" id="{DA03A117-3E73-46A7-B85A-CAB80F42032A}"/>
                </a:ext>
              </a:extLst>
            </p:cNvPr>
            <p:cNvSpPr txBox="1">
              <a:spLocks noChangeArrowheads="1"/>
            </p:cNvSpPr>
            <p:nvPr/>
          </p:nvSpPr>
          <p:spPr bwMode="auto">
            <a:xfrm>
              <a:off x="6355669" y="1198148"/>
              <a:ext cx="841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solidFill>
                    <a:srgbClr val="FF3300"/>
                  </a:solidFill>
                </a:rPr>
                <a:t>pre</a:t>
              </a:r>
            </a:p>
          </p:txBody>
        </p:sp>
      </p:grpSp>
      <p:sp>
        <p:nvSpPr>
          <p:cNvPr id="79" name="文本框 78">
            <a:extLst>
              <a:ext uri="{FF2B5EF4-FFF2-40B4-BE49-F238E27FC236}">
                <a16:creationId xmlns:a16="http://schemas.microsoft.com/office/drawing/2014/main" id="{3370A56B-2050-4BAF-9820-BCDA4EF4E1A6}"/>
              </a:ext>
            </a:extLst>
          </p:cNvPr>
          <p:cNvSpPr txBox="1"/>
          <p:nvPr/>
        </p:nvSpPr>
        <p:spPr>
          <a:xfrm>
            <a:off x="5046611" y="500211"/>
            <a:ext cx="3382334" cy="4616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zh-CN" altLang="en-US" dirty="0"/>
              <a:t>中序遍历：</a:t>
            </a:r>
            <a:r>
              <a:rPr lang="en-US" altLang="zh-CN" dirty="0"/>
              <a:t>DGBAECF</a:t>
            </a:r>
            <a:endParaRPr lang="zh-CN" altLang="en-US" dirty="0"/>
          </a:p>
        </p:txBody>
      </p:sp>
      <p:sp>
        <p:nvSpPr>
          <p:cNvPr id="80" name="Freeform 74">
            <a:extLst>
              <a:ext uri="{FF2B5EF4-FFF2-40B4-BE49-F238E27FC236}">
                <a16:creationId xmlns:a16="http://schemas.microsoft.com/office/drawing/2014/main" id="{C530B8F8-4749-4E53-8E57-C506B4466693}"/>
              </a:ext>
            </a:extLst>
          </p:cNvPr>
          <p:cNvSpPr>
            <a:spLocks/>
          </p:cNvSpPr>
          <p:nvPr/>
        </p:nvSpPr>
        <p:spPr bwMode="auto">
          <a:xfrm>
            <a:off x="649677" y="4355065"/>
            <a:ext cx="471488" cy="369888"/>
          </a:xfrm>
          <a:custGeom>
            <a:avLst/>
            <a:gdLst>
              <a:gd name="T0" fmla="*/ 2147483647 w 297"/>
              <a:gd name="T1" fmla="*/ 2147483647 h 529"/>
              <a:gd name="T2" fmla="*/ 2147483647 w 297"/>
              <a:gd name="T3" fmla="*/ 2147483647 h 529"/>
              <a:gd name="T4" fmla="*/ 0 w 297"/>
              <a:gd name="T5" fmla="*/ 0 h 529"/>
              <a:gd name="T6" fmla="*/ 0 60000 65536"/>
              <a:gd name="T7" fmla="*/ 0 60000 65536"/>
              <a:gd name="T8" fmla="*/ 0 60000 65536"/>
            </a:gdLst>
            <a:ahLst/>
            <a:cxnLst>
              <a:cxn ang="T6">
                <a:pos x="T0" y="T1"/>
              </a:cxn>
              <a:cxn ang="T7">
                <a:pos x="T2" y="T3"/>
              </a:cxn>
              <a:cxn ang="T8">
                <a:pos x="T4" y="T5"/>
              </a:cxn>
            </a:cxnLst>
            <a:rect l="0" t="0" r="r" b="b"/>
            <a:pathLst>
              <a:path w="297" h="529">
                <a:moveTo>
                  <a:pt x="297" y="529"/>
                </a:moveTo>
                <a:cubicBezTo>
                  <a:pt x="283" y="476"/>
                  <a:pt x="261" y="301"/>
                  <a:pt x="212" y="213"/>
                </a:cubicBezTo>
                <a:cubicBezTo>
                  <a:pt x="163" y="125"/>
                  <a:pt x="44" y="44"/>
                  <a:pt x="0" y="0"/>
                </a:cubicBezTo>
              </a:path>
            </a:pathLst>
          </a:custGeom>
          <a:noFill/>
          <a:ln w="38100" cap="flat" cmpd="sng">
            <a:solidFill>
              <a:srgbClr val="FF33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82" name="Rectangle 69">
            <a:extLst>
              <a:ext uri="{FF2B5EF4-FFF2-40B4-BE49-F238E27FC236}">
                <a16:creationId xmlns:a16="http://schemas.microsoft.com/office/drawing/2014/main" id="{DF6A554D-DAC0-48E9-9393-279FD77767B7}"/>
              </a:ext>
            </a:extLst>
          </p:cNvPr>
          <p:cNvSpPr>
            <a:spLocks noChangeArrowheads="1"/>
          </p:cNvSpPr>
          <p:nvPr/>
        </p:nvSpPr>
        <p:spPr bwMode="auto">
          <a:xfrm>
            <a:off x="4019550" y="5769275"/>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solidFill>
                  <a:srgbClr val="FF0000"/>
                </a:solidFill>
              </a:rPr>
              <a:t>1</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39686"/>
                                        </p:tgtEl>
                                        <p:attrNameLst>
                                          <p:attrName>style.visibility</p:attrName>
                                        </p:attrNameLst>
                                      </p:cBhvr>
                                      <p:to>
                                        <p:strVal val="visible"/>
                                      </p:to>
                                    </p:set>
                                    <p:animEffect transition="in" filter="wipe(down)">
                                      <p:cBhvr>
                                        <p:cTn id="7" dur="500"/>
                                        <p:tgtEl>
                                          <p:spTgt spid="239686"/>
                                        </p:tgtEl>
                                      </p:cBhvr>
                                    </p:animEffect>
                                  </p:childTnLst>
                                </p:cTn>
                              </p:par>
                              <p:par>
                                <p:cTn id="8" presetID="22" presetClass="entr" presetSubtype="4" fill="hold" nodeType="withEffect">
                                  <p:stCondLst>
                                    <p:cond delay="0"/>
                                  </p:stCondLst>
                                  <p:childTnLst>
                                    <p:set>
                                      <p:cBhvr>
                                        <p:cTn id="9" dur="1" fill="hold">
                                          <p:stCondLst>
                                            <p:cond delay="0"/>
                                          </p:stCondLst>
                                        </p:cTn>
                                        <p:tgtEl>
                                          <p:spTgt spid="73"/>
                                        </p:tgtEl>
                                        <p:attrNameLst>
                                          <p:attrName>style.visibility</p:attrName>
                                        </p:attrNameLst>
                                      </p:cBhvr>
                                      <p:to>
                                        <p:strVal val="visible"/>
                                      </p:to>
                                    </p:set>
                                    <p:animEffect transition="in" filter="wipe(down)">
                                      <p:cBhvr>
                                        <p:cTn id="10" dur="500"/>
                                        <p:tgtEl>
                                          <p:spTgt spid="7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75"/>
                                        </p:tgtEl>
                                        <p:attrNameLst>
                                          <p:attrName>style.visibility</p:attrName>
                                        </p:attrNameLst>
                                      </p:cBhvr>
                                      <p:to>
                                        <p:strVal val="visible"/>
                                      </p:to>
                                    </p:set>
                                    <p:animEffect transition="in" filter="wipe(down)">
                                      <p:cBhvr>
                                        <p:cTn id="15" dur="500"/>
                                        <p:tgtEl>
                                          <p:spTgt spid="75"/>
                                        </p:tgtEl>
                                      </p:cBhvr>
                                    </p:animEffect>
                                  </p:childTnLst>
                                </p:cTn>
                              </p:par>
                              <p:par>
                                <p:cTn id="16" presetID="1" presetClass="entr" presetSubtype="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39691"/>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xit" presetSubtype="0" fill="hold" grpId="0" nodeType="clickEffect">
                                  <p:stCondLst>
                                    <p:cond delay="0"/>
                                  </p:stCondLst>
                                  <p:childTnLst>
                                    <p:set>
                                      <p:cBhvr>
                                        <p:cTn id="25" dur="1" fill="hold">
                                          <p:stCondLst>
                                            <p:cond delay="0"/>
                                          </p:stCondLst>
                                        </p:cTn>
                                        <p:tgtEl>
                                          <p:spTgt spid="239671"/>
                                        </p:tgtEl>
                                        <p:attrNameLst>
                                          <p:attrName>style.visibility</p:attrName>
                                        </p:attrNameLst>
                                      </p:cBhvr>
                                      <p:to>
                                        <p:strVal val="hidden"/>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nodeType="clickEffect">
                                  <p:stCondLst>
                                    <p:cond delay="0"/>
                                  </p:stCondLst>
                                  <p:childTnLst>
                                    <p:set>
                                      <p:cBhvr>
                                        <p:cTn id="29" dur="1" fill="hold">
                                          <p:stCondLst>
                                            <p:cond delay="0"/>
                                          </p:stCondLst>
                                        </p:cTn>
                                        <p:tgtEl>
                                          <p:spTgt spid="239690"/>
                                        </p:tgtEl>
                                        <p:attrNameLst>
                                          <p:attrName>style.visibility</p:attrName>
                                        </p:attrNameLst>
                                      </p:cBhvr>
                                      <p:to>
                                        <p:strVal val="visible"/>
                                      </p:to>
                                    </p:set>
                                    <p:animEffect transition="in" filter="wipe(down)">
                                      <p:cBhvr>
                                        <p:cTn id="30" dur="500"/>
                                        <p:tgtEl>
                                          <p:spTgt spid="23969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71" grpId="0"/>
      <p:bldP spid="239691" grpId="0"/>
      <p:bldP spid="82"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4">
            <a:extLst>
              <a:ext uri="{FF2B5EF4-FFF2-40B4-BE49-F238E27FC236}">
                <a16:creationId xmlns:a16="http://schemas.microsoft.com/office/drawing/2014/main" id="{7A999E65-BCD3-4863-B120-9BDAEE8AAD83}"/>
              </a:ext>
            </a:extLst>
          </p:cNvPr>
          <p:cNvSpPr>
            <a:spLocks noChangeArrowheads="1"/>
          </p:cNvSpPr>
          <p:nvPr/>
        </p:nvSpPr>
        <p:spPr bwMode="auto">
          <a:xfrm>
            <a:off x="3187700" y="2105025"/>
            <a:ext cx="2339975" cy="395288"/>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chemeClr val="bg1"/>
              </a:solidFill>
            </a:endParaRPr>
          </a:p>
        </p:txBody>
      </p:sp>
      <p:sp>
        <p:nvSpPr>
          <p:cNvPr id="98307" name="Rectangle 5">
            <a:extLst>
              <a:ext uri="{FF2B5EF4-FFF2-40B4-BE49-F238E27FC236}">
                <a16:creationId xmlns:a16="http://schemas.microsoft.com/office/drawing/2014/main" id="{9C3E986D-191B-4B6C-AE75-F6F4FC75998B}"/>
              </a:ext>
            </a:extLst>
          </p:cNvPr>
          <p:cNvSpPr>
            <a:spLocks noChangeArrowheads="1"/>
          </p:cNvSpPr>
          <p:nvPr/>
        </p:nvSpPr>
        <p:spPr bwMode="auto">
          <a:xfrm>
            <a:off x="4154488" y="2105025"/>
            <a:ext cx="450850" cy="395288"/>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A</a:t>
            </a:r>
          </a:p>
        </p:txBody>
      </p:sp>
      <p:sp>
        <p:nvSpPr>
          <p:cNvPr id="98308" name="Line 6">
            <a:extLst>
              <a:ext uri="{FF2B5EF4-FFF2-40B4-BE49-F238E27FC236}">
                <a16:creationId xmlns:a16="http://schemas.microsoft.com/office/drawing/2014/main" id="{8494FB19-B25D-4D21-A476-9F9EC26B55BC}"/>
              </a:ext>
            </a:extLst>
          </p:cNvPr>
          <p:cNvSpPr>
            <a:spLocks noChangeShapeType="1"/>
          </p:cNvSpPr>
          <p:nvPr/>
        </p:nvSpPr>
        <p:spPr bwMode="auto">
          <a:xfrm>
            <a:off x="3917950" y="1592263"/>
            <a:ext cx="241300" cy="482600"/>
          </a:xfrm>
          <a:prstGeom prst="line">
            <a:avLst/>
          </a:prstGeom>
          <a:noFill/>
          <a:ln w="2857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8309" name="Freeform 8">
            <a:extLst>
              <a:ext uri="{FF2B5EF4-FFF2-40B4-BE49-F238E27FC236}">
                <a16:creationId xmlns:a16="http://schemas.microsoft.com/office/drawing/2014/main" id="{2D7572FA-5489-405D-8F73-F23F8C685101}"/>
              </a:ext>
            </a:extLst>
          </p:cNvPr>
          <p:cNvSpPr>
            <a:spLocks/>
          </p:cNvSpPr>
          <p:nvPr/>
        </p:nvSpPr>
        <p:spPr bwMode="auto">
          <a:xfrm>
            <a:off x="4848225" y="2441575"/>
            <a:ext cx="655638" cy="723900"/>
          </a:xfrm>
          <a:custGeom>
            <a:avLst/>
            <a:gdLst>
              <a:gd name="T0" fmla="*/ 0 w 469"/>
              <a:gd name="T1" fmla="*/ 0 h 544"/>
              <a:gd name="T2" fmla="*/ 2147483647 w 469"/>
              <a:gd name="T3" fmla="*/ 2147483647 h 544"/>
              <a:gd name="T4" fmla="*/ 0 60000 65536"/>
              <a:gd name="T5" fmla="*/ 0 60000 65536"/>
            </a:gdLst>
            <a:ahLst/>
            <a:cxnLst>
              <a:cxn ang="T4">
                <a:pos x="T0" y="T1"/>
              </a:cxn>
              <a:cxn ang="T5">
                <a:pos x="T2" y="T3"/>
              </a:cxn>
            </a:cxnLst>
            <a:rect l="0" t="0" r="r" b="b"/>
            <a:pathLst>
              <a:path w="469" h="544">
                <a:moveTo>
                  <a:pt x="0" y="0"/>
                </a:moveTo>
                <a:lnTo>
                  <a:pt x="469" y="544"/>
                </a:lnTo>
              </a:path>
            </a:pathLst>
          </a:custGeom>
          <a:noFill/>
          <a:ln w="28575" cmpd="sng">
            <a:solidFill>
              <a:srgbClr val="000000"/>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8310" name="Line 9">
            <a:extLst>
              <a:ext uri="{FF2B5EF4-FFF2-40B4-BE49-F238E27FC236}">
                <a16:creationId xmlns:a16="http://schemas.microsoft.com/office/drawing/2014/main" id="{A02CDA2E-7773-4C28-8FE6-1606A1798C74}"/>
              </a:ext>
            </a:extLst>
          </p:cNvPr>
          <p:cNvSpPr>
            <a:spLocks noChangeShapeType="1"/>
          </p:cNvSpPr>
          <p:nvPr/>
        </p:nvSpPr>
        <p:spPr bwMode="auto">
          <a:xfrm>
            <a:off x="3679825" y="2111375"/>
            <a:ext cx="0" cy="398463"/>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8311" name="Line 10">
            <a:extLst>
              <a:ext uri="{FF2B5EF4-FFF2-40B4-BE49-F238E27FC236}">
                <a16:creationId xmlns:a16="http://schemas.microsoft.com/office/drawing/2014/main" id="{D177419A-1FBD-4143-906A-9CAFD5677A52}"/>
              </a:ext>
            </a:extLst>
          </p:cNvPr>
          <p:cNvSpPr>
            <a:spLocks noChangeShapeType="1"/>
          </p:cNvSpPr>
          <p:nvPr/>
        </p:nvSpPr>
        <p:spPr bwMode="auto">
          <a:xfrm>
            <a:off x="5078413" y="2098675"/>
            <a:ext cx="0" cy="398463"/>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8312" name="Rectangle 11">
            <a:extLst>
              <a:ext uri="{FF2B5EF4-FFF2-40B4-BE49-F238E27FC236}">
                <a16:creationId xmlns:a16="http://schemas.microsoft.com/office/drawing/2014/main" id="{2D687C77-5A16-44AF-9E43-1E8A96338D92}"/>
              </a:ext>
            </a:extLst>
          </p:cNvPr>
          <p:cNvSpPr>
            <a:spLocks noChangeArrowheads="1"/>
          </p:cNvSpPr>
          <p:nvPr/>
        </p:nvSpPr>
        <p:spPr bwMode="auto">
          <a:xfrm>
            <a:off x="768350" y="3270250"/>
            <a:ext cx="2339975" cy="395288"/>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chemeClr val="bg1"/>
              </a:solidFill>
            </a:endParaRPr>
          </a:p>
        </p:txBody>
      </p:sp>
      <p:sp>
        <p:nvSpPr>
          <p:cNvPr id="98313" name="Rectangle 12">
            <a:extLst>
              <a:ext uri="{FF2B5EF4-FFF2-40B4-BE49-F238E27FC236}">
                <a16:creationId xmlns:a16="http://schemas.microsoft.com/office/drawing/2014/main" id="{1FD127A1-2F6B-4A2A-BB16-15E040FC21CD}"/>
              </a:ext>
            </a:extLst>
          </p:cNvPr>
          <p:cNvSpPr>
            <a:spLocks noChangeArrowheads="1"/>
          </p:cNvSpPr>
          <p:nvPr/>
        </p:nvSpPr>
        <p:spPr bwMode="auto">
          <a:xfrm>
            <a:off x="1735138" y="3270250"/>
            <a:ext cx="450850" cy="395288"/>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B</a:t>
            </a:r>
          </a:p>
        </p:txBody>
      </p:sp>
      <p:sp>
        <p:nvSpPr>
          <p:cNvPr id="98314" name="Line 13">
            <a:extLst>
              <a:ext uri="{FF2B5EF4-FFF2-40B4-BE49-F238E27FC236}">
                <a16:creationId xmlns:a16="http://schemas.microsoft.com/office/drawing/2014/main" id="{5FE5E0A8-1777-4AA4-9407-341C0959D285}"/>
              </a:ext>
            </a:extLst>
          </p:cNvPr>
          <p:cNvSpPr>
            <a:spLocks noChangeShapeType="1"/>
          </p:cNvSpPr>
          <p:nvPr/>
        </p:nvSpPr>
        <p:spPr bwMode="auto">
          <a:xfrm>
            <a:off x="1260475" y="3276600"/>
            <a:ext cx="0" cy="398463"/>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8315" name="Line 14">
            <a:extLst>
              <a:ext uri="{FF2B5EF4-FFF2-40B4-BE49-F238E27FC236}">
                <a16:creationId xmlns:a16="http://schemas.microsoft.com/office/drawing/2014/main" id="{70CE5A9E-3B32-46FB-8B27-E6772524B783}"/>
              </a:ext>
            </a:extLst>
          </p:cNvPr>
          <p:cNvSpPr>
            <a:spLocks noChangeShapeType="1"/>
          </p:cNvSpPr>
          <p:nvPr/>
        </p:nvSpPr>
        <p:spPr bwMode="auto">
          <a:xfrm>
            <a:off x="2659063" y="3263900"/>
            <a:ext cx="0" cy="398463"/>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8316" name="Rectangle 15">
            <a:extLst>
              <a:ext uri="{FF2B5EF4-FFF2-40B4-BE49-F238E27FC236}">
                <a16:creationId xmlns:a16="http://schemas.microsoft.com/office/drawing/2014/main" id="{B88D2BF9-6647-4A05-A04E-94B1592671DC}"/>
              </a:ext>
            </a:extLst>
          </p:cNvPr>
          <p:cNvSpPr>
            <a:spLocks noChangeArrowheads="1"/>
          </p:cNvSpPr>
          <p:nvPr/>
        </p:nvSpPr>
        <p:spPr bwMode="auto">
          <a:xfrm>
            <a:off x="5030788" y="3255963"/>
            <a:ext cx="2339975" cy="395287"/>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chemeClr val="bg1"/>
              </a:solidFill>
            </a:endParaRPr>
          </a:p>
        </p:txBody>
      </p:sp>
      <p:sp>
        <p:nvSpPr>
          <p:cNvPr id="98317" name="Rectangle 16">
            <a:extLst>
              <a:ext uri="{FF2B5EF4-FFF2-40B4-BE49-F238E27FC236}">
                <a16:creationId xmlns:a16="http://schemas.microsoft.com/office/drawing/2014/main" id="{4B679C2E-1505-4067-A2B6-1761E0E42D9E}"/>
              </a:ext>
            </a:extLst>
          </p:cNvPr>
          <p:cNvSpPr>
            <a:spLocks noChangeArrowheads="1"/>
          </p:cNvSpPr>
          <p:nvPr/>
        </p:nvSpPr>
        <p:spPr bwMode="auto">
          <a:xfrm>
            <a:off x="5997575" y="3255963"/>
            <a:ext cx="450850" cy="395287"/>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C</a:t>
            </a:r>
          </a:p>
        </p:txBody>
      </p:sp>
      <p:sp>
        <p:nvSpPr>
          <p:cNvPr id="98318" name="Line 17">
            <a:extLst>
              <a:ext uri="{FF2B5EF4-FFF2-40B4-BE49-F238E27FC236}">
                <a16:creationId xmlns:a16="http://schemas.microsoft.com/office/drawing/2014/main" id="{1F8DEA07-2D60-4DAC-A593-AB7EAD6D8C6E}"/>
              </a:ext>
            </a:extLst>
          </p:cNvPr>
          <p:cNvSpPr>
            <a:spLocks noChangeShapeType="1"/>
          </p:cNvSpPr>
          <p:nvPr/>
        </p:nvSpPr>
        <p:spPr bwMode="auto">
          <a:xfrm>
            <a:off x="5522913" y="3262313"/>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8319" name="Line 18">
            <a:extLst>
              <a:ext uri="{FF2B5EF4-FFF2-40B4-BE49-F238E27FC236}">
                <a16:creationId xmlns:a16="http://schemas.microsoft.com/office/drawing/2014/main" id="{C4153144-987B-49DD-8222-2554CD276F7A}"/>
              </a:ext>
            </a:extLst>
          </p:cNvPr>
          <p:cNvSpPr>
            <a:spLocks noChangeShapeType="1"/>
          </p:cNvSpPr>
          <p:nvPr/>
        </p:nvSpPr>
        <p:spPr bwMode="auto">
          <a:xfrm>
            <a:off x="6921500" y="3249613"/>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8320" name="Rectangle 19">
            <a:extLst>
              <a:ext uri="{FF2B5EF4-FFF2-40B4-BE49-F238E27FC236}">
                <a16:creationId xmlns:a16="http://schemas.microsoft.com/office/drawing/2014/main" id="{204A7AB5-1F9C-4754-B261-3F6730195845}"/>
              </a:ext>
            </a:extLst>
          </p:cNvPr>
          <p:cNvSpPr>
            <a:spLocks noChangeArrowheads="1"/>
          </p:cNvSpPr>
          <p:nvPr/>
        </p:nvSpPr>
        <p:spPr bwMode="auto">
          <a:xfrm>
            <a:off x="457200" y="4583113"/>
            <a:ext cx="2339975" cy="395287"/>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rgbClr val="FF0000"/>
              </a:solidFill>
            </a:endParaRPr>
          </a:p>
        </p:txBody>
      </p:sp>
      <p:sp>
        <p:nvSpPr>
          <p:cNvPr id="98321" name="Rectangle 20">
            <a:extLst>
              <a:ext uri="{FF2B5EF4-FFF2-40B4-BE49-F238E27FC236}">
                <a16:creationId xmlns:a16="http://schemas.microsoft.com/office/drawing/2014/main" id="{735EFCE7-D24E-4AC5-B927-FD29D27F5E23}"/>
              </a:ext>
            </a:extLst>
          </p:cNvPr>
          <p:cNvSpPr>
            <a:spLocks noChangeArrowheads="1"/>
          </p:cNvSpPr>
          <p:nvPr/>
        </p:nvSpPr>
        <p:spPr bwMode="auto">
          <a:xfrm>
            <a:off x="1423988" y="4583113"/>
            <a:ext cx="450850" cy="395287"/>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D</a:t>
            </a:r>
          </a:p>
        </p:txBody>
      </p:sp>
      <p:sp>
        <p:nvSpPr>
          <p:cNvPr id="98322" name="Line 21">
            <a:extLst>
              <a:ext uri="{FF2B5EF4-FFF2-40B4-BE49-F238E27FC236}">
                <a16:creationId xmlns:a16="http://schemas.microsoft.com/office/drawing/2014/main" id="{741FA758-D63E-4D72-94E3-28AF26796DAD}"/>
              </a:ext>
            </a:extLst>
          </p:cNvPr>
          <p:cNvSpPr>
            <a:spLocks noChangeShapeType="1"/>
          </p:cNvSpPr>
          <p:nvPr/>
        </p:nvSpPr>
        <p:spPr bwMode="auto">
          <a:xfrm>
            <a:off x="949325" y="4589463"/>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8323" name="Line 22">
            <a:extLst>
              <a:ext uri="{FF2B5EF4-FFF2-40B4-BE49-F238E27FC236}">
                <a16:creationId xmlns:a16="http://schemas.microsoft.com/office/drawing/2014/main" id="{76C33944-23A6-4828-B5C4-2FD80010D2CC}"/>
              </a:ext>
            </a:extLst>
          </p:cNvPr>
          <p:cNvSpPr>
            <a:spLocks noChangeShapeType="1"/>
          </p:cNvSpPr>
          <p:nvPr/>
        </p:nvSpPr>
        <p:spPr bwMode="auto">
          <a:xfrm>
            <a:off x="2347913" y="4576763"/>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8324" name="Rectangle 23">
            <a:extLst>
              <a:ext uri="{FF2B5EF4-FFF2-40B4-BE49-F238E27FC236}">
                <a16:creationId xmlns:a16="http://schemas.microsoft.com/office/drawing/2014/main" id="{D1A5D6B4-70CD-44D9-9B0F-5A6535EFF15B}"/>
              </a:ext>
            </a:extLst>
          </p:cNvPr>
          <p:cNvSpPr>
            <a:spLocks noChangeArrowheads="1"/>
          </p:cNvSpPr>
          <p:nvPr/>
        </p:nvSpPr>
        <p:spPr bwMode="auto">
          <a:xfrm>
            <a:off x="3332163" y="4567238"/>
            <a:ext cx="2339975" cy="395287"/>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chemeClr val="bg1"/>
              </a:solidFill>
            </a:endParaRPr>
          </a:p>
        </p:txBody>
      </p:sp>
      <p:sp>
        <p:nvSpPr>
          <p:cNvPr id="98325" name="Rectangle 24">
            <a:extLst>
              <a:ext uri="{FF2B5EF4-FFF2-40B4-BE49-F238E27FC236}">
                <a16:creationId xmlns:a16="http://schemas.microsoft.com/office/drawing/2014/main" id="{16EA1763-3FA6-4057-B492-7D302EA8A07D}"/>
              </a:ext>
            </a:extLst>
          </p:cNvPr>
          <p:cNvSpPr>
            <a:spLocks noChangeArrowheads="1"/>
          </p:cNvSpPr>
          <p:nvPr/>
        </p:nvSpPr>
        <p:spPr bwMode="auto">
          <a:xfrm>
            <a:off x="4298950" y="4567238"/>
            <a:ext cx="450850" cy="395287"/>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E</a:t>
            </a:r>
          </a:p>
        </p:txBody>
      </p:sp>
      <p:sp>
        <p:nvSpPr>
          <p:cNvPr id="98326" name="Line 25">
            <a:extLst>
              <a:ext uri="{FF2B5EF4-FFF2-40B4-BE49-F238E27FC236}">
                <a16:creationId xmlns:a16="http://schemas.microsoft.com/office/drawing/2014/main" id="{F6BFB054-A77E-4DD5-81B9-6CCF6C41D359}"/>
              </a:ext>
            </a:extLst>
          </p:cNvPr>
          <p:cNvSpPr>
            <a:spLocks noChangeShapeType="1"/>
          </p:cNvSpPr>
          <p:nvPr/>
        </p:nvSpPr>
        <p:spPr bwMode="auto">
          <a:xfrm>
            <a:off x="3824288" y="4573588"/>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8327" name="Line 26">
            <a:extLst>
              <a:ext uri="{FF2B5EF4-FFF2-40B4-BE49-F238E27FC236}">
                <a16:creationId xmlns:a16="http://schemas.microsoft.com/office/drawing/2014/main" id="{09D7A8D6-6D25-4296-8186-1C84084864B6}"/>
              </a:ext>
            </a:extLst>
          </p:cNvPr>
          <p:cNvSpPr>
            <a:spLocks noChangeShapeType="1"/>
          </p:cNvSpPr>
          <p:nvPr/>
        </p:nvSpPr>
        <p:spPr bwMode="auto">
          <a:xfrm>
            <a:off x="5222875" y="4560888"/>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8328" name="Rectangle 27">
            <a:extLst>
              <a:ext uri="{FF2B5EF4-FFF2-40B4-BE49-F238E27FC236}">
                <a16:creationId xmlns:a16="http://schemas.microsoft.com/office/drawing/2014/main" id="{78433F0F-77BB-4004-910B-15C58C438CB9}"/>
              </a:ext>
            </a:extLst>
          </p:cNvPr>
          <p:cNvSpPr>
            <a:spLocks noChangeArrowheads="1"/>
          </p:cNvSpPr>
          <p:nvPr/>
        </p:nvSpPr>
        <p:spPr bwMode="auto">
          <a:xfrm>
            <a:off x="6461125" y="4567238"/>
            <a:ext cx="2339975" cy="395287"/>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chemeClr val="bg1"/>
              </a:solidFill>
            </a:endParaRPr>
          </a:p>
        </p:txBody>
      </p:sp>
      <p:sp>
        <p:nvSpPr>
          <p:cNvPr id="98329" name="Rectangle 28">
            <a:extLst>
              <a:ext uri="{FF2B5EF4-FFF2-40B4-BE49-F238E27FC236}">
                <a16:creationId xmlns:a16="http://schemas.microsoft.com/office/drawing/2014/main" id="{3A3B5378-0A48-419C-A7EA-0C80E07B9479}"/>
              </a:ext>
            </a:extLst>
          </p:cNvPr>
          <p:cNvSpPr>
            <a:spLocks noChangeArrowheads="1"/>
          </p:cNvSpPr>
          <p:nvPr/>
        </p:nvSpPr>
        <p:spPr bwMode="auto">
          <a:xfrm>
            <a:off x="7427913" y="4567238"/>
            <a:ext cx="450850" cy="395287"/>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F</a:t>
            </a:r>
          </a:p>
        </p:txBody>
      </p:sp>
      <p:sp>
        <p:nvSpPr>
          <p:cNvPr id="98330" name="Line 29">
            <a:extLst>
              <a:ext uri="{FF2B5EF4-FFF2-40B4-BE49-F238E27FC236}">
                <a16:creationId xmlns:a16="http://schemas.microsoft.com/office/drawing/2014/main" id="{F963A37A-2192-4220-9A60-9055EBAC7060}"/>
              </a:ext>
            </a:extLst>
          </p:cNvPr>
          <p:cNvSpPr>
            <a:spLocks noChangeShapeType="1"/>
          </p:cNvSpPr>
          <p:nvPr/>
        </p:nvSpPr>
        <p:spPr bwMode="auto">
          <a:xfrm>
            <a:off x="6953250" y="4573588"/>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8331" name="Line 30">
            <a:extLst>
              <a:ext uri="{FF2B5EF4-FFF2-40B4-BE49-F238E27FC236}">
                <a16:creationId xmlns:a16="http://schemas.microsoft.com/office/drawing/2014/main" id="{65A770D9-72E2-40C8-AE61-302F487F036F}"/>
              </a:ext>
            </a:extLst>
          </p:cNvPr>
          <p:cNvSpPr>
            <a:spLocks noChangeShapeType="1"/>
          </p:cNvSpPr>
          <p:nvPr/>
        </p:nvSpPr>
        <p:spPr bwMode="auto">
          <a:xfrm>
            <a:off x="8351838" y="4560888"/>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8332" name="Rectangle 31">
            <a:extLst>
              <a:ext uri="{FF2B5EF4-FFF2-40B4-BE49-F238E27FC236}">
                <a16:creationId xmlns:a16="http://schemas.microsoft.com/office/drawing/2014/main" id="{C2E9E6E9-35EF-4026-9969-0E3FE4C64ACA}"/>
              </a:ext>
            </a:extLst>
          </p:cNvPr>
          <p:cNvSpPr>
            <a:spLocks noChangeArrowheads="1"/>
          </p:cNvSpPr>
          <p:nvPr/>
        </p:nvSpPr>
        <p:spPr bwMode="auto">
          <a:xfrm>
            <a:off x="2081213" y="5792788"/>
            <a:ext cx="2339975" cy="395287"/>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chemeClr val="bg1"/>
              </a:solidFill>
            </a:endParaRPr>
          </a:p>
        </p:txBody>
      </p:sp>
      <p:sp>
        <p:nvSpPr>
          <p:cNvPr id="98333" name="Rectangle 32">
            <a:extLst>
              <a:ext uri="{FF2B5EF4-FFF2-40B4-BE49-F238E27FC236}">
                <a16:creationId xmlns:a16="http://schemas.microsoft.com/office/drawing/2014/main" id="{AE31BE33-B724-4923-85FE-750C0956AB39}"/>
              </a:ext>
            </a:extLst>
          </p:cNvPr>
          <p:cNvSpPr>
            <a:spLocks noChangeArrowheads="1"/>
          </p:cNvSpPr>
          <p:nvPr/>
        </p:nvSpPr>
        <p:spPr bwMode="auto">
          <a:xfrm>
            <a:off x="3048000" y="5792788"/>
            <a:ext cx="450850" cy="395287"/>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G</a:t>
            </a:r>
          </a:p>
        </p:txBody>
      </p:sp>
      <p:sp>
        <p:nvSpPr>
          <p:cNvPr id="98334" name="Line 33">
            <a:extLst>
              <a:ext uri="{FF2B5EF4-FFF2-40B4-BE49-F238E27FC236}">
                <a16:creationId xmlns:a16="http://schemas.microsoft.com/office/drawing/2014/main" id="{18C03428-E564-4FB0-AE47-905EC1E4F878}"/>
              </a:ext>
            </a:extLst>
          </p:cNvPr>
          <p:cNvSpPr>
            <a:spLocks noChangeShapeType="1"/>
          </p:cNvSpPr>
          <p:nvPr/>
        </p:nvSpPr>
        <p:spPr bwMode="auto">
          <a:xfrm>
            <a:off x="2573338" y="5799138"/>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8335" name="Line 34">
            <a:extLst>
              <a:ext uri="{FF2B5EF4-FFF2-40B4-BE49-F238E27FC236}">
                <a16:creationId xmlns:a16="http://schemas.microsoft.com/office/drawing/2014/main" id="{34E6C91F-E8E1-4696-B79A-A40DBC250916}"/>
              </a:ext>
            </a:extLst>
          </p:cNvPr>
          <p:cNvSpPr>
            <a:spLocks noChangeShapeType="1"/>
          </p:cNvSpPr>
          <p:nvPr/>
        </p:nvSpPr>
        <p:spPr bwMode="auto">
          <a:xfrm>
            <a:off x="3971925" y="5786438"/>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8336" name="Rectangle 35">
            <a:extLst>
              <a:ext uri="{FF2B5EF4-FFF2-40B4-BE49-F238E27FC236}">
                <a16:creationId xmlns:a16="http://schemas.microsoft.com/office/drawing/2014/main" id="{157CBD49-5A51-46C7-B337-1752C32CDED6}"/>
              </a:ext>
            </a:extLst>
          </p:cNvPr>
          <p:cNvSpPr>
            <a:spLocks noChangeArrowheads="1"/>
          </p:cNvSpPr>
          <p:nvPr/>
        </p:nvSpPr>
        <p:spPr bwMode="auto">
          <a:xfrm>
            <a:off x="1009650" y="455295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bg1"/>
                </a:solidFill>
              </a:rPr>
              <a:t>∧</a:t>
            </a:r>
          </a:p>
        </p:txBody>
      </p:sp>
      <p:sp>
        <p:nvSpPr>
          <p:cNvPr id="98337" name="Rectangle 36">
            <a:extLst>
              <a:ext uri="{FF2B5EF4-FFF2-40B4-BE49-F238E27FC236}">
                <a16:creationId xmlns:a16="http://schemas.microsoft.com/office/drawing/2014/main" id="{00B07CE3-8319-494C-A0CE-C5B816A1FA06}"/>
              </a:ext>
            </a:extLst>
          </p:cNvPr>
          <p:cNvSpPr>
            <a:spLocks noChangeArrowheads="1"/>
          </p:cNvSpPr>
          <p:nvPr/>
        </p:nvSpPr>
        <p:spPr bwMode="auto">
          <a:xfrm>
            <a:off x="2235200" y="327025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bg1"/>
                </a:solidFill>
              </a:rPr>
              <a:t>∧</a:t>
            </a:r>
          </a:p>
        </p:txBody>
      </p:sp>
      <p:sp>
        <p:nvSpPr>
          <p:cNvPr id="98338" name="Rectangle 37">
            <a:extLst>
              <a:ext uri="{FF2B5EF4-FFF2-40B4-BE49-F238E27FC236}">
                <a16:creationId xmlns:a16="http://schemas.microsoft.com/office/drawing/2014/main" id="{2E3ECF4D-0947-4C59-8C32-31C9C6B24346}"/>
              </a:ext>
            </a:extLst>
          </p:cNvPr>
          <p:cNvSpPr>
            <a:spLocks noChangeArrowheads="1"/>
          </p:cNvSpPr>
          <p:nvPr/>
        </p:nvSpPr>
        <p:spPr bwMode="auto">
          <a:xfrm>
            <a:off x="3859213" y="456723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bg1"/>
                </a:solidFill>
              </a:rPr>
              <a:t>∧</a:t>
            </a:r>
          </a:p>
        </p:txBody>
      </p:sp>
      <p:sp>
        <p:nvSpPr>
          <p:cNvPr id="98339" name="Rectangle 38">
            <a:extLst>
              <a:ext uri="{FF2B5EF4-FFF2-40B4-BE49-F238E27FC236}">
                <a16:creationId xmlns:a16="http://schemas.microsoft.com/office/drawing/2014/main" id="{86EED234-6E0F-4054-88EA-7E351B436EBE}"/>
              </a:ext>
            </a:extLst>
          </p:cNvPr>
          <p:cNvSpPr>
            <a:spLocks noChangeArrowheads="1"/>
          </p:cNvSpPr>
          <p:nvPr/>
        </p:nvSpPr>
        <p:spPr bwMode="auto">
          <a:xfrm>
            <a:off x="4803775" y="456723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bg1"/>
                </a:solidFill>
              </a:rPr>
              <a:t>∧</a:t>
            </a:r>
          </a:p>
        </p:txBody>
      </p:sp>
      <p:sp>
        <p:nvSpPr>
          <p:cNvPr id="98340" name="Rectangle 39">
            <a:extLst>
              <a:ext uri="{FF2B5EF4-FFF2-40B4-BE49-F238E27FC236}">
                <a16:creationId xmlns:a16="http://schemas.microsoft.com/office/drawing/2014/main" id="{C57E8E1D-F897-4E2C-A5AA-B78B19CD9AA9}"/>
              </a:ext>
            </a:extLst>
          </p:cNvPr>
          <p:cNvSpPr>
            <a:spLocks noChangeArrowheads="1"/>
          </p:cNvSpPr>
          <p:nvPr/>
        </p:nvSpPr>
        <p:spPr bwMode="auto">
          <a:xfrm>
            <a:off x="7000875" y="456723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bg1"/>
                </a:solidFill>
              </a:rPr>
              <a:t>∧</a:t>
            </a:r>
          </a:p>
        </p:txBody>
      </p:sp>
      <p:sp>
        <p:nvSpPr>
          <p:cNvPr id="98341" name="Rectangle 40">
            <a:extLst>
              <a:ext uri="{FF2B5EF4-FFF2-40B4-BE49-F238E27FC236}">
                <a16:creationId xmlns:a16="http://schemas.microsoft.com/office/drawing/2014/main" id="{06F72773-B953-4B93-A0AC-026CA8050769}"/>
              </a:ext>
            </a:extLst>
          </p:cNvPr>
          <p:cNvSpPr>
            <a:spLocks noChangeArrowheads="1"/>
          </p:cNvSpPr>
          <p:nvPr/>
        </p:nvSpPr>
        <p:spPr bwMode="auto">
          <a:xfrm>
            <a:off x="7900988" y="456723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bg1"/>
                </a:solidFill>
              </a:rPr>
              <a:t>∧</a:t>
            </a:r>
          </a:p>
        </p:txBody>
      </p:sp>
      <p:sp>
        <p:nvSpPr>
          <p:cNvPr id="98342" name="Rectangle 41">
            <a:extLst>
              <a:ext uri="{FF2B5EF4-FFF2-40B4-BE49-F238E27FC236}">
                <a16:creationId xmlns:a16="http://schemas.microsoft.com/office/drawing/2014/main" id="{AF6E10DD-D5F0-4170-AE41-B85E025D4CB7}"/>
              </a:ext>
            </a:extLst>
          </p:cNvPr>
          <p:cNvSpPr>
            <a:spLocks noChangeArrowheads="1"/>
          </p:cNvSpPr>
          <p:nvPr/>
        </p:nvSpPr>
        <p:spPr bwMode="auto">
          <a:xfrm>
            <a:off x="3222625" y="2117725"/>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8343" name="Rectangle 42">
            <a:extLst>
              <a:ext uri="{FF2B5EF4-FFF2-40B4-BE49-F238E27FC236}">
                <a16:creationId xmlns:a16="http://schemas.microsoft.com/office/drawing/2014/main" id="{E2C53FDB-CE07-4035-BB35-AAB69391C54A}"/>
              </a:ext>
            </a:extLst>
          </p:cNvPr>
          <p:cNvSpPr>
            <a:spLocks noChangeArrowheads="1"/>
          </p:cNvSpPr>
          <p:nvPr/>
        </p:nvSpPr>
        <p:spPr bwMode="auto">
          <a:xfrm>
            <a:off x="5110163" y="210343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8344" name="Rectangle 43">
            <a:extLst>
              <a:ext uri="{FF2B5EF4-FFF2-40B4-BE49-F238E27FC236}">
                <a16:creationId xmlns:a16="http://schemas.microsoft.com/office/drawing/2014/main" id="{B97A4372-B745-4582-B489-9ACE5258E6E6}"/>
              </a:ext>
            </a:extLst>
          </p:cNvPr>
          <p:cNvSpPr>
            <a:spLocks noChangeArrowheads="1"/>
          </p:cNvSpPr>
          <p:nvPr/>
        </p:nvSpPr>
        <p:spPr bwMode="auto">
          <a:xfrm>
            <a:off x="803275" y="328295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8345" name="Rectangle 44">
            <a:extLst>
              <a:ext uri="{FF2B5EF4-FFF2-40B4-BE49-F238E27FC236}">
                <a16:creationId xmlns:a16="http://schemas.microsoft.com/office/drawing/2014/main" id="{772FEC3E-ED3B-492A-84CF-253FF6B6DC2A}"/>
              </a:ext>
            </a:extLst>
          </p:cNvPr>
          <p:cNvSpPr>
            <a:spLocks noChangeArrowheads="1"/>
          </p:cNvSpPr>
          <p:nvPr/>
        </p:nvSpPr>
        <p:spPr bwMode="auto">
          <a:xfrm>
            <a:off x="2692400" y="328295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8346" name="Rectangle 45">
            <a:extLst>
              <a:ext uri="{FF2B5EF4-FFF2-40B4-BE49-F238E27FC236}">
                <a16:creationId xmlns:a16="http://schemas.microsoft.com/office/drawing/2014/main" id="{A1E69F37-4409-4A1A-BE0B-560DB251B94E}"/>
              </a:ext>
            </a:extLst>
          </p:cNvPr>
          <p:cNvSpPr>
            <a:spLocks noChangeArrowheads="1"/>
          </p:cNvSpPr>
          <p:nvPr/>
        </p:nvSpPr>
        <p:spPr bwMode="auto">
          <a:xfrm>
            <a:off x="5065713" y="3268663"/>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8347" name="Rectangle 46">
            <a:extLst>
              <a:ext uri="{FF2B5EF4-FFF2-40B4-BE49-F238E27FC236}">
                <a16:creationId xmlns:a16="http://schemas.microsoft.com/office/drawing/2014/main" id="{23D9B580-0BF6-497F-BC52-7143065C6BCA}"/>
              </a:ext>
            </a:extLst>
          </p:cNvPr>
          <p:cNvSpPr>
            <a:spLocks noChangeArrowheads="1"/>
          </p:cNvSpPr>
          <p:nvPr/>
        </p:nvSpPr>
        <p:spPr bwMode="auto">
          <a:xfrm>
            <a:off x="6969125" y="325278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8348" name="Rectangle 47">
            <a:extLst>
              <a:ext uri="{FF2B5EF4-FFF2-40B4-BE49-F238E27FC236}">
                <a16:creationId xmlns:a16="http://schemas.microsoft.com/office/drawing/2014/main" id="{FF55768B-3C32-4DE9-A567-55B4913CE7E3}"/>
              </a:ext>
            </a:extLst>
          </p:cNvPr>
          <p:cNvSpPr>
            <a:spLocks noChangeArrowheads="1"/>
          </p:cNvSpPr>
          <p:nvPr/>
        </p:nvSpPr>
        <p:spPr bwMode="auto">
          <a:xfrm>
            <a:off x="8378825" y="456565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8349" name="Rectangle 48">
            <a:extLst>
              <a:ext uri="{FF2B5EF4-FFF2-40B4-BE49-F238E27FC236}">
                <a16:creationId xmlns:a16="http://schemas.microsoft.com/office/drawing/2014/main" id="{043F4D9B-F5F3-4CB9-99A2-5782757966B7}"/>
              </a:ext>
            </a:extLst>
          </p:cNvPr>
          <p:cNvSpPr>
            <a:spLocks noChangeArrowheads="1"/>
          </p:cNvSpPr>
          <p:nvPr/>
        </p:nvSpPr>
        <p:spPr bwMode="auto">
          <a:xfrm>
            <a:off x="6505575" y="4581525"/>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8350" name="Rectangle 49">
            <a:extLst>
              <a:ext uri="{FF2B5EF4-FFF2-40B4-BE49-F238E27FC236}">
                <a16:creationId xmlns:a16="http://schemas.microsoft.com/office/drawing/2014/main" id="{966E80F7-001A-4B09-90EB-60833A99C179}"/>
              </a:ext>
            </a:extLst>
          </p:cNvPr>
          <p:cNvSpPr>
            <a:spLocks noChangeArrowheads="1"/>
          </p:cNvSpPr>
          <p:nvPr/>
        </p:nvSpPr>
        <p:spPr bwMode="auto">
          <a:xfrm>
            <a:off x="5281613" y="456565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8351" name="Rectangle 50">
            <a:extLst>
              <a:ext uri="{FF2B5EF4-FFF2-40B4-BE49-F238E27FC236}">
                <a16:creationId xmlns:a16="http://schemas.microsoft.com/office/drawing/2014/main" id="{FFB45781-5FFF-4C5F-99A6-0AE1BB984C69}"/>
              </a:ext>
            </a:extLst>
          </p:cNvPr>
          <p:cNvSpPr>
            <a:spLocks noChangeArrowheads="1"/>
          </p:cNvSpPr>
          <p:nvPr/>
        </p:nvSpPr>
        <p:spPr bwMode="auto">
          <a:xfrm>
            <a:off x="3363913" y="4581525"/>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8352" name="Rectangle 51">
            <a:extLst>
              <a:ext uri="{FF2B5EF4-FFF2-40B4-BE49-F238E27FC236}">
                <a16:creationId xmlns:a16="http://schemas.microsoft.com/office/drawing/2014/main" id="{8536CA78-1033-4713-9099-3FC68F48331F}"/>
              </a:ext>
            </a:extLst>
          </p:cNvPr>
          <p:cNvSpPr>
            <a:spLocks noChangeArrowheads="1"/>
          </p:cNvSpPr>
          <p:nvPr/>
        </p:nvSpPr>
        <p:spPr bwMode="auto">
          <a:xfrm>
            <a:off x="2390775" y="4581525"/>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8353" name="Rectangle 52">
            <a:extLst>
              <a:ext uri="{FF2B5EF4-FFF2-40B4-BE49-F238E27FC236}">
                <a16:creationId xmlns:a16="http://schemas.microsoft.com/office/drawing/2014/main" id="{6B73CD7C-7540-4498-AC7F-7F2E34A5C55C}"/>
              </a:ext>
            </a:extLst>
          </p:cNvPr>
          <p:cNvSpPr>
            <a:spLocks noChangeArrowheads="1"/>
          </p:cNvSpPr>
          <p:nvPr/>
        </p:nvSpPr>
        <p:spPr bwMode="auto">
          <a:xfrm>
            <a:off x="503238" y="4595813"/>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8354" name="Rectangle 53">
            <a:extLst>
              <a:ext uri="{FF2B5EF4-FFF2-40B4-BE49-F238E27FC236}">
                <a16:creationId xmlns:a16="http://schemas.microsoft.com/office/drawing/2014/main" id="{7BB8D606-0DBC-499D-9DA3-ACBD59F236C1}"/>
              </a:ext>
            </a:extLst>
          </p:cNvPr>
          <p:cNvSpPr>
            <a:spLocks noChangeArrowheads="1"/>
          </p:cNvSpPr>
          <p:nvPr/>
        </p:nvSpPr>
        <p:spPr bwMode="auto">
          <a:xfrm>
            <a:off x="2095500" y="5789613"/>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8355" name="Rectangle 54">
            <a:extLst>
              <a:ext uri="{FF2B5EF4-FFF2-40B4-BE49-F238E27FC236}">
                <a16:creationId xmlns:a16="http://schemas.microsoft.com/office/drawing/2014/main" id="{38D5B9EF-C16C-401A-89EB-BD5FEACBD54E}"/>
              </a:ext>
            </a:extLst>
          </p:cNvPr>
          <p:cNvSpPr>
            <a:spLocks noChangeArrowheads="1"/>
          </p:cNvSpPr>
          <p:nvPr/>
        </p:nvSpPr>
        <p:spPr bwMode="auto">
          <a:xfrm>
            <a:off x="4013200" y="5789613"/>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240696" name="Rectangle 56">
            <a:extLst>
              <a:ext uri="{FF2B5EF4-FFF2-40B4-BE49-F238E27FC236}">
                <a16:creationId xmlns:a16="http://schemas.microsoft.com/office/drawing/2014/main" id="{4D857A6A-DAC4-429F-A08A-364F21CFB13E}"/>
              </a:ext>
            </a:extLst>
          </p:cNvPr>
          <p:cNvSpPr>
            <a:spLocks noChangeArrowheads="1"/>
          </p:cNvSpPr>
          <p:nvPr/>
        </p:nvSpPr>
        <p:spPr bwMode="auto">
          <a:xfrm>
            <a:off x="3560763" y="579120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bg1"/>
                </a:solidFill>
              </a:rPr>
              <a:t>∧</a:t>
            </a:r>
          </a:p>
        </p:txBody>
      </p:sp>
      <p:sp>
        <p:nvSpPr>
          <p:cNvPr id="98357" name="Freeform 57">
            <a:extLst>
              <a:ext uri="{FF2B5EF4-FFF2-40B4-BE49-F238E27FC236}">
                <a16:creationId xmlns:a16="http://schemas.microsoft.com/office/drawing/2014/main" id="{5B81E816-AE42-4A36-B1B9-54CE5054E368}"/>
              </a:ext>
            </a:extLst>
          </p:cNvPr>
          <p:cNvSpPr>
            <a:spLocks/>
          </p:cNvSpPr>
          <p:nvPr/>
        </p:nvSpPr>
        <p:spPr bwMode="auto">
          <a:xfrm>
            <a:off x="2986088" y="2413000"/>
            <a:ext cx="952500" cy="811213"/>
          </a:xfrm>
          <a:custGeom>
            <a:avLst/>
            <a:gdLst>
              <a:gd name="T0" fmla="*/ 2147483647 w 550"/>
              <a:gd name="T1" fmla="*/ 0 h 544"/>
              <a:gd name="T2" fmla="*/ 0 w 550"/>
              <a:gd name="T3" fmla="*/ 2147483647 h 544"/>
              <a:gd name="T4" fmla="*/ 0 60000 65536"/>
              <a:gd name="T5" fmla="*/ 0 60000 65536"/>
            </a:gdLst>
            <a:ahLst/>
            <a:cxnLst>
              <a:cxn ang="T4">
                <a:pos x="T0" y="T1"/>
              </a:cxn>
              <a:cxn ang="T5">
                <a:pos x="T2" y="T3"/>
              </a:cxn>
            </a:cxnLst>
            <a:rect l="0" t="0" r="r" b="b"/>
            <a:pathLst>
              <a:path w="550" h="544">
                <a:moveTo>
                  <a:pt x="550" y="0"/>
                </a:moveTo>
                <a:lnTo>
                  <a:pt x="0" y="544"/>
                </a:lnTo>
              </a:path>
            </a:pathLst>
          </a:custGeom>
          <a:noFill/>
          <a:ln w="28575" cmpd="sng">
            <a:solidFill>
              <a:srgbClr val="000000"/>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8358" name="Line 58">
            <a:extLst>
              <a:ext uri="{FF2B5EF4-FFF2-40B4-BE49-F238E27FC236}">
                <a16:creationId xmlns:a16="http://schemas.microsoft.com/office/drawing/2014/main" id="{E441572B-72B4-4F45-90C4-04EFB6CC98F3}"/>
              </a:ext>
            </a:extLst>
          </p:cNvPr>
          <p:cNvSpPr>
            <a:spLocks noChangeShapeType="1"/>
          </p:cNvSpPr>
          <p:nvPr/>
        </p:nvSpPr>
        <p:spPr bwMode="auto">
          <a:xfrm>
            <a:off x="6673850" y="3476625"/>
            <a:ext cx="728663" cy="1006475"/>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8359" name="Line 59">
            <a:extLst>
              <a:ext uri="{FF2B5EF4-FFF2-40B4-BE49-F238E27FC236}">
                <a16:creationId xmlns:a16="http://schemas.microsoft.com/office/drawing/2014/main" id="{0E6AC4C9-9FCC-4B4D-A0DC-9C931DE04769}"/>
              </a:ext>
            </a:extLst>
          </p:cNvPr>
          <p:cNvSpPr>
            <a:spLocks noChangeShapeType="1"/>
          </p:cNvSpPr>
          <p:nvPr/>
        </p:nvSpPr>
        <p:spPr bwMode="auto">
          <a:xfrm flipH="1">
            <a:off x="4913313" y="3535363"/>
            <a:ext cx="830262" cy="990600"/>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8360" name="Freeform 60">
            <a:extLst>
              <a:ext uri="{FF2B5EF4-FFF2-40B4-BE49-F238E27FC236}">
                <a16:creationId xmlns:a16="http://schemas.microsoft.com/office/drawing/2014/main" id="{5963A918-A3E3-4741-8A58-5F64290BFF0A}"/>
              </a:ext>
            </a:extLst>
          </p:cNvPr>
          <p:cNvSpPr>
            <a:spLocks/>
          </p:cNvSpPr>
          <p:nvPr/>
        </p:nvSpPr>
        <p:spPr bwMode="auto">
          <a:xfrm>
            <a:off x="2157413" y="4892675"/>
            <a:ext cx="609600" cy="833438"/>
          </a:xfrm>
          <a:custGeom>
            <a:avLst/>
            <a:gdLst>
              <a:gd name="T0" fmla="*/ 0 w 444"/>
              <a:gd name="T1" fmla="*/ 0 h 523"/>
              <a:gd name="T2" fmla="*/ 2147483647 w 444"/>
              <a:gd name="T3" fmla="*/ 2147483647 h 523"/>
              <a:gd name="T4" fmla="*/ 0 60000 65536"/>
              <a:gd name="T5" fmla="*/ 0 60000 65536"/>
            </a:gdLst>
            <a:ahLst/>
            <a:cxnLst>
              <a:cxn ang="T4">
                <a:pos x="T0" y="T1"/>
              </a:cxn>
              <a:cxn ang="T5">
                <a:pos x="T2" y="T3"/>
              </a:cxn>
            </a:cxnLst>
            <a:rect l="0" t="0" r="r" b="b"/>
            <a:pathLst>
              <a:path w="444" h="523">
                <a:moveTo>
                  <a:pt x="0" y="0"/>
                </a:moveTo>
                <a:lnTo>
                  <a:pt x="444" y="523"/>
                </a:lnTo>
              </a:path>
            </a:pathLst>
          </a:custGeom>
          <a:noFill/>
          <a:ln w="28575" cmpd="sng">
            <a:solidFill>
              <a:srgbClr val="000000"/>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8361" name="Line 61">
            <a:extLst>
              <a:ext uri="{FF2B5EF4-FFF2-40B4-BE49-F238E27FC236}">
                <a16:creationId xmlns:a16="http://schemas.microsoft.com/office/drawing/2014/main" id="{0997E988-F341-4333-A632-4F9D69D26084}"/>
              </a:ext>
            </a:extLst>
          </p:cNvPr>
          <p:cNvSpPr>
            <a:spLocks noChangeShapeType="1"/>
          </p:cNvSpPr>
          <p:nvPr/>
        </p:nvSpPr>
        <p:spPr bwMode="auto">
          <a:xfrm flipH="1">
            <a:off x="1089025" y="3565525"/>
            <a:ext cx="463550" cy="965200"/>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8362" name="Text Box 62">
            <a:extLst>
              <a:ext uri="{FF2B5EF4-FFF2-40B4-BE49-F238E27FC236}">
                <a16:creationId xmlns:a16="http://schemas.microsoft.com/office/drawing/2014/main" id="{2D4269B0-D1A9-471B-82F9-8D6753EA7707}"/>
              </a:ext>
            </a:extLst>
          </p:cNvPr>
          <p:cNvSpPr txBox="1">
            <a:spLocks noChangeArrowheads="1"/>
          </p:cNvSpPr>
          <p:nvPr/>
        </p:nvSpPr>
        <p:spPr bwMode="auto">
          <a:xfrm>
            <a:off x="1113745" y="852488"/>
            <a:ext cx="27273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800" b="1" dirty="0">
                <a:solidFill>
                  <a:srgbClr val="314187"/>
                </a:solidFill>
                <a:latin typeface="宋体" panose="02010600030101010101" pitchFamily="2" charset="-122"/>
              </a:rPr>
              <a:t>中序线索链表</a:t>
            </a:r>
          </a:p>
          <a:p>
            <a:pPr algn="just" eaLnBrk="1" hangingPunct="1"/>
            <a:r>
              <a:rPr lang="zh-CN" altLang="en-US" sz="2800" b="1" dirty="0">
                <a:solidFill>
                  <a:srgbClr val="314187"/>
                </a:solidFill>
                <a:latin typeface="宋体" panose="02010600030101010101" pitchFamily="2" charset="-122"/>
              </a:rPr>
              <a:t>的建立过程</a:t>
            </a:r>
            <a:endParaRPr lang="zh-CN" altLang="en-US" sz="2800" dirty="0">
              <a:solidFill>
                <a:srgbClr val="314187"/>
              </a:solidFill>
            </a:endParaRPr>
          </a:p>
        </p:txBody>
      </p:sp>
      <p:grpSp>
        <p:nvGrpSpPr>
          <p:cNvPr id="240706" name="Group 66">
            <a:extLst>
              <a:ext uri="{FF2B5EF4-FFF2-40B4-BE49-F238E27FC236}">
                <a16:creationId xmlns:a16="http://schemas.microsoft.com/office/drawing/2014/main" id="{E440584F-1CA5-4067-9B62-6984852CBC2D}"/>
              </a:ext>
            </a:extLst>
          </p:cNvPr>
          <p:cNvGrpSpPr>
            <a:grpSpLocks/>
          </p:cNvGrpSpPr>
          <p:nvPr/>
        </p:nvGrpSpPr>
        <p:grpSpPr bwMode="auto">
          <a:xfrm>
            <a:off x="1533525" y="6053138"/>
            <a:ext cx="841375" cy="804862"/>
            <a:chOff x="334" y="3157"/>
            <a:chExt cx="530" cy="507"/>
          </a:xfrm>
        </p:grpSpPr>
        <p:sp>
          <p:nvSpPr>
            <p:cNvPr id="98376" name="Line 67">
              <a:extLst>
                <a:ext uri="{FF2B5EF4-FFF2-40B4-BE49-F238E27FC236}">
                  <a16:creationId xmlns:a16="http://schemas.microsoft.com/office/drawing/2014/main" id="{B684C3CD-0304-47FC-A107-786A653EB212}"/>
                </a:ext>
              </a:extLst>
            </p:cNvPr>
            <p:cNvSpPr>
              <a:spLocks noChangeShapeType="1"/>
            </p:cNvSpPr>
            <p:nvPr/>
          </p:nvSpPr>
          <p:spPr bwMode="auto">
            <a:xfrm flipV="1">
              <a:off x="545" y="3157"/>
              <a:ext cx="115" cy="271"/>
            </a:xfrm>
            <a:prstGeom prst="line">
              <a:avLst/>
            </a:prstGeom>
            <a:noFill/>
            <a:ln w="38100">
              <a:solidFill>
                <a:srgbClr val="FF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8377" name="Text Box 68">
              <a:extLst>
                <a:ext uri="{FF2B5EF4-FFF2-40B4-BE49-F238E27FC236}">
                  <a16:creationId xmlns:a16="http://schemas.microsoft.com/office/drawing/2014/main" id="{E5C8F01C-565C-45E3-A552-202540BF3BBD}"/>
                </a:ext>
              </a:extLst>
            </p:cNvPr>
            <p:cNvSpPr txBox="1">
              <a:spLocks noChangeArrowheads="1"/>
            </p:cNvSpPr>
            <p:nvPr/>
          </p:nvSpPr>
          <p:spPr bwMode="auto">
            <a:xfrm>
              <a:off x="334" y="3376"/>
              <a:ext cx="5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3300"/>
                  </a:solidFill>
                </a:rPr>
                <a:t>pre</a:t>
              </a:r>
            </a:p>
          </p:txBody>
        </p:sp>
      </p:grpSp>
      <p:sp>
        <p:nvSpPr>
          <p:cNvPr id="98365" name="Rectangle 69">
            <a:extLst>
              <a:ext uri="{FF2B5EF4-FFF2-40B4-BE49-F238E27FC236}">
                <a16:creationId xmlns:a16="http://schemas.microsoft.com/office/drawing/2014/main" id="{159B5E89-EAE8-4C4B-B012-A2C36E7E4D7E}"/>
              </a:ext>
            </a:extLst>
          </p:cNvPr>
          <p:cNvSpPr>
            <a:spLocks noChangeArrowheads="1"/>
          </p:cNvSpPr>
          <p:nvPr/>
        </p:nvSpPr>
        <p:spPr bwMode="auto">
          <a:xfrm>
            <a:off x="487363" y="457993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0000"/>
                </a:solidFill>
              </a:rPr>
              <a:t>1</a:t>
            </a:r>
          </a:p>
        </p:txBody>
      </p:sp>
      <p:sp>
        <p:nvSpPr>
          <p:cNvPr id="98366" name="Freeform 73">
            <a:extLst>
              <a:ext uri="{FF2B5EF4-FFF2-40B4-BE49-F238E27FC236}">
                <a16:creationId xmlns:a16="http://schemas.microsoft.com/office/drawing/2014/main" id="{397B8765-DD64-4B07-906C-FD5DEBB377D2}"/>
              </a:ext>
            </a:extLst>
          </p:cNvPr>
          <p:cNvSpPr>
            <a:spLocks/>
          </p:cNvSpPr>
          <p:nvPr/>
        </p:nvSpPr>
        <p:spPr bwMode="auto">
          <a:xfrm>
            <a:off x="2479675" y="5235575"/>
            <a:ext cx="471488" cy="369888"/>
          </a:xfrm>
          <a:custGeom>
            <a:avLst/>
            <a:gdLst>
              <a:gd name="T0" fmla="*/ 2147483647 w 297"/>
              <a:gd name="T1" fmla="*/ 2147483647 h 529"/>
              <a:gd name="T2" fmla="*/ 2147483647 w 297"/>
              <a:gd name="T3" fmla="*/ 2147483647 h 529"/>
              <a:gd name="T4" fmla="*/ 0 w 297"/>
              <a:gd name="T5" fmla="*/ 0 h 529"/>
              <a:gd name="T6" fmla="*/ 0 60000 65536"/>
              <a:gd name="T7" fmla="*/ 0 60000 65536"/>
              <a:gd name="T8" fmla="*/ 0 60000 65536"/>
            </a:gdLst>
            <a:ahLst/>
            <a:cxnLst>
              <a:cxn ang="T6">
                <a:pos x="T0" y="T1"/>
              </a:cxn>
              <a:cxn ang="T7">
                <a:pos x="T2" y="T3"/>
              </a:cxn>
              <a:cxn ang="T8">
                <a:pos x="T4" y="T5"/>
              </a:cxn>
            </a:cxnLst>
            <a:rect l="0" t="0" r="r" b="b"/>
            <a:pathLst>
              <a:path w="297" h="529">
                <a:moveTo>
                  <a:pt x="297" y="529"/>
                </a:moveTo>
                <a:cubicBezTo>
                  <a:pt x="283" y="476"/>
                  <a:pt x="261" y="301"/>
                  <a:pt x="212" y="213"/>
                </a:cubicBezTo>
                <a:cubicBezTo>
                  <a:pt x="163" y="125"/>
                  <a:pt x="44" y="44"/>
                  <a:pt x="0" y="0"/>
                </a:cubicBezTo>
              </a:path>
            </a:pathLst>
          </a:custGeom>
          <a:noFill/>
          <a:ln w="38100" cap="flat" cmpd="sng">
            <a:solidFill>
              <a:srgbClr val="FF33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98367" name="Rectangle 74">
            <a:extLst>
              <a:ext uri="{FF2B5EF4-FFF2-40B4-BE49-F238E27FC236}">
                <a16:creationId xmlns:a16="http://schemas.microsoft.com/office/drawing/2014/main" id="{AE01BEFC-43A5-4791-94F7-C15C4B07A00C}"/>
              </a:ext>
            </a:extLst>
          </p:cNvPr>
          <p:cNvSpPr>
            <a:spLocks noChangeArrowheads="1"/>
          </p:cNvSpPr>
          <p:nvPr/>
        </p:nvSpPr>
        <p:spPr bwMode="auto">
          <a:xfrm>
            <a:off x="2108200" y="580390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0000"/>
                </a:solidFill>
              </a:rPr>
              <a:t>1</a:t>
            </a:r>
          </a:p>
        </p:txBody>
      </p:sp>
      <p:sp>
        <p:nvSpPr>
          <p:cNvPr id="240719" name="Rectangle 79">
            <a:extLst>
              <a:ext uri="{FF2B5EF4-FFF2-40B4-BE49-F238E27FC236}">
                <a16:creationId xmlns:a16="http://schemas.microsoft.com/office/drawing/2014/main" id="{940DF716-1704-40A0-BF8B-C8CE55A46663}"/>
              </a:ext>
            </a:extLst>
          </p:cNvPr>
          <p:cNvSpPr>
            <a:spLocks noChangeArrowheads="1"/>
          </p:cNvSpPr>
          <p:nvPr/>
        </p:nvSpPr>
        <p:spPr bwMode="auto">
          <a:xfrm>
            <a:off x="4010025" y="5788025"/>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solidFill>
                  <a:srgbClr val="FF0000"/>
                </a:solidFill>
              </a:rPr>
              <a:t>1</a:t>
            </a:r>
          </a:p>
        </p:txBody>
      </p:sp>
      <p:sp>
        <p:nvSpPr>
          <p:cNvPr id="240720" name="Freeform 80">
            <a:extLst>
              <a:ext uri="{FF2B5EF4-FFF2-40B4-BE49-F238E27FC236}">
                <a16:creationId xmlns:a16="http://schemas.microsoft.com/office/drawing/2014/main" id="{EFB4A008-0D48-404E-AF38-0E0F65CA725C}"/>
              </a:ext>
            </a:extLst>
          </p:cNvPr>
          <p:cNvSpPr>
            <a:spLocks/>
          </p:cNvSpPr>
          <p:nvPr/>
        </p:nvSpPr>
        <p:spPr bwMode="auto">
          <a:xfrm>
            <a:off x="2424113" y="3678238"/>
            <a:ext cx="1301750" cy="2017712"/>
          </a:xfrm>
          <a:custGeom>
            <a:avLst/>
            <a:gdLst>
              <a:gd name="T0" fmla="*/ 2147483647 w 863"/>
              <a:gd name="T1" fmla="*/ 2147483647 h 1309"/>
              <a:gd name="T2" fmla="*/ 2147483647 w 863"/>
              <a:gd name="T3" fmla="*/ 2147483647 h 1309"/>
              <a:gd name="T4" fmla="*/ 0 w 863"/>
              <a:gd name="T5" fmla="*/ 0 h 1309"/>
              <a:gd name="T6" fmla="*/ 0 60000 65536"/>
              <a:gd name="T7" fmla="*/ 0 60000 65536"/>
              <a:gd name="T8" fmla="*/ 0 60000 65536"/>
            </a:gdLst>
            <a:ahLst/>
            <a:cxnLst>
              <a:cxn ang="T6">
                <a:pos x="T0" y="T1"/>
              </a:cxn>
              <a:cxn ang="T7">
                <a:pos x="T2" y="T3"/>
              </a:cxn>
              <a:cxn ang="T8">
                <a:pos x="T4" y="T5"/>
              </a:cxn>
            </a:cxnLst>
            <a:rect l="0" t="0" r="r" b="b"/>
            <a:pathLst>
              <a:path w="863" h="1309">
                <a:moveTo>
                  <a:pt x="863" y="1309"/>
                </a:moveTo>
                <a:cubicBezTo>
                  <a:pt x="790" y="1199"/>
                  <a:pt x="568" y="867"/>
                  <a:pt x="426" y="649"/>
                </a:cubicBezTo>
                <a:cubicBezTo>
                  <a:pt x="284" y="431"/>
                  <a:pt x="89" y="135"/>
                  <a:pt x="0" y="0"/>
                </a:cubicBezTo>
              </a:path>
            </a:pathLst>
          </a:custGeom>
          <a:noFill/>
          <a:ln w="38100" cap="flat" cmpd="sng">
            <a:solidFill>
              <a:srgbClr val="FF33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98371" name="灯片编号占位符 2">
            <a:extLst>
              <a:ext uri="{FF2B5EF4-FFF2-40B4-BE49-F238E27FC236}">
                <a16:creationId xmlns:a16="http://schemas.microsoft.com/office/drawing/2014/main" id="{9FA78473-CB86-40F8-8222-76AE139DCE4D}"/>
              </a:ext>
            </a:extLst>
          </p:cNvPr>
          <p:cNvSpPr>
            <a:spLocks noGrp="1"/>
          </p:cNvSpPr>
          <p:nvPr>
            <p:ph type="sldNum" sz="quarter" idx="12"/>
          </p:nvPr>
        </p:nvSpPr>
        <p:spPr>
          <a:xfrm>
            <a:off x="6934199" y="6561137"/>
            <a:ext cx="3311525" cy="21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870DBB6E-01A6-48CE-9195-61E466AB630A}" type="slidenum">
              <a:rPr lang="ko-KR" altLang="en-US" sz="1200">
                <a:latin typeface="Verdana" panose="020B0604030504040204" pitchFamily="34" charset="0"/>
              </a:rPr>
              <a:pPr algn="ctr" eaLnBrk="1" hangingPunct="1"/>
              <a:t>108</a:t>
            </a:fld>
            <a:endParaRPr lang="en-US" altLang="ko-KR" sz="1200" dirty="0">
              <a:latin typeface="Verdana" panose="020B0604030504040204" pitchFamily="34" charset="0"/>
            </a:endParaRPr>
          </a:p>
        </p:txBody>
      </p:sp>
      <p:sp>
        <p:nvSpPr>
          <p:cNvPr id="98372" name="Text Box 9">
            <a:extLst>
              <a:ext uri="{FF2B5EF4-FFF2-40B4-BE49-F238E27FC236}">
                <a16:creationId xmlns:a16="http://schemas.microsoft.com/office/drawing/2014/main" id="{5807F984-4FC6-40AD-8643-23D7137B8DE4}"/>
              </a:ext>
            </a:extLst>
          </p:cNvPr>
          <p:cNvSpPr txBox="1">
            <a:spLocks noChangeArrowheads="1"/>
          </p:cNvSpPr>
          <p:nvPr/>
        </p:nvSpPr>
        <p:spPr bwMode="auto">
          <a:xfrm>
            <a:off x="1187450" y="80963"/>
            <a:ext cx="6915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sz="4000" b="1">
                <a:solidFill>
                  <a:schemeClr val="bg1"/>
                </a:solidFill>
              </a:rPr>
              <a:t>6.4 </a:t>
            </a:r>
            <a:r>
              <a:rPr lang="zh-CN" altLang="en-US" sz="4000" b="1">
                <a:solidFill>
                  <a:schemeClr val="bg1"/>
                </a:solidFill>
              </a:rPr>
              <a:t>遍历二叉树和线索二叉树</a:t>
            </a:r>
          </a:p>
        </p:txBody>
      </p:sp>
      <p:grpSp>
        <p:nvGrpSpPr>
          <p:cNvPr id="75" name="Group 70">
            <a:extLst>
              <a:ext uri="{FF2B5EF4-FFF2-40B4-BE49-F238E27FC236}">
                <a16:creationId xmlns:a16="http://schemas.microsoft.com/office/drawing/2014/main" id="{86668E46-1111-41BD-AD98-3614B6BB1CAB}"/>
              </a:ext>
            </a:extLst>
          </p:cNvPr>
          <p:cNvGrpSpPr>
            <a:grpSpLocks/>
          </p:cNvGrpSpPr>
          <p:nvPr/>
        </p:nvGrpSpPr>
        <p:grpSpPr bwMode="auto">
          <a:xfrm>
            <a:off x="611188" y="3789363"/>
            <a:ext cx="611187" cy="511175"/>
            <a:chOff x="545" y="3157"/>
            <a:chExt cx="385" cy="322"/>
          </a:xfrm>
        </p:grpSpPr>
        <p:sp>
          <p:nvSpPr>
            <p:cNvPr id="98374" name="Line 71">
              <a:extLst>
                <a:ext uri="{FF2B5EF4-FFF2-40B4-BE49-F238E27FC236}">
                  <a16:creationId xmlns:a16="http://schemas.microsoft.com/office/drawing/2014/main" id="{C8C21927-D399-4052-93B1-6435CD9CFC73}"/>
                </a:ext>
              </a:extLst>
            </p:cNvPr>
            <p:cNvSpPr>
              <a:spLocks noChangeShapeType="1"/>
            </p:cNvSpPr>
            <p:nvPr/>
          </p:nvSpPr>
          <p:spPr bwMode="auto">
            <a:xfrm flipV="1">
              <a:off x="545" y="3157"/>
              <a:ext cx="115" cy="271"/>
            </a:xfrm>
            <a:prstGeom prst="line">
              <a:avLst/>
            </a:prstGeom>
            <a:noFill/>
            <a:ln w="38100">
              <a:solidFill>
                <a:srgbClr val="FF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8375" name="Text Box 72">
              <a:extLst>
                <a:ext uri="{FF2B5EF4-FFF2-40B4-BE49-F238E27FC236}">
                  <a16:creationId xmlns:a16="http://schemas.microsoft.com/office/drawing/2014/main" id="{BC9155B8-20A2-4B77-B320-83FD7D5965C4}"/>
                </a:ext>
              </a:extLst>
            </p:cNvPr>
            <p:cNvSpPr txBox="1">
              <a:spLocks noChangeArrowheads="1"/>
            </p:cNvSpPr>
            <p:nvPr/>
          </p:nvSpPr>
          <p:spPr bwMode="auto">
            <a:xfrm>
              <a:off x="586" y="3191"/>
              <a:ext cx="3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0000"/>
                  </a:solidFill>
                </a:rPr>
                <a:t>p</a:t>
              </a:r>
            </a:p>
          </p:txBody>
        </p:sp>
      </p:grpSp>
      <p:grpSp>
        <p:nvGrpSpPr>
          <p:cNvPr id="74" name="组合 73">
            <a:extLst>
              <a:ext uri="{FF2B5EF4-FFF2-40B4-BE49-F238E27FC236}">
                <a16:creationId xmlns:a16="http://schemas.microsoft.com/office/drawing/2014/main" id="{3572C7B7-78F0-482D-B589-DBC20C187953}"/>
              </a:ext>
            </a:extLst>
          </p:cNvPr>
          <p:cNvGrpSpPr/>
          <p:nvPr/>
        </p:nvGrpSpPr>
        <p:grpSpPr>
          <a:xfrm>
            <a:off x="6565902" y="945734"/>
            <a:ext cx="841375" cy="776933"/>
            <a:chOff x="6478814" y="880418"/>
            <a:chExt cx="841375" cy="776933"/>
          </a:xfrm>
        </p:grpSpPr>
        <p:sp>
          <p:nvSpPr>
            <p:cNvPr id="76" name="Line 67">
              <a:extLst>
                <a:ext uri="{FF2B5EF4-FFF2-40B4-BE49-F238E27FC236}">
                  <a16:creationId xmlns:a16="http://schemas.microsoft.com/office/drawing/2014/main" id="{26DB87A0-4024-45CA-A499-F517F02D6330}"/>
                </a:ext>
              </a:extLst>
            </p:cNvPr>
            <p:cNvSpPr>
              <a:spLocks noChangeShapeType="1"/>
            </p:cNvSpPr>
            <p:nvPr/>
          </p:nvSpPr>
          <p:spPr bwMode="auto">
            <a:xfrm flipH="1" flipV="1">
              <a:off x="6878866" y="880418"/>
              <a:ext cx="1586" cy="461962"/>
            </a:xfrm>
            <a:prstGeom prst="line">
              <a:avLst/>
            </a:prstGeom>
            <a:noFill/>
            <a:ln w="38100">
              <a:solidFill>
                <a:srgbClr val="FF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 name="Text Box 68">
              <a:extLst>
                <a:ext uri="{FF2B5EF4-FFF2-40B4-BE49-F238E27FC236}">
                  <a16:creationId xmlns:a16="http://schemas.microsoft.com/office/drawing/2014/main" id="{B97179EF-1407-4310-B5AB-B8B907932F3D}"/>
                </a:ext>
              </a:extLst>
            </p:cNvPr>
            <p:cNvSpPr txBox="1">
              <a:spLocks noChangeArrowheads="1"/>
            </p:cNvSpPr>
            <p:nvPr/>
          </p:nvSpPr>
          <p:spPr bwMode="auto">
            <a:xfrm>
              <a:off x="6478814" y="1200151"/>
              <a:ext cx="841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solidFill>
                    <a:srgbClr val="FF3300"/>
                  </a:solidFill>
                </a:rPr>
                <a:t>pre</a:t>
              </a:r>
            </a:p>
          </p:txBody>
        </p:sp>
      </p:grpSp>
      <p:grpSp>
        <p:nvGrpSpPr>
          <p:cNvPr id="78" name="Group 70">
            <a:extLst>
              <a:ext uri="{FF2B5EF4-FFF2-40B4-BE49-F238E27FC236}">
                <a16:creationId xmlns:a16="http://schemas.microsoft.com/office/drawing/2014/main" id="{D089271A-1FB7-495A-BDCB-B63BDB1FEFAC}"/>
              </a:ext>
            </a:extLst>
          </p:cNvPr>
          <p:cNvGrpSpPr>
            <a:grpSpLocks/>
          </p:cNvGrpSpPr>
          <p:nvPr/>
        </p:nvGrpSpPr>
        <p:grpSpPr bwMode="auto">
          <a:xfrm>
            <a:off x="7123455" y="943849"/>
            <a:ext cx="546099" cy="757238"/>
            <a:chOff x="593" y="3127"/>
            <a:chExt cx="344" cy="477"/>
          </a:xfrm>
        </p:grpSpPr>
        <p:sp>
          <p:nvSpPr>
            <p:cNvPr id="79" name="Line 71">
              <a:extLst>
                <a:ext uri="{FF2B5EF4-FFF2-40B4-BE49-F238E27FC236}">
                  <a16:creationId xmlns:a16="http://schemas.microsoft.com/office/drawing/2014/main" id="{A2B1749A-AF86-46DB-886F-99C34FA0CE8B}"/>
                </a:ext>
              </a:extLst>
            </p:cNvPr>
            <p:cNvSpPr>
              <a:spLocks noChangeShapeType="1"/>
            </p:cNvSpPr>
            <p:nvPr/>
          </p:nvSpPr>
          <p:spPr bwMode="auto">
            <a:xfrm flipH="1" flipV="1">
              <a:off x="660" y="3127"/>
              <a:ext cx="1" cy="291"/>
            </a:xfrm>
            <a:prstGeom prst="line">
              <a:avLst/>
            </a:prstGeom>
            <a:noFill/>
            <a:ln w="38100">
              <a:solidFill>
                <a:srgbClr val="FF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0" name="Text Box 72">
              <a:extLst>
                <a:ext uri="{FF2B5EF4-FFF2-40B4-BE49-F238E27FC236}">
                  <a16:creationId xmlns:a16="http://schemas.microsoft.com/office/drawing/2014/main" id="{070D9A20-72EF-4719-967C-94C3D6FC1A02}"/>
                </a:ext>
              </a:extLst>
            </p:cNvPr>
            <p:cNvSpPr txBox="1">
              <a:spLocks noChangeArrowheads="1"/>
            </p:cNvSpPr>
            <p:nvPr/>
          </p:nvSpPr>
          <p:spPr bwMode="auto">
            <a:xfrm>
              <a:off x="593" y="3316"/>
              <a:ext cx="3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solidFill>
                    <a:srgbClr val="FF0000"/>
                  </a:solidFill>
                </a:rPr>
                <a:t>p</a:t>
              </a:r>
            </a:p>
          </p:txBody>
        </p:sp>
      </p:grpSp>
      <p:sp>
        <p:nvSpPr>
          <p:cNvPr id="81" name="文本框 80">
            <a:extLst>
              <a:ext uri="{FF2B5EF4-FFF2-40B4-BE49-F238E27FC236}">
                <a16:creationId xmlns:a16="http://schemas.microsoft.com/office/drawing/2014/main" id="{9D1679A3-76F1-4416-8ED0-4619E9A4BA41}"/>
              </a:ext>
            </a:extLst>
          </p:cNvPr>
          <p:cNvSpPr txBox="1"/>
          <p:nvPr/>
        </p:nvSpPr>
        <p:spPr>
          <a:xfrm>
            <a:off x="5046611" y="500211"/>
            <a:ext cx="3382334" cy="4616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zh-CN" altLang="en-US" dirty="0"/>
              <a:t>中序遍历：</a:t>
            </a:r>
            <a:r>
              <a:rPr lang="en-US" altLang="zh-CN" dirty="0"/>
              <a:t>DGBAECF</a:t>
            </a:r>
            <a:endParaRPr lang="zh-CN" altLang="en-US" dirty="0"/>
          </a:p>
        </p:txBody>
      </p:sp>
      <p:sp>
        <p:nvSpPr>
          <p:cNvPr id="82" name="Freeform 74">
            <a:extLst>
              <a:ext uri="{FF2B5EF4-FFF2-40B4-BE49-F238E27FC236}">
                <a16:creationId xmlns:a16="http://schemas.microsoft.com/office/drawing/2014/main" id="{CCFEE7DC-68F2-4DE9-9B0F-2A38771925F9}"/>
              </a:ext>
            </a:extLst>
          </p:cNvPr>
          <p:cNvSpPr>
            <a:spLocks/>
          </p:cNvSpPr>
          <p:nvPr/>
        </p:nvSpPr>
        <p:spPr bwMode="auto">
          <a:xfrm>
            <a:off x="649677" y="4355065"/>
            <a:ext cx="471488" cy="369888"/>
          </a:xfrm>
          <a:custGeom>
            <a:avLst/>
            <a:gdLst>
              <a:gd name="T0" fmla="*/ 2147483647 w 297"/>
              <a:gd name="T1" fmla="*/ 2147483647 h 529"/>
              <a:gd name="T2" fmla="*/ 2147483647 w 297"/>
              <a:gd name="T3" fmla="*/ 2147483647 h 529"/>
              <a:gd name="T4" fmla="*/ 0 w 297"/>
              <a:gd name="T5" fmla="*/ 0 h 529"/>
              <a:gd name="T6" fmla="*/ 0 60000 65536"/>
              <a:gd name="T7" fmla="*/ 0 60000 65536"/>
              <a:gd name="T8" fmla="*/ 0 60000 65536"/>
            </a:gdLst>
            <a:ahLst/>
            <a:cxnLst>
              <a:cxn ang="T6">
                <a:pos x="T0" y="T1"/>
              </a:cxn>
              <a:cxn ang="T7">
                <a:pos x="T2" y="T3"/>
              </a:cxn>
              <a:cxn ang="T8">
                <a:pos x="T4" y="T5"/>
              </a:cxn>
            </a:cxnLst>
            <a:rect l="0" t="0" r="r" b="b"/>
            <a:pathLst>
              <a:path w="297" h="529">
                <a:moveTo>
                  <a:pt x="297" y="529"/>
                </a:moveTo>
                <a:cubicBezTo>
                  <a:pt x="283" y="476"/>
                  <a:pt x="261" y="301"/>
                  <a:pt x="212" y="213"/>
                </a:cubicBezTo>
                <a:cubicBezTo>
                  <a:pt x="163" y="125"/>
                  <a:pt x="44" y="44"/>
                  <a:pt x="0" y="0"/>
                </a:cubicBezTo>
              </a:path>
            </a:pathLst>
          </a:custGeom>
          <a:noFill/>
          <a:ln w="38100" cap="flat" cmpd="sng">
            <a:solidFill>
              <a:srgbClr val="FF33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83" name="Rectangle 78">
            <a:extLst>
              <a:ext uri="{FF2B5EF4-FFF2-40B4-BE49-F238E27FC236}">
                <a16:creationId xmlns:a16="http://schemas.microsoft.com/office/drawing/2014/main" id="{67987154-2C46-4A19-A5FD-8AC664BE1111}"/>
              </a:ext>
            </a:extLst>
          </p:cNvPr>
          <p:cNvSpPr>
            <a:spLocks noChangeArrowheads="1"/>
          </p:cNvSpPr>
          <p:nvPr/>
        </p:nvSpPr>
        <p:spPr bwMode="auto">
          <a:xfrm>
            <a:off x="2698750" y="3228975"/>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solidFill>
                  <a:srgbClr val="FF3300"/>
                </a:solidFill>
              </a:rPr>
              <a:t>1</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wipe(down)">
                                      <p:cBhvr>
                                        <p:cTn id="7" dur="500"/>
                                        <p:tgtEl>
                                          <p:spTgt spid="75"/>
                                        </p:tgtEl>
                                      </p:cBhvr>
                                    </p:animEffect>
                                  </p:childTnLst>
                                </p:cTn>
                              </p:par>
                              <p:par>
                                <p:cTn id="8" presetID="1" presetClass="entr" presetSubtype="0" fill="hold" nodeType="withEffect">
                                  <p:stCondLst>
                                    <p:cond delay="0"/>
                                  </p:stCondLst>
                                  <p:childTnLst>
                                    <p:set>
                                      <p:cBhvr>
                                        <p:cTn id="9" dur="1" fill="hold">
                                          <p:stCondLst>
                                            <p:cond delay="0"/>
                                          </p:stCondLst>
                                        </p:cTn>
                                        <p:tgtEl>
                                          <p:spTgt spid="7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40706"/>
                                        </p:tgtEl>
                                        <p:attrNameLst>
                                          <p:attrName>style.visibility</p:attrName>
                                        </p:attrNameLst>
                                      </p:cBhvr>
                                      <p:to>
                                        <p:strVal val="visible"/>
                                      </p:to>
                                    </p:set>
                                    <p:animEffect transition="in" filter="wipe(down)">
                                      <p:cBhvr>
                                        <p:cTn id="14" dur="500"/>
                                        <p:tgtEl>
                                          <p:spTgt spid="240706"/>
                                        </p:tgtEl>
                                      </p:cBhvr>
                                    </p:animEffect>
                                  </p:childTnLst>
                                </p:cTn>
                              </p:par>
                              <p:par>
                                <p:cTn id="15" presetID="1" presetClass="entr" presetSubtype="0" fill="hold"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240696"/>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nodeType="clickEffect">
                                  <p:stCondLst>
                                    <p:cond delay="0"/>
                                  </p:stCondLst>
                                  <p:childTnLst>
                                    <p:set>
                                      <p:cBhvr>
                                        <p:cTn id="24" dur="1" fill="hold">
                                          <p:stCondLst>
                                            <p:cond delay="0"/>
                                          </p:stCondLst>
                                        </p:cTn>
                                        <p:tgtEl>
                                          <p:spTgt spid="240720"/>
                                        </p:tgtEl>
                                        <p:attrNameLst>
                                          <p:attrName>style.visibility</p:attrName>
                                        </p:attrNameLst>
                                      </p:cBhvr>
                                      <p:to>
                                        <p:strVal val="visible"/>
                                      </p:to>
                                    </p:set>
                                    <p:animEffect transition="in" filter="wipe(down)">
                                      <p:cBhvr>
                                        <p:cTn id="25" dur="500"/>
                                        <p:tgtEl>
                                          <p:spTgt spid="240720"/>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96" grpId="0"/>
      <p:bldP spid="83"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4">
            <a:extLst>
              <a:ext uri="{FF2B5EF4-FFF2-40B4-BE49-F238E27FC236}">
                <a16:creationId xmlns:a16="http://schemas.microsoft.com/office/drawing/2014/main" id="{4342ECF5-2D12-4BCA-954F-BF9E83ABCF62}"/>
              </a:ext>
            </a:extLst>
          </p:cNvPr>
          <p:cNvSpPr>
            <a:spLocks noChangeArrowheads="1"/>
          </p:cNvSpPr>
          <p:nvPr/>
        </p:nvSpPr>
        <p:spPr bwMode="auto">
          <a:xfrm>
            <a:off x="3187700" y="2105025"/>
            <a:ext cx="2339975" cy="395288"/>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chemeClr val="bg1"/>
              </a:solidFill>
            </a:endParaRPr>
          </a:p>
        </p:txBody>
      </p:sp>
      <p:sp>
        <p:nvSpPr>
          <p:cNvPr id="99331" name="Rectangle 5">
            <a:extLst>
              <a:ext uri="{FF2B5EF4-FFF2-40B4-BE49-F238E27FC236}">
                <a16:creationId xmlns:a16="http://schemas.microsoft.com/office/drawing/2014/main" id="{992FF1C9-F4F7-4116-A004-43BAD8EFEB8A}"/>
              </a:ext>
            </a:extLst>
          </p:cNvPr>
          <p:cNvSpPr>
            <a:spLocks noChangeArrowheads="1"/>
          </p:cNvSpPr>
          <p:nvPr/>
        </p:nvSpPr>
        <p:spPr bwMode="auto">
          <a:xfrm>
            <a:off x="4154488" y="2105025"/>
            <a:ext cx="450850" cy="395288"/>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A</a:t>
            </a:r>
          </a:p>
        </p:txBody>
      </p:sp>
      <p:sp>
        <p:nvSpPr>
          <p:cNvPr id="99332" name="Line 6">
            <a:extLst>
              <a:ext uri="{FF2B5EF4-FFF2-40B4-BE49-F238E27FC236}">
                <a16:creationId xmlns:a16="http://schemas.microsoft.com/office/drawing/2014/main" id="{552F7BE0-144D-41D7-B917-453C0C28E010}"/>
              </a:ext>
            </a:extLst>
          </p:cNvPr>
          <p:cNvSpPr>
            <a:spLocks noChangeShapeType="1"/>
          </p:cNvSpPr>
          <p:nvPr/>
        </p:nvSpPr>
        <p:spPr bwMode="auto">
          <a:xfrm>
            <a:off x="3917950" y="1592263"/>
            <a:ext cx="241300" cy="482600"/>
          </a:xfrm>
          <a:prstGeom prst="line">
            <a:avLst/>
          </a:prstGeom>
          <a:noFill/>
          <a:ln w="2857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9333" name="Text Box 7">
            <a:extLst>
              <a:ext uri="{FF2B5EF4-FFF2-40B4-BE49-F238E27FC236}">
                <a16:creationId xmlns:a16="http://schemas.microsoft.com/office/drawing/2014/main" id="{F1AC5F65-33B7-48F9-ACC5-4376D8A1C699}"/>
              </a:ext>
            </a:extLst>
          </p:cNvPr>
          <p:cNvSpPr txBox="1">
            <a:spLocks noChangeArrowheads="1"/>
          </p:cNvSpPr>
          <p:nvPr/>
        </p:nvSpPr>
        <p:spPr bwMode="auto">
          <a:xfrm>
            <a:off x="3248025" y="1168400"/>
            <a:ext cx="1031875"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a:solidFill>
                  <a:schemeClr val="bg1"/>
                </a:solidFill>
                <a:ea typeface="Angsana New" panose="02020603050405020304" pitchFamily="18" charset="-34"/>
                <a:cs typeface="Angsana New" panose="02020603050405020304" pitchFamily="18" charset="-34"/>
              </a:rPr>
              <a:t>头指针</a:t>
            </a:r>
            <a:endParaRPr lang="en-US" altLang="zh-CN" b="1">
              <a:solidFill>
                <a:schemeClr val="bg1"/>
              </a:solidFill>
              <a:ea typeface="Angsana New" panose="02020603050405020304" pitchFamily="18" charset="-34"/>
              <a:cs typeface="Angsana New" panose="02020603050405020304" pitchFamily="18" charset="-34"/>
            </a:endParaRPr>
          </a:p>
        </p:txBody>
      </p:sp>
      <p:sp>
        <p:nvSpPr>
          <p:cNvPr id="99334" name="Freeform 8">
            <a:extLst>
              <a:ext uri="{FF2B5EF4-FFF2-40B4-BE49-F238E27FC236}">
                <a16:creationId xmlns:a16="http://schemas.microsoft.com/office/drawing/2014/main" id="{C75D2953-EAA4-4FEB-9411-694EE4713F32}"/>
              </a:ext>
            </a:extLst>
          </p:cNvPr>
          <p:cNvSpPr>
            <a:spLocks/>
          </p:cNvSpPr>
          <p:nvPr/>
        </p:nvSpPr>
        <p:spPr bwMode="auto">
          <a:xfrm>
            <a:off x="4848225" y="2441575"/>
            <a:ext cx="655638" cy="723900"/>
          </a:xfrm>
          <a:custGeom>
            <a:avLst/>
            <a:gdLst>
              <a:gd name="T0" fmla="*/ 0 w 469"/>
              <a:gd name="T1" fmla="*/ 0 h 544"/>
              <a:gd name="T2" fmla="*/ 2147483647 w 469"/>
              <a:gd name="T3" fmla="*/ 2147483647 h 544"/>
              <a:gd name="T4" fmla="*/ 0 60000 65536"/>
              <a:gd name="T5" fmla="*/ 0 60000 65536"/>
            </a:gdLst>
            <a:ahLst/>
            <a:cxnLst>
              <a:cxn ang="T4">
                <a:pos x="T0" y="T1"/>
              </a:cxn>
              <a:cxn ang="T5">
                <a:pos x="T2" y="T3"/>
              </a:cxn>
            </a:cxnLst>
            <a:rect l="0" t="0" r="r" b="b"/>
            <a:pathLst>
              <a:path w="469" h="544">
                <a:moveTo>
                  <a:pt x="0" y="0"/>
                </a:moveTo>
                <a:lnTo>
                  <a:pt x="469" y="544"/>
                </a:lnTo>
              </a:path>
            </a:pathLst>
          </a:custGeom>
          <a:noFill/>
          <a:ln w="28575" cmpd="sng">
            <a:solidFill>
              <a:srgbClr val="000000"/>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335" name="Line 9">
            <a:extLst>
              <a:ext uri="{FF2B5EF4-FFF2-40B4-BE49-F238E27FC236}">
                <a16:creationId xmlns:a16="http://schemas.microsoft.com/office/drawing/2014/main" id="{8BA94089-86EE-4936-BBFA-C65181FD9B1E}"/>
              </a:ext>
            </a:extLst>
          </p:cNvPr>
          <p:cNvSpPr>
            <a:spLocks noChangeShapeType="1"/>
          </p:cNvSpPr>
          <p:nvPr/>
        </p:nvSpPr>
        <p:spPr bwMode="auto">
          <a:xfrm>
            <a:off x="3679825" y="2111375"/>
            <a:ext cx="0" cy="398463"/>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9336" name="Line 10">
            <a:extLst>
              <a:ext uri="{FF2B5EF4-FFF2-40B4-BE49-F238E27FC236}">
                <a16:creationId xmlns:a16="http://schemas.microsoft.com/office/drawing/2014/main" id="{7C26F50C-1B4A-4632-8B4E-5F9A7213DBD6}"/>
              </a:ext>
            </a:extLst>
          </p:cNvPr>
          <p:cNvSpPr>
            <a:spLocks noChangeShapeType="1"/>
          </p:cNvSpPr>
          <p:nvPr/>
        </p:nvSpPr>
        <p:spPr bwMode="auto">
          <a:xfrm>
            <a:off x="5078413" y="2098675"/>
            <a:ext cx="0" cy="398463"/>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9337" name="Rectangle 11">
            <a:extLst>
              <a:ext uri="{FF2B5EF4-FFF2-40B4-BE49-F238E27FC236}">
                <a16:creationId xmlns:a16="http://schemas.microsoft.com/office/drawing/2014/main" id="{6C02B9CF-4F61-46AA-A9AB-281D95067777}"/>
              </a:ext>
            </a:extLst>
          </p:cNvPr>
          <p:cNvSpPr>
            <a:spLocks noChangeArrowheads="1"/>
          </p:cNvSpPr>
          <p:nvPr/>
        </p:nvSpPr>
        <p:spPr bwMode="auto">
          <a:xfrm>
            <a:off x="768350" y="3270250"/>
            <a:ext cx="2339975" cy="395288"/>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chemeClr val="bg1"/>
              </a:solidFill>
            </a:endParaRPr>
          </a:p>
        </p:txBody>
      </p:sp>
      <p:sp>
        <p:nvSpPr>
          <p:cNvPr id="99338" name="Rectangle 12">
            <a:extLst>
              <a:ext uri="{FF2B5EF4-FFF2-40B4-BE49-F238E27FC236}">
                <a16:creationId xmlns:a16="http://schemas.microsoft.com/office/drawing/2014/main" id="{BB426D04-2475-4415-A0FC-4107EEA476C7}"/>
              </a:ext>
            </a:extLst>
          </p:cNvPr>
          <p:cNvSpPr>
            <a:spLocks noChangeArrowheads="1"/>
          </p:cNvSpPr>
          <p:nvPr/>
        </p:nvSpPr>
        <p:spPr bwMode="auto">
          <a:xfrm>
            <a:off x="1735138" y="3270250"/>
            <a:ext cx="450850" cy="395288"/>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B</a:t>
            </a:r>
          </a:p>
        </p:txBody>
      </p:sp>
      <p:sp>
        <p:nvSpPr>
          <p:cNvPr id="99339" name="Line 13">
            <a:extLst>
              <a:ext uri="{FF2B5EF4-FFF2-40B4-BE49-F238E27FC236}">
                <a16:creationId xmlns:a16="http://schemas.microsoft.com/office/drawing/2014/main" id="{5E17D622-525E-4B26-83D5-15CE7AE7BBED}"/>
              </a:ext>
            </a:extLst>
          </p:cNvPr>
          <p:cNvSpPr>
            <a:spLocks noChangeShapeType="1"/>
          </p:cNvSpPr>
          <p:nvPr/>
        </p:nvSpPr>
        <p:spPr bwMode="auto">
          <a:xfrm>
            <a:off x="1260475" y="3276600"/>
            <a:ext cx="0" cy="398463"/>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9340" name="Line 14">
            <a:extLst>
              <a:ext uri="{FF2B5EF4-FFF2-40B4-BE49-F238E27FC236}">
                <a16:creationId xmlns:a16="http://schemas.microsoft.com/office/drawing/2014/main" id="{0B106ADE-0328-4427-A4E5-5EEE698506C5}"/>
              </a:ext>
            </a:extLst>
          </p:cNvPr>
          <p:cNvSpPr>
            <a:spLocks noChangeShapeType="1"/>
          </p:cNvSpPr>
          <p:nvPr/>
        </p:nvSpPr>
        <p:spPr bwMode="auto">
          <a:xfrm>
            <a:off x="2659063" y="3263900"/>
            <a:ext cx="0" cy="398463"/>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9341" name="Rectangle 15">
            <a:extLst>
              <a:ext uri="{FF2B5EF4-FFF2-40B4-BE49-F238E27FC236}">
                <a16:creationId xmlns:a16="http://schemas.microsoft.com/office/drawing/2014/main" id="{9BF2E18F-CFE5-461D-9B7C-76FE5F377C2C}"/>
              </a:ext>
            </a:extLst>
          </p:cNvPr>
          <p:cNvSpPr>
            <a:spLocks noChangeArrowheads="1"/>
          </p:cNvSpPr>
          <p:nvPr/>
        </p:nvSpPr>
        <p:spPr bwMode="auto">
          <a:xfrm>
            <a:off x="5030788" y="3255963"/>
            <a:ext cx="2339975" cy="395287"/>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chemeClr val="bg1"/>
              </a:solidFill>
            </a:endParaRPr>
          </a:p>
        </p:txBody>
      </p:sp>
      <p:sp>
        <p:nvSpPr>
          <p:cNvPr id="99342" name="Rectangle 16">
            <a:extLst>
              <a:ext uri="{FF2B5EF4-FFF2-40B4-BE49-F238E27FC236}">
                <a16:creationId xmlns:a16="http://schemas.microsoft.com/office/drawing/2014/main" id="{FFF5B915-58FD-42CF-A572-178E6851D0A5}"/>
              </a:ext>
            </a:extLst>
          </p:cNvPr>
          <p:cNvSpPr>
            <a:spLocks noChangeArrowheads="1"/>
          </p:cNvSpPr>
          <p:nvPr/>
        </p:nvSpPr>
        <p:spPr bwMode="auto">
          <a:xfrm>
            <a:off x="5997575" y="3255963"/>
            <a:ext cx="450850" cy="395287"/>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C</a:t>
            </a:r>
          </a:p>
        </p:txBody>
      </p:sp>
      <p:sp>
        <p:nvSpPr>
          <p:cNvPr id="99343" name="Line 17">
            <a:extLst>
              <a:ext uri="{FF2B5EF4-FFF2-40B4-BE49-F238E27FC236}">
                <a16:creationId xmlns:a16="http://schemas.microsoft.com/office/drawing/2014/main" id="{92197008-BF94-4245-8306-927B4E9BF3BD}"/>
              </a:ext>
            </a:extLst>
          </p:cNvPr>
          <p:cNvSpPr>
            <a:spLocks noChangeShapeType="1"/>
          </p:cNvSpPr>
          <p:nvPr/>
        </p:nvSpPr>
        <p:spPr bwMode="auto">
          <a:xfrm>
            <a:off x="5522913" y="3262313"/>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9344" name="Line 18">
            <a:extLst>
              <a:ext uri="{FF2B5EF4-FFF2-40B4-BE49-F238E27FC236}">
                <a16:creationId xmlns:a16="http://schemas.microsoft.com/office/drawing/2014/main" id="{D42BAE45-FF9B-4E82-990F-FD9C8DDFB641}"/>
              </a:ext>
            </a:extLst>
          </p:cNvPr>
          <p:cNvSpPr>
            <a:spLocks noChangeShapeType="1"/>
          </p:cNvSpPr>
          <p:nvPr/>
        </p:nvSpPr>
        <p:spPr bwMode="auto">
          <a:xfrm>
            <a:off x="6921500" y="3249613"/>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9345" name="Rectangle 19">
            <a:extLst>
              <a:ext uri="{FF2B5EF4-FFF2-40B4-BE49-F238E27FC236}">
                <a16:creationId xmlns:a16="http://schemas.microsoft.com/office/drawing/2014/main" id="{F0BCA8B9-C15B-49DB-97CA-32518590BE68}"/>
              </a:ext>
            </a:extLst>
          </p:cNvPr>
          <p:cNvSpPr>
            <a:spLocks noChangeArrowheads="1"/>
          </p:cNvSpPr>
          <p:nvPr/>
        </p:nvSpPr>
        <p:spPr bwMode="auto">
          <a:xfrm>
            <a:off x="457200" y="4583113"/>
            <a:ext cx="2339975" cy="395287"/>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chemeClr val="bg1"/>
              </a:solidFill>
            </a:endParaRPr>
          </a:p>
        </p:txBody>
      </p:sp>
      <p:sp>
        <p:nvSpPr>
          <p:cNvPr id="99346" name="Rectangle 20">
            <a:extLst>
              <a:ext uri="{FF2B5EF4-FFF2-40B4-BE49-F238E27FC236}">
                <a16:creationId xmlns:a16="http://schemas.microsoft.com/office/drawing/2014/main" id="{D4ACE371-A634-4DE5-BCA6-B2324A69A69B}"/>
              </a:ext>
            </a:extLst>
          </p:cNvPr>
          <p:cNvSpPr>
            <a:spLocks noChangeArrowheads="1"/>
          </p:cNvSpPr>
          <p:nvPr/>
        </p:nvSpPr>
        <p:spPr bwMode="auto">
          <a:xfrm>
            <a:off x="1423988" y="4583113"/>
            <a:ext cx="450850" cy="395287"/>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D</a:t>
            </a:r>
          </a:p>
        </p:txBody>
      </p:sp>
      <p:sp>
        <p:nvSpPr>
          <p:cNvPr id="99347" name="Line 21">
            <a:extLst>
              <a:ext uri="{FF2B5EF4-FFF2-40B4-BE49-F238E27FC236}">
                <a16:creationId xmlns:a16="http://schemas.microsoft.com/office/drawing/2014/main" id="{A829BD81-3A65-40E6-B587-6DE62EB96EB9}"/>
              </a:ext>
            </a:extLst>
          </p:cNvPr>
          <p:cNvSpPr>
            <a:spLocks noChangeShapeType="1"/>
          </p:cNvSpPr>
          <p:nvPr/>
        </p:nvSpPr>
        <p:spPr bwMode="auto">
          <a:xfrm>
            <a:off x="949325" y="4589463"/>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9348" name="Line 22">
            <a:extLst>
              <a:ext uri="{FF2B5EF4-FFF2-40B4-BE49-F238E27FC236}">
                <a16:creationId xmlns:a16="http://schemas.microsoft.com/office/drawing/2014/main" id="{2E35386A-755E-4A10-86A1-513BFD3BFD3B}"/>
              </a:ext>
            </a:extLst>
          </p:cNvPr>
          <p:cNvSpPr>
            <a:spLocks noChangeShapeType="1"/>
          </p:cNvSpPr>
          <p:nvPr/>
        </p:nvSpPr>
        <p:spPr bwMode="auto">
          <a:xfrm>
            <a:off x="2347913" y="4576763"/>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9349" name="Rectangle 23">
            <a:extLst>
              <a:ext uri="{FF2B5EF4-FFF2-40B4-BE49-F238E27FC236}">
                <a16:creationId xmlns:a16="http://schemas.microsoft.com/office/drawing/2014/main" id="{EEFA6BB0-8ACC-4A0F-B704-8EC00D24EFAD}"/>
              </a:ext>
            </a:extLst>
          </p:cNvPr>
          <p:cNvSpPr>
            <a:spLocks noChangeArrowheads="1"/>
          </p:cNvSpPr>
          <p:nvPr/>
        </p:nvSpPr>
        <p:spPr bwMode="auto">
          <a:xfrm>
            <a:off x="3332163" y="4567238"/>
            <a:ext cx="2339975" cy="395287"/>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chemeClr val="bg1"/>
              </a:solidFill>
            </a:endParaRPr>
          </a:p>
        </p:txBody>
      </p:sp>
      <p:sp>
        <p:nvSpPr>
          <p:cNvPr id="99350" name="Rectangle 24">
            <a:extLst>
              <a:ext uri="{FF2B5EF4-FFF2-40B4-BE49-F238E27FC236}">
                <a16:creationId xmlns:a16="http://schemas.microsoft.com/office/drawing/2014/main" id="{C18EAFBF-0268-4525-86AC-BCE016F4A113}"/>
              </a:ext>
            </a:extLst>
          </p:cNvPr>
          <p:cNvSpPr>
            <a:spLocks noChangeArrowheads="1"/>
          </p:cNvSpPr>
          <p:nvPr/>
        </p:nvSpPr>
        <p:spPr bwMode="auto">
          <a:xfrm>
            <a:off x="4298950" y="4567238"/>
            <a:ext cx="450850" cy="395287"/>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E</a:t>
            </a:r>
          </a:p>
        </p:txBody>
      </p:sp>
      <p:sp>
        <p:nvSpPr>
          <p:cNvPr id="99351" name="Line 25">
            <a:extLst>
              <a:ext uri="{FF2B5EF4-FFF2-40B4-BE49-F238E27FC236}">
                <a16:creationId xmlns:a16="http://schemas.microsoft.com/office/drawing/2014/main" id="{9F93E632-4CB7-4632-933C-FC3101884C3E}"/>
              </a:ext>
            </a:extLst>
          </p:cNvPr>
          <p:cNvSpPr>
            <a:spLocks noChangeShapeType="1"/>
          </p:cNvSpPr>
          <p:nvPr/>
        </p:nvSpPr>
        <p:spPr bwMode="auto">
          <a:xfrm>
            <a:off x="3824288" y="4573588"/>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9352" name="Line 26">
            <a:extLst>
              <a:ext uri="{FF2B5EF4-FFF2-40B4-BE49-F238E27FC236}">
                <a16:creationId xmlns:a16="http://schemas.microsoft.com/office/drawing/2014/main" id="{E8C468C1-B8D4-4254-AF09-65464BD27442}"/>
              </a:ext>
            </a:extLst>
          </p:cNvPr>
          <p:cNvSpPr>
            <a:spLocks noChangeShapeType="1"/>
          </p:cNvSpPr>
          <p:nvPr/>
        </p:nvSpPr>
        <p:spPr bwMode="auto">
          <a:xfrm>
            <a:off x="5222875" y="4560888"/>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9353" name="Rectangle 27">
            <a:extLst>
              <a:ext uri="{FF2B5EF4-FFF2-40B4-BE49-F238E27FC236}">
                <a16:creationId xmlns:a16="http://schemas.microsoft.com/office/drawing/2014/main" id="{068F9DD3-37C6-4276-9266-93F97A9156D1}"/>
              </a:ext>
            </a:extLst>
          </p:cNvPr>
          <p:cNvSpPr>
            <a:spLocks noChangeArrowheads="1"/>
          </p:cNvSpPr>
          <p:nvPr/>
        </p:nvSpPr>
        <p:spPr bwMode="auto">
          <a:xfrm>
            <a:off x="6461125" y="4567238"/>
            <a:ext cx="2339975" cy="395287"/>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chemeClr val="bg1"/>
              </a:solidFill>
            </a:endParaRPr>
          </a:p>
        </p:txBody>
      </p:sp>
      <p:sp>
        <p:nvSpPr>
          <p:cNvPr id="99354" name="Rectangle 28">
            <a:extLst>
              <a:ext uri="{FF2B5EF4-FFF2-40B4-BE49-F238E27FC236}">
                <a16:creationId xmlns:a16="http://schemas.microsoft.com/office/drawing/2014/main" id="{B09AC470-702E-4F33-874A-0EC5C0A04B6C}"/>
              </a:ext>
            </a:extLst>
          </p:cNvPr>
          <p:cNvSpPr>
            <a:spLocks noChangeArrowheads="1"/>
          </p:cNvSpPr>
          <p:nvPr/>
        </p:nvSpPr>
        <p:spPr bwMode="auto">
          <a:xfrm>
            <a:off x="7427913" y="4567238"/>
            <a:ext cx="450850" cy="395287"/>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F</a:t>
            </a:r>
          </a:p>
        </p:txBody>
      </p:sp>
      <p:sp>
        <p:nvSpPr>
          <p:cNvPr id="99355" name="Line 29">
            <a:extLst>
              <a:ext uri="{FF2B5EF4-FFF2-40B4-BE49-F238E27FC236}">
                <a16:creationId xmlns:a16="http://schemas.microsoft.com/office/drawing/2014/main" id="{AAE60BAD-A936-4D95-A13E-53E469DD71DC}"/>
              </a:ext>
            </a:extLst>
          </p:cNvPr>
          <p:cNvSpPr>
            <a:spLocks noChangeShapeType="1"/>
          </p:cNvSpPr>
          <p:nvPr/>
        </p:nvSpPr>
        <p:spPr bwMode="auto">
          <a:xfrm>
            <a:off x="6953250" y="4573588"/>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9356" name="Line 30">
            <a:extLst>
              <a:ext uri="{FF2B5EF4-FFF2-40B4-BE49-F238E27FC236}">
                <a16:creationId xmlns:a16="http://schemas.microsoft.com/office/drawing/2014/main" id="{8C1F7FB9-4BBA-402B-B639-88CF3EAC88DF}"/>
              </a:ext>
            </a:extLst>
          </p:cNvPr>
          <p:cNvSpPr>
            <a:spLocks noChangeShapeType="1"/>
          </p:cNvSpPr>
          <p:nvPr/>
        </p:nvSpPr>
        <p:spPr bwMode="auto">
          <a:xfrm>
            <a:off x="8351838" y="4560888"/>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9357" name="Rectangle 31">
            <a:extLst>
              <a:ext uri="{FF2B5EF4-FFF2-40B4-BE49-F238E27FC236}">
                <a16:creationId xmlns:a16="http://schemas.microsoft.com/office/drawing/2014/main" id="{3A0B033E-8196-4A20-9174-50C8EAE2D87E}"/>
              </a:ext>
            </a:extLst>
          </p:cNvPr>
          <p:cNvSpPr>
            <a:spLocks noChangeArrowheads="1"/>
          </p:cNvSpPr>
          <p:nvPr/>
        </p:nvSpPr>
        <p:spPr bwMode="auto">
          <a:xfrm>
            <a:off x="2081213" y="5792788"/>
            <a:ext cx="2339975" cy="395287"/>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chemeClr val="bg1"/>
              </a:solidFill>
            </a:endParaRPr>
          </a:p>
        </p:txBody>
      </p:sp>
      <p:sp>
        <p:nvSpPr>
          <p:cNvPr id="99358" name="Rectangle 32">
            <a:extLst>
              <a:ext uri="{FF2B5EF4-FFF2-40B4-BE49-F238E27FC236}">
                <a16:creationId xmlns:a16="http://schemas.microsoft.com/office/drawing/2014/main" id="{83673DFC-F317-407E-90FB-73EB81BEE1A7}"/>
              </a:ext>
            </a:extLst>
          </p:cNvPr>
          <p:cNvSpPr>
            <a:spLocks noChangeArrowheads="1"/>
          </p:cNvSpPr>
          <p:nvPr/>
        </p:nvSpPr>
        <p:spPr bwMode="auto">
          <a:xfrm>
            <a:off x="3048000" y="5792788"/>
            <a:ext cx="450850" cy="395287"/>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G</a:t>
            </a:r>
          </a:p>
        </p:txBody>
      </p:sp>
      <p:sp>
        <p:nvSpPr>
          <p:cNvPr id="99359" name="Line 33">
            <a:extLst>
              <a:ext uri="{FF2B5EF4-FFF2-40B4-BE49-F238E27FC236}">
                <a16:creationId xmlns:a16="http://schemas.microsoft.com/office/drawing/2014/main" id="{D5D123E5-0449-427C-AE0E-0C65109B5A58}"/>
              </a:ext>
            </a:extLst>
          </p:cNvPr>
          <p:cNvSpPr>
            <a:spLocks noChangeShapeType="1"/>
          </p:cNvSpPr>
          <p:nvPr/>
        </p:nvSpPr>
        <p:spPr bwMode="auto">
          <a:xfrm>
            <a:off x="2573338" y="5799138"/>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9360" name="Line 34">
            <a:extLst>
              <a:ext uri="{FF2B5EF4-FFF2-40B4-BE49-F238E27FC236}">
                <a16:creationId xmlns:a16="http://schemas.microsoft.com/office/drawing/2014/main" id="{01413E6E-301D-4CC0-A0DB-06474BBC3DEF}"/>
              </a:ext>
            </a:extLst>
          </p:cNvPr>
          <p:cNvSpPr>
            <a:spLocks noChangeShapeType="1"/>
          </p:cNvSpPr>
          <p:nvPr/>
        </p:nvSpPr>
        <p:spPr bwMode="auto">
          <a:xfrm>
            <a:off x="3971925" y="5786438"/>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99361" name="Rectangle 35">
            <a:extLst>
              <a:ext uri="{FF2B5EF4-FFF2-40B4-BE49-F238E27FC236}">
                <a16:creationId xmlns:a16="http://schemas.microsoft.com/office/drawing/2014/main" id="{6CD6A79D-5160-47C4-BD3F-9D6505D9A581}"/>
              </a:ext>
            </a:extLst>
          </p:cNvPr>
          <p:cNvSpPr>
            <a:spLocks noChangeArrowheads="1"/>
          </p:cNvSpPr>
          <p:nvPr/>
        </p:nvSpPr>
        <p:spPr bwMode="auto">
          <a:xfrm>
            <a:off x="1009650" y="455295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bg1"/>
                </a:solidFill>
              </a:rPr>
              <a:t>∧</a:t>
            </a:r>
          </a:p>
        </p:txBody>
      </p:sp>
      <p:sp>
        <p:nvSpPr>
          <p:cNvPr id="241700" name="Rectangle 36">
            <a:extLst>
              <a:ext uri="{FF2B5EF4-FFF2-40B4-BE49-F238E27FC236}">
                <a16:creationId xmlns:a16="http://schemas.microsoft.com/office/drawing/2014/main" id="{C8968626-3102-43D4-AB18-C9DD3D618220}"/>
              </a:ext>
            </a:extLst>
          </p:cNvPr>
          <p:cNvSpPr>
            <a:spLocks noChangeArrowheads="1"/>
          </p:cNvSpPr>
          <p:nvPr/>
        </p:nvSpPr>
        <p:spPr bwMode="auto">
          <a:xfrm>
            <a:off x="2235200" y="327025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bg1"/>
                </a:solidFill>
              </a:rPr>
              <a:t>∧</a:t>
            </a:r>
          </a:p>
        </p:txBody>
      </p:sp>
      <p:sp>
        <p:nvSpPr>
          <p:cNvPr id="99363" name="Rectangle 37">
            <a:extLst>
              <a:ext uri="{FF2B5EF4-FFF2-40B4-BE49-F238E27FC236}">
                <a16:creationId xmlns:a16="http://schemas.microsoft.com/office/drawing/2014/main" id="{C779F1DD-B91C-48DA-B789-B05514F78564}"/>
              </a:ext>
            </a:extLst>
          </p:cNvPr>
          <p:cNvSpPr>
            <a:spLocks noChangeArrowheads="1"/>
          </p:cNvSpPr>
          <p:nvPr/>
        </p:nvSpPr>
        <p:spPr bwMode="auto">
          <a:xfrm>
            <a:off x="3859213" y="456723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bg1"/>
                </a:solidFill>
              </a:rPr>
              <a:t>∧</a:t>
            </a:r>
          </a:p>
        </p:txBody>
      </p:sp>
      <p:sp>
        <p:nvSpPr>
          <p:cNvPr id="99364" name="Rectangle 38">
            <a:extLst>
              <a:ext uri="{FF2B5EF4-FFF2-40B4-BE49-F238E27FC236}">
                <a16:creationId xmlns:a16="http://schemas.microsoft.com/office/drawing/2014/main" id="{AE412656-2DB7-4C06-AA22-A50D1D732B75}"/>
              </a:ext>
            </a:extLst>
          </p:cNvPr>
          <p:cNvSpPr>
            <a:spLocks noChangeArrowheads="1"/>
          </p:cNvSpPr>
          <p:nvPr/>
        </p:nvSpPr>
        <p:spPr bwMode="auto">
          <a:xfrm>
            <a:off x="4803775" y="456723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bg1"/>
                </a:solidFill>
              </a:rPr>
              <a:t>∧</a:t>
            </a:r>
          </a:p>
        </p:txBody>
      </p:sp>
      <p:sp>
        <p:nvSpPr>
          <p:cNvPr id="99365" name="Rectangle 39">
            <a:extLst>
              <a:ext uri="{FF2B5EF4-FFF2-40B4-BE49-F238E27FC236}">
                <a16:creationId xmlns:a16="http://schemas.microsoft.com/office/drawing/2014/main" id="{8B902DA2-A606-41CB-AB96-E0FB2675A3F6}"/>
              </a:ext>
            </a:extLst>
          </p:cNvPr>
          <p:cNvSpPr>
            <a:spLocks noChangeArrowheads="1"/>
          </p:cNvSpPr>
          <p:nvPr/>
        </p:nvSpPr>
        <p:spPr bwMode="auto">
          <a:xfrm>
            <a:off x="7000875" y="456723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bg1"/>
                </a:solidFill>
              </a:rPr>
              <a:t>∧</a:t>
            </a:r>
          </a:p>
        </p:txBody>
      </p:sp>
      <p:sp>
        <p:nvSpPr>
          <p:cNvPr id="99366" name="Rectangle 40">
            <a:extLst>
              <a:ext uri="{FF2B5EF4-FFF2-40B4-BE49-F238E27FC236}">
                <a16:creationId xmlns:a16="http://schemas.microsoft.com/office/drawing/2014/main" id="{86BCF9B4-B9A5-4131-8456-93D4F3BBC01F}"/>
              </a:ext>
            </a:extLst>
          </p:cNvPr>
          <p:cNvSpPr>
            <a:spLocks noChangeArrowheads="1"/>
          </p:cNvSpPr>
          <p:nvPr/>
        </p:nvSpPr>
        <p:spPr bwMode="auto">
          <a:xfrm>
            <a:off x="7900988" y="456723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bg1"/>
                </a:solidFill>
              </a:rPr>
              <a:t>∧</a:t>
            </a:r>
          </a:p>
        </p:txBody>
      </p:sp>
      <p:sp>
        <p:nvSpPr>
          <p:cNvPr id="99367" name="Rectangle 41">
            <a:extLst>
              <a:ext uri="{FF2B5EF4-FFF2-40B4-BE49-F238E27FC236}">
                <a16:creationId xmlns:a16="http://schemas.microsoft.com/office/drawing/2014/main" id="{2169DC56-E995-4875-A68A-C78AF8D52CB7}"/>
              </a:ext>
            </a:extLst>
          </p:cNvPr>
          <p:cNvSpPr>
            <a:spLocks noChangeArrowheads="1"/>
          </p:cNvSpPr>
          <p:nvPr/>
        </p:nvSpPr>
        <p:spPr bwMode="auto">
          <a:xfrm>
            <a:off x="3222625" y="2117725"/>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9368" name="Rectangle 42">
            <a:extLst>
              <a:ext uri="{FF2B5EF4-FFF2-40B4-BE49-F238E27FC236}">
                <a16:creationId xmlns:a16="http://schemas.microsoft.com/office/drawing/2014/main" id="{B5E6C4D9-1839-46B4-8145-C111EC163621}"/>
              </a:ext>
            </a:extLst>
          </p:cNvPr>
          <p:cNvSpPr>
            <a:spLocks noChangeArrowheads="1"/>
          </p:cNvSpPr>
          <p:nvPr/>
        </p:nvSpPr>
        <p:spPr bwMode="auto">
          <a:xfrm>
            <a:off x="5110163" y="210343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9369" name="Rectangle 43">
            <a:extLst>
              <a:ext uri="{FF2B5EF4-FFF2-40B4-BE49-F238E27FC236}">
                <a16:creationId xmlns:a16="http://schemas.microsoft.com/office/drawing/2014/main" id="{D30267D5-F93A-4720-9360-55970E34958D}"/>
              </a:ext>
            </a:extLst>
          </p:cNvPr>
          <p:cNvSpPr>
            <a:spLocks noChangeArrowheads="1"/>
          </p:cNvSpPr>
          <p:nvPr/>
        </p:nvSpPr>
        <p:spPr bwMode="auto">
          <a:xfrm>
            <a:off x="803275" y="328295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9370" name="Rectangle 44">
            <a:extLst>
              <a:ext uri="{FF2B5EF4-FFF2-40B4-BE49-F238E27FC236}">
                <a16:creationId xmlns:a16="http://schemas.microsoft.com/office/drawing/2014/main" id="{3C74090B-FD38-4D39-A45D-30FE671C6712}"/>
              </a:ext>
            </a:extLst>
          </p:cNvPr>
          <p:cNvSpPr>
            <a:spLocks noChangeArrowheads="1"/>
          </p:cNvSpPr>
          <p:nvPr/>
        </p:nvSpPr>
        <p:spPr bwMode="auto">
          <a:xfrm>
            <a:off x="2692400" y="328295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9371" name="Rectangle 45">
            <a:extLst>
              <a:ext uri="{FF2B5EF4-FFF2-40B4-BE49-F238E27FC236}">
                <a16:creationId xmlns:a16="http://schemas.microsoft.com/office/drawing/2014/main" id="{FB623A16-F24D-4CB3-A714-693D8F0A3AD7}"/>
              </a:ext>
            </a:extLst>
          </p:cNvPr>
          <p:cNvSpPr>
            <a:spLocks noChangeArrowheads="1"/>
          </p:cNvSpPr>
          <p:nvPr/>
        </p:nvSpPr>
        <p:spPr bwMode="auto">
          <a:xfrm>
            <a:off x="5065713" y="3268663"/>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9372" name="Rectangle 46">
            <a:extLst>
              <a:ext uri="{FF2B5EF4-FFF2-40B4-BE49-F238E27FC236}">
                <a16:creationId xmlns:a16="http://schemas.microsoft.com/office/drawing/2014/main" id="{7C983352-802B-4F03-AE99-C58841AFD66B}"/>
              </a:ext>
            </a:extLst>
          </p:cNvPr>
          <p:cNvSpPr>
            <a:spLocks noChangeArrowheads="1"/>
          </p:cNvSpPr>
          <p:nvPr/>
        </p:nvSpPr>
        <p:spPr bwMode="auto">
          <a:xfrm>
            <a:off x="6969125" y="325278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9373" name="Rectangle 47">
            <a:extLst>
              <a:ext uri="{FF2B5EF4-FFF2-40B4-BE49-F238E27FC236}">
                <a16:creationId xmlns:a16="http://schemas.microsoft.com/office/drawing/2014/main" id="{E11C71BA-E436-45AE-8B7C-51C32C031CF1}"/>
              </a:ext>
            </a:extLst>
          </p:cNvPr>
          <p:cNvSpPr>
            <a:spLocks noChangeArrowheads="1"/>
          </p:cNvSpPr>
          <p:nvPr/>
        </p:nvSpPr>
        <p:spPr bwMode="auto">
          <a:xfrm>
            <a:off x="8378825" y="456565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9374" name="Rectangle 48">
            <a:extLst>
              <a:ext uri="{FF2B5EF4-FFF2-40B4-BE49-F238E27FC236}">
                <a16:creationId xmlns:a16="http://schemas.microsoft.com/office/drawing/2014/main" id="{E1504495-B6D6-4006-A25C-E5655F891E4F}"/>
              </a:ext>
            </a:extLst>
          </p:cNvPr>
          <p:cNvSpPr>
            <a:spLocks noChangeArrowheads="1"/>
          </p:cNvSpPr>
          <p:nvPr/>
        </p:nvSpPr>
        <p:spPr bwMode="auto">
          <a:xfrm>
            <a:off x="6505575" y="4581525"/>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9375" name="Rectangle 49">
            <a:extLst>
              <a:ext uri="{FF2B5EF4-FFF2-40B4-BE49-F238E27FC236}">
                <a16:creationId xmlns:a16="http://schemas.microsoft.com/office/drawing/2014/main" id="{AA85FB82-4656-4BA9-AF0A-1AE30E6DBC8D}"/>
              </a:ext>
            </a:extLst>
          </p:cNvPr>
          <p:cNvSpPr>
            <a:spLocks noChangeArrowheads="1"/>
          </p:cNvSpPr>
          <p:nvPr/>
        </p:nvSpPr>
        <p:spPr bwMode="auto">
          <a:xfrm>
            <a:off x="5281613" y="456565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9376" name="Rectangle 50">
            <a:extLst>
              <a:ext uri="{FF2B5EF4-FFF2-40B4-BE49-F238E27FC236}">
                <a16:creationId xmlns:a16="http://schemas.microsoft.com/office/drawing/2014/main" id="{E7D64136-71EA-45C1-ACEF-4D961BF9D298}"/>
              </a:ext>
            </a:extLst>
          </p:cNvPr>
          <p:cNvSpPr>
            <a:spLocks noChangeArrowheads="1"/>
          </p:cNvSpPr>
          <p:nvPr/>
        </p:nvSpPr>
        <p:spPr bwMode="auto">
          <a:xfrm>
            <a:off x="3363913" y="4581525"/>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9377" name="Rectangle 51">
            <a:extLst>
              <a:ext uri="{FF2B5EF4-FFF2-40B4-BE49-F238E27FC236}">
                <a16:creationId xmlns:a16="http://schemas.microsoft.com/office/drawing/2014/main" id="{AA188C6B-F158-4A02-8F29-8552BD04DDFF}"/>
              </a:ext>
            </a:extLst>
          </p:cNvPr>
          <p:cNvSpPr>
            <a:spLocks noChangeArrowheads="1"/>
          </p:cNvSpPr>
          <p:nvPr/>
        </p:nvSpPr>
        <p:spPr bwMode="auto">
          <a:xfrm>
            <a:off x="2390775" y="4581525"/>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9378" name="Rectangle 52">
            <a:extLst>
              <a:ext uri="{FF2B5EF4-FFF2-40B4-BE49-F238E27FC236}">
                <a16:creationId xmlns:a16="http://schemas.microsoft.com/office/drawing/2014/main" id="{2F6B3B36-FC6B-4B11-A035-CBCC3897A8AF}"/>
              </a:ext>
            </a:extLst>
          </p:cNvPr>
          <p:cNvSpPr>
            <a:spLocks noChangeArrowheads="1"/>
          </p:cNvSpPr>
          <p:nvPr/>
        </p:nvSpPr>
        <p:spPr bwMode="auto">
          <a:xfrm>
            <a:off x="503238" y="4595813"/>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9379" name="Rectangle 53">
            <a:extLst>
              <a:ext uri="{FF2B5EF4-FFF2-40B4-BE49-F238E27FC236}">
                <a16:creationId xmlns:a16="http://schemas.microsoft.com/office/drawing/2014/main" id="{22C7EF45-E98D-4EC1-8D5E-2F68CD12DABB}"/>
              </a:ext>
            </a:extLst>
          </p:cNvPr>
          <p:cNvSpPr>
            <a:spLocks noChangeArrowheads="1"/>
          </p:cNvSpPr>
          <p:nvPr/>
        </p:nvSpPr>
        <p:spPr bwMode="auto">
          <a:xfrm>
            <a:off x="2095500" y="5789613"/>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9380" name="Rectangle 54">
            <a:extLst>
              <a:ext uri="{FF2B5EF4-FFF2-40B4-BE49-F238E27FC236}">
                <a16:creationId xmlns:a16="http://schemas.microsoft.com/office/drawing/2014/main" id="{BEFD6FAC-1BA7-4AF4-A25C-109A293FC349}"/>
              </a:ext>
            </a:extLst>
          </p:cNvPr>
          <p:cNvSpPr>
            <a:spLocks noChangeArrowheads="1"/>
          </p:cNvSpPr>
          <p:nvPr/>
        </p:nvSpPr>
        <p:spPr bwMode="auto">
          <a:xfrm>
            <a:off x="4010025" y="5815013"/>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99381" name="Freeform 56">
            <a:extLst>
              <a:ext uri="{FF2B5EF4-FFF2-40B4-BE49-F238E27FC236}">
                <a16:creationId xmlns:a16="http://schemas.microsoft.com/office/drawing/2014/main" id="{9AB75A75-651C-412C-B3B4-7EDF58639ABD}"/>
              </a:ext>
            </a:extLst>
          </p:cNvPr>
          <p:cNvSpPr>
            <a:spLocks/>
          </p:cNvSpPr>
          <p:nvPr/>
        </p:nvSpPr>
        <p:spPr bwMode="auto">
          <a:xfrm>
            <a:off x="2986088" y="2413000"/>
            <a:ext cx="952500" cy="811213"/>
          </a:xfrm>
          <a:custGeom>
            <a:avLst/>
            <a:gdLst>
              <a:gd name="T0" fmla="*/ 2147483647 w 550"/>
              <a:gd name="T1" fmla="*/ 0 h 544"/>
              <a:gd name="T2" fmla="*/ 0 w 550"/>
              <a:gd name="T3" fmla="*/ 2147483647 h 544"/>
              <a:gd name="T4" fmla="*/ 0 60000 65536"/>
              <a:gd name="T5" fmla="*/ 0 60000 65536"/>
            </a:gdLst>
            <a:ahLst/>
            <a:cxnLst>
              <a:cxn ang="T4">
                <a:pos x="T0" y="T1"/>
              </a:cxn>
              <a:cxn ang="T5">
                <a:pos x="T2" y="T3"/>
              </a:cxn>
            </a:cxnLst>
            <a:rect l="0" t="0" r="r" b="b"/>
            <a:pathLst>
              <a:path w="550" h="544">
                <a:moveTo>
                  <a:pt x="550" y="0"/>
                </a:moveTo>
                <a:lnTo>
                  <a:pt x="0" y="544"/>
                </a:lnTo>
              </a:path>
            </a:pathLst>
          </a:custGeom>
          <a:noFill/>
          <a:ln w="28575" cmpd="sng">
            <a:solidFill>
              <a:srgbClr val="000000"/>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382" name="Line 57">
            <a:extLst>
              <a:ext uri="{FF2B5EF4-FFF2-40B4-BE49-F238E27FC236}">
                <a16:creationId xmlns:a16="http://schemas.microsoft.com/office/drawing/2014/main" id="{AA81C147-6D2A-47DD-938A-2197577C4A90}"/>
              </a:ext>
            </a:extLst>
          </p:cNvPr>
          <p:cNvSpPr>
            <a:spLocks noChangeShapeType="1"/>
          </p:cNvSpPr>
          <p:nvPr/>
        </p:nvSpPr>
        <p:spPr bwMode="auto">
          <a:xfrm>
            <a:off x="6673850" y="3476625"/>
            <a:ext cx="728663" cy="1006475"/>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9383" name="Line 58">
            <a:extLst>
              <a:ext uri="{FF2B5EF4-FFF2-40B4-BE49-F238E27FC236}">
                <a16:creationId xmlns:a16="http://schemas.microsoft.com/office/drawing/2014/main" id="{50A1AE85-4CCE-4D60-B6FA-9E7C5B3943A4}"/>
              </a:ext>
            </a:extLst>
          </p:cNvPr>
          <p:cNvSpPr>
            <a:spLocks noChangeShapeType="1"/>
          </p:cNvSpPr>
          <p:nvPr/>
        </p:nvSpPr>
        <p:spPr bwMode="auto">
          <a:xfrm flipH="1">
            <a:off x="4913313" y="3535363"/>
            <a:ext cx="830262" cy="990600"/>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9384" name="Freeform 59">
            <a:extLst>
              <a:ext uri="{FF2B5EF4-FFF2-40B4-BE49-F238E27FC236}">
                <a16:creationId xmlns:a16="http://schemas.microsoft.com/office/drawing/2014/main" id="{F3FC5745-44F9-4C8F-B8D1-D11B8FC04FB7}"/>
              </a:ext>
            </a:extLst>
          </p:cNvPr>
          <p:cNvSpPr>
            <a:spLocks/>
          </p:cNvSpPr>
          <p:nvPr/>
        </p:nvSpPr>
        <p:spPr bwMode="auto">
          <a:xfrm>
            <a:off x="2157413" y="4892675"/>
            <a:ext cx="609600" cy="833438"/>
          </a:xfrm>
          <a:custGeom>
            <a:avLst/>
            <a:gdLst>
              <a:gd name="T0" fmla="*/ 0 w 444"/>
              <a:gd name="T1" fmla="*/ 0 h 523"/>
              <a:gd name="T2" fmla="*/ 2147483647 w 444"/>
              <a:gd name="T3" fmla="*/ 2147483647 h 523"/>
              <a:gd name="T4" fmla="*/ 0 60000 65536"/>
              <a:gd name="T5" fmla="*/ 0 60000 65536"/>
            </a:gdLst>
            <a:ahLst/>
            <a:cxnLst>
              <a:cxn ang="T4">
                <a:pos x="T0" y="T1"/>
              </a:cxn>
              <a:cxn ang="T5">
                <a:pos x="T2" y="T3"/>
              </a:cxn>
            </a:cxnLst>
            <a:rect l="0" t="0" r="r" b="b"/>
            <a:pathLst>
              <a:path w="444" h="523">
                <a:moveTo>
                  <a:pt x="0" y="0"/>
                </a:moveTo>
                <a:lnTo>
                  <a:pt x="444" y="523"/>
                </a:lnTo>
              </a:path>
            </a:pathLst>
          </a:custGeom>
          <a:noFill/>
          <a:ln w="28575" cmpd="sng">
            <a:solidFill>
              <a:srgbClr val="000000"/>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385" name="Line 60">
            <a:extLst>
              <a:ext uri="{FF2B5EF4-FFF2-40B4-BE49-F238E27FC236}">
                <a16:creationId xmlns:a16="http://schemas.microsoft.com/office/drawing/2014/main" id="{4ADA9415-D054-4F88-A5DF-9717DECD4CA5}"/>
              </a:ext>
            </a:extLst>
          </p:cNvPr>
          <p:cNvSpPr>
            <a:spLocks noChangeShapeType="1"/>
          </p:cNvSpPr>
          <p:nvPr/>
        </p:nvSpPr>
        <p:spPr bwMode="auto">
          <a:xfrm flipH="1">
            <a:off x="1089025" y="3565525"/>
            <a:ext cx="463550" cy="965200"/>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9386" name="Text Box 61">
            <a:extLst>
              <a:ext uri="{FF2B5EF4-FFF2-40B4-BE49-F238E27FC236}">
                <a16:creationId xmlns:a16="http://schemas.microsoft.com/office/drawing/2014/main" id="{90AC21C6-A02B-46BD-BD07-D554A3B0A177}"/>
              </a:ext>
            </a:extLst>
          </p:cNvPr>
          <p:cNvSpPr txBox="1">
            <a:spLocks noChangeArrowheads="1"/>
          </p:cNvSpPr>
          <p:nvPr/>
        </p:nvSpPr>
        <p:spPr bwMode="auto">
          <a:xfrm>
            <a:off x="1091406" y="885032"/>
            <a:ext cx="27273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800" b="1" dirty="0">
                <a:solidFill>
                  <a:srgbClr val="314187"/>
                </a:solidFill>
                <a:latin typeface="宋体" panose="02010600030101010101" pitchFamily="2" charset="-122"/>
              </a:rPr>
              <a:t>中序线索链表</a:t>
            </a:r>
          </a:p>
          <a:p>
            <a:pPr algn="just" eaLnBrk="1" hangingPunct="1"/>
            <a:r>
              <a:rPr lang="zh-CN" altLang="en-US" sz="2800" b="1" dirty="0">
                <a:solidFill>
                  <a:srgbClr val="314187"/>
                </a:solidFill>
                <a:latin typeface="宋体" panose="02010600030101010101" pitchFamily="2" charset="-122"/>
              </a:rPr>
              <a:t>的建立过程</a:t>
            </a:r>
            <a:endParaRPr lang="zh-CN" altLang="en-US" sz="2800" dirty="0">
              <a:solidFill>
                <a:srgbClr val="314187"/>
              </a:solidFill>
            </a:endParaRPr>
          </a:p>
        </p:txBody>
      </p:sp>
      <p:sp>
        <p:nvSpPr>
          <p:cNvPr id="99387" name="Text Box 64">
            <a:extLst>
              <a:ext uri="{FF2B5EF4-FFF2-40B4-BE49-F238E27FC236}">
                <a16:creationId xmlns:a16="http://schemas.microsoft.com/office/drawing/2014/main" id="{9BA4579F-33C9-4DA7-8C0B-27FAA4492F56}"/>
              </a:ext>
            </a:extLst>
          </p:cNvPr>
          <p:cNvSpPr txBox="1">
            <a:spLocks noChangeArrowheads="1"/>
          </p:cNvSpPr>
          <p:nvPr/>
        </p:nvSpPr>
        <p:spPr bwMode="auto">
          <a:xfrm>
            <a:off x="5726113" y="1312863"/>
            <a:ext cx="33401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800" b="1" dirty="0">
                <a:solidFill>
                  <a:schemeClr val="bg1"/>
                </a:solidFill>
              </a:rPr>
              <a:t>中序遍历二叉链表</a:t>
            </a:r>
          </a:p>
          <a:p>
            <a:pPr algn="just" eaLnBrk="1" hangingPunct="1"/>
            <a:r>
              <a:rPr lang="en-US" altLang="zh-CN" sz="2800" b="1" dirty="0">
                <a:solidFill>
                  <a:schemeClr val="bg1"/>
                </a:solidFill>
              </a:rPr>
              <a:t>p</a:t>
            </a:r>
            <a:r>
              <a:rPr lang="zh-CN" altLang="en-US" sz="2800" b="1" dirty="0">
                <a:solidFill>
                  <a:schemeClr val="bg1"/>
                </a:solidFill>
              </a:rPr>
              <a:t>为正在访问的结点</a:t>
            </a:r>
          </a:p>
          <a:p>
            <a:pPr algn="just" eaLnBrk="1" hangingPunct="1"/>
            <a:r>
              <a:rPr lang="en-US" altLang="zh-CN" sz="2800" b="1" dirty="0">
                <a:solidFill>
                  <a:schemeClr val="bg1"/>
                </a:solidFill>
              </a:rPr>
              <a:t>pre</a:t>
            </a:r>
            <a:r>
              <a:rPr lang="zh-CN" altLang="en-US" sz="2800" b="1" dirty="0">
                <a:solidFill>
                  <a:schemeClr val="bg1"/>
                </a:solidFill>
              </a:rPr>
              <a:t>为刚访问的结点</a:t>
            </a:r>
            <a:endParaRPr lang="zh-CN" altLang="en-US" sz="2800" dirty="0">
              <a:solidFill>
                <a:schemeClr val="bg1"/>
              </a:solidFill>
            </a:endParaRPr>
          </a:p>
        </p:txBody>
      </p:sp>
      <p:grpSp>
        <p:nvGrpSpPr>
          <p:cNvPr id="241741" name="Group 77">
            <a:extLst>
              <a:ext uri="{FF2B5EF4-FFF2-40B4-BE49-F238E27FC236}">
                <a16:creationId xmlns:a16="http://schemas.microsoft.com/office/drawing/2014/main" id="{0E9C8C38-1A56-4AA7-960F-6937D845CE96}"/>
              </a:ext>
            </a:extLst>
          </p:cNvPr>
          <p:cNvGrpSpPr>
            <a:grpSpLocks/>
          </p:cNvGrpSpPr>
          <p:nvPr/>
        </p:nvGrpSpPr>
        <p:grpSpPr bwMode="auto">
          <a:xfrm>
            <a:off x="104775" y="3516313"/>
            <a:ext cx="841375" cy="774700"/>
            <a:chOff x="66" y="2215"/>
            <a:chExt cx="530" cy="488"/>
          </a:xfrm>
        </p:grpSpPr>
        <p:sp>
          <p:nvSpPr>
            <p:cNvPr id="99402" name="Line 66">
              <a:extLst>
                <a:ext uri="{FF2B5EF4-FFF2-40B4-BE49-F238E27FC236}">
                  <a16:creationId xmlns:a16="http://schemas.microsoft.com/office/drawing/2014/main" id="{9406DFB5-0619-4DF3-A300-0BF39800FE3F}"/>
                </a:ext>
              </a:extLst>
            </p:cNvPr>
            <p:cNvSpPr>
              <a:spLocks noChangeShapeType="1"/>
            </p:cNvSpPr>
            <p:nvPr/>
          </p:nvSpPr>
          <p:spPr bwMode="auto">
            <a:xfrm flipV="1">
              <a:off x="322" y="2215"/>
              <a:ext cx="143" cy="252"/>
            </a:xfrm>
            <a:prstGeom prst="line">
              <a:avLst/>
            </a:prstGeom>
            <a:noFill/>
            <a:ln w="38100">
              <a:solidFill>
                <a:srgbClr val="FF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9403" name="Text Box 67">
              <a:extLst>
                <a:ext uri="{FF2B5EF4-FFF2-40B4-BE49-F238E27FC236}">
                  <a16:creationId xmlns:a16="http://schemas.microsoft.com/office/drawing/2014/main" id="{94B3A3CF-C5DF-485B-AE65-B68876C740BE}"/>
                </a:ext>
              </a:extLst>
            </p:cNvPr>
            <p:cNvSpPr txBox="1">
              <a:spLocks noChangeArrowheads="1"/>
            </p:cNvSpPr>
            <p:nvPr/>
          </p:nvSpPr>
          <p:spPr bwMode="auto">
            <a:xfrm>
              <a:off x="66" y="2415"/>
              <a:ext cx="5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3300"/>
                  </a:solidFill>
                </a:rPr>
                <a:t>pre</a:t>
              </a:r>
            </a:p>
          </p:txBody>
        </p:sp>
      </p:grpSp>
      <p:sp>
        <p:nvSpPr>
          <p:cNvPr id="99389" name="Rectangle 68">
            <a:extLst>
              <a:ext uri="{FF2B5EF4-FFF2-40B4-BE49-F238E27FC236}">
                <a16:creationId xmlns:a16="http://schemas.microsoft.com/office/drawing/2014/main" id="{185525BB-BB3D-499A-B19D-232B4E083D4F}"/>
              </a:ext>
            </a:extLst>
          </p:cNvPr>
          <p:cNvSpPr>
            <a:spLocks noChangeArrowheads="1"/>
          </p:cNvSpPr>
          <p:nvPr/>
        </p:nvSpPr>
        <p:spPr bwMode="auto">
          <a:xfrm>
            <a:off x="487363" y="457993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0000"/>
                </a:solidFill>
              </a:rPr>
              <a:t>1</a:t>
            </a:r>
          </a:p>
        </p:txBody>
      </p:sp>
      <p:sp>
        <p:nvSpPr>
          <p:cNvPr id="99390" name="Freeform 69">
            <a:extLst>
              <a:ext uri="{FF2B5EF4-FFF2-40B4-BE49-F238E27FC236}">
                <a16:creationId xmlns:a16="http://schemas.microsoft.com/office/drawing/2014/main" id="{B377BC5F-958A-443E-90B9-AEEA905A4FD5}"/>
              </a:ext>
            </a:extLst>
          </p:cNvPr>
          <p:cNvSpPr>
            <a:spLocks/>
          </p:cNvSpPr>
          <p:nvPr/>
        </p:nvSpPr>
        <p:spPr bwMode="auto">
          <a:xfrm>
            <a:off x="2479675" y="5235575"/>
            <a:ext cx="471488" cy="369888"/>
          </a:xfrm>
          <a:custGeom>
            <a:avLst/>
            <a:gdLst>
              <a:gd name="T0" fmla="*/ 2147483647 w 297"/>
              <a:gd name="T1" fmla="*/ 2147483647 h 529"/>
              <a:gd name="T2" fmla="*/ 2147483647 w 297"/>
              <a:gd name="T3" fmla="*/ 2147483647 h 529"/>
              <a:gd name="T4" fmla="*/ 0 w 297"/>
              <a:gd name="T5" fmla="*/ 0 h 529"/>
              <a:gd name="T6" fmla="*/ 0 60000 65536"/>
              <a:gd name="T7" fmla="*/ 0 60000 65536"/>
              <a:gd name="T8" fmla="*/ 0 60000 65536"/>
            </a:gdLst>
            <a:ahLst/>
            <a:cxnLst>
              <a:cxn ang="T6">
                <a:pos x="T0" y="T1"/>
              </a:cxn>
              <a:cxn ang="T7">
                <a:pos x="T2" y="T3"/>
              </a:cxn>
              <a:cxn ang="T8">
                <a:pos x="T4" y="T5"/>
              </a:cxn>
            </a:cxnLst>
            <a:rect l="0" t="0" r="r" b="b"/>
            <a:pathLst>
              <a:path w="297" h="529">
                <a:moveTo>
                  <a:pt x="297" y="529"/>
                </a:moveTo>
                <a:cubicBezTo>
                  <a:pt x="283" y="476"/>
                  <a:pt x="261" y="301"/>
                  <a:pt x="212" y="213"/>
                </a:cubicBezTo>
                <a:cubicBezTo>
                  <a:pt x="163" y="125"/>
                  <a:pt x="44" y="44"/>
                  <a:pt x="0" y="0"/>
                </a:cubicBezTo>
              </a:path>
            </a:pathLst>
          </a:custGeom>
          <a:noFill/>
          <a:ln w="38100" cap="flat" cmpd="sng">
            <a:solidFill>
              <a:srgbClr val="FF33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99391" name="Rectangle 70">
            <a:extLst>
              <a:ext uri="{FF2B5EF4-FFF2-40B4-BE49-F238E27FC236}">
                <a16:creationId xmlns:a16="http://schemas.microsoft.com/office/drawing/2014/main" id="{63AD203F-D988-47EC-A318-F60BA6695B0B}"/>
              </a:ext>
            </a:extLst>
          </p:cNvPr>
          <p:cNvSpPr>
            <a:spLocks noChangeArrowheads="1"/>
          </p:cNvSpPr>
          <p:nvPr/>
        </p:nvSpPr>
        <p:spPr bwMode="auto">
          <a:xfrm>
            <a:off x="2071688" y="576103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3300"/>
                </a:solidFill>
              </a:rPr>
              <a:t>1</a:t>
            </a:r>
          </a:p>
        </p:txBody>
      </p:sp>
      <p:grpSp>
        <p:nvGrpSpPr>
          <p:cNvPr id="241740" name="Group 76">
            <a:extLst>
              <a:ext uri="{FF2B5EF4-FFF2-40B4-BE49-F238E27FC236}">
                <a16:creationId xmlns:a16="http://schemas.microsoft.com/office/drawing/2014/main" id="{7359B56D-E1C5-40AE-9C6E-E59AF1A98D0D}"/>
              </a:ext>
            </a:extLst>
          </p:cNvPr>
          <p:cNvGrpSpPr>
            <a:grpSpLocks/>
          </p:cNvGrpSpPr>
          <p:nvPr/>
        </p:nvGrpSpPr>
        <p:grpSpPr bwMode="auto">
          <a:xfrm>
            <a:off x="2522538" y="2276475"/>
            <a:ext cx="635000" cy="762000"/>
            <a:chOff x="1589" y="1434"/>
            <a:chExt cx="400" cy="480"/>
          </a:xfrm>
        </p:grpSpPr>
        <p:sp>
          <p:nvSpPr>
            <p:cNvPr id="99400" name="Line 72">
              <a:extLst>
                <a:ext uri="{FF2B5EF4-FFF2-40B4-BE49-F238E27FC236}">
                  <a16:creationId xmlns:a16="http://schemas.microsoft.com/office/drawing/2014/main" id="{1308098D-459D-45D6-B397-B8FA50B0143C}"/>
                </a:ext>
              </a:extLst>
            </p:cNvPr>
            <p:cNvSpPr>
              <a:spLocks noChangeShapeType="1"/>
            </p:cNvSpPr>
            <p:nvPr/>
          </p:nvSpPr>
          <p:spPr bwMode="auto">
            <a:xfrm flipV="1">
              <a:off x="1800" y="1434"/>
              <a:ext cx="189" cy="244"/>
            </a:xfrm>
            <a:prstGeom prst="line">
              <a:avLst/>
            </a:prstGeom>
            <a:noFill/>
            <a:ln w="38100">
              <a:solidFill>
                <a:srgbClr val="FF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9401" name="Text Box 73">
              <a:extLst>
                <a:ext uri="{FF2B5EF4-FFF2-40B4-BE49-F238E27FC236}">
                  <a16:creationId xmlns:a16="http://schemas.microsoft.com/office/drawing/2014/main" id="{159784B4-AC0D-4939-BB92-9980FAEF41AB}"/>
                </a:ext>
              </a:extLst>
            </p:cNvPr>
            <p:cNvSpPr txBox="1">
              <a:spLocks noChangeArrowheads="1"/>
            </p:cNvSpPr>
            <p:nvPr/>
          </p:nvSpPr>
          <p:spPr bwMode="auto">
            <a:xfrm>
              <a:off x="1589" y="1626"/>
              <a:ext cx="3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3300"/>
                  </a:solidFill>
                </a:rPr>
                <a:t>p</a:t>
              </a:r>
            </a:p>
          </p:txBody>
        </p:sp>
      </p:grpSp>
      <p:sp>
        <p:nvSpPr>
          <p:cNvPr id="99393" name="Rectangle 74">
            <a:extLst>
              <a:ext uri="{FF2B5EF4-FFF2-40B4-BE49-F238E27FC236}">
                <a16:creationId xmlns:a16="http://schemas.microsoft.com/office/drawing/2014/main" id="{0454A460-D0BC-4D09-9B18-B9DE66FC3705}"/>
              </a:ext>
            </a:extLst>
          </p:cNvPr>
          <p:cNvSpPr>
            <a:spLocks noChangeArrowheads="1"/>
          </p:cNvSpPr>
          <p:nvPr/>
        </p:nvSpPr>
        <p:spPr bwMode="auto">
          <a:xfrm>
            <a:off x="4010025" y="5788025"/>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solidFill>
                  <a:srgbClr val="FF3300"/>
                </a:solidFill>
              </a:rPr>
              <a:t>1</a:t>
            </a:r>
          </a:p>
        </p:txBody>
      </p:sp>
      <p:sp>
        <p:nvSpPr>
          <p:cNvPr id="99394" name="Freeform 75">
            <a:extLst>
              <a:ext uri="{FF2B5EF4-FFF2-40B4-BE49-F238E27FC236}">
                <a16:creationId xmlns:a16="http://schemas.microsoft.com/office/drawing/2014/main" id="{C7CE910A-7E35-424F-B657-AF3EDD52181B}"/>
              </a:ext>
            </a:extLst>
          </p:cNvPr>
          <p:cNvSpPr>
            <a:spLocks/>
          </p:cNvSpPr>
          <p:nvPr/>
        </p:nvSpPr>
        <p:spPr bwMode="auto">
          <a:xfrm>
            <a:off x="2347913" y="3659188"/>
            <a:ext cx="1428750" cy="2195512"/>
          </a:xfrm>
          <a:custGeom>
            <a:avLst/>
            <a:gdLst>
              <a:gd name="T0" fmla="*/ 2147483647 w 863"/>
              <a:gd name="T1" fmla="*/ 2147483647 h 1309"/>
              <a:gd name="T2" fmla="*/ 2147483647 w 863"/>
              <a:gd name="T3" fmla="*/ 2147483647 h 1309"/>
              <a:gd name="T4" fmla="*/ 0 w 863"/>
              <a:gd name="T5" fmla="*/ 0 h 1309"/>
              <a:gd name="T6" fmla="*/ 0 60000 65536"/>
              <a:gd name="T7" fmla="*/ 0 60000 65536"/>
              <a:gd name="T8" fmla="*/ 0 60000 65536"/>
            </a:gdLst>
            <a:ahLst/>
            <a:cxnLst>
              <a:cxn ang="T6">
                <a:pos x="T0" y="T1"/>
              </a:cxn>
              <a:cxn ang="T7">
                <a:pos x="T2" y="T3"/>
              </a:cxn>
              <a:cxn ang="T8">
                <a:pos x="T4" y="T5"/>
              </a:cxn>
            </a:cxnLst>
            <a:rect l="0" t="0" r="r" b="b"/>
            <a:pathLst>
              <a:path w="863" h="1309">
                <a:moveTo>
                  <a:pt x="863" y="1309"/>
                </a:moveTo>
                <a:cubicBezTo>
                  <a:pt x="790" y="1199"/>
                  <a:pt x="568" y="867"/>
                  <a:pt x="426" y="649"/>
                </a:cubicBezTo>
                <a:cubicBezTo>
                  <a:pt x="284" y="431"/>
                  <a:pt x="89" y="135"/>
                  <a:pt x="0" y="0"/>
                </a:cubicBezTo>
              </a:path>
            </a:pathLst>
          </a:custGeom>
          <a:noFill/>
          <a:ln w="38100" cap="flat" cmpd="sng">
            <a:solidFill>
              <a:srgbClr val="FF33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241742" name="Rectangle 78">
            <a:extLst>
              <a:ext uri="{FF2B5EF4-FFF2-40B4-BE49-F238E27FC236}">
                <a16:creationId xmlns:a16="http://schemas.microsoft.com/office/drawing/2014/main" id="{C0201E41-DFDD-43C6-A82F-157B462B6C5C}"/>
              </a:ext>
            </a:extLst>
          </p:cNvPr>
          <p:cNvSpPr>
            <a:spLocks noChangeArrowheads="1"/>
          </p:cNvSpPr>
          <p:nvPr/>
        </p:nvSpPr>
        <p:spPr bwMode="auto">
          <a:xfrm>
            <a:off x="2698750" y="3228975"/>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solidFill>
                  <a:srgbClr val="FF3300"/>
                </a:solidFill>
              </a:rPr>
              <a:t>1</a:t>
            </a:r>
          </a:p>
        </p:txBody>
      </p:sp>
      <p:sp>
        <p:nvSpPr>
          <p:cNvPr id="241743" name="Freeform 79">
            <a:extLst>
              <a:ext uri="{FF2B5EF4-FFF2-40B4-BE49-F238E27FC236}">
                <a16:creationId xmlns:a16="http://schemas.microsoft.com/office/drawing/2014/main" id="{C80C9065-A5C4-453E-BB39-13FE1BD2E41B}"/>
              </a:ext>
            </a:extLst>
          </p:cNvPr>
          <p:cNvSpPr>
            <a:spLocks/>
          </p:cNvSpPr>
          <p:nvPr/>
        </p:nvSpPr>
        <p:spPr bwMode="auto">
          <a:xfrm>
            <a:off x="2595563" y="2508250"/>
            <a:ext cx="844550" cy="736600"/>
          </a:xfrm>
          <a:custGeom>
            <a:avLst/>
            <a:gdLst>
              <a:gd name="T0" fmla="*/ 0 w 532"/>
              <a:gd name="T1" fmla="*/ 2147483647 h 464"/>
              <a:gd name="T2" fmla="*/ 2147483647 w 532"/>
              <a:gd name="T3" fmla="*/ 2147483647 h 464"/>
              <a:gd name="T4" fmla="*/ 2147483647 w 532"/>
              <a:gd name="T5" fmla="*/ 0 h 464"/>
              <a:gd name="T6" fmla="*/ 0 60000 65536"/>
              <a:gd name="T7" fmla="*/ 0 60000 65536"/>
              <a:gd name="T8" fmla="*/ 0 60000 65536"/>
            </a:gdLst>
            <a:ahLst/>
            <a:cxnLst>
              <a:cxn ang="T6">
                <a:pos x="T0" y="T1"/>
              </a:cxn>
              <a:cxn ang="T7">
                <a:pos x="T2" y="T3"/>
              </a:cxn>
              <a:cxn ang="T8">
                <a:pos x="T4" y="T5"/>
              </a:cxn>
            </a:cxnLst>
            <a:rect l="0" t="0" r="r" b="b"/>
            <a:pathLst>
              <a:path w="532" h="464">
                <a:moveTo>
                  <a:pt x="0" y="464"/>
                </a:moveTo>
                <a:cubicBezTo>
                  <a:pt x="43" y="424"/>
                  <a:pt x="171" y="299"/>
                  <a:pt x="260" y="222"/>
                </a:cubicBezTo>
                <a:cubicBezTo>
                  <a:pt x="331" y="140"/>
                  <a:pt x="475" y="46"/>
                  <a:pt x="532" y="0"/>
                </a:cubicBezTo>
              </a:path>
            </a:pathLst>
          </a:custGeom>
          <a:noFill/>
          <a:ln w="38100" cap="flat" cmpd="sng">
            <a:solidFill>
              <a:srgbClr val="FF33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99398" name="灯片编号占位符 2">
            <a:extLst>
              <a:ext uri="{FF2B5EF4-FFF2-40B4-BE49-F238E27FC236}">
                <a16:creationId xmlns:a16="http://schemas.microsoft.com/office/drawing/2014/main" id="{CEEDAF14-E7CB-4A1D-A447-3E74794E355F}"/>
              </a:ext>
            </a:extLst>
          </p:cNvPr>
          <p:cNvSpPr>
            <a:spLocks noGrp="1"/>
          </p:cNvSpPr>
          <p:nvPr>
            <p:ph type="sldNum" sz="quarter" idx="12"/>
          </p:nvPr>
        </p:nvSpPr>
        <p:spPr>
          <a:xfrm>
            <a:off x="7452320" y="6270898"/>
            <a:ext cx="1907876" cy="398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1E192011-7F8D-45FE-935E-55AA51D1F447}" type="slidenum">
              <a:rPr lang="ko-KR" altLang="en-US" sz="1200">
                <a:latin typeface="Verdana" panose="020B0604030504040204" pitchFamily="34" charset="0"/>
              </a:rPr>
              <a:pPr algn="ctr" eaLnBrk="1" hangingPunct="1"/>
              <a:t>109</a:t>
            </a:fld>
            <a:endParaRPr lang="en-US" altLang="ko-KR" sz="1200" dirty="0">
              <a:latin typeface="Verdana" panose="020B0604030504040204" pitchFamily="34" charset="0"/>
            </a:endParaRPr>
          </a:p>
        </p:txBody>
      </p:sp>
      <p:sp>
        <p:nvSpPr>
          <p:cNvPr id="99399" name="Text Box 9">
            <a:extLst>
              <a:ext uri="{FF2B5EF4-FFF2-40B4-BE49-F238E27FC236}">
                <a16:creationId xmlns:a16="http://schemas.microsoft.com/office/drawing/2014/main" id="{DF0C6863-AAD2-456B-AB4A-F15C84BD5DAD}"/>
              </a:ext>
            </a:extLst>
          </p:cNvPr>
          <p:cNvSpPr txBox="1">
            <a:spLocks noChangeArrowheads="1"/>
          </p:cNvSpPr>
          <p:nvPr/>
        </p:nvSpPr>
        <p:spPr bwMode="auto">
          <a:xfrm>
            <a:off x="1187450" y="80963"/>
            <a:ext cx="6915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sz="4000" b="1">
                <a:solidFill>
                  <a:schemeClr val="bg1"/>
                </a:solidFill>
              </a:rPr>
              <a:t>6.4 </a:t>
            </a:r>
            <a:r>
              <a:rPr lang="zh-CN" altLang="en-US" sz="4000" b="1">
                <a:solidFill>
                  <a:schemeClr val="bg1"/>
                </a:solidFill>
              </a:rPr>
              <a:t>遍历二叉树和线索二叉树</a:t>
            </a:r>
          </a:p>
        </p:txBody>
      </p:sp>
      <p:grpSp>
        <p:nvGrpSpPr>
          <p:cNvPr id="76" name="组合 75">
            <a:extLst>
              <a:ext uri="{FF2B5EF4-FFF2-40B4-BE49-F238E27FC236}">
                <a16:creationId xmlns:a16="http://schemas.microsoft.com/office/drawing/2014/main" id="{AA96A730-E29A-4B6E-A8A2-A9A1390292FA}"/>
              </a:ext>
            </a:extLst>
          </p:cNvPr>
          <p:cNvGrpSpPr/>
          <p:nvPr/>
        </p:nvGrpSpPr>
        <p:grpSpPr>
          <a:xfrm>
            <a:off x="6843035" y="962462"/>
            <a:ext cx="841375" cy="764759"/>
            <a:chOff x="6355669" y="890589"/>
            <a:chExt cx="841375" cy="764759"/>
          </a:xfrm>
        </p:grpSpPr>
        <p:sp>
          <p:nvSpPr>
            <p:cNvPr id="77" name="Line 67">
              <a:extLst>
                <a:ext uri="{FF2B5EF4-FFF2-40B4-BE49-F238E27FC236}">
                  <a16:creationId xmlns:a16="http://schemas.microsoft.com/office/drawing/2014/main" id="{056CA977-ECEE-49DD-9B4B-90409E11E165}"/>
                </a:ext>
              </a:extLst>
            </p:cNvPr>
            <p:cNvSpPr>
              <a:spLocks noChangeShapeType="1"/>
            </p:cNvSpPr>
            <p:nvPr/>
          </p:nvSpPr>
          <p:spPr bwMode="auto">
            <a:xfrm flipH="1" flipV="1">
              <a:off x="6671104" y="890589"/>
              <a:ext cx="1586" cy="461962"/>
            </a:xfrm>
            <a:prstGeom prst="line">
              <a:avLst/>
            </a:prstGeom>
            <a:noFill/>
            <a:ln w="38100">
              <a:solidFill>
                <a:srgbClr val="FF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8" name="Text Box 68">
              <a:extLst>
                <a:ext uri="{FF2B5EF4-FFF2-40B4-BE49-F238E27FC236}">
                  <a16:creationId xmlns:a16="http://schemas.microsoft.com/office/drawing/2014/main" id="{20B3A9AA-984F-4627-AE12-3ED99D6C3CE5}"/>
                </a:ext>
              </a:extLst>
            </p:cNvPr>
            <p:cNvSpPr txBox="1">
              <a:spLocks noChangeArrowheads="1"/>
            </p:cNvSpPr>
            <p:nvPr/>
          </p:nvSpPr>
          <p:spPr bwMode="auto">
            <a:xfrm>
              <a:off x="6355669" y="1198148"/>
              <a:ext cx="841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solidFill>
                    <a:srgbClr val="FF3300"/>
                  </a:solidFill>
                </a:rPr>
                <a:t>pre</a:t>
              </a:r>
            </a:p>
          </p:txBody>
        </p:sp>
      </p:grpSp>
      <p:grpSp>
        <p:nvGrpSpPr>
          <p:cNvPr id="79" name="Group 70">
            <a:extLst>
              <a:ext uri="{FF2B5EF4-FFF2-40B4-BE49-F238E27FC236}">
                <a16:creationId xmlns:a16="http://schemas.microsoft.com/office/drawing/2014/main" id="{28DEA27D-8251-42AC-973E-4A5C3E9B8F56}"/>
              </a:ext>
            </a:extLst>
          </p:cNvPr>
          <p:cNvGrpSpPr>
            <a:grpSpLocks/>
          </p:cNvGrpSpPr>
          <p:nvPr/>
        </p:nvGrpSpPr>
        <p:grpSpPr bwMode="auto">
          <a:xfrm>
            <a:off x="7297627" y="943849"/>
            <a:ext cx="546099" cy="757238"/>
            <a:chOff x="593" y="3127"/>
            <a:chExt cx="344" cy="477"/>
          </a:xfrm>
        </p:grpSpPr>
        <p:sp>
          <p:nvSpPr>
            <p:cNvPr id="80" name="Line 71">
              <a:extLst>
                <a:ext uri="{FF2B5EF4-FFF2-40B4-BE49-F238E27FC236}">
                  <a16:creationId xmlns:a16="http://schemas.microsoft.com/office/drawing/2014/main" id="{2D83F5D3-F06E-44FC-B0CA-86E84C3ED979}"/>
                </a:ext>
              </a:extLst>
            </p:cNvPr>
            <p:cNvSpPr>
              <a:spLocks noChangeShapeType="1"/>
            </p:cNvSpPr>
            <p:nvPr/>
          </p:nvSpPr>
          <p:spPr bwMode="auto">
            <a:xfrm flipH="1" flipV="1">
              <a:off x="660" y="3127"/>
              <a:ext cx="1" cy="291"/>
            </a:xfrm>
            <a:prstGeom prst="line">
              <a:avLst/>
            </a:prstGeom>
            <a:noFill/>
            <a:ln w="38100">
              <a:solidFill>
                <a:srgbClr val="FF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1" name="Text Box 72">
              <a:extLst>
                <a:ext uri="{FF2B5EF4-FFF2-40B4-BE49-F238E27FC236}">
                  <a16:creationId xmlns:a16="http://schemas.microsoft.com/office/drawing/2014/main" id="{149FABCB-9644-42DB-BBAE-A9284ADDF676}"/>
                </a:ext>
              </a:extLst>
            </p:cNvPr>
            <p:cNvSpPr txBox="1">
              <a:spLocks noChangeArrowheads="1"/>
            </p:cNvSpPr>
            <p:nvPr/>
          </p:nvSpPr>
          <p:spPr bwMode="auto">
            <a:xfrm>
              <a:off x="593" y="3316"/>
              <a:ext cx="3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solidFill>
                    <a:srgbClr val="FF0000"/>
                  </a:solidFill>
                </a:rPr>
                <a:t>p</a:t>
              </a:r>
            </a:p>
          </p:txBody>
        </p:sp>
      </p:grpSp>
      <p:sp>
        <p:nvSpPr>
          <p:cNvPr id="82" name="文本框 81">
            <a:extLst>
              <a:ext uri="{FF2B5EF4-FFF2-40B4-BE49-F238E27FC236}">
                <a16:creationId xmlns:a16="http://schemas.microsoft.com/office/drawing/2014/main" id="{3B3EEC05-BED1-4B41-A759-735547253D69}"/>
              </a:ext>
            </a:extLst>
          </p:cNvPr>
          <p:cNvSpPr txBox="1"/>
          <p:nvPr/>
        </p:nvSpPr>
        <p:spPr>
          <a:xfrm>
            <a:off x="5046611" y="500211"/>
            <a:ext cx="3382334" cy="4616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zh-CN" altLang="en-US" dirty="0"/>
              <a:t>中序遍历：</a:t>
            </a:r>
            <a:r>
              <a:rPr lang="en-US" altLang="zh-CN" dirty="0"/>
              <a:t>DGBAECF</a:t>
            </a:r>
            <a:endParaRPr lang="zh-CN" altLang="en-US" dirty="0"/>
          </a:p>
        </p:txBody>
      </p:sp>
      <p:sp>
        <p:nvSpPr>
          <p:cNvPr id="83" name="Freeform 74">
            <a:extLst>
              <a:ext uri="{FF2B5EF4-FFF2-40B4-BE49-F238E27FC236}">
                <a16:creationId xmlns:a16="http://schemas.microsoft.com/office/drawing/2014/main" id="{97B7BDBE-F49B-4FD3-9519-1783600A7FC8}"/>
              </a:ext>
            </a:extLst>
          </p:cNvPr>
          <p:cNvSpPr>
            <a:spLocks/>
          </p:cNvSpPr>
          <p:nvPr/>
        </p:nvSpPr>
        <p:spPr bwMode="auto">
          <a:xfrm>
            <a:off x="649677" y="4355065"/>
            <a:ext cx="471488" cy="369888"/>
          </a:xfrm>
          <a:custGeom>
            <a:avLst/>
            <a:gdLst>
              <a:gd name="T0" fmla="*/ 2147483647 w 297"/>
              <a:gd name="T1" fmla="*/ 2147483647 h 529"/>
              <a:gd name="T2" fmla="*/ 2147483647 w 297"/>
              <a:gd name="T3" fmla="*/ 2147483647 h 529"/>
              <a:gd name="T4" fmla="*/ 0 w 297"/>
              <a:gd name="T5" fmla="*/ 0 h 529"/>
              <a:gd name="T6" fmla="*/ 0 60000 65536"/>
              <a:gd name="T7" fmla="*/ 0 60000 65536"/>
              <a:gd name="T8" fmla="*/ 0 60000 65536"/>
            </a:gdLst>
            <a:ahLst/>
            <a:cxnLst>
              <a:cxn ang="T6">
                <a:pos x="T0" y="T1"/>
              </a:cxn>
              <a:cxn ang="T7">
                <a:pos x="T2" y="T3"/>
              </a:cxn>
              <a:cxn ang="T8">
                <a:pos x="T4" y="T5"/>
              </a:cxn>
            </a:cxnLst>
            <a:rect l="0" t="0" r="r" b="b"/>
            <a:pathLst>
              <a:path w="297" h="529">
                <a:moveTo>
                  <a:pt x="297" y="529"/>
                </a:moveTo>
                <a:cubicBezTo>
                  <a:pt x="283" y="476"/>
                  <a:pt x="261" y="301"/>
                  <a:pt x="212" y="213"/>
                </a:cubicBezTo>
                <a:cubicBezTo>
                  <a:pt x="163" y="125"/>
                  <a:pt x="44" y="44"/>
                  <a:pt x="0" y="0"/>
                </a:cubicBezTo>
              </a:path>
            </a:pathLst>
          </a:custGeom>
          <a:noFill/>
          <a:ln w="38100" cap="flat" cmpd="sng">
            <a:solidFill>
              <a:srgbClr val="FF33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41740"/>
                                        </p:tgtEl>
                                        <p:attrNameLst>
                                          <p:attrName>style.visibility</p:attrName>
                                        </p:attrNameLst>
                                      </p:cBhvr>
                                      <p:to>
                                        <p:strVal val="visible"/>
                                      </p:to>
                                    </p:set>
                                    <p:animEffect transition="in" filter="wipe(down)">
                                      <p:cBhvr>
                                        <p:cTn id="7" dur="500"/>
                                        <p:tgtEl>
                                          <p:spTgt spid="241740"/>
                                        </p:tgtEl>
                                      </p:cBhvr>
                                    </p:animEffect>
                                  </p:childTnLst>
                                </p:cTn>
                              </p:par>
                              <p:par>
                                <p:cTn id="8" presetID="1" presetClass="entr" presetSubtype="0" fill="hold" nodeType="withEffect">
                                  <p:stCondLst>
                                    <p:cond delay="0"/>
                                  </p:stCondLst>
                                  <p:childTnLst>
                                    <p:set>
                                      <p:cBhvr>
                                        <p:cTn id="9" dur="1" fill="hold">
                                          <p:stCondLst>
                                            <p:cond delay="0"/>
                                          </p:stCondLst>
                                        </p:cTn>
                                        <p:tgtEl>
                                          <p:spTgt spid="79"/>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4" fill="hold" nodeType="clickEffect">
                                  <p:stCondLst>
                                    <p:cond delay="0"/>
                                  </p:stCondLst>
                                  <p:childTnLst>
                                    <p:set>
                                      <p:cBhvr>
                                        <p:cTn id="13" dur="1" fill="hold">
                                          <p:stCondLst>
                                            <p:cond delay="0"/>
                                          </p:stCondLst>
                                        </p:cTn>
                                        <p:tgtEl>
                                          <p:spTgt spid="241741"/>
                                        </p:tgtEl>
                                        <p:attrNameLst>
                                          <p:attrName>style.visibility</p:attrName>
                                        </p:attrNameLst>
                                      </p:cBhvr>
                                      <p:to>
                                        <p:strVal val="visible"/>
                                      </p:to>
                                    </p:set>
                                    <p:animEffect transition="in" filter="wipe(down)">
                                      <p:cBhvr>
                                        <p:cTn id="14" dur="500"/>
                                        <p:tgtEl>
                                          <p:spTgt spid="241741"/>
                                        </p:tgtEl>
                                      </p:cBhvr>
                                    </p:animEffect>
                                  </p:childTnLst>
                                </p:cTn>
                              </p:par>
                              <p:par>
                                <p:cTn id="15" presetID="1" presetClass="entr" presetSubtype="0" fill="hold" nodeType="withEffect">
                                  <p:stCondLst>
                                    <p:cond delay="0"/>
                                  </p:stCondLst>
                                  <p:childTnLst>
                                    <p:set>
                                      <p:cBhvr>
                                        <p:cTn id="16" dur="1" fill="hold">
                                          <p:stCondLst>
                                            <p:cond delay="0"/>
                                          </p:stCondLst>
                                        </p:cTn>
                                        <p:tgtEl>
                                          <p:spTgt spid="7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241700"/>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nodeType="clickEffect">
                                  <p:stCondLst>
                                    <p:cond delay="0"/>
                                  </p:stCondLst>
                                  <p:childTnLst>
                                    <p:set>
                                      <p:cBhvr>
                                        <p:cTn id="24" dur="1" fill="hold">
                                          <p:stCondLst>
                                            <p:cond delay="0"/>
                                          </p:stCondLst>
                                        </p:cTn>
                                        <p:tgtEl>
                                          <p:spTgt spid="241743"/>
                                        </p:tgtEl>
                                        <p:attrNameLst>
                                          <p:attrName>style.visibility</p:attrName>
                                        </p:attrNameLst>
                                      </p:cBhvr>
                                      <p:to>
                                        <p:strVal val="visible"/>
                                      </p:to>
                                    </p:set>
                                    <p:animEffect transition="in" filter="wipe(down)">
                                      <p:cBhvr>
                                        <p:cTn id="25" dur="500"/>
                                        <p:tgtEl>
                                          <p:spTgt spid="2417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70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8C20C59D-F201-4964-B065-AB935156926B}"/>
              </a:ext>
            </a:extLst>
          </p:cNvPr>
          <p:cNvSpPr>
            <a:spLocks noGrp="1"/>
          </p:cNvSpPr>
          <p:nvPr>
            <p:ph type="title"/>
          </p:nvPr>
        </p:nvSpPr>
        <p:spPr/>
        <p:txBody>
          <a:bodyPr/>
          <a:lstStyle/>
          <a:p>
            <a:r>
              <a:rPr lang="en-US" altLang="zh-CN" dirty="0"/>
              <a:t>6.1.2   </a:t>
            </a:r>
            <a:r>
              <a:rPr lang="zh-CN" altLang="en-US" dirty="0"/>
              <a:t>树的术语</a:t>
            </a:r>
          </a:p>
        </p:txBody>
      </p:sp>
      <p:sp>
        <p:nvSpPr>
          <p:cNvPr id="3" name="内容占位符 2">
            <a:extLst>
              <a:ext uri="{FF2B5EF4-FFF2-40B4-BE49-F238E27FC236}">
                <a16:creationId xmlns:a16="http://schemas.microsoft.com/office/drawing/2014/main" id="{4FB5ADC2-6D44-48E7-BABC-6549819E8A2B}"/>
              </a:ext>
            </a:extLst>
          </p:cNvPr>
          <p:cNvSpPr>
            <a:spLocks noGrp="1"/>
          </p:cNvSpPr>
          <p:nvPr>
            <p:ph idx="1"/>
          </p:nvPr>
        </p:nvSpPr>
        <p:spPr>
          <a:xfrm>
            <a:off x="571500" y="1989138"/>
            <a:ext cx="8572500" cy="4083050"/>
          </a:xfrm>
        </p:spPr>
        <p:txBody>
          <a:bodyPr/>
          <a:lstStyle/>
          <a:p>
            <a:pPr marL="457200" indent="-457200">
              <a:buFont typeface="Wingdings" panose="05000000000000000000" pitchFamily="2" charset="2"/>
              <a:buChar char="n"/>
              <a:defRPr/>
            </a:pPr>
            <a:r>
              <a:rPr lang="zh-CN" altLang="en-US" sz="2800" dirty="0"/>
              <a:t>如果将树中结点的各个子树看成从左至右是有序的</a:t>
            </a:r>
            <a:r>
              <a:rPr lang="en-US" altLang="zh-CN" sz="2800" dirty="0"/>
              <a:t>(</a:t>
            </a:r>
            <a:r>
              <a:rPr lang="zh-CN" altLang="en-US" sz="2800" dirty="0"/>
              <a:t>即不能互换</a:t>
            </a:r>
            <a:r>
              <a:rPr lang="en-US" altLang="zh-CN" sz="2800" dirty="0"/>
              <a:t>)</a:t>
            </a:r>
            <a:r>
              <a:rPr lang="zh-CN" altLang="en-US" sz="2800" dirty="0"/>
              <a:t>，则称该树为</a:t>
            </a:r>
            <a:r>
              <a:rPr lang="zh-CN" altLang="en-US" sz="2800" dirty="0">
                <a:solidFill>
                  <a:srgbClr val="FF0000"/>
                </a:solidFill>
              </a:rPr>
              <a:t>有序树</a:t>
            </a:r>
            <a:r>
              <a:rPr lang="zh-CN" altLang="en-US" sz="2800" dirty="0"/>
              <a:t>，</a:t>
            </a:r>
            <a:r>
              <a:rPr lang="zh-CN" altLang="en-US" sz="2800" dirty="0">
                <a:solidFill>
                  <a:srgbClr val="FF0000"/>
                </a:solidFill>
              </a:rPr>
              <a:t>否则</a:t>
            </a:r>
            <a:r>
              <a:rPr lang="zh-CN" altLang="en-US" sz="2800" dirty="0"/>
              <a:t>称为</a:t>
            </a:r>
            <a:r>
              <a:rPr lang="zh-CN" altLang="en-US" sz="2800" dirty="0">
                <a:solidFill>
                  <a:srgbClr val="FF0000"/>
                </a:solidFill>
              </a:rPr>
              <a:t>无序树</a:t>
            </a:r>
            <a:r>
              <a:rPr lang="zh-CN" altLang="en-US" sz="2800" dirty="0"/>
              <a:t>。</a:t>
            </a:r>
            <a:endParaRPr lang="en-US" altLang="zh-CN" sz="2800" dirty="0"/>
          </a:p>
          <a:p>
            <a:pPr marL="457200" indent="-457200">
              <a:buFont typeface="Wingdings" panose="05000000000000000000" pitchFamily="2" charset="2"/>
              <a:buChar char="n"/>
              <a:defRPr/>
            </a:pPr>
            <a:r>
              <a:rPr lang="zh-CN" altLang="en-US" sz="2800" dirty="0">
                <a:latin typeface="宋体" pitchFamily="2" charset="-122"/>
              </a:rPr>
              <a:t>比如</a:t>
            </a:r>
            <a:r>
              <a:rPr lang="zh-CN" altLang="en-US" sz="2800" dirty="0"/>
              <a:t>当用树来描述</a:t>
            </a:r>
            <a:r>
              <a:rPr lang="zh-CN" altLang="en-US" sz="2800" dirty="0">
                <a:solidFill>
                  <a:srgbClr val="003399"/>
                </a:solidFill>
              </a:rPr>
              <a:t>家谱</a:t>
            </a:r>
            <a:r>
              <a:rPr lang="zh-CN" altLang="en-US" sz="2800" dirty="0"/>
              <a:t>时，应将树看成</a:t>
            </a:r>
            <a:r>
              <a:rPr lang="zh-CN" altLang="en-US" sz="2800" dirty="0">
                <a:solidFill>
                  <a:srgbClr val="003399"/>
                </a:solidFill>
              </a:rPr>
              <a:t>是有序树</a:t>
            </a:r>
            <a:r>
              <a:rPr lang="zh-CN" altLang="en-US" sz="2800" dirty="0"/>
              <a:t>，有序树中某结点最左边子树的根称为该结点的第一个孩子，最右边子树的根称为最后一个孩子。</a:t>
            </a:r>
            <a:endParaRPr lang="en-US" altLang="zh-CN" sz="2800" dirty="0"/>
          </a:p>
          <a:p>
            <a:pPr marL="457200" indent="-457200">
              <a:buFont typeface="Wingdings" panose="05000000000000000000" pitchFamily="2" charset="2"/>
              <a:buChar char="n"/>
              <a:defRPr/>
            </a:pPr>
            <a:r>
              <a:rPr lang="zh-CN" altLang="en-US" sz="2800" dirty="0"/>
              <a:t>而当用树来描述某单位的</a:t>
            </a:r>
            <a:r>
              <a:rPr lang="zh-CN" altLang="en-US" sz="2800" dirty="0">
                <a:solidFill>
                  <a:srgbClr val="003399"/>
                </a:solidFill>
              </a:rPr>
              <a:t>行政组织结构</a:t>
            </a:r>
            <a:r>
              <a:rPr lang="zh-CN" altLang="en-US" sz="2800" dirty="0"/>
              <a:t>时，可将树看成</a:t>
            </a:r>
            <a:r>
              <a:rPr lang="zh-CN" altLang="en-US" sz="2800" dirty="0">
                <a:solidFill>
                  <a:srgbClr val="003399"/>
                </a:solidFill>
              </a:rPr>
              <a:t>是无序树</a:t>
            </a:r>
            <a:r>
              <a:rPr lang="zh-CN" altLang="en-US" sz="2800" dirty="0"/>
              <a:t>。</a:t>
            </a:r>
            <a:endParaRPr lang="zh-CN" altLang="en-US" sz="2800" dirty="0">
              <a:latin typeface="宋体" pitchFamily="2" charset="-122"/>
            </a:endParaRPr>
          </a:p>
          <a:p>
            <a:pPr>
              <a:buFont typeface="Arial" pitchFamily="34" charset="0"/>
              <a:buChar char="•"/>
              <a:defRPr/>
            </a:pPr>
            <a:endParaRPr lang="zh-CN" altLang="en-US" sz="2800" dirty="0"/>
          </a:p>
        </p:txBody>
      </p:sp>
      <p:sp>
        <p:nvSpPr>
          <p:cNvPr id="2" name="灯片编号占位符 1">
            <a:extLst>
              <a:ext uri="{FF2B5EF4-FFF2-40B4-BE49-F238E27FC236}">
                <a16:creationId xmlns:a16="http://schemas.microsoft.com/office/drawing/2014/main" id="{A85A8B55-B7B6-4BE1-9396-E9EF8362F670}"/>
              </a:ext>
            </a:extLst>
          </p:cNvPr>
          <p:cNvSpPr>
            <a:spLocks noGrp="1"/>
          </p:cNvSpPr>
          <p:nvPr>
            <p:ph type="sldNum" sz="quarter" idx="12"/>
          </p:nvPr>
        </p:nvSpPr>
        <p:spPr/>
        <p:txBody>
          <a:bodyPr/>
          <a:lstStyle/>
          <a:p>
            <a:fld id="{43395A8B-0B77-4D91-93A1-E00555122DC8}" type="slidenum">
              <a:rPr lang="zh-CN" altLang="en-US" smtClean="0"/>
              <a:pPr/>
              <a:t>11</a:t>
            </a:fld>
            <a:endParaRPr lang="en-US" altLang="zh-CN"/>
          </a:p>
        </p:txBody>
      </p:sp>
      <p:pic>
        <p:nvPicPr>
          <p:cNvPr id="5" name="Picture 4">
            <a:extLst>
              <a:ext uri="{FF2B5EF4-FFF2-40B4-BE49-F238E27FC236}">
                <a16:creationId xmlns:a16="http://schemas.microsoft.com/office/drawing/2014/main" id="{F6E439C6-D9AE-41DE-8ED5-A553F5EA08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7616" y="5016"/>
            <a:ext cx="2952328" cy="3306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4">
            <a:extLst>
              <a:ext uri="{FF2B5EF4-FFF2-40B4-BE49-F238E27FC236}">
                <a16:creationId xmlns:a16="http://schemas.microsoft.com/office/drawing/2014/main" id="{5FCC6946-5F63-470C-A4B8-1E95F9DE1386}"/>
              </a:ext>
            </a:extLst>
          </p:cNvPr>
          <p:cNvSpPr>
            <a:spLocks noChangeArrowheads="1"/>
          </p:cNvSpPr>
          <p:nvPr/>
        </p:nvSpPr>
        <p:spPr bwMode="auto">
          <a:xfrm>
            <a:off x="3187700" y="2105025"/>
            <a:ext cx="2339975" cy="395288"/>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chemeClr val="bg1"/>
              </a:solidFill>
            </a:endParaRPr>
          </a:p>
        </p:txBody>
      </p:sp>
      <p:sp>
        <p:nvSpPr>
          <p:cNvPr id="100355" name="Rectangle 5">
            <a:extLst>
              <a:ext uri="{FF2B5EF4-FFF2-40B4-BE49-F238E27FC236}">
                <a16:creationId xmlns:a16="http://schemas.microsoft.com/office/drawing/2014/main" id="{B0A6DD73-F732-4FDC-8C31-1B43354FAD92}"/>
              </a:ext>
            </a:extLst>
          </p:cNvPr>
          <p:cNvSpPr>
            <a:spLocks noChangeArrowheads="1"/>
          </p:cNvSpPr>
          <p:nvPr/>
        </p:nvSpPr>
        <p:spPr bwMode="auto">
          <a:xfrm>
            <a:off x="4154488" y="2105025"/>
            <a:ext cx="450850" cy="395288"/>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A</a:t>
            </a:r>
          </a:p>
        </p:txBody>
      </p:sp>
      <p:sp>
        <p:nvSpPr>
          <p:cNvPr id="100356" name="Line 6">
            <a:extLst>
              <a:ext uri="{FF2B5EF4-FFF2-40B4-BE49-F238E27FC236}">
                <a16:creationId xmlns:a16="http://schemas.microsoft.com/office/drawing/2014/main" id="{DC9C624D-87B4-4586-A82A-33EE1B95F53A}"/>
              </a:ext>
            </a:extLst>
          </p:cNvPr>
          <p:cNvSpPr>
            <a:spLocks noChangeShapeType="1"/>
          </p:cNvSpPr>
          <p:nvPr/>
        </p:nvSpPr>
        <p:spPr bwMode="auto">
          <a:xfrm>
            <a:off x="3917950" y="1592263"/>
            <a:ext cx="241300" cy="482600"/>
          </a:xfrm>
          <a:prstGeom prst="line">
            <a:avLst/>
          </a:prstGeom>
          <a:noFill/>
          <a:ln w="2857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0357" name="Freeform 8">
            <a:extLst>
              <a:ext uri="{FF2B5EF4-FFF2-40B4-BE49-F238E27FC236}">
                <a16:creationId xmlns:a16="http://schemas.microsoft.com/office/drawing/2014/main" id="{D20E7D7F-B3AF-4D59-9729-9DE29ACA6CAD}"/>
              </a:ext>
            </a:extLst>
          </p:cNvPr>
          <p:cNvSpPr>
            <a:spLocks/>
          </p:cNvSpPr>
          <p:nvPr/>
        </p:nvSpPr>
        <p:spPr bwMode="auto">
          <a:xfrm>
            <a:off x="4848225" y="2441575"/>
            <a:ext cx="655638" cy="723900"/>
          </a:xfrm>
          <a:custGeom>
            <a:avLst/>
            <a:gdLst>
              <a:gd name="T0" fmla="*/ 0 w 469"/>
              <a:gd name="T1" fmla="*/ 0 h 544"/>
              <a:gd name="T2" fmla="*/ 2147483647 w 469"/>
              <a:gd name="T3" fmla="*/ 2147483647 h 544"/>
              <a:gd name="T4" fmla="*/ 0 60000 65536"/>
              <a:gd name="T5" fmla="*/ 0 60000 65536"/>
            </a:gdLst>
            <a:ahLst/>
            <a:cxnLst>
              <a:cxn ang="T4">
                <a:pos x="T0" y="T1"/>
              </a:cxn>
              <a:cxn ang="T5">
                <a:pos x="T2" y="T3"/>
              </a:cxn>
            </a:cxnLst>
            <a:rect l="0" t="0" r="r" b="b"/>
            <a:pathLst>
              <a:path w="469" h="544">
                <a:moveTo>
                  <a:pt x="0" y="0"/>
                </a:moveTo>
                <a:lnTo>
                  <a:pt x="469" y="544"/>
                </a:lnTo>
              </a:path>
            </a:pathLst>
          </a:custGeom>
          <a:noFill/>
          <a:ln w="28575" cmpd="sng">
            <a:solidFill>
              <a:srgbClr val="000000"/>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358" name="Line 9">
            <a:extLst>
              <a:ext uri="{FF2B5EF4-FFF2-40B4-BE49-F238E27FC236}">
                <a16:creationId xmlns:a16="http://schemas.microsoft.com/office/drawing/2014/main" id="{26F50ACF-CCAC-4021-835C-649E7D95D640}"/>
              </a:ext>
            </a:extLst>
          </p:cNvPr>
          <p:cNvSpPr>
            <a:spLocks noChangeShapeType="1"/>
          </p:cNvSpPr>
          <p:nvPr/>
        </p:nvSpPr>
        <p:spPr bwMode="auto">
          <a:xfrm>
            <a:off x="3679825" y="2111375"/>
            <a:ext cx="0" cy="398463"/>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100359" name="Line 10">
            <a:extLst>
              <a:ext uri="{FF2B5EF4-FFF2-40B4-BE49-F238E27FC236}">
                <a16:creationId xmlns:a16="http://schemas.microsoft.com/office/drawing/2014/main" id="{C37BAE23-ED41-406C-B1C5-D2D976B7CF3A}"/>
              </a:ext>
            </a:extLst>
          </p:cNvPr>
          <p:cNvSpPr>
            <a:spLocks noChangeShapeType="1"/>
          </p:cNvSpPr>
          <p:nvPr/>
        </p:nvSpPr>
        <p:spPr bwMode="auto">
          <a:xfrm>
            <a:off x="5078413" y="2098675"/>
            <a:ext cx="0" cy="398463"/>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100360" name="Rectangle 11">
            <a:extLst>
              <a:ext uri="{FF2B5EF4-FFF2-40B4-BE49-F238E27FC236}">
                <a16:creationId xmlns:a16="http://schemas.microsoft.com/office/drawing/2014/main" id="{29320799-BCD3-4B90-AB58-02123B9F0AE4}"/>
              </a:ext>
            </a:extLst>
          </p:cNvPr>
          <p:cNvSpPr>
            <a:spLocks noChangeArrowheads="1"/>
          </p:cNvSpPr>
          <p:nvPr/>
        </p:nvSpPr>
        <p:spPr bwMode="auto">
          <a:xfrm>
            <a:off x="768350" y="3270250"/>
            <a:ext cx="2339975" cy="395288"/>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chemeClr val="bg1"/>
              </a:solidFill>
            </a:endParaRPr>
          </a:p>
        </p:txBody>
      </p:sp>
      <p:sp>
        <p:nvSpPr>
          <p:cNvPr id="100361" name="Rectangle 12">
            <a:extLst>
              <a:ext uri="{FF2B5EF4-FFF2-40B4-BE49-F238E27FC236}">
                <a16:creationId xmlns:a16="http://schemas.microsoft.com/office/drawing/2014/main" id="{D033E631-2611-460A-B4E1-5F91D9FB66E4}"/>
              </a:ext>
            </a:extLst>
          </p:cNvPr>
          <p:cNvSpPr>
            <a:spLocks noChangeArrowheads="1"/>
          </p:cNvSpPr>
          <p:nvPr/>
        </p:nvSpPr>
        <p:spPr bwMode="auto">
          <a:xfrm>
            <a:off x="1735138" y="3270250"/>
            <a:ext cx="450850" cy="395288"/>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B</a:t>
            </a:r>
          </a:p>
        </p:txBody>
      </p:sp>
      <p:sp>
        <p:nvSpPr>
          <p:cNvPr id="100362" name="Line 13">
            <a:extLst>
              <a:ext uri="{FF2B5EF4-FFF2-40B4-BE49-F238E27FC236}">
                <a16:creationId xmlns:a16="http://schemas.microsoft.com/office/drawing/2014/main" id="{DB39E58B-2120-4421-90EA-F3F35601EEDC}"/>
              </a:ext>
            </a:extLst>
          </p:cNvPr>
          <p:cNvSpPr>
            <a:spLocks noChangeShapeType="1"/>
          </p:cNvSpPr>
          <p:nvPr/>
        </p:nvSpPr>
        <p:spPr bwMode="auto">
          <a:xfrm>
            <a:off x="1260475" y="3276600"/>
            <a:ext cx="0" cy="398463"/>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100363" name="Line 14">
            <a:extLst>
              <a:ext uri="{FF2B5EF4-FFF2-40B4-BE49-F238E27FC236}">
                <a16:creationId xmlns:a16="http://schemas.microsoft.com/office/drawing/2014/main" id="{062B19DF-9522-4809-8A59-128696544BFB}"/>
              </a:ext>
            </a:extLst>
          </p:cNvPr>
          <p:cNvSpPr>
            <a:spLocks noChangeShapeType="1"/>
          </p:cNvSpPr>
          <p:nvPr/>
        </p:nvSpPr>
        <p:spPr bwMode="auto">
          <a:xfrm>
            <a:off x="2659063" y="3263900"/>
            <a:ext cx="0" cy="398463"/>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100364" name="Rectangle 15">
            <a:extLst>
              <a:ext uri="{FF2B5EF4-FFF2-40B4-BE49-F238E27FC236}">
                <a16:creationId xmlns:a16="http://schemas.microsoft.com/office/drawing/2014/main" id="{CEEBF27B-95E2-4FB6-9FBA-E405230E3986}"/>
              </a:ext>
            </a:extLst>
          </p:cNvPr>
          <p:cNvSpPr>
            <a:spLocks noChangeArrowheads="1"/>
          </p:cNvSpPr>
          <p:nvPr/>
        </p:nvSpPr>
        <p:spPr bwMode="auto">
          <a:xfrm>
            <a:off x="5030788" y="3255963"/>
            <a:ext cx="2339975" cy="395287"/>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chemeClr val="bg1"/>
              </a:solidFill>
            </a:endParaRPr>
          </a:p>
        </p:txBody>
      </p:sp>
      <p:sp>
        <p:nvSpPr>
          <p:cNvPr id="100365" name="Rectangle 16">
            <a:extLst>
              <a:ext uri="{FF2B5EF4-FFF2-40B4-BE49-F238E27FC236}">
                <a16:creationId xmlns:a16="http://schemas.microsoft.com/office/drawing/2014/main" id="{68383CB2-2565-4203-8F5B-2F434CB557F7}"/>
              </a:ext>
            </a:extLst>
          </p:cNvPr>
          <p:cNvSpPr>
            <a:spLocks noChangeArrowheads="1"/>
          </p:cNvSpPr>
          <p:nvPr/>
        </p:nvSpPr>
        <p:spPr bwMode="auto">
          <a:xfrm>
            <a:off x="5997575" y="3255963"/>
            <a:ext cx="450850" cy="395287"/>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C</a:t>
            </a:r>
          </a:p>
        </p:txBody>
      </p:sp>
      <p:sp>
        <p:nvSpPr>
          <p:cNvPr id="100366" name="Line 17">
            <a:extLst>
              <a:ext uri="{FF2B5EF4-FFF2-40B4-BE49-F238E27FC236}">
                <a16:creationId xmlns:a16="http://schemas.microsoft.com/office/drawing/2014/main" id="{3AA799C0-4289-46CF-AF2C-350D2757A61A}"/>
              </a:ext>
            </a:extLst>
          </p:cNvPr>
          <p:cNvSpPr>
            <a:spLocks noChangeShapeType="1"/>
          </p:cNvSpPr>
          <p:nvPr/>
        </p:nvSpPr>
        <p:spPr bwMode="auto">
          <a:xfrm>
            <a:off x="5522913" y="3262313"/>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100367" name="Line 18">
            <a:extLst>
              <a:ext uri="{FF2B5EF4-FFF2-40B4-BE49-F238E27FC236}">
                <a16:creationId xmlns:a16="http://schemas.microsoft.com/office/drawing/2014/main" id="{129B8526-A1A7-4D84-A164-6A7EBA3A1F7D}"/>
              </a:ext>
            </a:extLst>
          </p:cNvPr>
          <p:cNvSpPr>
            <a:spLocks noChangeShapeType="1"/>
          </p:cNvSpPr>
          <p:nvPr/>
        </p:nvSpPr>
        <p:spPr bwMode="auto">
          <a:xfrm>
            <a:off x="6921500" y="3249613"/>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100368" name="Rectangle 19">
            <a:extLst>
              <a:ext uri="{FF2B5EF4-FFF2-40B4-BE49-F238E27FC236}">
                <a16:creationId xmlns:a16="http://schemas.microsoft.com/office/drawing/2014/main" id="{9AEF5D10-2FCE-4C44-9D50-E79A0BC1891C}"/>
              </a:ext>
            </a:extLst>
          </p:cNvPr>
          <p:cNvSpPr>
            <a:spLocks noChangeArrowheads="1"/>
          </p:cNvSpPr>
          <p:nvPr/>
        </p:nvSpPr>
        <p:spPr bwMode="auto">
          <a:xfrm>
            <a:off x="457200" y="4583113"/>
            <a:ext cx="2339975" cy="395287"/>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chemeClr val="bg1"/>
              </a:solidFill>
            </a:endParaRPr>
          </a:p>
        </p:txBody>
      </p:sp>
      <p:sp>
        <p:nvSpPr>
          <p:cNvPr id="100369" name="Rectangle 20">
            <a:extLst>
              <a:ext uri="{FF2B5EF4-FFF2-40B4-BE49-F238E27FC236}">
                <a16:creationId xmlns:a16="http://schemas.microsoft.com/office/drawing/2014/main" id="{7E883B07-51F5-4D16-8308-E8BCBA401F06}"/>
              </a:ext>
            </a:extLst>
          </p:cNvPr>
          <p:cNvSpPr>
            <a:spLocks noChangeArrowheads="1"/>
          </p:cNvSpPr>
          <p:nvPr/>
        </p:nvSpPr>
        <p:spPr bwMode="auto">
          <a:xfrm>
            <a:off x="1423988" y="4583113"/>
            <a:ext cx="450850" cy="395287"/>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D</a:t>
            </a:r>
          </a:p>
        </p:txBody>
      </p:sp>
      <p:sp>
        <p:nvSpPr>
          <p:cNvPr id="100370" name="Line 21">
            <a:extLst>
              <a:ext uri="{FF2B5EF4-FFF2-40B4-BE49-F238E27FC236}">
                <a16:creationId xmlns:a16="http://schemas.microsoft.com/office/drawing/2014/main" id="{A90A591A-F3C6-41F9-8145-12EE5B00B1BC}"/>
              </a:ext>
            </a:extLst>
          </p:cNvPr>
          <p:cNvSpPr>
            <a:spLocks noChangeShapeType="1"/>
          </p:cNvSpPr>
          <p:nvPr/>
        </p:nvSpPr>
        <p:spPr bwMode="auto">
          <a:xfrm>
            <a:off x="949325" y="4589463"/>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100371" name="Line 22">
            <a:extLst>
              <a:ext uri="{FF2B5EF4-FFF2-40B4-BE49-F238E27FC236}">
                <a16:creationId xmlns:a16="http://schemas.microsoft.com/office/drawing/2014/main" id="{F31AFE6F-2BBB-4922-B47E-F1F41C2437A9}"/>
              </a:ext>
            </a:extLst>
          </p:cNvPr>
          <p:cNvSpPr>
            <a:spLocks noChangeShapeType="1"/>
          </p:cNvSpPr>
          <p:nvPr/>
        </p:nvSpPr>
        <p:spPr bwMode="auto">
          <a:xfrm>
            <a:off x="2347913" y="4576763"/>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100372" name="Rectangle 23">
            <a:extLst>
              <a:ext uri="{FF2B5EF4-FFF2-40B4-BE49-F238E27FC236}">
                <a16:creationId xmlns:a16="http://schemas.microsoft.com/office/drawing/2014/main" id="{9EF3004D-3F4E-4E59-9809-613F579E0531}"/>
              </a:ext>
            </a:extLst>
          </p:cNvPr>
          <p:cNvSpPr>
            <a:spLocks noChangeArrowheads="1"/>
          </p:cNvSpPr>
          <p:nvPr/>
        </p:nvSpPr>
        <p:spPr bwMode="auto">
          <a:xfrm>
            <a:off x="3332163" y="4567238"/>
            <a:ext cx="2339975" cy="395287"/>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chemeClr val="bg1"/>
              </a:solidFill>
            </a:endParaRPr>
          </a:p>
        </p:txBody>
      </p:sp>
      <p:sp>
        <p:nvSpPr>
          <p:cNvPr id="100373" name="Rectangle 24">
            <a:extLst>
              <a:ext uri="{FF2B5EF4-FFF2-40B4-BE49-F238E27FC236}">
                <a16:creationId xmlns:a16="http://schemas.microsoft.com/office/drawing/2014/main" id="{49F1B784-3210-44BC-B52D-456867CD745C}"/>
              </a:ext>
            </a:extLst>
          </p:cNvPr>
          <p:cNvSpPr>
            <a:spLocks noChangeArrowheads="1"/>
          </p:cNvSpPr>
          <p:nvPr/>
        </p:nvSpPr>
        <p:spPr bwMode="auto">
          <a:xfrm>
            <a:off x="4298950" y="4567238"/>
            <a:ext cx="450850" cy="395287"/>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E</a:t>
            </a:r>
          </a:p>
        </p:txBody>
      </p:sp>
      <p:sp>
        <p:nvSpPr>
          <p:cNvPr id="100374" name="Line 25">
            <a:extLst>
              <a:ext uri="{FF2B5EF4-FFF2-40B4-BE49-F238E27FC236}">
                <a16:creationId xmlns:a16="http://schemas.microsoft.com/office/drawing/2014/main" id="{F3D6BBEC-DCEB-469A-A820-A6EB4204EF91}"/>
              </a:ext>
            </a:extLst>
          </p:cNvPr>
          <p:cNvSpPr>
            <a:spLocks noChangeShapeType="1"/>
          </p:cNvSpPr>
          <p:nvPr/>
        </p:nvSpPr>
        <p:spPr bwMode="auto">
          <a:xfrm>
            <a:off x="3824288" y="4573588"/>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100375" name="Line 26">
            <a:extLst>
              <a:ext uri="{FF2B5EF4-FFF2-40B4-BE49-F238E27FC236}">
                <a16:creationId xmlns:a16="http://schemas.microsoft.com/office/drawing/2014/main" id="{23295F92-E982-4E42-B698-F2E38D808D59}"/>
              </a:ext>
            </a:extLst>
          </p:cNvPr>
          <p:cNvSpPr>
            <a:spLocks noChangeShapeType="1"/>
          </p:cNvSpPr>
          <p:nvPr/>
        </p:nvSpPr>
        <p:spPr bwMode="auto">
          <a:xfrm>
            <a:off x="5222875" y="4560888"/>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100376" name="Rectangle 27">
            <a:extLst>
              <a:ext uri="{FF2B5EF4-FFF2-40B4-BE49-F238E27FC236}">
                <a16:creationId xmlns:a16="http://schemas.microsoft.com/office/drawing/2014/main" id="{D038D11F-BC87-4129-8287-8C868C16AD58}"/>
              </a:ext>
            </a:extLst>
          </p:cNvPr>
          <p:cNvSpPr>
            <a:spLocks noChangeArrowheads="1"/>
          </p:cNvSpPr>
          <p:nvPr/>
        </p:nvSpPr>
        <p:spPr bwMode="auto">
          <a:xfrm>
            <a:off x="6461125" y="4567238"/>
            <a:ext cx="2339975" cy="395287"/>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chemeClr val="bg1"/>
              </a:solidFill>
            </a:endParaRPr>
          </a:p>
        </p:txBody>
      </p:sp>
      <p:sp>
        <p:nvSpPr>
          <p:cNvPr id="100377" name="Rectangle 28">
            <a:extLst>
              <a:ext uri="{FF2B5EF4-FFF2-40B4-BE49-F238E27FC236}">
                <a16:creationId xmlns:a16="http://schemas.microsoft.com/office/drawing/2014/main" id="{150BEF74-334A-4874-9AB8-25E75C89DE60}"/>
              </a:ext>
            </a:extLst>
          </p:cNvPr>
          <p:cNvSpPr>
            <a:spLocks noChangeArrowheads="1"/>
          </p:cNvSpPr>
          <p:nvPr/>
        </p:nvSpPr>
        <p:spPr bwMode="auto">
          <a:xfrm>
            <a:off x="7427913" y="4567238"/>
            <a:ext cx="450850" cy="395287"/>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F</a:t>
            </a:r>
          </a:p>
        </p:txBody>
      </p:sp>
      <p:sp>
        <p:nvSpPr>
          <p:cNvPr id="100378" name="Line 29">
            <a:extLst>
              <a:ext uri="{FF2B5EF4-FFF2-40B4-BE49-F238E27FC236}">
                <a16:creationId xmlns:a16="http://schemas.microsoft.com/office/drawing/2014/main" id="{6B35FA21-EAAE-4896-811E-795614966AE1}"/>
              </a:ext>
            </a:extLst>
          </p:cNvPr>
          <p:cNvSpPr>
            <a:spLocks noChangeShapeType="1"/>
          </p:cNvSpPr>
          <p:nvPr/>
        </p:nvSpPr>
        <p:spPr bwMode="auto">
          <a:xfrm>
            <a:off x="6953250" y="4573588"/>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100379" name="Line 30">
            <a:extLst>
              <a:ext uri="{FF2B5EF4-FFF2-40B4-BE49-F238E27FC236}">
                <a16:creationId xmlns:a16="http://schemas.microsoft.com/office/drawing/2014/main" id="{29C8CDA1-D04F-4084-B7F9-A5B3A6652688}"/>
              </a:ext>
            </a:extLst>
          </p:cNvPr>
          <p:cNvSpPr>
            <a:spLocks noChangeShapeType="1"/>
          </p:cNvSpPr>
          <p:nvPr/>
        </p:nvSpPr>
        <p:spPr bwMode="auto">
          <a:xfrm>
            <a:off x="8351838" y="4560888"/>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100380" name="Rectangle 31">
            <a:extLst>
              <a:ext uri="{FF2B5EF4-FFF2-40B4-BE49-F238E27FC236}">
                <a16:creationId xmlns:a16="http://schemas.microsoft.com/office/drawing/2014/main" id="{A3CE471F-79AF-487E-9BFD-7A825F22CE7F}"/>
              </a:ext>
            </a:extLst>
          </p:cNvPr>
          <p:cNvSpPr>
            <a:spLocks noChangeArrowheads="1"/>
          </p:cNvSpPr>
          <p:nvPr/>
        </p:nvSpPr>
        <p:spPr bwMode="auto">
          <a:xfrm>
            <a:off x="2081213" y="5792788"/>
            <a:ext cx="2339975" cy="395287"/>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chemeClr val="bg1"/>
              </a:solidFill>
            </a:endParaRPr>
          </a:p>
        </p:txBody>
      </p:sp>
      <p:sp>
        <p:nvSpPr>
          <p:cNvPr id="100381" name="Rectangle 32">
            <a:extLst>
              <a:ext uri="{FF2B5EF4-FFF2-40B4-BE49-F238E27FC236}">
                <a16:creationId xmlns:a16="http://schemas.microsoft.com/office/drawing/2014/main" id="{F089DAD7-E0BF-449D-ACE2-3A97A7CE6B21}"/>
              </a:ext>
            </a:extLst>
          </p:cNvPr>
          <p:cNvSpPr>
            <a:spLocks noChangeArrowheads="1"/>
          </p:cNvSpPr>
          <p:nvPr/>
        </p:nvSpPr>
        <p:spPr bwMode="auto">
          <a:xfrm>
            <a:off x="3048000" y="5792788"/>
            <a:ext cx="450850" cy="395287"/>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G</a:t>
            </a:r>
          </a:p>
        </p:txBody>
      </p:sp>
      <p:sp>
        <p:nvSpPr>
          <p:cNvPr id="100382" name="Line 33">
            <a:extLst>
              <a:ext uri="{FF2B5EF4-FFF2-40B4-BE49-F238E27FC236}">
                <a16:creationId xmlns:a16="http://schemas.microsoft.com/office/drawing/2014/main" id="{B2F5DAC2-18D1-47E4-8DCF-F4D6EC01462A}"/>
              </a:ext>
            </a:extLst>
          </p:cNvPr>
          <p:cNvSpPr>
            <a:spLocks noChangeShapeType="1"/>
          </p:cNvSpPr>
          <p:nvPr/>
        </p:nvSpPr>
        <p:spPr bwMode="auto">
          <a:xfrm>
            <a:off x="2573338" y="5799138"/>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100383" name="Line 34">
            <a:extLst>
              <a:ext uri="{FF2B5EF4-FFF2-40B4-BE49-F238E27FC236}">
                <a16:creationId xmlns:a16="http://schemas.microsoft.com/office/drawing/2014/main" id="{E3C2B2BE-BB9E-4381-8E4C-679046C13848}"/>
              </a:ext>
            </a:extLst>
          </p:cNvPr>
          <p:cNvSpPr>
            <a:spLocks noChangeShapeType="1"/>
          </p:cNvSpPr>
          <p:nvPr/>
        </p:nvSpPr>
        <p:spPr bwMode="auto">
          <a:xfrm>
            <a:off x="3971925" y="5786438"/>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100384" name="Rectangle 35">
            <a:extLst>
              <a:ext uri="{FF2B5EF4-FFF2-40B4-BE49-F238E27FC236}">
                <a16:creationId xmlns:a16="http://schemas.microsoft.com/office/drawing/2014/main" id="{DFE60EC2-2B41-44AD-A3AB-A6B2A7C31336}"/>
              </a:ext>
            </a:extLst>
          </p:cNvPr>
          <p:cNvSpPr>
            <a:spLocks noChangeArrowheads="1"/>
          </p:cNvSpPr>
          <p:nvPr/>
        </p:nvSpPr>
        <p:spPr bwMode="auto">
          <a:xfrm>
            <a:off x="1009650" y="455295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bg1"/>
                </a:solidFill>
              </a:rPr>
              <a:t>∧</a:t>
            </a:r>
          </a:p>
        </p:txBody>
      </p:sp>
      <p:sp>
        <p:nvSpPr>
          <p:cNvPr id="242725" name="Rectangle 37">
            <a:extLst>
              <a:ext uri="{FF2B5EF4-FFF2-40B4-BE49-F238E27FC236}">
                <a16:creationId xmlns:a16="http://schemas.microsoft.com/office/drawing/2014/main" id="{0ED48934-2BB9-486D-9705-7B9C90286B01}"/>
              </a:ext>
            </a:extLst>
          </p:cNvPr>
          <p:cNvSpPr>
            <a:spLocks noChangeArrowheads="1"/>
          </p:cNvSpPr>
          <p:nvPr/>
        </p:nvSpPr>
        <p:spPr bwMode="auto">
          <a:xfrm>
            <a:off x="3797300" y="529113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bg1"/>
                </a:solidFill>
              </a:rPr>
              <a:t>∧</a:t>
            </a:r>
          </a:p>
        </p:txBody>
      </p:sp>
      <p:sp>
        <p:nvSpPr>
          <p:cNvPr id="100386" name="Rectangle 38">
            <a:extLst>
              <a:ext uri="{FF2B5EF4-FFF2-40B4-BE49-F238E27FC236}">
                <a16:creationId xmlns:a16="http://schemas.microsoft.com/office/drawing/2014/main" id="{36248E8E-F3E9-427F-A9EB-54A15FC75E1F}"/>
              </a:ext>
            </a:extLst>
          </p:cNvPr>
          <p:cNvSpPr>
            <a:spLocks noChangeArrowheads="1"/>
          </p:cNvSpPr>
          <p:nvPr/>
        </p:nvSpPr>
        <p:spPr bwMode="auto">
          <a:xfrm>
            <a:off x="4803775" y="456723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bg1"/>
                </a:solidFill>
              </a:rPr>
              <a:t>∧</a:t>
            </a:r>
          </a:p>
        </p:txBody>
      </p:sp>
      <p:sp>
        <p:nvSpPr>
          <p:cNvPr id="100387" name="Rectangle 39">
            <a:extLst>
              <a:ext uri="{FF2B5EF4-FFF2-40B4-BE49-F238E27FC236}">
                <a16:creationId xmlns:a16="http://schemas.microsoft.com/office/drawing/2014/main" id="{A7C16307-6762-4708-82BB-2F6F13C8AAE2}"/>
              </a:ext>
            </a:extLst>
          </p:cNvPr>
          <p:cNvSpPr>
            <a:spLocks noChangeArrowheads="1"/>
          </p:cNvSpPr>
          <p:nvPr/>
        </p:nvSpPr>
        <p:spPr bwMode="auto">
          <a:xfrm>
            <a:off x="7000875" y="456723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bg1"/>
                </a:solidFill>
              </a:rPr>
              <a:t>∧</a:t>
            </a:r>
          </a:p>
        </p:txBody>
      </p:sp>
      <p:sp>
        <p:nvSpPr>
          <p:cNvPr id="100388" name="Rectangle 40">
            <a:extLst>
              <a:ext uri="{FF2B5EF4-FFF2-40B4-BE49-F238E27FC236}">
                <a16:creationId xmlns:a16="http://schemas.microsoft.com/office/drawing/2014/main" id="{C94D15B2-0297-426F-9382-DD4501952FB8}"/>
              </a:ext>
            </a:extLst>
          </p:cNvPr>
          <p:cNvSpPr>
            <a:spLocks noChangeArrowheads="1"/>
          </p:cNvSpPr>
          <p:nvPr/>
        </p:nvSpPr>
        <p:spPr bwMode="auto">
          <a:xfrm>
            <a:off x="7900988" y="456723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bg1"/>
                </a:solidFill>
              </a:rPr>
              <a:t>∧</a:t>
            </a:r>
          </a:p>
        </p:txBody>
      </p:sp>
      <p:sp>
        <p:nvSpPr>
          <p:cNvPr id="100389" name="Rectangle 41">
            <a:extLst>
              <a:ext uri="{FF2B5EF4-FFF2-40B4-BE49-F238E27FC236}">
                <a16:creationId xmlns:a16="http://schemas.microsoft.com/office/drawing/2014/main" id="{D80767A6-224E-4ECD-8DA2-4399C4CD20FD}"/>
              </a:ext>
            </a:extLst>
          </p:cNvPr>
          <p:cNvSpPr>
            <a:spLocks noChangeArrowheads="1"/>
          </p:cNvSpPr>
          <p:nvPr/>
        </p:nvSpPr>
        <p:spPr bwMode="auto">
          <a:xfrm>
            <a:off x="3222625" y="2117725"/>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100390" name="Rectangle 42">
            <a:extLst>
              <a:ext uri="{FF2B5EF4-FFF2-40B4-BE49-F238E27FC236}">
                <a16:creationId xmlns:a16="http://schemas.microsoft.com/office/drawing/2014/main" id="{1C048E6E-123E-440E-A9E2-175BAD32E435}"/>
              </a:ext>
            </a:extLst>
          </p:cNvPr>
          <p:cNvSpPr>
            <a:spLocks noChangeArrowheads="1"/>
          </p:cNvSpPr>
          <p:nvPr/>
        </p:nvSpPr>
        <p:spPr bwMode="auto">
          <a:xfrm>
            <a:off x="5110163" y="210343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100391" name="Rectangle 43">
            <a:extLst>
              <a:ext uri="{FF2B5EF4-FFF2-40B4-BE49-F238E27FC236}">
                <a16:creationId xmlns:a16="http://schemas.microsoft.com/office/drawing/2014/main" id="{B9FA0E9E-B26C-43D2-8215-A7D7FFE82847}"/>
              </a:ext>
            </a:extLst>
          </p:cNvPr>
          <p:cNvSpPr>
            <a:spLocks noChangeArrowheads="1"/>
          </p:cNvSpPr>
          <p:nvPr/>
        </p:nvSpPr>
        <p:spPr bwMode="auto">
          <a:xfrm>
            <a:off x="803275" y="328295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100392" name="Rectangle 44">
            <a:extLst>
              <a:ext uri="{FF2B5EF4-FFF2-40B4-BE49-F238E27FC236}">
                <a16:creationId xmlns:a16="http://schemas.microsoft.com/office/drawing/2014/main" id="{6E89C9C8-A2D9-4394-B96E-0378927235AE}"/>
              </a:ext>
            </a:extLst>
          </p:cNvPr>
          <p:cNvSpPr>
            <a:spLocks noChangeArrowheads="1"/>
          </p:cNvSpPr>
          <p:nvPr/>
        </p:nvSpPr>
        <p:spPr bwMode="auto">
          <a:xfrm>
            <a:off x="2692400" y="328295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100393" name="Rectangle 45">
            <a:extLst>
              <a:ext uri="{FF2B5EF4-FFF2-40B4-BE49-F238E27FC236}">
                <a16:creationId xmlns:a16="http://schemas.microsoft.com/office/drawing/2014/main" id="{EC05774A-7593-4015-97B8-4BB8147F0B51}"/>
              </a:ext>
            </a:extLst>
          </p:cNvPr>
          <p:cNvSpPr>
            <a:spLocks noChangeArrowheads="1"/>
          </p:cNvSpPr>
          <p:nvPr/>
        </p:nvSpPr>
        <p:spPr bwMode="auto">
          <a:xfrm>
            <a:off x="5065713" y="3268663"/>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100394" name="Rectangle 46">
            <a:extLst>
              <a:ext uri="{FF2B5EF4-FFF2-40B4-BE49-F238E27FC236}">
                <a16:creationId xmlns:a16="http://schemas.microsoft.com/office/drawing/2014/main" id="{6DFE95D8-E5C2-473C-A2ED-94BEDA8EAAE1}"/>
              </a:ext>
            </a:extLst>
          </p:cNvPr>
          <p:cNvSpPr>
            <a:spLocks noChangeArrowheads="1"/>
          </p:cNvSpPr>
          <p:nvPr/>
        </p:nvSpPr>
        <p:spPr bwMode="auto">
          <a:xfrm>
            <a:off x="6969125" y="325278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100395" name="Rectangle 47">
            <a:extLst>
              <a:ext uri="{FF2B5EF4-FFF2-40B4-BE49-F238E27FC236}">
                <a16:creationId xmlns:a16="http://schemas.microsoft.com/office/drawing/2014/main" id="{A57493A0-6278-4DE8-9AD7-1B564E24F8FB}"/>
              </a:ext>
            </a:extLst>
          </p:cNvPr>
          <p:cNvSpPr>
            <a:spLocks noChangeArrowheads="1"/>
          </p:cNvSpPr>
          <p:nvPr/>
        </p:nvSpPr>
        <p:spPr bwMode="auto">
          <a:xfrm>
            <a:off x="8378825" y="456565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100396" name="Rectangle 48">
            <a:extLst>
              <a:ext uri="{FF2B5EF4-FFF2-40B4-BE49-F238E27FC236}">
                <a16:creationId xmlns:a16="http://schemas.microsoft.com/office/drawing/2014/main" id="{B0AA2624-A210-46AD-B2B3-6234BBCB9EB5}"/>
              </a:ext>
            </a:extLst>
          </p:cNvPr>
          <p:cNvSpPr>
            <a:spLocks noChangeArrowheads="1"/>
          </p:cNvSpPr>
          <p:nvPr/>
        </p:nvSpPr>
        <p:spPr bwMode="auto">
          <a:xfrm>
            <a:off x="6505575" y="4581525"/>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100397" name="Rectangle 49">
            <a:extLst>
              <a:ext uri="{FF2B5EF4-FFF2-40B4-BE49-F238E27FC236}">
                <a16:creationId xmlns:a16="http://schemas.microsoft.com/office/drawing/2014/main" id="{1E26DA96-C2A3-4B2C-AE8E-118C3CDD7A98}"/>
              </a:ext>
            </a:extLst>
          </p:cNvPr>
          <p:cNvSpPr>
            <a:spLocks noChangeArrowheads="1"/>
          </p:cNvSpPr>
          <p:nvPr/>
        </p:nvSpPr>
        <p:spPr bwMode="auto">
          <a:xfrm>
            <a:off x="5281613" y="456565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100398" name="Rectangle 50">
            <a:extLst>
              <a:ext uri="{FF2B5EF4-FFF2-40B4-BE49-F238E27FC236}">
                <a16:creationId xmlns:a16="http://schemas.microsoft.com/office/drawing/2014/main" id="{45FC170B-34AE-4889-AAC6-28592ACD1265}"/>
              </a:ext>
            </a:extLst>
          </p:cNvPr>
          <p:cNvSpPr>
            <a:spLocks noChangeArrowheads="1"/>
          </p:cNvSpPr>
          <p:nvPr/>
        </p:nvSpPr>
        <p:spPr bwMode="auto">
          <a:xfrm>
            <a:off x="3363913" y="4581525"/>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100399" name="Rectangle 51">
            <a:extLst>
              <a:ext uri="{FF2B5EF4-FFF2-40B4-BE49-F238E27FC236}">
                <a16:creationId xmlns:a16="http://schemas.microsoft.com/office/drawing/2014/main" id="{F2F27C0D-EC0E-4160-8DE3-9E00717B0617}"/>
              </a:ext>
            </a:extLst>
          </p:cNvPr>
          <p:cNvSpPr>
            <a:spLocks noChangeArrowheads="1"/>
          </p:cNvSpPr>
          <p:nvPr/>
        </p:nvSpPr>
        <p:spPr bwMode="auto">
          <a:xfrm>
            <a:off x="2390775" y="4581525"/>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100400" name="Rectangle 52">
            <a:extLst>
              <a:ext uri="{FF2B5EF4-FFF2-40B4-BE49-F238E27FC236}">
                <a16:creationId xmlns:a16="http://schemas.microsoft.com/office/drawing/2014/main" id="{156A4118-BAD3-40C5-9A98-77E7EB64F23A}"/>
              </a:ext>
            </a:extLst>
          </p:cNvPr>
          <p:cNvSpPr>
            <a:spLocks noChangeArrowheads="1"/>
          </p:cNvSpPr>
          <p:nvPr/>
        </p:nvSpPr>
        <p:spPr bwMode="auto">
          <a:xfrm>
            <a:off x="503238" y="4595813"/>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100401" name="Rectangle 53">
            <a:extLst>
              <a:ext uri="{FF2B5EF4-FFF2-40B4-BE49-F238E27FC236}">
                <a16:creationId xmlns:a16="http://schemas.microsoft.com/office/drawing/2014/main" id="{53563B15-8352-4796-96CB-782231758E2F}"/>
              </a:ext>
            </a:extLst>
          </p:cNvPr>
          <p:cNvSpPr>
            <a:spLocks noChangeArrowheads="1"/>
          </p:cNvSpPr>
          <p:nvPr/>
        </p:nvSpPr>
        <p:spPr bwMode="auto">
          <a:xfrm>
            <a:off x="2095500" y="5789613"/>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100402" name="Rectangle 54">
            <a:extLst>
              <a:ext uri="{FF2B5EF4-FFF2-40B4-BE49-F238E27FC236}">
                <a16:creationId xmlns:a16="http://schemas.microsoft.com/office/drawing/2014/main" id="{55F182EC-DACD-4220-BA66-3D3700C74E65}"/>
              </a:ext>
            </a:extLst>
          </p:cNvPr>
          <p:cNvSpPr>
            <a:spLocks noChangeArrowheads="1"/>
          </p:cNvSpPr>
          <p:nvPr/>
        </p:nvSpPr>
        <p:spPr bwMode="auto">
          <a:xfrm>
            <a:off x="4013200" y="5789613"/>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100403" name="Freeform 55">
            <a:extLst>
              <a:ext uri="{FF2B5EF4-FFF2-40B4-BE49-F238E27FC236}">
                <a16:creationId xmlns:a16="http://schemas.microsoft.com/office/drawing/2014/main" id="{6681EE51-24FF-4CB2-B990-9DF9DDEF38FA}"/>
              </a:ext>
            </a:extLst>
          </p:cNvPr>
          <p:cNvSpPr>
            <a:spLocks/>
          </p:cNvSpPr>
          <p:nvPr/>
        </p:nvSpPr>
        <p:spPr bwMode="auto">
          <a:xfrm>
            <a:off x="2986088" y="2413000"/>
            <a:ext cx="952500" cy="811213"/>
          </a:xfrm>
          <a:custGeom>
            <a:avLst/>
            <a:gdLst>
              <a:gd name="T0" fmla="*/ 2147483647 w 550"/>
              <a:gd name="T1" fmla="*/ 0 h 544"/>
              <a:gd name="T2" fmla="*/ 0 w 550"/>
              <a:gd name="T3" fmla="*/ 2147483647 h 544"/>
              <a:gd name="T4" fmla="*/ 0 60000 65536"/>
              <a:gd name="T5" fmla="*/ 0 60000 65536"/>
            </a:gdLst>
            <a:ahLst/>
            <a:cxnLst>
              <a:cxn ang="T4">
                <a:pos x="T0" y="T1"/>
              </a:cxn>
              <a:cxn ang="T5">
                <a:pos x="T2" y="T3"/>
              </a:cxn>
            </a:cxnLst>
            <a:rect l="0" t="0" r="r" b="b"/>
            <a:pathLst>
              <a:path w="550" h="544">
                <a:moveTo>
                  <a:pt x="550" y="0"/>
                </a:moveTo>
                <a:lnTo>
                  <a:pt x="0" y="544"/>
                </a:lnTo>
              </a:path>
            </a:pathLst>
          </a:custGeom>
          <a:noFill/>
          <a:ln w="28575" cmpd="sng">
            <a:solidFill>
              <a:srgbClr val="000000"/>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404" name="Line 56">
            <a:extLst>
              <a:ext uri="{FF2B5EF4-FFF2-40B4-BE49-F238E27FC236}">
                <a16:creationId xmlns:a16="http://schemas.microsoft.com/office/drawing/2014/main" id="{1AD3FD98-A928-4BB3-9B39-6217C5B1CDEB}"/>
              </a:ext>
            </a:extLst>
          </p:cNvPr>
          <p:cNvSpPr>
            <a:spLocks noChangeShapeType="1"/>
          </p:cNvSpPr>
          <p:nvPr/>
        </p:nvSpPr>
        <p:spPr bwMode="auto">
          <a:xfrm>
            <a:off x="6673850" y="3476625"/>
            <a:ext cx="728663" cy="1006475"/>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0405" name="Line 57">
            <a:extLst>
              <a:ext uri="{FF2B5EF4-FFF2-40B4-BE49-F238E27FC236}">
                <a16:creationId xmlns:a16="http://schemas.microsoft.com/office/drawing/2014/main" id="{52E6594E-A843-4F8A-BF2F-8B518816C5D0}"/>
              </a:ext>
            </a:extLst>
          </p:cNvPr>
          <p:cNvSpPr>
            <a:spLocks noChangeShapeType="1"/>
          </p:cNvSpPr>
          <p:nvPr/>
        </p:nvSpPr>
        <p:spPr bwMode="auto">
          <a:xfrm flipH="1">
            <a:off x="4913313" y="3535363"/>
            <a:ext cx="830262" cy="990600"/>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0406" name="Freeform 58">
            <a:extLst>
              <a:ext uri="{FF2B5EF4-FFF2-40B4-BE49-F238E27FC236}">
                <a16:creationId xmlns:a16="http://schemas.microsoft.com/office/drawing/2014/main" id="{7C51E869-BD91-4587-AD6C-92EED9ECB164}"/>
              </a:ext>
            </a:extLst>
          </p:cNvPr>
          <p:cNvSpPr>
            <a:spLocks/>
          </p:cNvSpPr>
          <p:nvPr/>
        </p:nvSpPr>
        <p:spPr bwMode="auto">
          <a:xfrm>
            <a:off x="2157413" y="4892675"/>
            <a:ext cx="609600" cy="833438"/>
          </a:xfrm>
          <a:custGeom>
            <a:avLst/>
            <a:gdLst>
              <a:gd name="T0" fmla="*/ 0 w 444"/>
              <a:gd name="T1" fmla="*/ 0 h 523"/>
              <a:gd name="T2" fmla="*/ 2147483647 w 444"/>
              <a:gd name="T3" fmla="*/ 2147483647 h 523"/>
              <a:gd name="T4" fmla="*/ 0 60000 65536"/>
              <a:gd name="T5" fmla="*/ 0 60000 65536"/>
            </a:gdLst>
            <a:ahLst/>
            <a:cxnLst>
              <a:cxn ang="T4">
                <a:pos x="T0" y="T1"/>
              </a:cxn>
              <a:cxn ang="T5">
                <a:pos x="T2" y="T3"/>
              </a:cxn>
            </a:cxnLst>
            <a:rect l="0" t="0" r="r" b="b"/>
            <a:pathLst>
              <a:path w="444" h="523">
                <a:moveTo>
                  <a:pt x="0" y="0"/>
                </a:moveTo>
                <a:lnTo>
                  <a:pt x="444" y="523"/>
                </a:lnTo>
              </a:path>
            </a:pathLst>
          </a:custGeom>
          <a:noFill/>
          <a:ln w="28575" cmpd="sng">
            <a:solidFill>
              <a:srgbClr val="000000"/>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0407" name="Line 59">
            <a:extLst>
              <a:ext uri="{FF2B5EF4-FFF2-40B4-BE49-F238E27FC236}">
                <a16:creationId xmlns:a16="http://schemas.microsoft.com/office/drawing/2014/main" id="{C43434C7-40F1-4058-8892-025B38E6778D}"/>
              </a:ext>
            </a:extLst>
          </p:cNvPr>
          <p:cNvSpPr>
            <a:spLocks noChangeShapeType="1"/>
          </p:cNvSpPr>
          <p:nvPr/>
        </p:nvSpPr>
        <p:spPr bwMode="auto">
          <a:xfrm flipH="1">
            <a:off x="1089025" y="3565525"/>
            <a:ext cx="463550" cy="965200"/>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0408" name="Text Box 60">
            <a:extLst>
              <a:ext uri="{FF2B5EF4-FFF2-40B4-BE49-F238E27FC236}">
                <a16:creationId xmlns:a16="http://schemas.microsoft.com/office/drawing/2014/main" id="{FB3F118F-13B2-4B40-A01C-E352C0FA5350}"/>
              </a:ext>
            </a:extLst>
          </p:cNvPr>
          <p:cNvSpPr txBox="1">
            <a:spLocks noChangeArrowheads="1"/>
          </p:cNvSpPr>
          <p:nvPr/>
        </p:nvSpPr>
        <p:spPr bwMode="auto">
          <a:xfrm>
            <a:off x="1052513" y="861219"/>
            <a:ext cx="27273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800" b="1" dirty="0">
                <a:solidFill>
                  <a:srgbClr val="314187"/>
                </a:solidFill>
                <a:latin typeface="宋体" panose="02010600030101010101" pitchFamily="2" charset="-122"/>
              </a:rPr>
              <a:t>中序线索链表</a:t>
            </a:r>
          </a:p>
          <a:p>
            <a:pPr algn="just" eaLnBrk="1" hangingPunct="1"/>
            <a:r>
              <a:rPr lang="zh-CN" altLang="en-US" sz="2800" b="1" dirty="0">
                <a:solidFill>
                  <a:srgbClr val="314187"/>
                </a:solidFill>
                <a:latin typeface="宋体" panose="02010600030101010101" pitchFamily="2" charset="-122"/>
              </a:rPr>
              <a:t>的建立过程</a:t>
            </a:r>
            <a:endParaRPr lang="zh-CN" altLang="en-US" sz="2800" dirty="0">
              <a:solidFill>
                <a:srgbClr val="314187"/>
              </a:solidFill>
            </a:endParaRPr>
          </a:p>
        </p:txBody>
      </p:sp>
      <p:grpSp>
        <p:nvGrpSpPr>
          <p:cNvPr id="242766" name="Group 78">
            <a:extLst>
              <a:ext uri="{FF2B5EF4-FFF2-40B4-BE49-F238E27FC236}">
                <a16:creationId xmlns:a16="http://schemas.microsoft.com/office/drawing/2014/main" id="{FF4DCC4C-0696-4530-A070-EB6E6A1BCC7D}"/>
              </a:ext>
            </a:extLst>
          </p:cNvPr>
          <p:cNvGrpSpPr>
            <a:grpSpLocks/>
          </p:cNvGrpSpPr>
          <p:nvPr/>
        </p:nvGrpSpPr>
        <p:grpSpPr bwMode="auto">
          <a:xfrm>
            <a:off x="2287588" y="2290763"/>
            <a:ext cx="841375" cy="760412"/>
            <a:chOff x="1441" y="1443"/>
            <a:chExt cx="530" cy="479"/>
          </a:xfrm>
        </p:grpSpPr>
        <p:sp>
          <p:nvSpPr>
            <p:cNvPr id="100427" name="Line 65">
              <a:extLst>
                <a:ext uri="{FF2B5EF4-FFF2-40B4-BE49-F238E27FC236}">
                  <a16:creationId xmlns:a16="http://schemas.microsoft.com/office/drawing/2014/main" id="{9FD5FAD8-8021-42D8-BF73-2000305144FD}"/>
                </a:ext>
              </a:extLst>
            </p:cNvPr>
            <p:cNvSpPr>
              <a:spLocks noChangeShapeType="1"/>
            </p:cNvSpPr>
            <p:nvPr/>
          </p:nvSpPr>
          <p:spPr bwMode="auto">
            <a:xfrm flipV="1">
              <a:off x="1697" y="1443"/>
              <a:ext cx="273" cy="243"/>
            </a:xfrm>
            <a:prstGeom prst="line">
              <a:avLst/>
            </a:prstGeom>
            <a:noFill/>
            <a:ln w="38100">
              <a:solidFill>
                <a:srgbClr val="FF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0428" name="Text Box 66">
              <a:extLst>
                <a:ext uri="{FF2B5EF4-FFF2-40B4-BE49-F238E27FC236}">
                  <a16:creationId xmlns:a16="http://schemas.microsoft.com/office/drawing/2014/main" id="{9AC60D32-A28D-4EF3-B896-6ED098E33526}"/>
                </a:ext>
              </a:extLst>
            </p:cNvPr>
            <p:cNvSpPr txBox="1">
              <a:spLocks noChangeArrowheads="1"/>
            </p:cNvSpPr>
            <p:nvPr/>
          </p:nvSpPr>
          <p:spPr bwMode="auto">
            <a:xfrm>
              <a:off x="1441" y="1634"/>
              <a:ext cx="5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3300"/>
                  </a:solidFill>
                </a:rPr>
                <a:t>pre</a:t>
              </a:r>
            </a:p>
          </p:txBody>
        </p:sp>
      </p:grpSp>
      <p:sp>
        <p:nvSpPr>
          <p:cNvPr id="100411" name="Rectangle 67">
            <a:extLst>
              <a:ext uri="{FF2B5EF4-FFF2-40B4-BE49-F238E27FC236}">
                <a16:creationId xmlns:a16="http://schemas.microsoft.com/office/drawing/2014/main" id="{CC021250-5366-45FE-A6BC-2B384661739A}"/>
              </a:ext>
            </a:extLst>
          </p:cNvPr>
          <p:cNvSpPr>
            <a:spLocks noChangeArrowheads="1"/>
          </p:cNvSpPr>
          <p:nvPr/>
        </p:nvSpPr>
        <p:spPr bwMode="auto">
          <a:xfrm>
            <a:off x="487363" y="457993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3300"/>
                </a:solidFill>
              </a:rPr>
              <a:t>1</a:t>
            </a:r>
          </a:p>
        </p:txBody>
      </p:sp>
      <p:sp>
        <p:nvSpPr>
          <p:cNvPr id="100412" name="Freeform 68">
            <a:extLst>
              <a:ext uri="{FF2B5EF4-FFF2-40B4-BE49-F238E27FC236}">
                <a16:creationId xmlns:a16="http://schemas.microsoft.com/office/drawing/2014/main" id="{5CF1B967-D3C5-4B81-9B95-693C8882E00D}"/>
              </a:ext>
            </a:extLst>
          </p:cNvPr>
          <p:cNvSpPr>
            <a:spLocks/>
          </p:cNvSpPr>
          <p:nvPr/>
        </p:nvSpPr>
        <p:spPr bwMode="auto">
          <a:xfrm>
            <a:off x="2479675" y="5280025"/>
            <a:ext cx="487363" cy="368300"/>
          </a:xfrm>
          <a:custGeom>
            <a:avLst/>
            <a:gdLst>
              <a:gd name="T0" fmla="*/ 2147483647 w 297"/>
              <a:gd name="T1" fmla="*/ 2147483647 h 529"/>
              <a:gd name="T2" fmla="*/ 2147483647 w 297"/>
              <a:gd name="T3" fmla="*/ 2147483647 h 529"/>
              <a:gd name="T4" fmla="*/ 0 w 297"/>
              <a:gd name="T5" fmla="*/ 0 h 529"/>
              <a:gd name="T6" fmla="*/ 0 60000 65536"/>
              <a:gd name="T7" fmla="*/ 0 60000 65536"/>
              <a:gd name="T8" fmla="*/ 0 60000 65536"/>
            </a:gdLst>
            <a:ahLst/>
            <a:cxnLst>
              <a:cxn ang="T6">
                <a:pos x="T0" y="T1"/>
              </a:cxn>
              <a:cxn ang="T7">
                <a:pos x="T2" y="T3"/>
              </a:cxn>
              <a:cxn ang="T8">
                <a:pos x="T4" y="T5"/>
              </a:cxn>
            </a:cxnLst>
            <a:rect l="0" t="0" r="r" b="b"/>
            <a:pathLst>
              <a:path w="297" h="529">
                <a:moveTo>
                  <a:pt x="297" y="529"/>
                </a:moveTo>
                <a:cubicBezTo>
                  <a:pt x="283" y="476"/>
                  <a:pt x="261" y="301"/>
                  <a:pt x="212" y="213"/>
                </a:cubicBezTo>
                <a:cubicBezTo>
                  <a:pt x="163" y="125"/>
                  <a:pt x="44" y="44"/>
                  <a:pt x="0" y="0"/>
                </a:cubicBezTo>
              </a:path>
            </a:pathLst>
          </a:custGeom>
          <a:noFill/>
          <a:ln w="38100" cap="flat" cmpd="sng">
            <a:solidFill>
              <a:srgbClr val="FF33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100413" name="Rectangle 69">
            <a:extLst>
              <a:ext uri="{FF2B5EF4-FFF2-40B4-BE49-F238E27FC236}">
                <a16:creationId xmlns:a16="http://schemas.microsoft.com/office/drawing/2014/main" id="{12A7E8AC-83E3-47E6-980F-6E0F18ACF7B9}"/>
              </a:ext>
            </a:extLst>
          </p:cNvPr>
          <p:cNvSpPr>
            <a:spLocks noChangeArrowheads="1"/>
          </p:cNvSpPr>
          <p:nvPr/>
        </p:nvSpPr>
        <p:spPr bwMode="auto">
          <a:xfrm>
            <a:off x="2108200" y="580390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0000"/>
                </a:solidFill>
              </a:rPr>
              <a:t>1</a:t>
            </a:r>
          </a:p>
        </p:txBody>
      </p:sp>
      <p:grpSp>
        <p:nvGrpSpPr>
          <p:cNvPr id="242765" name="Group 77">
            <a:extLst>
              <a:ext uri="{FF2B5EF4-FFF2-40B4-BE49-F238E27FC236}">
                <a16:creationId xmlns:a16="http://schemas.microsoft.com/office/drawing/2014/main" id="{024613B9-3C4C-4CBC-BBE6-1655D6A500FB}"/>
              </a:ext>
            </a:extLst>
          </p:cNvPr>
          <p:cNvGrpSpPr>
            <a:grpSpLocks/>
          </p:cNvGrpSpPr>
          <p:nvPr/>
        </p:nvGrpSpPr>
        <p:grpSpPr bwMode="auto">
          <a:xfrm>
            <a:off x="5100638" y="5033963"/>
            <a:ext cx="546100" cy="806450"/>
            <a:chOff x="3213" y="3171"/>
            <a:chExt cx="344" cy="508"/>
          </a:xfrm>
        </p:grpSpPr>
        <p:sp>
          <p:nvSpPr>
            <p:cNvPr id="100425" name="Line 71">
              <a:extLst>
                <a:ext uri="{FF2B5EF4-FFF2-40B4-BE49-F238E27FC236}">
                  <a16:creationId xmlns:a16="http://schemas.microsoft.com/office/drawing/2014/main" id="{9445FEC0-671E-444F-87D7-A27C0F81546C}"/>
                </a:ext>
              </a:extLst>
            </p:cNvPr>
            <p:cNvSpPr>
              <a:spLocks noChangeShapeType="1"/>
            </p:cNvSpPr>
            <p:nvPr/>
          </p:nvSpPr>
          <p:spPr bwMode="auto">
            <a:xfrm flipH="1" flipV="1">
              <a:off x="3243" y="3171"/>
              <a:ext cx="127" cy="272"/>
            </a:xfrm>
            <a:prstGeom prst="line">
              <a:avLst/>
            </a:prstGeom>
            <a:noFill/>
            <a:ln w="38100">
              <a:solidFill>
                <a:srgbClr val="FF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0426" name="Text Box 72">
              <a:extLst>
                <a:ext uri="{FF2B5EF4-FFF2-40B4-BE49-F238E27FC236}">
                  <a16:creationId xmlns:a16="http://schemas.microsoft.com/office/drawing/2014/main" id="{EF8C080D-783C-40DB-B483-A7B5D769D9FE}"/>
                </a:ext>
              </a:extLst>
            </p:cNvPr>
            <p:cNvSpPr txBox="1">
              <a:spLocks noChangeArrowheads="1"/>
            </p:cNvSpPr>
            <p:nvPr/>
          </p:nvSpPr>
          <p:spPr bwMode="auto">
            <a:xfrm>
              <a:off x="3213" y="3391"/>
              <a:ext cx="3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3300"/>
                  </a:solidFill>
                </a:rPr>
                <a:t>p</a:t>
              </a:r>
            </a:p>
          </p:txBody>
        </p:sp>
      </p:grpSp>
      <p:sp>
        <p:nvSpPr>
          <p:cNvPr id="100415" name="Rectangle 73">
            <a:extLst>
              <a:ext uri="{FF2B5EF4-FFF2-40B4-BE49-F238E27FC236}">
                <a16:creationId xmlns:a16="http://schemas.microsoft.com/office/drawing/2014/main" id="{F2A0A539-EEAE-4C56-AA69-0D25CC5D0979}"/>
              </a:ext>
            </a:extLst>
          </p:cNvPr>
          <p:cNvSpPr>
            <a:spLocks noChangeArrowheads="1"/>
          </p:cNvSpPr>
          <p:nvPr/>
        </p:nvSpPr>
        <p:spPr bwMode="auto">
          <a:xfrm>
            <a:off x="4010025" y="5788025"/>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3300"/>
                </a:solidFill>
              </a:rPr>
              <a:t>1</a:t>
            </a:r>
          </a:p>
        </p:txBody>
      </p:sp>
      <p:sp>
        <p:nvSpPr>
          <p:cNvPr id="100416" name="Freeform 74">
            <a:extLst>
              <a:ext uri="{FF2B5EF4-FFF2-40B4-BE49-F238E27FC236}">
                <a16:creationId xmlns:a16="http://schemas.microsoft.com/office/drawing/2014/main" id="{48C48534-6458-4A20-99E5-ECA3B7A40C39}"/>
              </a:ext>
            </a:extLst>
          </p:cNvPr>
          <p:cNvSpPr>
            <a:spLocks/>
          </p:cNvSpPr>
          <p:nvPr/>
        </p:nvSpPr>
        <p:spPr bwMode="auto">
          <a:xfrm>
            <a:off x="2409825" y="3657600"/>
            <a:ext cx="1292225" cy="1990725"/>
          </a:xfrm>
          <a:custGeom>
            <a:avLst/>
            <a:gdLst>
              <a:gd name="T0" fmla="*/ 2147483647 w 863"/>
              <a:gd name="T1" fmla="*/ 2147483647 h 1309"/>
              <a:gd name="T2" fmla="*/ 2147483647 w 863"/>
              <a:gd name="T3" fmla="*/ 2147483647 h 1309"/>
              <a:gd name="T4" fmla="*/ 0 w 863"/>
              <a:gd name="T5" fmla="*/ 0 h 1309"/>
              <a:gd name="T6" fmla="*/ 0 60000 65536"/>
              <a:gd name="T7" fmla="*/ 0 60000 65536"/>
              <a:gd name="T8" fmla="*/ 0 60000 65536"/>
            </a:gdLst>
            <a:ahLst/>
            <a:cxnLst>
              <a:cxn ang="T6">
                <a:pos x="T0" y="T1"/>
              </a:cxn>
              <a:cxn ang="T7">
                <a:pos x="T2" y="T3"/>
              </a:cxn>
              <a:cxn ang="T8">
                <a:pos x="T4" y="T5"/>
              </a:cxn>
            </a:cxnLst>
            <a:rect l="0" t="0" r="r" b="b"/>
            <a:pathLst>
              <a:path w="863" h="1309">
                <a:moveTo>
                  <a:pt x="863" y="1309"/>
                </a:moveTo>
                <a:cubicBezTo>
                  <a:pt x="790" y="1199"/>
                  <a:pt x="568" y="867"/>
                  <a:pt x="426" y="649"/>
                </a:cubicBezTo>
                <a:cubicBezTo>
                  <a:pt x="284" y="431"/>
                  <a:pt x="89" y="135"/>
                  <a:pt x="0" y="0"/>
                </a:cubicBezTo>
              </a:path>
            </a:pathLst>
          </a:custGeom>
          <a:noFill/>
          <a:ln w="38100" cap="flat" cmpd="sng">
            <a:solidFill>
              <a:srgbClr val="FF33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100417" name="Rectangle 75">
            <a:extLst>
              <a:ext uri="{FF2B5EF4-FFF2-40B4-BE49-F238E27FC236}">
                <a16:creationId xmlns:a16="http://schemas.microsoft.com/office/drawing/2014/main" id="{2C469D4B-060C-4AD7-8613-1E655ECF1047}"/>
              </a:ext>
            </a:extLst>
          </p:cNvPr>
          <p:cNvSpPr>
            <a:spLocks noChangeArrowheads="1"/>
          </p:cNvSpPr>
          <p:nvPr/>
        </p:nvSpPr>
        <p:spPr bwMode="auto">
          <a:xfrm>
            <a:off x="2697163" y="326548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3300"/>
                </a:solidFill>
              </a:rPr>
              <a:t>1</a:t>
            </a:r>
          </a:p>
        </p:txBody>
      </p:sp>
      <p:sp>
        <p:nvSpPr>
          <p:cNvPr id="100418" name="Freeform 76">
            <a:extLst>
              <a:ext uri="{FF2B5EF4-FFF2-40B4-BE49-F238E27FC236}">
                <a16:creationId xmlns:a16="http://schemas.microsoft.com/office/drawing/2014/main" id="{8706715E-3BF4-4C0C-8AB1-B097E1B175AD}"/>
              </a:ext>
            </a:extLst>
          </p:cNvPr>
          <p:cNvSpPr>
            <a:spLocks/>
          </p:cNvSpPr>
          <p:nvPr/>
        </p:nvSpPr>
        <p:spPr bwMode="auto">
          <a:xfrm>
            <a:off x="2463800" y="2508250"/>
            <a:ext cx="976313" cy="839788"/>
          </a:xfrm>
          <a:custGeom>
            <a:avLst/>
            <a:gdLst>
              <a:gd name="T0" fmla="*/ 0 w 532"/>
              <a:gd name="T1" fmla="*/ 2147483647 h 464"/>
              <a:gd name="T2" fmla="*/ 2147483647 w 532"/>
              <a:gd name="T3" fmla="*/ 2147483647 h 464"/>
              <a:gd name="T4" fmla="*/ 2147483647 w 532"/>
              <a:gd name="T5" fmla="*/ 0 h 464"/>
              <a:gd name="T6" fmla="*/ 0 60000 65536"/>
              <a:gd name="T7" fmla="*/ 0 60000 65536"/>
              <a:gd name="T8" fmla="*/ 0 60000 65536"/>
            </a:gdLst>
            <a:ahLst/>
            <a:cxnLst>
              <a:cxn ang="T6">
                <a:pos x="T0" y="T1"/>
              </a:cxn>
              <a:cxn ang="T7">
                <a:pos x="T2" y="T3"/>
              </a:cxn>
              <a:cxn ang="T8">
                <a:pos x="T4" y="T5"/>
              </a:cxn>
            </a:cxnLst>
            <a:rect l="0" t="0" r="r" b="b"/>
            <a:pathLst>
              <a:path w="532" h="464">
                <a:moveTo>
                  <a:pt x="0" y="464"/>
                </a:moveTo>
                <a:cubicBezTo>
                  <a:pt x="43" y="424"/>
                  <a:pt x="171" y="299"/>
                  <a:pt x="260" y="222"/>
                </a:cubicBezTo>
                <a:cubicBezTo>
                  <a:pt x="331" y="140"/>
                  <a:pt x="475" y="46"/>
                  <a:pt x="532" y="0"/>
                </a:cubicBezTo>
              </a:path>
            </a:pathLst>
          </a:custGeom>
          <a:noFill/>
          <a:ln w="38100" cap="flat" cmpd="sng">
            <a:solidFill>
              <a:srgbClr val="FF33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242767" name="Rectangle 79">
            <a:extLst>
              <a:ext uri="{FF2B5EF4-FFF2-40B4-BE49-F238E27FC236}">
                <a16:creationId xmlns:a16="http://schemas.microsoft.com/office/drawing/2014/main" id="{BF620F8A-D076-4864-B836-8024522CD207}"/>
              </a:ext>
            </a:extLst>
          </p:cNvPr>
          <p:cNvSpPr>
            <a:spLocks noChangeArrowheads="1"/>
          </p:cNvSpPr>
          <p:nvPr/>
        </p:nvSpPr>
        <p:spPr bwMode="auto">
          <a:xfrm>
            <a:off x="3375025" y="457835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3300"/>
                </a:solidFill>
              </a:rPr>
              <a:t>1</a:t>
            </a:r>
          </a:p>
        </p:txBody>
      </p:sp>
      <p:sp>
        <p:nvSpPr>
          <p:cNvPr id="242768" name="Freeform 80">
            <a:extLst>
              <a:ext uri="{FF2B5EF4-FFF2-40B4-BE49-F238E27FC236}">
                <a16:creationId xmlns:a16="http://schemas.microsoft.com/office/drawing/2014/main" id="{5F5077E8-ED8A-4521-AA76-550F6C4DE0A8}"/>
              </a:ext>
            </a:extLst>
          </p:cNvPr>
          <p:cNvSpPr>
            <a:spLocks/>
          </p:cNvSpPr>
          <p:nvPr/>
        </p:nvSpPr>
        <p:spPr bwMode="auto">
          <a:xfrm flipH="1">
            <a:off x="4160838" y="2493963"/>
            <a:ext cx="103187" cy="2152650"/>
          </a:xfrm>
          <a:custGeom>
            <a:avLst/>
            <a:gdLst>
              <a:gd name="T0" fmla="*/ 2147483647 w 863"/>
              <a:gd name="T1" fmla="*/ 2147483647 h 1309"/>
              <a:gd name="T2" fmla="*/ 2147483647 w 863"/>
              <a:gd name="T3" fmla="*/ 2147483647 h 1309"/>
              <a:gd name="T4" fmla="*/ 0 w 863"/>
              <a:gd name="T5" fmla="*/ 0 h 1309"/>
              <a:gd name="T6" fmla="*/ 0 60000 65536"/>
              <a:gd name="T7" fmla="*/ 0 60000 65536"/>
              <a:gd name="T8" fmla="*/ 0 60000 65536"/>
            </a:gdLst>
            <a:ahLst/>
            <a:cxnLst>
              <a:cxn ang="T6">
                <a:pos x="T0" y="T1"/>
              </a:cxn>
              <a:cxn ang="T7">
                <a:pos x="T2" y="T3"/>
              </a:cxn>
              <a:cxn ang="T8">
                <a:pos x="T4" y="T5"/>
              </a:cxn>
            </a:cxnLst>
            <a:rect l="0" t="0" r="r" b="b"/>
            <a:pathLst>
              <a:path w="863" h="1309">
                <a:moveTo>
                  <a:pt x="863" y="1309"/>
                </a:moveTo>
                <a:cubicBezTo>
                  <a:pt x="790" y="1199"/>
                  <a:pt x="568" y="867"/>
                  <a:pt x="426" y="649"/>
                </a:cubicBezTo>
                <a:cubicBezTo>
                  <a:pt x="284" y="431"/>
                  <a:pt x="89" y="135"/>
                  <a:pt x="0" y="0"/>
                </a:cubicBezTo>
              </a:path>
            </a:pathLst>
          </a:custGeom>
          <a:noFill/>
          <a:ln w="38100" cap="flat" cmpd="sng">
            <a:solidFill>
              <a:srgbClr val="FF33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100422" name="灯片编号占位符 2">
            <a:extLst>
              <a:ext uri="{FF2B5EF4-FFF2-40B4-BE49-F238E27FC236}">
                <a16:creationId xmlns:a16="http://schemas.microsoft.com/office/drawing/2014/main" id="{6B03E163-6370-4D9F-AACB-66740D89E711}"/>
              </a:ext>
            </a:extLst>
          </p:cNvPr>
          <p:cNvSpPr>
            <a:spLocks noGrp="1"/>
          </p:cNvSpPr>
          <p:nvPr>
            <p:ph type="sldNum" sz="quarter" idx="12"/>
          </p:nvPr>
        </p:nvSpPr>
        <p:spPr>
          <a:xfrm>
            <a:off x="6745786" y="6561137"/>
            <a:ext cx="3311525" cy="21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E0841BC2-6763-4C6D-8E68-F77AF8B5B81F}" type="slidenum">
              <a:rPr lang="ko-KR" altLang="en-US" sz="1200">
                <a:latin typeface="Verdana" panose="020B0604030504040204" pitchFamily="34" charset="0"/>
              </a:rPr>
              <a:pPr algn="ctr" eaLnBrk="1" hangingPunct="1"/>
              <a:t>110</a:t>
            </a:fld>
            <a:endParaRPr lang="en-US" altLang="ko-KR" sz="1200" dirty="0">
              <a:latin typeface="Verdana" panose="020B0604030504040204" pitchFamily="34" charset="0"/>
            </a:endParaRPr>
          </a:p>
        </p:txBody>
      </p:sp>
      <p:sp>
        <p:nvSpPr>
          <p:cNvPr id="100423" name="Text Box 9">
            <a:extLst>
              <a:ext uri="{FF2B5EF4-FFF2-40B4-BE49-F238E27FC236}">
                <a16:creationId xmlns:a16="http://schemas.microsoft.com/office/drawing/2014/main" id="{594CE4A1-4341-4F87-840C-AF49B571FDE5}"/>
              </a:ext>
            </a:extLst>
          </p:cNvPr>
          <p:cNvSpPr txBox="1">
            <a:spLocks noChangeArrowheads="1"/>
          </p:cNvSpPr>
          <p:nvPr/>
        </p:nvSpPr>
        <p:spPr bwMode="auto">
          <a:xfrm>
            <a:off x="1187450" y="80963"/>
            <a:ext cx="6915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sz="4000" b="1">
                <a:solidFill>
                  <a:schemeClr val="bg1"/>
                </a:solidFill>
              </a:rPr>
              <a:t>6.4 </a:t>
            </a:r>
            <a:r>
              <a:rPr lang="zh-CN" altLang="en-US" sz="4000" b="1">
                <a:solidFill>
                  <a:schemeClr val="bg1"/>
                </a:solidFill>
              </a:rPr>
              <a:t>遍历二叉树和线索二叉树</a:t>
            </a:r>
          </a:p>
        </p:txBody>
      </p:sp>
      <p:sp>
        <p:nvSpPr>
          <p:cNvPr id="77" name="Rectangle 38">
            <a:extLst>
              <a:ext uri="{FF2B5EF4-FFF2-40B4-BE49-F238E27FC236}">
                <a16:creationId xmlns:a16="http://schemas.microsoft.com/office/drawing/2014/main" id="{53EE1AE6-17B6-4E5E-931C-BAE949D7CC0F}"/>
              </a:ext>
            </a:extLst>
          </p:cNvPr>
          <p:cNvSpPr>
            <a:spLocks noChangeArrowheads="1"/>
          </p:cNvSpPr>
          <p:nvPr/>
        </p:nvSpPr>
        <p:spPr bwMode="auto">
          <a:xfrm>
            <a:off x="3779838" y="450850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bg1"/>
                </a:solidFill>
              </a:rPr>
              <a:t>∧</a:t>
            </a:r>
          </a:p>
        </p:txBody>
      </p:sp>
      <p:grpSp>
        <p:nvGrpSpPr>
          <p:cNvPr id="78" name="组合 77">
            <a:extLst>
              <a:ext uri="{FF2B5EF4-FFF2-40B4-BE49-F238E27FC236}">
                <a16:creationId xmlns:a16="http://schemas.microsoft.com/office/drawing/2014/main" id="{297C4D03-5505-47C1-9138-BBEB2758060D}"/>
              </a:ext>
            </a:extLst>
          </p:cNvPr>
          <p:cNvGrpSpPr/>
          <p:nvPr/>
        </p:nvGrpSpPr>
        <p:grpSpPr>
          <a:xfrm>
            <a:off x="7049869" y="962462"/>
            <a:ext cx="841375" cy="764759"/>
            <a:chOff x="6355669" y="890589"/>
            <a:chExt cx="841375" cy="764759"/>
          </a:xfrm>
        </p:grpSpPr>
        <p:sp>
          <p:nvSpPr>
            <p:cNvPr id="79" name="Line 67">
              <a:extLst>
                <a:ext uri="{FF2B5EF4-FFF2-40B4-BE49-F238E27FC236}">
                  <a16:creationId xmlns:a16="http://schemas.microsoft.com/office/drawing/2014/main" id="{D3D1FE07-6421-4EA5-AE33-AA17A7FB6D3B}"/>
                </a:ext>
              </a:extLst>
            </p:cNvPr>
            <p:cNvSpPr>
              <a:spLocks noChangeShapeType="1"/>
            </p:cNvSpPr>
            <p:nvPr/>
          </p:nvSpPr>
          <p:spPr bwMode="auto">
            <a:xfrm flipH="1" flipV="1">
              <a:off x="6671104" y="890589"/>
              <a:ext cx="1586" cy="461962"/>
            </a:xfrm>
            <a:prstGeom prst="line">
              <a:avLst/>
            </a:prstGeom>
            <a:noFill/>
            <a:ln w="38100">
              <a:solidFill>
                <a:srgbClr val="FF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0" name="Text Box 68">
              <a:extLst>
                <a:ext uri="{FF2B5EF4-FFF2-40B4-BE49-F238E27FC236}">
                  <a16:creationId xmlns:a16="http://schemas.microsoft.com/office/drawing/2014/main" id="{65C05096-7C57-46A1-96B9-AF1FD9D93F47}"/>
                </a:ext>
              </a:extLst>
            </p:cNvPr>
            <p:cNvSpPr txBox="1">
              <a:spLocks noChangeArrowheads="1"/>
            </p:cNvSpPr>
            <p:nvPr/>
          </p:nvSpPr>
          <p:spPr bwMode="auto">
            <a:xfrm>
              <a:off x="6355669" y="1198148"/>
              <a:ext cx="841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solidFill>
                    <a:srgbClr val="FF3300"/>
                  </a:solidFill>
                </a:rPr>
                <a:t>pre</a:t>
              </a:r>
            </a:p>
          </p:txBody>
        </p:sp>
      </p:grpSp>
      <p:grpSp>
        <p:nvGrpSpPr>
          <p:cNvPr id="81" name="Group 70">
            <a:extLst>
              <a:ext uri="{FF2B5EF4-FFF2-40B4-BE49-F238E27FC236}">
                <a16:creationId xmlns:a16="http://schemas.microsoft.com/office/drawing/2014/main" id="{AFFF67FD-11EA-4F7E-ADD9-60364B358D51}"/>
              </a:ext>
            </a:extLst>
          </p:cNvPr>
          <p:cNvGrpSpPr>
            <a:grpSpLocks/>
          </p:cNvGrpSpPr>
          <p:nvPr/>
        </p:nvGrpSpPr>
        <p:grpSpPr bwMode="auto">
          <a:xfrm>
            <a:off x="7504461" y="943849"/>
            <a:ext cx="546099" cy="757238"/>
            <a:chOff x="593" y="3127"/>
            <a:chExt cx="344" cy="477"/>
          </a:xfrm>
        </p:grpSpPr>
        <p:sp>
          <p:nvSpPr>
            <p:cNvPr id="82" name="Line 71">
              <a:extLst>
                <a:ext uri="{FF2B5EF4-FFF2-40B4-BE49-F238E27FC236}">
                  <a16:creationId xmlns:a16="http://schemas.microsoft.com/office/drawing/2014/main" id="{58B40364-AD80-4690-B8B4-AF45D4AA6828}"/>
                </a:ext>
              </a:extLst>
            </p:cNvPr>
            <p:cNvSpPr>
              <a:spLocks noChangeShapeType="1"/>
            </p:cNvSpPr>
            <p:nvPr/>
          </p:nvSpPr>
          <p:spPr bwMode="auto">
            <a:xfrm flipH="1" flipV="1">
              <a:off x="660" y="3127"/>
              <a:ext cx="1" cy="291"/>
            </a:xfrm>
            <a:prstGeom prst="line">
              <a:avLst/>
            </a:prstGeom>
            <a:noFill/>
            <a:ln w="38100">
              <a:solidFill>
                <a:srgbClr val="FF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3" name="Text Box 72">
              <a:extLst>
                <a:ext uri="{FF2B5EF4-FFF2-40B4-BE49-F238E27FC236}">
                  <a16:creationId xmlns:a16="http://schemas.microsoft.com/office/drawing/2014/main" id="{B145E781-4B23-4350-B4B8-6F99D6377432}"/>
                </a:ext>
              </a:extLst>
            </p:cNvPr>
            <p:cNvSpPr txBox="1">
              <a:spLocks noChangeArrowheads="1"/>
            </p:cNvSpPr>
            <p:nvPr/>
          </p:nvSpPr>
          <p:spPr bwMode="auto">
            <a:xfrm>
              <a:off x="593" y="3316"/>
              <a:ext cx="3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solidFill>
                    <a:srgbClr val="FF0000"/>
                  </a:solidFill>
                </a:rPr>
                <a:t>p</a:t>
              </a:r>
            </a:p>
          </p:txBody>
        </p:sp>
      </p:grpSp>
      <p:sp>
        <p:nvSpPr>
          <p:cNvPr id="84" name="文本框 83">
            <a:extLst>
              <a:ext uri="{FF2B5EF4-FFF2-40B4-BE49-F238E27FC236}">
                <a16:creationId xmlns:a16="http://schemas.microsoft.com/office/drawing/2014/main" id="{D47C4776-568E-46F1-8664-E34BE1836E5B}"/>
              </a:ext>
            </a:extLst>
          </p:cNvPr>
          <p:cNvSpPr txBox="1"/>
          <p:nvPr/>
        </p:nvSpPr>
        <p:spPr>
          <a:xfrm>
            <a:off x="5046611" y="500211"/>
            <a:ext cx="3382334" cy="4616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zh-CN" altLang="en-US" dirty="0"/>
              <a:t>中序遍历：</a:t>
            </a:r>
            <a:r>
              <a:rPr lang="en-US" altLang="zh-CN" dirty="0"/>
              <a:t>DGBAECF</a:t>
            </a:r>
            <a:endParaRPr lang="zh-CN" altLang="en-US" dirty="0"/>
          </a:p>
        </p:txBody>
      </p:sp>
      <p:sp>
        <p:nvSpPr>
          <p:cNvPr id="85" name="Freeform 74">
            <a:extLst>
              <a:ext uri="{FF2B5EF4-FFF2-40B4-BE49-F238E27FC236}">
                <a16:creationId xmlns:a16="http://schemas.microsoft.com/office/drawing/2014/main" id="{28F51C71-06EA-45CC-9B47-26F8F5996BD9}"/>
              </a:ext>
            </a:extLst>
          </p:cNvPr>
          <p:cNvSpPr>
            <a:spLocks/>
          </p:cNvSpPr>
          <p:nvPr/>
        </p:nvSpPr>
        <p:spPr bwMode="auto">
          <a:xfrm>
            <a:off x="649677" y="4355065"/>
            <a:ext cx="471488" cy="369888"/>
          </a:xfrm>
          <a:custGeom>
            <a:avLst/>
            <a:gdLst>
              <a:gd name="T0" fmla="*/ 2147483647 w 297"/>
              <a:gd name="T1" fmla="*/ 2147483647 h 529"/>
              <a:gd name="T2" fmla="*/ 2147483647 w 297"/>
              <a:gd name="T3" fmla="*/ 2147483647 h 529"/>
              <a:gd name="T4" fmla="*/ 0 w 297"/>
              <a:gd name="T5" fmla="*/ 0 h 529"/>
              <a:gd name="T6" fmla="*/ 0 60000 65536"/>
              <a:gd name="T7" fmla="*/ 0 60000 65536"/>
              <a:gd name="T8" fmla="*/ 0 60000 65536"/>
            </a:gdLst>
            <a:ahLst/>
            <a:cxnLst>
              <a:cxn ang="T6">
                <a:pos x="T0" y="T1"/>
              </a:cxn>
              <a:cxn ang="T7">
                <a:pos x="T2" y="T3"/>
              </a:cxn>
              <a:cxn ang="T8">
                <a:pos x="T4" y="T5"/>
              </a:cxn>
            </a:cxnLst>
            <a:rect l="0" t="0" r="r" b="b"/>
            <a:pathLst>
              <a:path w="297" h="529">
                <a:moveTo>
                  <a:pt x="297" y="529"/>
                </a:moveTo>
                <a:cubicBezTo>
                  <a:pt x="283" y="476"/>
                  <a:pt x="261" y="301"/>
                  <a:pt x="212" y="213"/>
                </a:cubicBezTo>
                <a:cubicBezTo>
                  <a:pt x="163" y="125"/>
                  <a:pt x="44" y="44"/>
                  <a:pt x="0" y="0"/>
                </a:cubicBezTo>
              </a:path>
            </a:pathLst>
          </a:custGeom>
          <a:noFill/>
          <a:ln w="38100" cap="flat" cmpd="sng">
            <a:solidFill>
              <a:srgbClr val="FF33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86" name="Rectangle 80">
            <a:extLst>
              <a:ext uri="{FF2B5EF4-FFF2-40B4-BE49-F238E27FC236}">
                <a16:creationId xmlns:a16="http://schemas.microsoft.com/office/drawing/2014/main" id="{FC750D41-665A-418C-9829-C0AD48D07E16}"/>
              </a:ext>
            </a:extLst>
          </p:cNvPr>
          <p:cNvSpPr>
            <a:spLocks noChangeArrowheads="1"/>
          </p:cNvSpPr>
          <p:nvPr/>
        </p:nvSpPr>
        <p:spPr bwMode="auto">
          <a:xfrm>
            <a:off x="5291138" y="4562475"/>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solidFill>
                  <a:srgbClr val="FF0000"/>
                </a:solidFill>
              </a:rPr>
              <a:t>1</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42765"/>
                                        </p:tgtEl>
                                        <p:attrNameLst>
                                          <p:attrName>style.visibility</p:attrName>
                                        </p:attrNameLst>
                                      </p:cBhvr>
                                      <p:to>
                                        <p:strVal val="visible"/>
                                      </p:to>
                                    </p:set>
                                    <p:animEffect transition="in" filter="wipe(down)">
                                      <p:cBhvr>
                                        <p:cTn id="7" dur="500"/>
                                        <p:tgtEl>
                                          <p:spTgt spid="242765"/>
                                        </p:tgtEl>
                                      </p:cBhvr>
                                    </p:animEffect>
                                  </p:childTnLst>
                                </p:cTn>
                              </p:par>
                              <p:par>
                                <p:cTn id="8" presetID="1" presetClass="entr" presetSubtype="0" fill="hold" nodeType="withEffect">
                                  <p:stCondLst>
                                    <p:cond delay="0"/>
                                  </p:stCondLst>
                                  <p:childTnLst>
                                    <p:set>
                                      <p:cBhvr>
                                        <p:cTn id="9" dur="1" fill="hold">
                                          <p:stCondLst>
                                            <p:cond delay="0"/>
                                          </p:stCondLst>
                                        </p:cTn>
                                        <p:tgtEl>
                                          <p:spTgt spid="8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42766"/>
                                        </p:tgtEl>
                                        <p:attrNameLst>
                                          <p:attrName>style.visibility</p:attrName>
                                        </p:attrNameLst>
                                      </p:cBhvr>
                                      <p:to>
                                        <p:strVal val="visible"/>
                                      </p:to>
                                    </p:set>
                                    <p:animEffect transition="in" filter="wipe(down)">
                                      <p:cBhvr>
                                        <p:cTn id="14" dur="500"/>
                                        <p:tgtEl>
                                          <p:spTgt spid="242766"/>
                                        </p:tgtEl>
                                      </p:cBhvr>
                                    </p:animEffect>
                                  </p:childTnLst>
                                </p:cTn>
                              </p:par>
                              <p:par>
                                <p:cTn id="15" presetID="1" presetClass="entr" presetSubtype="0" fill="hold"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276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242725"/>
                                        </p:tgtEl>
                                        <p:attrNameLst>
                                          <p:attrName>style.visibility</p:attrName>
                                        </p:attrNameLst>
                                      </p:cBhvr>
                                      <p:to>
                                        <p:strVal val="hidden"/>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xit" presetSubtype="0" fill="hold" nodeType="clickEffect">
                                  <p:stCondLst>
                                    <p:cond delay="0"/>
                                  </p:stCondLst>
                                  <p:childTnLst>
                                    <p:set>
                                      <p:cBhvr>
                                        <p:cTn id="28" dur="1" fill="hold">
                                          <p:stCondLst>
                                            <p:cond delay="0"/>
                                          </p:stCondLst>
                                        </p:cTn>
                                        <p:tgtEl>
                                          <p:spTgt spid="77">
                                            <p:txEl>
                                              <p:pRg st="0" end="0"/>
                                            </p:txEl>
                                          </p:spTgt>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nodeType="clickEffect">
                                  <p:stCondLst>
                                    <p:cond delay="0"/>
                                  </p:stCondLst>
                                  <p:childTnLst>
                                    <p:set>
                                      <p:cBhvr>
                                        <p:cTn id="32" dur="1" fill="hold">
                                          <p:stCondLst>
                                            <p:cond delay="0"/>
                                          </p:stCondLst>
                                        </p:cTn>
                                        <p:tgtEl>
                                          <p:spTgt spid="242768"/>
                                        </p:tgtEl>
                                        <p:attrNameLst>
                                          <p:attrName>style.visibility</p:attrName>
                                        </p:attrNameLst>
                                      </p:cBhvr>
                                      <p:to>
                                        <p:strVal val="visible"/>
                                      </p:to>
                                    </p:set>
                                    <p:animEffect transition="in" filter="wipe(down)">
                                      <p:cBhvr>
                                        <p:cTn id="33" dur="500"/>
                                        <p:tgtEl>
                                          <p:spTgt spid="242768"/>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725" grpId="0"/>
      <p:bldP spid="242767"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4">
            <a:extLst>
              <a:ext uri="{FF2B5EF4-FFF2-40B4-BE49-F238E27FC236}">
                <a16:creationId xmlns:a16="http://schemas.microsoft.com/office/drawing/2014/main" id="{FC690602-9D7B-4058-AA60-690B60A694D9}"/>
              </a:ext>
            </a:extLst>
          </p:cNvPr>
          <p:cNvSpPr>
            <a:spLocks noChangeArrowheads="1"/>
          </p:cNvSpPr>
          <p:nvPr/>
        </p:nvSpPr>
        <p:spPr bwMode="auto">
          <a:xfrm>
            <a:off x="3187700" y="2105025"/>
            <a:ext cx="2339975" cy="395288"/>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chemeClr val="bg1"/>
              </a:solidFill>
            </a:endParaRPr>
          </a:p>
        </p:txBody>
      </p:sp>
      <p:sp>
        <p:nvSpPr>
          <p:cNvPr id="101379" name="Rectangle 5">
            <a:extLst>
              <a:ext uri="{FF2B5EF4-FFF2-40B4-BE49-F238E27FC236}">
                <a16:creationId xmlns:a16="http://schemas.microsoft.com/office/drawing/2014/main" id="{CE6D6165-0B35-4BC4-8883-30F60B75090D}"/>
              </a:ext>
            </a:extLst>
          </p:cNvPr>
          <p:cNvSpPr>
            <a:spLocks noChangeArrowheads="1"/>
          </p:cNvSpPr>
          <p:nvPr/>
        </p:nvSpPr>
        <p:spPr bwMode="auto">
          <a:xfrm>
            <a:off x="4154488" y="2105025"/>
            <a:ext cx="450850" cy="395288"/>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A</a:t>
            </a:r>
          </a:p>
        </p:txBody>
      </p:sp>
      <p:sp>
        <p:nvSpPr>
          <p:cNvPr id="101380" name="Line 6">
            <a:extLst>
              <a:ext uri="{FF2B5EF4-FFF2-40B4-BE49-F238E27FC236}">
                <a16:creationId xmlns:a16="http://schemas.microsoft.com/office/drawing/2014/main" id="{CA2B0DB8-5AFB-4AF5-873F-401071B4E114}"/>
              </a:ext>
            </a:extLst>
          </p:cNvPr>
          <p:cNvSpPr>
            <a:spLocks noChangeShapeType="1"/>
          </p:cNvSpPr>
          <p:nvPr/>
        </p:nvSpPr>
        <p:spPr bwMode="auto">
          <a:xfrm>
            <a:off x="3917950" y="1592263"/>
            <a:ext cx="241300" cy="482600"/>
          </a:xfrm>
          <a:prstGeom prst="line">
            <a:avLst/>
          </a:prstGeom>
          <a:noFill/>
          <a:ln w="2857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1381" name="Text Box 7">
            <a:extLst>
              <a:ext uri="{FF2B5EF4-FFF2-40B4-BE49-F238E27FC236}">
                <a16:creationId xmlns:a16="http://schemas.microsoft.com/office/drawing/2014/main" id="{30CDE5FE-165C-4666-B167-99F91EE68900}"/>
              </a:ext>
            </a:extLst>
          </p:cNvPr>
          <p:cNvSpPr txBox="1">
            <a:spLocks noChangeArrowheads="1"/>
          </p:cNvSpPr>
          <p:nvPr/>
        </p:nvSpPr>
        <p:spPr bwMode="auto">
          <a:xfrm>
            <a:off x="3248025" y="1168400"/>
            <a:ext cx="1031875"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b="1">
                <a:solidFill>
                  <a:schemeClr val="bg1"/>
                </a:solidFill>
                <a:ea typeface="Angsana New" panose="02020603050405020304" pitchFamily="18" charset="-34"/>
                <a:cs typeface="Angsana New" panose="02020603050405020304" pitchFamily="18" charset="-34"/>
              </a:rPr>
              <a:t>头指针</a:t>
            </a:r>
            <a:endParaRPr lang="en-US" altLang="zh-CN" b="1">
              <a:solidFill>
                <a:schemeClr val="bg1"/>
              </a:solidFill>
              <a:ea typeface="Angsana New" panose="02020603050405020304" pitchFamily="18" charset="-34"/>
              <a:cs typeface="Angsana New" panose="02020603050405020304" pitchFamily="18" charset="-34"/>
            </a:endParaRPr>
          </a:p>
        </p:txBody>
      </p:sp>
      <p:sp>
        <p:nvSpPr>
          <p:cNvPr id="101382" name="Freeform 8">
            <a:extLst>
              <a:ext uri="{FF2B5EF4-FFF2-40B4-BE49-F238E27FC236}">
                <a16:creationId xmlns:a16="http://schemas.microsoft.com/office/drawing/2014/main" id="{8B12BF0E-4A70-4456-A64C-F1C5A8171455}"/>
              </a:ext>
            </a:extLst>
          </p:cNvPr>
          <p:cNvSpPr>
            <a:spLocks/>
          </p:cNvSpPr>
          <p:nvPr/>
        </p:nvSpPr>
        <p:spPr bwMode="auto">
          <a:xfrm>
            <a:off x="4848225" y="2441575"/>
            <a:ext cx="655638" cy="723900"/>
          </a:xfrm>
          <a:custGeom>
            <a:avLst/>
            <a:gdLst>
              <a:gd name="T0" fmla="*/ 0 w 469"/>
              <a:gd name="T1" fmla="*/ 0 h 544"/>
              <a:gd name="T2" fmla="*/ 2147483647 w 469"/>
              <a:gd name="T3" fmla="*/ 2147483647 h 544"/>
              <a:gd name="T4" fmla="*/ 0 60000 65536"/>
              <a:gd name="T5" fmla="*/ 0 60000 65536"/>
            </a:gdLst>
            <a:ahLst/>
            <a:cxnLst>
              <a:cxn ang="T4">
                <a:pos x="T0" y="T1"/>
              </a:cxn>
              <a:cxn ang="T5">
                <a:pos x="T2" y="T3"/>
              </a:cxn>
            </a:cxnLst>
            <a:rect l="0" t="0" r="r" b="b"/>
            <a:pathLst>
              <a:path w="469" h="544">
                <a:moveTo>
                  <a:pt x="0" y="0"/>
                </a:moveTo>
                <a:lnTo>
                  <a:pt x="469" y="544"/>
                </a:lnTo>
              </a:path>
            </a:pathLst>
          </a:custGeom>
          <a:noFill/>
          <a:ln w="28575" cmpd="sng">
            <a:solidFill>
              <a:srgbClr val="000000"/>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1383" name="Line 9">
            <a:extLst>
              <a:ext uri="{FF2B5EF4-FFF2-40B4-BE49-F238E27FC236}">
                <a16:creationId xmlns:a16="http://schemas.microsoft.com/office/drawing/2014/main" id="{5C972C88-3023-4EF1-ACA0-37C536349F11}"/>
              </a:ext>
            </a:extLst>
          </p:cNvPr>
          <p:cNvSpPr>
            <a:spLocks noChangeShapeType="1"/>
          </p:cNvSpPr>
          <p:nvPr/>
        </p:nvSpPr>
        <p:spPr bwMode="auto">
          <a:xfrm>
            <a:off x="3679825" y="2111375"/>
            <a:ext cx="0" cy="398463"/>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101384" name="Line 10">
            <a:extLst>
              <a:ext uri="{FF2B5EF4-FFF2-40B4-BE49-F238E27FC236}">
                <a16:creationId xmlns:a16="http://schemas.microsoft.com/office/drawing/2014/main" id="{AC973278-2AC7-4C58-92C2-C27782BC89CA}"/>
              </a:ext>
            </a:extLst>
          </p:cNvPr>
          <p:cNvSpPr>
            <a:spLocks noChangeShapeType="1"/>
          </p:cNvSpPr>
          <p:nvPr/>
        </p:nvSpPr>
        <p:spPr bwMode="auto">
          <a:xfrm>
            <a:off x="5078413" y="2098675"/>
            <a:ext cx="0" cy="398463"/>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101385" name="Rectangle 11">
            <a:extLst>
              <a:ext uri="{FF2B5EF4-FFF2-40B4-BE49-F238E27FC236}">
                <a16:creationId xmlns:a16="http://schemas.microsoft.com/office/drawing/2014/main" id="{A02EB0B2-B088-4A22-8453-1B1B416F0AA2}"/>
              </a:ext>
            </a:extLst>
          </p:cNvPr>
          <p:cNvSpPr>
            <a:spLocks noChangeArrowheads="1"/>
          </p:cNvSpPr>
          <p:nvPr/>
        </p:nvSpPr>
        <p:spPr bwMode="auto">
          <a:xfrm>
            <a:off x="768350" y="3270250"/>
            <a:ext cx="2339975" cy="395288"/>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chemeClr val="bg1"/>
              </a:solidFill>
            </a:endParaRPr>
          </a:p>
        </p:txBody>
      </p:sp>
      <p:sp>
        <p:nvSpPr>
          <p:cNvPr id="101386" name="Rectangle 12">
            <a:extLst>
              <a:ext uri="{FF2B5EF4-FFF2-40B4-BE49-F238E27FC236}">
                <a16:creationId xmlns:a16="http://schemas.microsoft.com/office/drawing/2014/main" id="{7918B630-57E5-40ED-B8A7-665F5BBCACBF}"/>
              </a:ext>
            </a:extLst>
          </p:cNvPr>
          <p:cNvSpPr>
            <a:spLocks noChangeArrowheads="1"/>
          </p:cNvSpPr>
          <p:nvPr/>
        </p:nvSpPr>
        <p:spPr bwMode="auto">
          <a:xfrm>
            <a:off x="1735138" y="3270250"/>
            <a:ext cx="450850" cy="395288"/>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B</a:t>
            </a:r>
          </a:p>
        </p:txBody>
      </p:sp>
      <p:sp>
        <p:nvSpPr>
          <p:cNvPr id="101387" name="Line 13">
            <a:extLst>
              <a:ext uri="{FF2B5EF4-FFF2-40B4-BE49-F238E27FC236}">
                <a16:creationId xmlns:a16="http://schemas.microsoft.com/office/drawing/2014/main" id="{33AD01F5-9D14-4496-8B5B-6DC48CC33757}"/>
              </a:ext>
            </a:extLst>
          </p:cNvPr>
          <p:cNvSpPr>
            <a:spLocks noChangeShapeType="1"/>
          </p:cNvSpPr>
          <p:nvPr/>
        </p:nvSpPr>
        <p:spPr bwMode="auto">
          <a:xfrm>
            <a:off x="1260475" y="3276600"/>
            <a:ext cx="0" cy="398463"/>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101388" name="Line 14">
            <a:extLst>
              <a:ext uri="{FF2B5EF4-FFF2-40B4-BE49-F238E27FC236}">
                <a16:creationId xmlns:a16="http://schemas.microsoft.com/office/drawing/2014/main" id="{D8CBE146-EB3F-469F-92FC-4D76A70482BA}"/>
              </a:ext>
            </a:extLst>
          </p:cNvPr>
          <p:cNvSpPr>
            <a:spLocks noChangeShapeType="1"/>
          </p:cNvSpPr>
          <p:nvPr/>
        </p:nvSpPr>
        <p:spPr bwMode="auto">
          <a:xfrm>
            <a:off x="2659063" y="3263900"/>
            <a:ext cx="0" cy="398463"/>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101389" name="Rectangle 15">
            <a:extLst>
              <a:ext uri="{FF2B5EF4-FFF2-40B4-BE49-F238E27FC236}">
                <a16:creationId xmlns:a16="http://schemas.microsoft.com/office/drawing/2014/main" id="{A32B3C87-6586-475D-92C0-CF7ACCE9DFDA}"/>
              </a:ext>
            </a:extLst>
          </p:cNvPr>
          <p:cNvSpPr>
            <a:spLocks noChangeArrowheads="1"/>
          </p:cNvSpPr>
          <p:nvPr/>
        </p:nvSpPr>
        <p:spPr bwMode="auto">
          <a:xfrm>
            <a:off x="5030788" y="3255963"/>
            <a:ext cx="2339975" cy="395287"/>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chemeClr val="bg1"/>
              </a:solidFill>
            </a:endParaRPr>
          </a:p>
        </p:txBody>
      </p:sp>
      <p:sp>
        <p:nvSpPr>
          <p:cNvPr id="101390" name="Rectangle 16">
            <a:extLst>
              <a:ext uri="{FF2B5EF4-FFF2-40B4-BE49-F238E27FC236}">
                <a16:creationId xmlns:a16="http://schemas.microsoft.com/office/drawing/2014/main" id="{83CFA442-9689-408C-AE1C-7E4FA0541A04}"/>
              </a:ext>
            </a:extLst>
          </p:cNvPr>
          <p:cNvSpPr>
            <a:spLocks noChangeArrowheads="1"/>
          </p:cNvSpPr>
          <p:nvPr/>
        </p:nvSpPr>
        <p:spPr bwMode="auto">
          <a:xfrm>
            <a:off x="5997575" y="3255963"/>
            <a:ext cx="450850" cy="395287"/>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C</a:t>
            </a:r>
          </a:p>
        </p:txBody>
      </p:sp>
      <p:sp>
        <p:nvSpPr>
          <p:cNvPr id="101391" name="Line 17">
            <a:extLst>
              <a:ext uri="{FF2B5EF4-FFF2-40B4-BE49-F238E27FC236}">
                <a16:creationId xmlns:a16="http://schemas.microsoft.com/office/drawing/2014/main" id="{AFBEFD48-57E9-4543-BDAF-C9BD95C44EFF}"/>
              </a:ext>
            </a:extLst>
          </p:cNvPr>
          <p:cNvSpPr>
            <a:spLocks noChangeShapeType="1"/>
          </p:cNvSpPr>
          <p:nvPr/>
        </p:nvSpPr>
        <p:spPr bwMode="auto">
          <a:xfrm>
            <a:off x="5522913" y="3262313"/>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101392" name="Line 18">
            <a:extLst>
              <a:ext uri="{FF2B5EF4-FFF2-40B4-BE49-F238E27FC236}">
                <a16:creationId xmlns:a16="http://schemas.microsoft.com/office/drawing/2014/main" id="{4F8C25A7-788D-4979-8789-6432199C0684}"/>
              </a:ext>
            </a:extLst>
          </p:cNvPr>
          <p:cNvSpPr>
            <a:spLocks noChangeShapeType="1"/>
          </p:cNvSpPr>
          <p:nvPr/>
        </p:nvSpPr>
        <p:spPr bwMode="auto">
          <a:xfrm>
            <a:off x="6921500" y="3249613"/>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101393" name="Rectangle 19">
            <a:extLst>
              <a:ext uri="{FF2B5EF4-FFF2-40B4-BE49-F238E27FC236}">
                <a16:creationId xmlns:a16="http://schemas.microsoft.com/office/drawing/2014/main" id="{7C7E812F-BA59-4C34-81AD-B72847CBD825}"/>
              </a:ext>
            </a:extLst>
          </p:cNvPr>
          <p:cNvSpPr>
            <a:spLocks noChangeArrowheads="1"/>
          </p:cNvSpPr>
          <p:nvPr/>
        </p:nvSpPr>
        <p:spPr bwMode="auto">
          <a:xfrm>
            <a:off x="457200" y="4583113"/>
            <a:ext cx="2339975" cy="395287"/>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chemeClr val="bg1"/>
              </a:solidFill>
            </a:endParaRPr>
          </a:p>
        </p:txBody>
      </p:sp>
      <p:sp>
        <p:nvSpPr>
          <p:cNvPr id="101394" name="Rectangle 20">
            <a:extLst>
              <a:ext uri="{FF2B5EF4-FFF2-40B4-BE49-F238E27FC236}">
                <a16:creationId xmlns:a16="http://schemas.microsoft.com/office/drawing/2014/main" id="{AE6BA21F-AF72-42BE-89DB-D2973E1B5217}"/>
              </a:ext>
            </a:extLst>
          </p:cNvPr>
          <p:cNvSpPr>
            <a:spLocks noChangeArrowheads="1"/>
          </p:cNvSpPr>
          <p:nvPr/>
        </p:nvSpPr>
        <p:spPr bwMode="auto">
          <a:xfrm>
            <a:off x="1423988" y="4583113"/>
            <a:ext cx="450850" cy="395287"/>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D</a:t>
            </a:r>
          </a:p>
        </p:txBody>
      </p:sp>
      <p:sp>
        <p:nvSpPr>
          <p:cNvPr id="101395" name="Line 21">
            <a:extLst>
              <a:ext uri="{FF2B5EF4-FFF2-40B4-BE49-F238E27FC236}">
                <a16:creationId xmlns:a16="http://schemas.microsoft.com/office/drawing/2014/main" id="{00B0CE92-F040-4B63-9E6E-83EAD3A23826}"/>
              </a:ext>
            </a:extLst>
          </p:cNvPr>
          <p:cNvSpPr>
            <a:spLocks noChangeShapeType="1"/>
          </p:cNvSpPr>
          <p:nvPr/>
        </p:nvSpPr>
        <p:spPr bwMode="auto">
          <a:xfrm>
            <a:off x="949325" y="4589463"/>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101396" name="Line 22">
            <a:extLst>
              <a:ext uri="{FF2B5EF4-FFF2-40B4-BE49-F238E27FC236}">
                <a16:creationId xmlns:a16="http://schemas.microsoft.com/office/drawing/2014/main" id="{CE2BB380-E782-45FA-B19C-BC440E8D45E3}"/>
              </a:ext>
            </a:extLst>
          </p:cNvPr>
          <p:cNvSpPr>
            <a:spLocks noChangeShapeType="1"/>
          </p:cNvSpPr>
          <p:nvPr/>
        </p:nvSpPr>
        <p:spPr bwMode="auto">
          <a:xfrm>
            <a:off x="2347913" y="4576763"/>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101397" name="Rectangle 23">
            <a:extLst>
              <a:ext uri="{FF2B5EF4-FFF2-40B4-BE49-F238E27FC236}">
                <a16:creationId xmlns:a16="http://schemas.microsoft.com/office/drawing/2014/main" id="{2C5EABBF-5E84-425D-89BA-93C559830A66}"/>
              </a:ext>
            </a:extLst>
          </p:cNvPr>
          <p:cNvSpPr>
            <a:spLocks noChangeArrowheads="1"/>
          </p:cNvSpPr>
          <p:nvPr/>
        </p:nvSpPr>
        <p:spPr bwMode="auto">
          <a:xfrm>
            <a:off x="3332163" y="4567238"/>
            <a:ext cx="2339975" cy="395287"/>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p>
        </p:txBody>
      </p:sp>
      <p:sp>
        <p:nvSpPr>
          <p:cNvPr id="101398" name="Rectangle 24">
            <a:extLst>
              <a:ext uri="{FF2B5EF4-FFF2-40B4-BE49-F238E27FC236}">
                <a16:creationId xmlns:a16="http://schemas.microsoft.com/office/drawing/2014/main" id="{0BE096CA-2A5E-4F08-846A-9F09A7CBD7B1}"/>
              </a:ext>
            </a:extLst>
          </p:cNvPr>
          <p:cNvSpPr>
            <a:spLocks noChangeArrowheads="1"/>
          </p:cNvSpPr>
          <p:nvPr/>
        </p:nvSpPr>
        <p:spPr bwMode="auto">
          <a:xfrm>
            <a:off x="4298950" y="4567238"/>
            <a:ext cx="450850" cy="395287"/>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E</a:t>
            </a:r>
          </a:p>
        </p:txBody>
      </p:sp>
      <p:sp>
        <p:nvSpPr>
          <p:cNvPr id="101399" name="Line 25">
            <a:extLst>
              <a:ext uri="{FF2B5EF4-FFF2-40B4-BE49-F238E27FC236}">
                <a16:creationId xmlns:a16="http://schemas.microsoft.com/office/drawing/2014/main" id="{240A5F0B-5F5A-4649-8A1E-F1EC23A27B32}"/>
              </a:ext>
            </a:extLst>
          </p:cNvPr>
          <p:cNvSpPr>
            <a:spLocks noChangeShapeType="1"/>
          </p:cNvSpPr>
          <p:nvPr/>
        </p:nvSpPr>
        <p:spPr bwMode="auto">
          <a:xfrm>
            <a:off x="3824288" y="4573588"/>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101400" name="Line 26">
            <a:extLst>
              <a:ext uri="{FF2B5EF4-FFF2-40B4-BE49-F238E27FC236}">
                <a16:creationId xmlns:a16="http://schemas.microsoft.com/office/drawing/2014/main" id="{E7DA6946-A2FD-4EB3-B2BA-8C26AE78873F}"/>
              </a:ext>
            </a:extLst>
          </p:cNvPr>
          <p:cNvSpPr>
            <a:spLocks noChangeShapeType="1"/>
          </p:cNvSpPr>
          <p:nvPr/>
        </p:nvSpPr>
        <p:spPr bwMode="auto">
          <a:xfrm>
            <a:off x="5222875" y="4560888"/>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101401" name="Rectangle 27">
            <a:extLst>
              <a:ext uri="{FF2B5EF4-FFF2-40B4-BE49-F238E27FC236}">
                <a16:creationId xmlns:a16="http://schemas.microsoft.com/office/drawing/2014/main" id="{C78F9B37-FF45-4FA4-BBB7-9CE2F344E345}"/>
              </a:ext>
            </a:extLst>
          </p:cNvPr>
          <p:cNvSpPr>
            <a:spLocks noChangeArrowheads="1"/>
          </p:cNvSpPr>
          <p:nvPr/>
        </p:nvSpPr>
        <p:spPr bwMode="auto">
          <a:xfrm>
            <a:off x="6461125" y="4567238"/>
            <a:ext cx="2339975" cy="395287"/>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chemeClr val="bg1"/>
              </a:solidFill>
            </a:endParaRPr>
          </a:p>
        </p:txBody>
      </p:sp>
      <p:sp>
        <p:nvSpPr>
          <p:cNvPr id="101402" name="Rectangle 28">
            <a:extLst>
              <a:ext uri="{FF2B5EF4-FFF2-40B4-BE49-F238E27FC236}">
                <a16:creationId xmlns:a16="http://schemas.microsoft.com/office/drawing/2014/main" id="{A6A9D419-FBDB-49A8-91E0-74AF0D9D94D9}"/>
              </a:ext>
            </a:extLst>
          </p:cNvPr>
          <p:cNvSpPr>
            <a:spLocks noChangeArrowheads="1"/>
          </p:cNvSpPr>
          <p:nvPr/>
        </p:nvSpPr>
        <p:spPr bwMode="auto">
          <a:xfrm>
            <a:off x="7427913" y="4567238"/>
            <a:ext cx="450850" cy="395287"/>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F</a:t>
            </a:r>
          </a:p>
        </p:txBody>
      </p:sp>
      <p:sp>
        <p:nvSpPr>
          <p:cNvPr id="101403" name="Line 29">
            <a:extLst>
              <a:ext uri="{FF2B5EF4-FFF2-40B4-BE49-F238E27FC236}">
                <a16:creationId xmlns:a16="http://schemas.microsoft.com/office/drawing/2014/main" id="{9675CDB2-E93C-41FB-8BA6-7823F3223D9B}"/>
              </a:ext>
            </a:extLst>
          </p:cNvPr>
          <p:cNvSpPr>
            <a:spLocks noChangeShapeType="1"/>
          </p:cNvSpPr>
          <p:nvPr/>
        </p:nvSpPr>
        <p:spPr bwMode="auto">
          <a:xfrm>
            <a:off x="6953250" y="4573588"/>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101404" name="Line 30">
            <a:extLst>
              <a:ext uri="{FF2B5EF4-FFF2-40B4-BE49-F238E27FC236}">
                <a16:creationId xmlns:a16="http://schemas.microsoft.com/office/drawing/2014/main" id="{C47D864A-50F9-43CD-916D-5AD945FB7869}"/>
              </a:ext>
            </a:extLst>
          </p:cNvPr>
          <p:cNvSpPr>
            <a:spLocks noChangeShapeType="1"/>
          </p:cNvSpPr>
          <p:nvPr/>
        </p:nvSpPr>
        <p:spPr bwMode="auto">
          <a:xfrm>
            <a:off x="8351838" y="4560888"/>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101405" name="Rectangle 31">
            <a:extLst>
              <a:ext uri="{FF2B5EF4-FFF2-40B4-BE49-F238E27FC236}">
                <a16:creationId xmlns:a16="http://schemas.microsoft.com/office/drawing/2014/main" id="{9DE7ABD7-8302-46C9-B666-8279A789A02B}"/>
              </a:ext>
            </a:extLst>
          </p:cNvPr>
          <p:cNvSpPr>
            <a:spLocks noChangeArrowheads="1"/>
          </p:cNvSpPr>
          <p:nvPr/>
        </p:nvSpPr>
        <p:spPr bwMode="auto">
          <a:xfrm>
            <a:off x="2081213" y="5792788"/>
            <a:ext cx="2339975" cy="395287"/>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p>
        </p:txBody>
      </p:sp>
      <p:sp>
        <p:nvSpPr>
          <p:cNvPr id="101406" name="Rectangle 32">
            <a:extLst>
              <a:ext uri="{FF2B5EF4-FFF2-40B4-BE49-F238E27FC236}">
                <a16:creationId xmlns:a16="http://schemas.microsoft.com/office/drawing/2014/main" id="{1804E662-48B6-40D4-9B15-9043F10A2D3F}"/>
              </a:ext>
            </a:extLst>
          </p:cNvPr>
          <p:cNvSpPr>
            <a:spLocks noChangeArrowheads="1"/>
          </p:cNvSpPr>
          <p:nvPr/>
        </p:nvSpPr>
        <p:spPr bwMode="auto">
          <a:xfrm>
            <a:off x="3048000" y="5792788"/>
            <a:ext cx="450850" cy="395287"/>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G</a:t>
            </a:r>
          </a:p>
        </p:txBody>
      </p:sp>
      <p:sp>
        <p:nvSpPr>
          <p:cNvPr id="101407" name="Line 33">
            <a:extLst>
              <a:ext uri="{FF2B5EF4-FFF2-40B4-BE49-F238E27FC236}">
                <a16:creationId xmlns:a16="http://schemas.microsoft.com/office/drawing/2014/main" id="{E0768529-8BB9-4B4B-9212-C220F75BE360}"/>
              </a:ext>
            </a:extLst>
          </p:cNvPr>
          <p:cNvSpPr>
            <a:spLocks noChangeShapeType="1"/>
          </p:cNvSpPr>
          <p:nvPr/>
        </p:nvSpPr>
        <p:spPr bwMode="auto">
          <a:xfrm>
            <a:off x="2573338" y="5799138"/>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101408" name="Line 34">
            <a:extLst>
              <a:ext uri="{FF2B5EF4-FFF2-40B4-BE49-F238E27FC236}">
                <a16:creationId xmlns:a16="http://schemas.microsoft.com/office/drawing/2014/main" id="{7BE0F234-C796-43B7-9152-B0430D52DAF0}"/>
              </a:ext>
            </a:extLst>
          </p:cNvPr>
          <p:cNvSpPr>
            <a:spLocks noChangeShapeType="1"/>
          </p:cNvSpPr>
          <p:nvPr/>
        </p:nvSpPr>
        <p:spPr bwMode="auto">
          <a:xfrm>
            <a:off x="3971925" y="5786438"/>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101409" name="Rectangle 35">
            <a:extLst>
              <a:ext uri="{FF2B5EF4-FFF2-40B4-BE49-F238E27FC236}">
                <a16:creationId xmlns:a16="http://schemas.microsoft.com/office/drawing/2014/main" id="{C5F4F7E0-E849-4D26-9454-75D06F2FE13E}"/>
              </a:ext>
            </a:extLst>
          </p:cNvPr>
          <p:cNvSpPr>
            <a:spLocks noChangeArrowheads="1"/>
          </p:cNvSpPr>
          <p:nvPr/>
        </p:nvSpPr>
        <p:spPr bwMode="auto">
          <a:xfrm>
            <a:off x="1009650" y="455295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bg1"/>
                </a:solidFill>
              </a:rPr>
              <a:t>∧</a:t>
            </a:r>
          </a:p>
        </p:txBody>
      </p:sp>
      <p:sp>
        <p:nvSpPr>
          <p:cNvPr id="243749" name="Rectangle 37">
            <a:extLst>
              <a:ext uri="{FF2B5EF4-FFF2-40B4-BE49-F238E27FC236}">
                <a16:creationId xmlns:a16="http://schemas.microsoft.com/office/drawing/2014/main" id="{EA82B74B-EF1F-408F-B265-6BDDDE45EF29}"/>
              </a:ext>
            </a:extLst>
          </p:cNvPr>
          <p:cNvSpPr>
            <a:spLocks noChangeArrowheads="1"/>
          </p:cNvSpPr>
          <p:nvPr/>
        </p:nvSpPr>
        <p:spPr bwMode="auto">
          <a:xfrm>
            <a:off x="4803775" y="456723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bg1"/>
                </a:solidFill>
              </a:rPr>
              <a:t>∧</a:t>
            </a:r>
          </a:p>
        </p:txBody>
      </p:sp>
      <p:sp>
        <p:nvSpPr>
          <p:cNvPr id="101411" name="Rectangle 38">
            <a:extLst>
              <a:ext uri="{FF2B5EF4-FFF2-40B4-BE49-F238E27FC236}">
                <a16:creationId xmlns:a16="http://schemas.microsoft.com/office/drawing/2014/main" id="{D93D8C98-EDFB-445D-B2A9-EEF273BC63AA}"/>
              </a:ext>
            </a:extLst>
          </p:cNvPr>
          <p:cNvSpPr>
            <a:spLocks noChangeArrowheads="1"/>
          </p:cNvSpPr>
          <p:nvPr/>
        </p:nvSpPr>
        <p:spPr bwMode="auto">
          <a:xfrm>
            <a:off x="7000875" y="456723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bg1"/>
                </a:solidFill>
              </a:rPr>
              <a:t>∧</a:t>
            </a:r>
          </a:p>
        </p:txBody>
      </p:sp>
      <p:sp>
        <p:nvSpPr>
          <p:cNvPr id="101412" name="Rectangle 39">
            <a:extLst>
              <a:ext uri="{FF2B5EF4-FFF2-40B4-BE49-F238E27FC236}">
                <a16:creationId xmlns:a16="http://schemas.microsoft.com/office/drawing/2014/main" id="{3F517CCE-CC7A-4348-BF22-8A54DA693D12}"/>
              </a:ext>
            </a:extLst>
          </p:cNvPr>
          <p:cNvSpPr>
            <a:spLocks noChangeArrowheads="1"/>
          </p:cNvSpPr>
          <p:nvPr/>
        </p:nvSpPr>
        <p:spPr bwMode="auto">
          <a:xfrm>
            <a:off x="7900988" y="456723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bg1"/>
                </a:solidFill>
              </a:rPr>
              <a:t>∧</a:t>
            </a:r>
          </a:p>
        </p:txBody>
      </p:sp>
      <p:sp>
        <p:nvSpPr>
          <p:cNvPr id="101413" name="Rectangle 40">
            <a:extLst>
              <a:ext uri="{FF2B5EF4-FFF2-40B4-BE49-F238E27FC236}">
                <a16:creationId xmlns:a16="http://schemas.microsoft.com/office/drawing/2014/main" id="{A0DA63A0-0DAA-4FB3-AA5C-DFC7C6B68AB2}"/>
              </a:ext>
            </a:extLst>
          </p:cNvPr>
          <p:cNvSpPr>
            <a:spLocks noChangeArrowheads="1"/>
          </p:cNvSpPr>
          <p:nvPr/>
        </p:nvSpPr>
        <p:spPr bwMode="auto">
          <a:xfrm>
            <a:off x="3222625" y="2117725"/>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101414" name="Rectangle 41">
            <a:extLst>
              <a:ext uri="{FF2B5EF4-FFF2-40B4-BE49-F238E27FC236}">
                <a16:creationId xmlns:a16="http://schemas.microsoft.com/office/drawing/2014/main" id="{12A32056-978D-4E81-BDE7-076C7BCF688D}"/>
              </a:ext>
            </a:extLst>
          </p:cNvPr>
          <p:cNvSpPr>
            <a:spLocks noChangeArrowheads="1"/>
          </p:cNvSpPr>
          <p:nvPr/>
        </p:nvSpPr>
        <p:spPr bwMode="auto">
          <a:xfrm>
            <a:off x="5110163" y="210343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101415" name="Rectangle 42">
            <a:extLst>
              <a:ext uri="{FF2B5EF4-FFF2-40B4-BE49-F238E27FC236}">
                <a16:creationId xmlns:a16="http://schemas.microsoft.com/office/drawing/2014/main" id="{93CB4D3C-9AFA-4CFB-B9AE-47324BF77A89}"/>
              </a:ext>
            </a:extLst>
          </p:cNvPr>
          <p:cNvSpPr>
            <a:spLocks noChangeArrowheads="1"/>
          </p:cNvSpPr>
          <p:nvPr/>
        </p:nvSpPr>
        <p:spPr bwMode="auto">
          <a:xfrm>
            <a:off x="803275" y="328295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101416" name="Rectangle 43">
            <a:extLst>
              <a:ext uri="{FF2B5EF4-FFF2-40B4-BE49-F238E27FC236}">
                <a16:creationId xmlns:a16="http://schemas.microsoft.com/office/drawing/2014/main" id="{0AED85DD-FCA6-4CA6-BA07-9F5619CE2ED8}"/>
              </a:ext>
            </a:extLst>
          </p:cNvPr>
          <p:cNvSpPr>
            <a:spLocks noChangeArrowheads="1"/>
          </p:cNvSpPr>
          <p:nvPr/>
        </p:nvSpPr>
        <p:spPr bwMode="auto">
          <a:xfrm>
            <a:off x="2692400" y="328295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101417" name="Rectangle 44">
            <a:extLst>
              <a:ext uri="{FF2B5EF4-FFF2-40B4-BE49-F238E27FC236}">
                <a16:creationId xmlns:a16="http://schemas.microsoft.com/office/drawing/2014/main" id="{CA6F5765-A496-4A43-9461-9832B357EEF1}"/>
              </a:ext>
            </a:extLst>
          </p:cNvPr>
          <p:cNvSpPr>
            <a:spLocks noChangeArrowheads="1"/>
          </p:cNvSpPr>
          <p:nvPr/>
        </p:nvSpPr>
        <p:spPr bwMode="auto">
          <a:xfrm>
            <a:off x="5065713" y="3268663"/>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101418" name="Rectangle 45">
            <a:extLst>
              <a:ext uri="{FF2B5EF4-FFF2-40B4-BE49-F238E27FC236}">
                <a16:creationId xmlns:a16="http://schemas.microsoft.com/office/drawing/2014/main" id="{4E78AA08-125A-4A26-877B-BC8B225E41ED}"/>
              </a:ext>
            </a:extLst>
          </p:cNvPr>
          <p:cNvSpPr>
            <a:spLocks noChangeArrowheads="1"/>
          </p:cNvSpPr>
          <p:nvPr/>
        </p:nvSpPr>
        <p:spPr bwMode="auto">
          <a:xfrm>
            <a:off x="6969125" y="325278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101419" name="Rectangle 46">
            <a:extLst>
              <a:ext uri="{FF2B5EF4-FFF2-40B4-BE49-F238E27FC236}">
                <a16:creationId xmlns:a16="http://schemas.microsoft.com/office/drawing/2014/main" id="{9B259987-8184-4A52-8AAD-6B6FC77DEDCF}"/>
              </a:ext>
            </a:extLst>
          </p:cNvPr>
          <p:cNvSpPr>
            <a:spLocks noChangeArrowheads="1"/>
          </p:cNvSpPr>
          <p:nvPr/>
        </p:nvSpPr>
        <p:spPr bwMode="auto">
          <a:xfrm>
            <a:off x="8378825" y="456565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101420" name="Rectangle 47">
            <a:extLst>
              <a:ext uri="{FF2B5EF4-FFF2-40B4-BE49-F238E27FC236}">
                <a16:creationId xmlns:a16="http://schemas.microsoft.com/office/drawing/2014/main" id="{8782F602-8738-4B35-AF28-B2C521C88182}"/>
              </a:ext>
            </a:extLst>
          </p:cNvPr>
          <p:cNvSpPr>
            <a:spLocks noChangeArrowheads="1"/>
          </p:cNvSpPr>
          <p:nvPr/>
        </p:nvSpPr>
        <p:spPr bwMode="auto">
          <a:xfrm>
            <a:off x="6505575" y="4581525"/>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101421" name="Rectangle 48">
            <a:extLst>
              <a:ext uri="{FF2B5EF4-FFF2-40B4-BE49-F238E27FC236}">
                <a16:creationId xmlns:a16="http://schemas.microsoft.com/office/drawing/2014/main" id="{F79A64EE-A765-4696-82B1-2313F2631BBF}"/>
              </a:ext>
            </a:extLst>
          </p:cNvPr>
          <p:cNvSpPr>
            <a:spLocks noChangeArrowheads="1"/>
          </p:cNvSpPr>
          <p:nvPr/>
        </p:nvSpPr>
        <p:spPr bwMode="auto">
          <a:xfrm>
            <a:off x="5281613" y="456565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101422" name="Rectangle 49">
            <a:extLst>
              <a:ext uri="{FF2B5EF4-FFF2-40B4-BE49-F238E27FC236}">
                <a16:creationId xmlns:a16="http://schemas.microsoft.com/office/drawing/2014/main" id="{31DDCE61-EAE6-44C0-B868-1C511453D7C2}"/>
              </a:ext>
            </a:extLst>
          </p:cNvPr>
          <p:cNvSpPr>
            <a:spLocks noChangeArrowheads="1"/>
          </p:cNvSpPr>
          <p:nvPr/>
        </p:nvSpPr>
        <p:spPr bwMode="auto">
          <a:xfrm>
            <a:off x="3363913" y="4581525"/>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101423" name="Rectangle 50">
            <a:extLst>
              <a:ext uri="{FF2B5EF4-FFF2-40B4-BE49-F238E27FC236}">
                <a16:creationId xmlns:a16="http://schemas.microsoft.com/office/drawing/2014/main" id="{28E22DBB-9646-47CF-82AB-D1AE8AD9C61E}"/>
              </a:ext>
            </a:extLst>
          </p:cNvPr>
          <p:cNvSpPr>
            <a:spLocks noChangeArrowheads="1"/>
          </p:cNvSpPr>
          <p:nvPr/>
        </p:nvSpPr>
        <p:spPr bwMode="auto">
          <a:xfrm>
            <a:off x="2390775" y="4581525"/>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101424" name="Rectangle 51">
            <a:extLst>
              <a:ext uri="{FF2B5EF4-FFF2-40B4-BE49-F238E27FC236}">
                <a16:creationId xmlns:a16="http://schemas.microsoft.com/office/drawing/2014/main" id="{FB0EFE5D-F451-4172-919F-98AB15B72A59}"/>
              </a:ext>
            </a:extLst>
          </p:cNvPr>
          <p:cNvSpPr>
            <a:spLocks noChangeArrowheads="1"/>
          </p:cNvSpPr>
          <p:nvPr/>
        </p:nvSpPr>
        <p:spPr bwMode="auto">
          <a:xfrm>
            <a:off x="503238" y="4595813"/>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101425" name="Rectangle 52">
            <a:extLst>
              <a:ext uri="{FF2B5EF4-FFF2-40B4-BE49-F238E27FC236}">
                <a16:creationId xmlns:a16="http://schemas.microsoft.com/office/drawing/2014/main" id="{05C26D74-4877-42FA-AF65-377176C88DE9}"/>
              </a:ext>
            </a:extLst>
          </p:cNvPr>
          <p:cNvSpPr>
            <a:spLocks noChangeArrowheads="1"/>
          </p:cNvSpPr>
          <p:nvPr/>
        </p:nvSpPr>
        <p:spPr bwMode="auto">
          <a:xfrm>
            <a:off x="2095500" y="5789613"/>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101426" name="Rectangle 53">
            <a:extLst>
              <a:ext uri="{FF2B5EF4-FFF2-40B4-BE49-F238E27FC236}">
                <a16:creationId xmlns:a16="http://schemas.microsoft.com/office/drawing/2014/main" id="{84D7FF9B-D4D8-4C8E-A4D7-509A814425B1}"/>
              </a:ext>
            </a:extLst>
          </p:cNvPr>
          <p:cNvSpPr>
            <a:spLocks noChangeArrowheads="1"/>
          </p:cNvSpPr>
          <p:nvPr/>
        </p:nvSpPr>
        <p:spPr bwMode="auto">
          <a:xfrm>
            <a:off x="4013200" y="5789613"/>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101427" name="Freeform 54">
            <a:extLst>
              <a:ext uri="{FF2B5EF4-FFF2-40B4-BE49-F238E27FC236}">
                <a16:creationId xmlns:a16="http://schemas.microsoft.com/office/drawing/2014/main" id="{E5F4DDA8-80DB-402E-9685-DF6A5676A9A8}"/>
              </a:ext>
            </a:extLst>
          </p:cNvPr>
          <p:cNvSpPr>
            <a:spLocks/>
          </p:cNvSpPr>
          <p:nvPr/>
        </p:nvSpPr>
        <p:spPr bwMode="auto">
          <a:xfrm>
            <a:off x="2986088" y="2413000"/>
            <a:ext cx="952500" cy="811213"/>
          </a:xfrm>
          <a:custGeom>
            <a:avLst/>
            <a:gdLst>
              <a:gd name="T0" fmla="*/ 2147483647 w 550"/>
              <a:gd name="T1" fmla="*/ 0 h 544"/>
              <a:gd name="T2" fmla="*/ 0 w 550"/>
              <a:gd name="T3" fmla="*/ 2147483647 h 544"/>
              <a:gd name="T4" fmla="*/ 0 60000 65536"/>
              <a:gd name="T5" fmla="*/ 0 60000 65536"/>
            </a:gdLst>
            <a:ahLst/>
            <a:cxnLst>
              <a:cxn ang="T4">
                <a:pos x="T0" y="T1"/>
              </a:cxn>
              <a:cxn ang="T5">
                <a:pos x="T2" y="T3"/>
              </a:cxn>
            </a:cxnLst>
            <a:rect l="0" t="0" r="r" b="b"/>
            <a:pathLst>
              <a:path w="550" h="544">
                <a:moveTo>
                  <a:pt x="550" y="0"/>
                </a:moveTo>
                <a:lnTo>
                  <a:pt x="0" y="544"/>
                </a:lnTo>
              </a:path>
            </a:pathLst>
          </a:custGeom>
          <a:noFill/>
          <a:ln w="28575" cmpd="sng">
            <a:solidFill>
              <a:srgbClr val="000000"/>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1428" name="Line 55">
            <a:extLst>
              <a:ext uri="{FF2B5EF4-FFF2-40B4-BE49-F238E27FC236}">
                <a16:creationId xmlns:a16="http://schemas.microsoft.com/office/drawing/2014/main" id="{FF968AEC-927D-48F8-9CF5-A51B5BC93203}"/>
              </a:ext>
            </a:extLst>
          </p:cNvPr>
          <p:cNvSpPr>
            <a:spLocks noChangeShapeType="1"/>
          </p:cNvSpPr>
          <p:nvPr/>
        </p:nvSpPr>
        <p:spPr bwMode="auto">
          <a:xfrm>
            <a:off x="6673850" y="3476625"/>
            <a:ext cx="728663" cy="1006475"/>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1429" name="Line 56">
            <a:extLst>
              <a:ext uri="{FF2B5EF4-FFF2-40B4-BE49-F238E27FC236}">
                <a16:creationId xmlns:a16="http://schemas.microsoft.com/office/drawing/2014/main" id="{E8B6825D-8614-428F-834B-533D0E248124}"/>
              </a:ext>
            </a:extLst>
          </p:cNvPr>
          <p:cNvSpPr>
            <a:spLocks noChangeShapeType="1"/>
          </p:cNvSpPr>
          <p:nvPr/>
        </p:nvSpPr>
        <p:spPr bwMode="auto">
          <a:xfrm flipH="1">
            <a:off x="4913313" y="3535363"/>
            <a:ext cx="830262" cy="990600"/>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1430" name="Freeform 57">
            <a:extLst>
              <a:ext uri="{FF2B5EF4-FFF2-40B4-BE49-F238E27FC236}">
                <a16:creationId xmlns:a16="http://schemas.microsoft.com/office/drawing/2014/main" id="{F26C504B-BE5B-4EE3-842B-16F6BF98A770}"/>
              </a:ext>
            </a:extLst>
          </p:cNvPr>
          <p:cNvSpPr>
            <a:spLocks/>
          </p:cNvSpPr>
          <p:nvPr/>
        </p:nvSpPr>
        <p:spPr bwMode="auto">
          <a:xfrm>
            <a:off x="2157413" y="4892675"/>
            <a:ext cx="609600" cy="833438"/>
          </a:xfrm>
          <a:custGeom>
            <a:avLst/>
            <a:gdLst>
              <a:gd name="T0" fmla="*/ 0 w 444"/>
              <a:gd name="T1" fmla="*/ 0 h 523"/>
              <a:gd name="T2" fmla="*/ 2147483647 w 444"/>
              <a:gd name="T3" fmla="*/ 2147483647 h 523"/>
              <a:gd name="T4" fmla="*/ 0 60000 65536"/>
              <a:gd name="T5" fmla="*/ 0 60000 65536"/>
            </a:gdLst>
            <a:ahLst/>
            <a:cxnLst>
              <a:cxn ang="T4">
                <a:pos x="T0" y="T1"/>
              </a:cxn>
              <a:cxn ang="T5">
                <a:pos x="T2" y="T3"/>
              </a:cxn>
            </a:cxnLst>
            <a:rect l="0" t="0" r="r" b="b"/>
            <a:pathLst>
              <a:path w="444" h="523">
                <a:moveTo>
                  <a:pt x="0" y="0"/>
                </a:moveTo>
                <a:lnTo>
                  <a:pt x="444" y="523"/>
                </a:lnTo>
              </a:path>
            </a:pathLst>
          </a:custGeom>
          <a:noFill/>
          <a:ln w="28575" cmpd="sng">
            <a:solidFill>
              <a:srgbClr val="000000"/>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1431" name="Line 58">
            <a:extLst>
              <a:ext uri="{FF2B5EF4-FFF2-40B4-BE49-F238E27FC236}">
                <a16:creationId xmlns:a16="http://schemas.microsoft.com/office/drawing/2014/main" id="{C97971BE-8129-4FF3-92AB-28A2033DF74F}"/>
              </a:ext>
            </a:extLst>
          </p:cNvPr>
          <p:cNvSpPr>
            <a:spLocks noChangeShapeType="1"/>
          </p:cNvSpPr>
          <p:nvPr/>
        </p:nvSpPr>
        <p:spPr bwMode="auto">
          <a:xfrm flipH="1">
            <a:off x="1089025" y="3565525"/>
            <a:ext cx="463550" cy="965200"/>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1432" name="Text Box 59">
            <a:extLst>
              <a:ext uri="{FF2B5EF4-FFF2-40B4-BE49-F238E27FC236}">
                <a16:creationId xmlns:a16="http://schemas.microsoft.com/office/drawing/2014/main" id="{3236632F-78D9-49C3-91B8-165ED659BA12}"/>
              </a:ext>
            </a:extLst>
          </p:cNvPr>
          <p:cNvSpPr txBox="1">
            <a:spLocks noChangeArrowheads="1"/>
          </p:cNvSpPr>
          <p:nvPr/>
        </p:nvSpPr>
        <p:spPr bwMode="auto">
          <a:xfrm>
            <a:off x="1116012" y="804863"/>
            <a:ext cx="27273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800" b="1" dirty="0">
                <a:solidFill>
                  <a:srgbClr val="314187"/>
                </a:solidFill>
                <a:latin typeface="宋体" panose="02010600030101010101" pitchFamily="2" charset="-122"/>
              </a:rPr>
              <a:t>中序线索链表</a:t>
            </a:r>
          </a:p>
          <a:p>
            <a:pPr algn="just" eaLnBrk="1" hangingPunct="1"/>
            <a:r>
              <a:rPr lang="zh-CN" altLang="en-US" sz="2800" b="1" dirty="0">
                <a:solidFill>
                  <a:srgbClr val="314187"/>
                </a:solidFill>
                <a:latin typeface="宋体" panose="02010600030101010101" pitchFamily="2" charset="-122"/>
              </a:rPr>
              <a:t>的建立过程</a:t>
            </a:r>
            <a:endParaRPr lang="zh-CN" altLang="en-US" sz="2800" dirty="0">
              <a:solidFill>
                <a:srgbClr val="314187"/>
              </a:solidFill>
            </a:endParaRPr>
          </a:p>
        </p:txBody>
      </p:sp>
      <p:grpSp>
        <p:nvGrpSpPr>
          <p:cNvPr id="243791" name="Group 79">
            <a:extLst>
              <a:ext uri="{FF2B5EF4-FFF2-40B4-BE49-F238E27FC236}">
                <a16:creationId xmlns:a16="http://schemas.microsoft.com/office/drawing/2014/main" id="{1552139F-3D13-4D63-9193-12A5B52EF48B}"/>
              </a:ext>
            </a:extLst>
          </p:cNvPr>
          <p:cNvGrpSpPr>
            <a:grpSpLocks/>
          </p:cNvGrpSpPr>
          <p:nvPr/>
        </p:nvGrpSpPr>
        <p:grpSpPr bwMode="auto">
          <a:xfrm>
            <a:off x="4765675" y="4989513"/>
            <a:ext cx="841375" cy="835025"/>
            <a:chOff x="3002" y="3143"/>
            <a:chExt cx="530" cy="526"/>
          </a:xfrm>
        </p:grpSpPr>
        <p:sp>
          <p:nvSpPr>
            <p:cNvPr id="101452" name="Line 64">
              <a:extLst>
                <a:ext uri="{FF2B5EF4-FFF2-40B4-BE49-F238E27FC236}">
                  <a16:creationId xmlns:a16="http://schemas.microsoft.com/office/drawing/2014/main" id="{E5E58C05-9E61-477D-8408-A52673BD026F}"/>
                </a:ext>
              </a:extLst>
            </p:cNvPr>
            <p:cNvSpPr>
              <a:spLocks noChangeShapeType="1"/>
            </p:cNvSpPr>
            <p:nvPr/>
          </p:nvSpPr>
          <p:spPr bwMode="auto">
            <a:xfrm flipH="1" flipV="1">
              <a:off x="3141" y="3143"/>
              <a:ext cx="117" cy="290"/>
            </a:xfrm>
            <a:prstGeom prst="line">
              <a:avLst/>
            </a:prstGeom>
            <a:noFill/>
            <a:ln w="38100">
              <a:solidFill>
                <a:srgbClr val="FF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1453" name="Text Box 65">
              <a:extLst>
                <a:ext uri="{FF2B5EF4-FFF2-40B4-BE49-F238E27FC236}">
                  <a16:creationId xmlns:a16="http://schemas.microsoft.com/office/drawing/2014/main" id="{FB271422-A2FD-4F73-AF31-BC96762A4804}"/>
                </a:ext>
              </a:extLst>
            </p:cNvPr>
            <p:cNvSpPr txBox="1">
              <a:spLocks noChangeArrowheads="1"/>
            </p:cNvSpPr>
            <p:nvPr/>
          </p:nvSpPr>
          <p:spPr bwMode="auto">
            <a:xfrm>
              <a:off x="3002" y="3381"/>
              <a:ext cx="5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3300"/>
                  </a:solidFill>
                </a:rPr>
                <a:t>pre</a:t>
              </a:r>
            </a:p>
          </p:txBody>
        </p:sp>
      </p:grpSp>
      <p:sp>
        <p:nvSpPr>
          <p:cNvPr id="101435" name="Rectangle 66">
            <a:extLst>
              <a:ext uri="{FF2B5EF4-FFF2-40B4-BE49-F238E27FC236}">
                <a16:creationId xmlns:a16="http://schemas.microsoft.com/office/drawing/2014/main" id="{A27C7FA4-59F9-430C-B843-BD1B150B87EE}"/>
              </a:ext>
            </a:extLst>
          </p:cNvPr>
          <p:cNvSpPr>
            <a:spLocks noChangeArrowheads="1"/>
          </p:cNvSpPr>
          <p:nvPr/>
        </p:nvSpPr>
        <p:spPr bwMode="auto">
          <a:xfrm>
            <a:off x="487363" y="457993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3300"/>
                </a:solidFill>
              </a:rPr>
              <a:t>1</a:t>
            </a:r>
          </a:p>
        </p:txBody>
      </p:sp>
      <p:sp>
        <p:nvSpPr>
          <p:cNvPr id="101436" name="Freeform 67">
            <a:extLst>
              <a:ext uri="{FF2B5EF4-FFF2-40B4-BE49-F238E27FC236}">
                <a16:creationId xmlns:a16="http://schemas.microsoft.com/office/drawing/2014/main" id="{C03B90AC-4F59-44E1-B0EC-3A2851C88492}"/>
              </a:ext>
            </a:extLst>
          </p:cNvPr>
          <p:cNvSpPr>
            <a:spLocks/>
          </p:cNvSpPr>
          <p:nvPr/>
        </p:nvSpPr>
        <p:spPr bwMode="auto">
          <a:xfrm>
            <a:off x="2479675" y="5000625"/>
            <a:ext cx="487363" cy="927100"/>
          </a:xfrm>
          <a:custGeom>
            <a:avLst/>
            <a:gdLst>
              <a:gd name="T0" fmla="*/ 2147483647 w 297"/>
              <a:gd name="T1" fmla="*/ 2147483647 h 529"/>
              <a:gd name="T2" fmla="*/ 2147483647 w 297"/>
              <a:gd name="T3" fmla="*/ 2147483647 h 529"/>
              <a:gd name="T4" fmla="*/ 0 w 297"/>
              <a:gd name="T5" fmla="*/ 0 h 529"/>
              <a:gd name="T6" fmla="*/ 0 60000 65536"/>
              <a:gd name="T7" fmla="*/ 0 60000 65536"/>
              <a:gd name="T8" fmla="*/ 0 60000 65536"/>
            </a:gdLst>
            <a:ahLst/>
            <a:cxnLst>
              <a:cxn ang="T6">
                <a:pos x="T0" y="T1"/>
              </a:cxn>
              <a:cxn ang="T7">
                <a:pos x="T2" y="T3"/>
              </a:cxn>
              <a:cxn ang="T8">
                <a:pos x="T4" y="T5"/>
              </a:cxn>
            </a:cxnLst>
            <a:rect l="0" t="0" r="r" b="b"/>
            <a:pathLst>
              <a:path w="297" h="529">
                <a:moveTo>
                  <a:pt x="297" y="529"/>
                </a:moveTo>
                <a:cubicBezTo>
                  <a:pt x="283" y="476"/>
                  <a:pt x="261" y="301"/>
                  <a:pt x="212" y="213"/>
                </a:cubicBezTo>
                <a:cubicBezTo>
                  <a:pt x="163" y="125"/>
                  <a:pt x="44" y="44"/>
                  <a:pt x="0" y="0"/>
                </a:cubicBezTo>
              </a:path>
            </a:pathLst>
          </a:custGeom>
          <a:noFill/>
          <a:ln w="38100" cap="flat" cmpd="sng">
            <a:solidFill>
              <a:srgbClr val="FF33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101437" name="Rectangle 68">
            <a:extLst>
              <a:ext uri="{FF2B5EF4-FFF2-40B4-BE49-F238E27FC236}">
                <a16:creationId xmlns:a16="http://schemas.microsoft.com/office/drawing/2014/main" id="{8DE39175-D887-4F6B-8A5B-B3F8E1CF5920}"/>
              </a:ext>
            </a:extLst>
          </p:cNvPr>
          <p:cNvSpPr>
            <a:spLocks noChangeArrowheads="1"/>
          </p:cNvSpPr>
          <p:nvPr/>
        </p:nvSpPr>
        <p:spPr bwMode="auto">
          <a:xfrm>
            <a:off x="2108200" y="580390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3300"/>
                </a:solidFill>
              </a:rPr>
              <a:t>1</a:t>
            </a:r>
          </a:p>
        </p:txBody>
      </p:sp>
      <p:grpSp>
        <p:nvGrpSpPr>
          <p:cNvPr id="243790" name="Group 78">
            <a:extLst>
              <a:ext uri="{FF2B5EF4-FFF2-40B4-BE49-F238E27FC236}">
                <a16:creationId xmlns:a16="http://schemas.microsoft.com/office/drawing/2014/main" id="{CFE76643-5CB7-4D24-AC26-BD8AFEFEB48A}"/>
              </a:ext>
            </a:extLst>
          </p:cNvPr>
          <p:cNvGrpSpPr>
            <a:grpSpLocks/>
          </p:cNvGrpSpPr>
          <p:nvPr/>
        </p:nvGrpSpPr>
        <p:grpSpPr bwMode="auto">
          <a:xfrm>
            <a:off x="5867400" y="3617913"/>
            <a:ext cx="546100" cy="836612"/>
            <a:chOff x="3696" y="2279"/>
            <a:chExt cx="344" cy="527"/>
          </a:xfrm>
        </p:grpSpPr>
        <p:sp>
          <p:nvSpPr>
            <p:cNvPr id="101450" name="Line 70">
              <a:extLst>
                <a:ext uri="{FF2B5EF4-FFF2-40B4-BE49-F238E27FC236}">
                  <a16:creationId xmlns:a16="http://schemas.microsoft.com/office/drawing/2014/main" id="{C8324B24-036E-4D5A-973F-A119D9611CCD}"/>
                </a:ext>
              </a:extLst>
            </p:cNvPr>
            <p:cNvSpPr>
              <a:spLocks noChangeShapeType="1"/>
            </p:cNvSpPr>
            <p:nvPr/>
          </p:nvSpPr>
          <p:spPr bwMode="auto">
            <a:xfrm flipV="1">
              <a:off x="3853" y="2279"/>
              <a:ext cx="59" cy="291"/>
            </a:xfrm>
            <a:prstGeom prst="line">
              <a:avLst/>
            </a:prstGeom>
            <a:noFill/>
            <a:ln w="38100">
              <a:solidFill>
                <a:srgbClr val="FF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1451" name="Text Box 71">
              <a:extLst>
                <a:ext uri="{FF2B5EF4-FFF2-40B4-BE49-F238E27FC236}">
                  <a16:creationId xmlns:a16="http://schemas.microsoft.com/office/drawing/2014/main" id="{C853945E-2216-4275-A2CB-7E608555F97D}"/>
                </a:ext>
              </a:extLst>
            </p:cNvPr>
            <p:cNvSpPr txBox="1">
              <a:spLocks noChangeArrowheads="1"/>
            </p:cNvSpPr>
            <p:nvPr/>
          </p:nvSpPr>
          <p:spPr bwMode="auto">
            <a:xfrm>
              <a:off x="3696" y="2518"/>
              <a:ext cx="3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3300"/>
                  </a:solidFill>
                </a:rPr>
                <a:t>p</a:t>
              </a:r>
            </a:p>
          </p:txBody>
        </p:sp>
      </p:grpSp>
      <p:sp>
        <p:nvSpPr>
          <p:cNvPr id="101439" name="Rectangle 72">
            <a:extLst>
              <a:ext uri="{FF2B5EF4-FFF2-40B4-BE49-F238E27FC236}">
                <a16:creationId xmlns:a16="http://schemas.microsoft.com/office/drawing/2014/main" id="{B4868308-D980-4710-9C80-AF5796A13C72}"/>
              </a:ext>
            </a:extLst>
          </p:cNvPr>
          <p:cNvSpPr>
            <a:spLocks noChangeArrowheads="1"/>
          </p:cNvSpPr>
          <p:nvPr/>
        </p:nvSpPr>
        <p:spPr bwMode="auto">
          <a:xfrm>
            <a:off x="4010025" y="5788025"/>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3300"/>
                </a:solidFill>
              </a:rPr>
              <a:t>1</a:t>
            </a:r>
          </a:p>
        </p:txBody>
      </p:sp>
      <p:sp>
        <p:nvSpPr>
          <p:cNvPr id="101440" name="Freeform 73">
            <a:extLst>
              <a:ext uri="{FF2B5EF4-FFF2-40B4-BE49-F238E27FC236}">
                <a16:creationId xmlns:a16="http://schemas.microsoft.com/office/drawing/2014/main" id="{49D770AC-8EF5-489B-A64C-D6EC04798ED6}"/>
              </a:ext>
            </a:extLst>
          </p:cNvPr>
          <p:cNvSpPr>
            <a:spLocks/>
          </p:cNvSpPr>
          <p:nvPr/>
        </p:nvSpPr>
        <p:spPr bwMode="auto">
          <a:xfrm>
            <a:off x="2347913" y="3659188"/>
            <a:ext cx="1400175" cy="2211387"/>
          </a:xfrm>
          <a:custGeom>
            <a:avLst/>
            <a:gdLst>
              <a:gd name="T0" fmla="*/ 2147483647 w 863"/>
              <a:gd name="T1" fmla="*/ 2147483647 h 1309"/>
              <a:gd name="T2" fmla="*/ 2147483647 w 863"/>
              <a:gd name="T3" fmla="*/ 2147483647 h 1309"/>
              <a:gd name="T4" fmla="*/ 0 w 863"/>
              <a:gd name="T5" fmla="*/ 0 h 1309"/>
              <a:gd name="T6" fmla="*/ 0 60000 65536"/>
              <a:gd name="T7" fmla="*/ 0 60000 65536"/>
              <a:gd name="T8" fmla="*/ 0 60000 65536"/>
            </a:gdLst>
            <a:ahLst/>
            <a:cxnLst>
              <a:cxn ang="T6">
                <a:pos x="T0" y="T1"/>
              </a:cxn>
              <a:cxn ang="T7">
                <a:pos x="T2" y="T3"/>
              </a:cxn>
              <a:cxn ang="T8">
                <a:pos x="T4" y="T5"/>
              </a:cxn>
            </a:cxnLst>
            <a:rect l="0" t="0" r="r" b="b"/>
            <a:pathLst>
              <a:path w="863" h="1309">
                <a:moveTo>
                  <a:pt x="863" y="1309"/>
                </a:moveTo>
                <a:cubicBezTo>
                  <a:pt x="790" y="1199"/>
                  <a:pt x="568" y="867"/>
                  <a:pt x="426" y="649"/>
                </a:cubicBezTo>
                <a:cubicBezTo>
                  <a:pt x="284" y="431"/>
                  <a:pt x="89" y="135"/>
                  <a:pt x="0" y="0"/>
                </a:cubicBezTo>
              </a:path>
            </a:pathLst>
          </a:custGeom>
          <a:noFill/>
          <a:ln w="38100" cap="flat" cmpd="sng">
            <a:solidFill>
              <a:srgbClr val="FF33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101441" name="Rectangle 74">
            <a:extLst>
              <a:ext uri="{FF2B5EF4-FFF2-40B4-BE49-F238E27FC236}">
                <a16:creationId xmlns:a16="http://schemas.microsoft.com/office/drawing/2014/main" id="{BF5F9627-4D47-435F-BC22-E6F078169E62}"/>
              </a:ext>
            </a:extLst>
          </p:cNvPr>
          <p:cNvSpPr>
            <a:spLocks noChangeArrowheads="1"/>
          </p:cNvSpPr>
          <p:nvPr/>
        </p:nvSpPr>
        <p:spPr bwMode="auto">
          <a:xfrm>
            <a:off x="2681288" y="3216275"/>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0000"/>
                </a:solidFill>
              </a:rPr>
              <a:t>1</a:t>
            </a:r>
          </a:p>
        </p:txBody>
      </p:sp>
      <p:sp>
        <p:nvSpPr>
          <p:cNvPr id="101442" name="Freeform 75">
            <a:extLst>
              <a:ext uri="{FF2B5EF4-FFF2-40B4-BE49-F238E27FC236}">
                <a16:creationId xmlns:a16="http://schemas.microsoft.com/office/drawing/2014/main" id="{5C35AC98-C73F-48EB-9AB7-13690D593257}"/>
              </a:ext>
            </a:extLst>
          </p:cNvPr>
          <p:cNvSpPr>
            <a:spLocks/>
          </p:cNvSpPr>
          <p:nvPr/>
        </p:nvSpPr>
        <p:spPr bwMode="auto">
          <a:xfrm>
            <a:off x="2463800" y="2508250"/>
            <a:ext cx="976313" cy="839788"/>
          </a:xfrm>
          <a:custGeom>
            <a:avLst/>
            <a:gdLst>
              <a:gd name="T0" fmla="*/ 0 w 532"/>
              <a:gd name="T1" fmla="*/ 2147483647 h 464"/>
              <a:gd name="T2" fmla="*/ 2147483647 w 532"/>
              <a:gd name="T3" fmla="*/ 2147483647 h 464"/>
              <a:gd name="T4" fmla="*/ 2147483647 w 532"/>
              <a:gd name="T5" fmla="*/ 0 h 464"/>
              <a:gd name="T6" fmla="*/ 0 60000 65536"/>
              <a:gd name="T7" fmla="*/ 0 60000 65536"/>
              <a:gd name="T8" fmla="*/ 0 60000 65536"/>
            </a:gdLst>
            <a:ahLst/>
            <a:cxnLst>
              <a:cxn ang="T6">
                <a:pos x="T0" y="T1"/>
              </a:cxn>
              <a:cxn ang="T7">
                <a:pos x="T2" y="T3"/>
              </a:cxn>
              <a:cxn ang="T8">
                <a:pos x="T4" y="T5"/>
              </a:cxn>
            </a:cxnLst>
            <a:rect l="0" t="0" r="r" b="b"/>
            <a:pathLst>
              <a:path w="532" h="464">
                <a:moveTo>
                  <a:pt x="0" y="464"/>
                </a:moveTo>
                <a:cubicBezTo>
                  <a:pt x="43" y="424"/>
                  <a:pt x="171" y="299"/>
                  <a:pt x="260" y="222"/>
                </a:cubicBezTo>
                <a:cubicBezTo>
                  <a:pt x="331" y="140"/>
                  <a:pt x="475" y="46"/>
                  <a:pt x="532" y="0"/>
                </a:cubicBezTo>
              </a:path>
            </a:pathLst>
          </a:custGeom>
          <a:noFill/>
          <a:ln w="38100" cap="flat" cmpd="sng">
            <a:solidFill>
              <a:srgbClr val="FF33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101443" name="Rectangle 76">
            <a:extLst>
              <a:ext uri="{FF2B5EF4-FFF2-40B4-BE49-F238E27FC236}">
                <a16:creationId xmlns:a16="http://schemas.microsoft.com/office/drawing/2014/main" id="{732489DB-0169-403A-9C91-87CA6B2352D8}"/>
              </a:ext>
            </a:extLst>
          </p:cNvPr>
          <p:cNvSpPr>
            <a:spLocks noChangeArrowheads="1"/>
          </p:cNvSpPr>
          <p:nvPr/>
        </p:nvSpPr>
        <p:spPr bwMode="auto">
          <a:xfrm>
            <a:off x="3375025" y="457835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0000"/>
                </a:solidFill>
              </a:rPr>
              <a:t>1</a:t>
            </a:r>
          </a:p>
        </p:txBody>
      </p:sp>
      <p:sp>
        <p:nvSpPr>
          <p:cNvPr id="101444" name="Freeform 77">
            <a:extLst>
              <a:ext uri="{FF2B5EF4-FFF2-40B4-BE49-F238E27FC236}">
                <a16:creationId xmlns:a16="http://schemas.microsoft.com/office/drawing/2014/main" id="{FDE70287-7D60-4549-B456-8BA319E6410F}"/>
              </a:ext>
            </a:extLst>
          </p:cNvPr>
          <p:cNvSpPr>
            <a:spLocks/>
          </p:cNvSpPr>
          <p:nvPr/>
        </p:nvSpPr>
        <p:spPr bwMode="auto">
          <a:xfrm flipH="1">
            <a:off x="4160838" y="2493963"/>
            <a:ext cx="103187" cy="2152650"/>
          </a:xfrm>
          <a:custGeom>
            <a:avLst/>
            <a:gdLst>
              <a:gd name="T0" fmla="*/ 2147483647 w 863"/>
              <a:gd name="T1" fmla="*/ 2147483647 h 1309"/>
              <a:gd name="T2" fmla="*/ 2147483647 w 863"/>
              <a:gd name="T3" fmla="*/ 2147483647 h 1309"/>
              <a:gd name="T4" fmla="*/ 0 w 863"/>
              <a:gd name="T5" fmla="*/ 0 h 1309"/>
              <a:gd name="T6" fmla="*/ 0 60000 65536"/>
              <a:gd name="T7" fmla="*/ 0 60000 65536"/>
              <a:gd name="T8" fmla="*/ 0 60000 65536"/>
            </a:gdLst>
            <a:ahLst/>
            <a:cxnLst>
              <a:cxn ang="T6">
                <a:pos x="T0" y="T1"/>
              </a:cxn>
              <a:cxn ang="T7">
                <a:pos x="T2" y="T3"/>
              </a:cxn>
              <a:cxn ang="T8">
                <a:pos x="T4" y="T5"/>
              </a:cxn>
            </a:cxnLst>
            <a:rect l="0" t="0" r="r" b="b"/>
            <a:pathLst>
              <a:path w="863" h="1309">
                <a:moveTo>
                  <a:pt x="863" y="1309"/>
                </a:moveTo>
                <a:cubicBezTo>
                  <a:pt x="790" y="1199"/>
                  <a:pt x="568" y="867"/>
                  <a:pt x="426" y="649"/>
                </a:cubicBezTo>
                <a:cubicBezTo>
                  <a:pt x="284" y="431"/>
                  <a:pt x="89" y="135"/>
                  <a:pt x="0" y="0"/>
                </a:cubicBezTo>
              </a:path>
            </a:pathLst>
          </a:custGeom>
          <a:noFill/>
          <a:ln w="38100" cap="flat" cmpd="sng">
            <a:solidFill>
              <a:srgbClr val="FF33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243792" name="Rectangle 80">
            <a:extLst>
              <a:ext uri="{FF2B5EF4-FFF2-40B4-BE49-F238E27FC236}">
                <a16:creationId xmlns:a16="http://schemas.microsoft.com/office/drawing/2014/main" id="{4780D231-9ADB-419C-B3D3-9DDD2DBF7ACB}"/>
              </a:ext>
            </a:extLst>
          </p:cNvPr>
          <p:cNvSpPr>
            <a:spLocks noChangeArrowheads="1"/>
          </p:cNvSpPr>
          <p:nvPr/>
        </p:nvSpPr>
        <p:spPr bwMode="auto">
          <a:xfrm>
            <a:off x="5291138" y="4562475"/>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solidFill>
                  <a:srgbClr val="FF0000"/>
                </a:solidFill>
              </a:rPr>
              <a:t>1</a:t>
            </a:r>
          </a:p>
        </p:txBody>
      </p:sp>
      <p:sp>
        <p:nvSpPr>
          <p:cNvPr id="243793" name="Freeform 81">
            <a:extLst>
              <a:ext uri="{FF2B5EF4-FFF2-40B4-BE49-F238E27FC236}">
                <a16:creationId xmlns:a16="http://schemas.microsoft.com/office/drawing/2014/main" id="{0041C8EB-1AAC-448C-B053-143ECB5272FF}"/>
              </a:ext>
            </a:extLst>
          </p:cNvPr>
          <p:cNvSpPr>
            <a:spLocks/>
          </p:cNvSpPr>
          <p:nvPr/>
        </p:nvSpPr>
        <p:spPr bwMode="auto">
          <a:xfrm>
            <a:off x="5059363" y="3673475"/>
            <a:ext cx="887412" cy="987425"/>
          </a:xfrm>
          <a:custGeom>
            <a:avLst/>
            <a:gdLst>
              <a:gd name="T0" fmla="*/ 0 w 532"/>
              <a:gd name="T1" fmla="*/ 2147483647 h 464"/>
              <a:gd name="T2" fmla="*/ 2147483647 w 532"/>
              <a:gd name="T3" fmla="*/ 2147483647 h 464"/>
              <a:gd name="T4" fmla="*/ 2147483647 w 532"/>
              <a:gd name="T5" fmla="*/ 0 h 464"/>
              <a:gd name="T6" fmla="*/ 0 60000 65536"/>
              <a:gd name="T7" fmla="*/ 0 60000 65536"/>
              <a:gd name="T8" fmla="*/ 0 60000 65536"/>
            </a:gdLst>
            <a:ahLst/>
            <a:cxnLst>
              <a:cxn ang="T6">
                <a:pos x="T0" y="T1"/>
              </a:cxn>
              <a:cxn ang="T7">
                <a:pos x="T2" y="T3"/>
              </a:cxn>
              <a:cxn ang="T8">
                <a:pos x="T4" y="T5"/>
              </a:cxn>
            </a:cxnLst>
            <a:rect l="0" t="0" r="r" b="b"/>
            <a:pathLst>
              <a:path w="532" h="464">
                <a:moveTo>
                  <a:pt x="0" y="464"/>
                </a:moveTo>
                <a:cubicBezTo>
                  <a:pt x="43" y="424"/>
                  <a:pt x="171" y="299"/>
                  <a:pt x="260" y="222"/>
                </a:cubicBezTo>
                <a:cubicBezTo>
                  <a:pt x="331" y="140"/>
                  <a:pt x="475" y="46"/>
                  <a:pt x="532" y="0"/>
                </a:cubicBezTo>
              </a:path>
            </a:pathLst>
          </a:custGeom>
          <a:noFill/>
          <a:ln w="38100" cap="flat" cmpd="sng">
            <a:solidFill>
              <a:srgbClr val="FF33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101448" name="灯片编号占位符 2">
            <a:extLst>
              <a:ext uri="{FF2B5EF4-FFF2-40B4-BE49-F238E27FC236}">
                <a16:creationId xmlns:a16="http://schemas.microsoft.com/office/drawing/2014/main" id="{77F8E570-DDE5-4FAF-AD63-EA8761DD226C}"/>
              </a:ext>
            </a:extLst>
          </p:cNvPr>
          <p:cNvSpPr>
            <a:spLocks noGrp="1"/>
          </p:cNvSpPr>
          <p:nvPr>
            <p:ph type="sldNum" sz="quarter" idx="12"/>
          </p:nvPr>
        </p:nvSpPr>
        <p:spPr>
          <a:xfrm>
            <a:off x="7462838" y="6408511"/>
            <a:ext cx="172085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A14A6805-1F66-415D-8EA2-D843113C8C06}" type="slidenum">
              <a:rPr lang="ko-KR" altLang="en-US" sz="1200">
                <a:latin typeface="Verdana" panose="020B0604030504040204" pitchFamily="34" charset="0"/>
              </a:rPr>
              <a:pPr algn="ctr" eaLnBrk="1" hangingPunct="1"/>
              <a:t>111</a:t>
            </a:fld>
            <a:endParaRPr lang="en-US" altLang="ko-KR" sz="1200" dirty="0">
              <a:latin typeface="Verdana" panose="020B0604030504040204" pitchFamily="34" charset="0"/>
            </a:endParaRPr>
          </a:p>
        </p:txBody>
      </p:sp>
      <p:sp>
        <p:nvSpPr>
          <p:cNvPr id="101449" name="Text Box 9">
            <a:extLst>
              <a:ext uri="{FF2B5EF4-FFF2-40B4-BE49-F238E27FC236}">
                <a16:creationId xmlns:a16="http://schemas.microsoft.com/office/drawing/2014/main" id="{5750110F-BAC6-4BF7-980A-C89748CB0A08}"/>
              </a:ext>
            </a:extLst>
          </p:cNvPr>
          <p:cNvSpPr txBox="1">
            <a:spLocks noChangeArrowheads="1"/>
          </p:cNvSpPr>
          <p:nvPr/>
        </p:nvSpPr>
        <p:spPr bwMode="auto">
          <a:xfrm>
            <a:off x="1187450" y="80963"/>
            <a:ext cx="6915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sz="4000" b="1">
                <a:solidFill>
                  <a:schemeClr val="bg1"/>
                </a:solidFill>
              </a:rPr>
              <a:t>6.4 </a:t>
            </a:r>
            <a:r>
              <a:rPr lang="zh-CN" altLang="en-US" sz="4000" b="1">
                <a:solidFill>
                  <a:schemeClr val="bg1"/>
                </a:solidFill>
              </a:rPr>
              <a:t>遍历二叉树和线索二叉树</a:t>
            </a:r>
          </a:p>
        </p:txBody>
      </p:sp>
      <p:grpSp>
        <p:nvGrpSpPr>
          <p:cNvPr id="78" name="组合 77">
            <a:extLst>
              <a:ext uri="{FF2B5EF4-FFF2-40B4-BE49-F238E27FC236}">
                <a16:creationId xmlns:a16="http://schemas.microsoft.com/office/drawing/2014/main" id="{6DC2B756-9AEB-4FB9-9068-7B9D94AFA054}"/>
              </a:ext>
            </a:extLst>
          </p:cNvPr>
          <p:cNvGrpSpPr/>
          <p:nvPr/>
        </p:nvGrpSpPr>
        <p:grpSpPr>
          <a:xfrm>
            <a:off x="7267586" y="984234"/>
            <a:ext cx="841375" cy="764759"/>
            <a:chOff x="6355669" y="890589"/>
            <a:chExt cx="841375" cy="764759"/>
          </a:xfrm>
        </p:grpSpPr>
        <p:sp>
          <p:nvSpPr>
            <p:cNvPr id="79" name="Line 67">
              <a:extLst>
                <a:ext uri="{FF2B5EF4-FFF2-40B4-BE49-F238E27FC236}">
                  <a16:creationId xmlns:a16="http://schemas.microsoft.com/office/drawing/2014/main" id="{EF2ED5F5-D978-4F55-B3EC-B8876142AF8B}"/>
                </a:ext>
              </a:extLst>
            </p:cNvPr>
            <p:cNvSpPr>
              <a:spLocks noChangeShapeType="1"/>
            </p:cNvSpPr>
            <p:nvPr/>
          </p:nvSpPr>
          <p:spPr bwMode="auto">
            <a:xfrm flipH="1" flipV="1">
              <a:off x="6671104" y="890589"/>
              <a:ext cx="1586" cy="461962"/>
            </a:xfrm>
            <a:prstGeom prst="line">
              <a:avLst/>
            </a:prstGeom>
            <a:noFill/>
            <a:ln w="38100">
              <a:solidFill>
                <a:srgbClr val="FF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0" name="Text Box 68">
              <a:extLst>
                <a:ext uri="{FF2B5EF4-FFF2-40B4-BE49-F238E27FC236}">
                  <a16:creationId xmlns:a16="http://schemas.microsoft.com/office/drawing/2014/main" id="{45199B10-8E70-4C6A-84A7-65B237272491}"/>
                </a:ext>
              </a:extLst>
            </p:cNvPr>
            <p:cNvSpPr txBox="1">
              <a:spLocks noChangeArrowheads="1"/>
            </p:cNvSpPr>
            <p:nvPr/>
          </p:nvSpPr>
          <p:spPr bwMode="auto">
            <a:xfrm>
              <a:off x="6355669" y="1198148"/>
              <a:ext cx="841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solidFill>
                    <a:srgbClr val="FF3300"/>
                  </a:solidFill>
                </a:rPr>
                <a:t>pre</a:t>
              </a:r>
            </a:p>
          </p:txBody>
        </p:sp>
      </p:grpSp>
      <p:grpSp>
        <p:nvGrpSpPr>
          <p:cNvPr id="81" name="Group 70">
            <a:extLst>
              <a:ext uri="{FF2B5EF4-FFF2-40B4-BE49-F238E27FC236}">
                <a16:creationId xmlns:a16="http://schemas.microsoft.com/office/drawing/2014/main" id="{63235345-75D7-48A3-9218-9A085A45E32E}"/>
              </a:ext>
            </a:extLst>
          </p:cNvPr>
          <p:cNvGrpSpPr>
            <a:grpSpLocks/>
          </p:cNvGrpSpPr>
          <p:nvPr/>
        </p:nvGrpSpPr>
        <p:grpSpPr bwMode="auto">
          <a:xfrm>
            <a:off x="7722178" y="965621"/>
            <a:ext cx="546099" cy="757238"/>
            <a:chOff x="593" y="3127"/>
            <a:chExt cx="344" cy="477"/>
          </a:xfrm>
        </p:grpSpPr>
        <p:sp>
          <p:nvSpPr>
            <p:cNvPr id="82" name="Line 71">
              <a:extLst>
                <a:ext uri="{FF2B5EF4-FFF2-40B4-BE49-F238E27FC236}">
                  <a16:creationId xmlns:a16="http://schemas.microsoft.com/office/drawing/2014/main" id="{1AE81710-65DD-49CB-9424-D7BD41F74484}"/>
                </a:ext>
              </a:extLst>
            </p:cNvPr>
            <p:cNvSpPr>
              <a:spLocks noChangeShapeType="1"/>
            </p:cNvSpPr>
            <p:nvPr/>
          </p:nvSpPr>
          <p:spPr bwMode="auto">
            <a:xfrm flipH="1" flipV="1">
              <a:off x="660" y="3127"/>
              <a:ext cx="1" cy="291"/>
            </a:xfrm>
            <a:prstGeom prst="line">
              <a:avLst/>
            </a:prstGeom>
            <a:noFill/>
            <a:ln w="38100">
              <a:solidFill>
                <a:srgbClr val="FF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3" name="Text Box 72">
              <a:extLst>
                <a:ext uri="{FF2B5EF4-FFF2-40B4-BE49-F238E27FC236}">
                  <a16:creationId xmlns:a16="http://schemas.microsoft.com/office/drawing/2014/main" id="{15B86058-8A10-479D-866B-A011733AFC29}"/>
                </a:ext>
              </a:extLst>
            </p:cNvPr>
            <p:cNvSpPr txBox="1">
              <a:spLocks noChangeArrowheads="1"/>
            </p:cNvSpPr>
            <p:nvPr/>
          </p:nvSpPr>
          <p:spPr bwMode="auto">
            <a:xfrm>
              <a:off x="593" y="3316"/>
              <a:ext cx="3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solidFill>
                    <a:srgbClr val="FF0000"/>
                  </a:solidFill>
                </a:rPr>
                <a:t>p</a:t>
              </a:r>
            </a:p>
          </p:txBody>
        </p:sp>
      </p:grpSp>
      <p:sp>
        <p:nvSpPr>
          <p:cNvPr id="84" name="文本框 83">
            <a:extLst>
              <a:ext uri="{FF2B5EF4-FFF2-40B4-BE49-F238E27FC236}">
                <a16:creationId xmlns:a16="http://schemas.microsoft.com/office/drawing/2014/main" id="{5687D260-E0F5-4E50-833B-DEA3A8B68ACB}"/>
              </a:ext>
            </a:extLst>
          </p:cNvPr>
          <p:cNvSpPr txBox="1"/>
          <p:nvPr/>
        </p:nvSpPr>
        <p:spPr>
          <a:xfrm>
            <a:off x="5046611" y="500211"/>
            <a:ext cx="3382334" cy="4616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zh-CN" altLang="en-US" dirty="0"/>
              <a:t>中序遍历：</a:t>
            </a:r>
            <a:r>
              <a:rPr lang="en-US" altLang="zh-CN" dirty="0"/>
              <a:t>DGBAECF</a:t>
            </a:r>
            <a:endParaRPr lang="zh-CN" altLang="en-US" dirty="0"/>
          </a:p>
        </p:txBody>
      </p:sp>
      <p:sp>
        <p:nvSpPr>
          <p:cNvPr id="85" name="Freeform 74">
            <a:extLst>
              <a:ext uri="{FF2B5EF4-FFF2-40B4-BE49-F238E27FC236}">
                <a16:creationId xmlns:a16="http://schemas.microsoft.com/office/drawing/2014/main" id="{D52D8CB5-7020-4486-8DAA-9337A341C9CB}"/>
              </a:ext>
            </a:extLst>
          </p:cNvPr>
          <p:cNvSpPr>
            <a:spLocks/>
          </p:cNvSpPr>
          <p:nvPr/>
        </p:nvSpPr>
        <p:spPr bwMode="auto">
          <a:xfrm>
            <a:off x="649677" y="4355065"/>
            <a:ext cx="471488" cy="369888"/>
          </a:xfrm>
          <a:custGeom>
            <a:avLst/>
            <a:gdLst>
              <a:gd name="T0" fmla="*/ 2147483647 w 297"/>
              <a:gd name="T1" fmla="*/ 2147483647 h 529"/>
              <a:gd name="T2" fmla="*/ 2147483647 w 297"/>
              <a:gd name="T3" fmla="*/ 2147483647 h 529"/>
              <a:gd name="T4" fmla="*/ 0 w 297"/>
              <a:gd name="T5" fmla="*/ 0 h 529"/>
              <a:gd name="T6" fmla="*/ 0 60000 65536"/>
              <a:gd name="T7" fmla="*/ 0 60000 65536"/>
              <a:gd name="T8" fmla="*/ 0 60000 65536"/>
            </a:gdLst>
            <a:ahLst/>
            <a:cxnLst>
              <a:cxn ang="T6">
                <a:pos x="T0" y="T1"/>
              </a:cxn>
              <a:cxn ang="T7">
                <a:pos x="T2" y="T3"/>
              </a:cxn>
              <a:cxn ang="T8">
                <a:pos x="T4" y="T5"/>
              </a:cxn>
            </a:cxnLst>
            <a:rect l="0" t="0" r="r" b="b"/>
            <a:pathLst>
              <a:path w="297" h="529">
                <a:moveTo>
                  <a:pt x="297" y="529"/>
                </a:moveTo>
                <a:cubicBezTo>
                  <a:pt x="283" y="476"/>
                  <a:pt x="261" y="301"/>
                  <a:pt x="212" y="213"/>
                </a:cubicBezTo>
                <a:cubicBezTo>
                  <a:pt x="163" y="125"/>
                  <a:pt x="44" y="44"/>
                  <a:pt x="0" y="0"/>
                </a:cubicBezTo>
              </a:path>
            </a:pathLst>
          </a:custGeom>
          <a:noFill/>
          <a:ln w="38100" cap="flat" cmpd="sng">
            <a:solidFill>
              <a:srgbClr val="FF33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43790"/>
                                        </p:tgtEl>
                                        <p:attrNameLst>
                                          <p:attrName>style.visibility</p:attrName>
                                        </p:attrNameLst>
                                      </p:cBhvr>
                                      <p:to>
                                        <p:strVal val="visible"/>
                                      </p:to>
                                    </p:set>
                                    <p:animEffect transition="in" filter="wipe(down)">
                                      <p:cBhvr>
                                        <p:cTn id="7" dur="500"/>
                                        <p:tgtEl>
                                          <p:spTgt spid="243790"/>
                                        </p:tgtEl>
                                      </p:cBhvr>
                                    </p:animEffect>
                                  </p:childTnLst>
                                </p:cTn>
                              </p:par>
                              <p:par>
                                <p:cTn id="8" presetID="1" presetClass="entr" presetSubtype="0" fill="hold" nodeType="withEffect">
                                  <p:stCondLst>
                                    <p:cond delay="0"/>
                                  </p:stCondLst>
                                  <p:childTnLst>
                                    <p:set>
                                      <p:cBhvr>
                                        <p:cTn id="9" dur="1" fill="hold">
                                          <p:stCondLst>
                                            <p:cond delay="0"/>
                                          </p:stCondLst>
                                        </p:cTn>
                                        <p:tgtEl>
                                          <p:spTgt spid="8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43791"/>
                                        </p:tgtEl>
                                        <p:attrNameLst>
                                          <p:attrName>style.visibility</p:attrName>
                                        </p:attrNameLst>
                                      </p:cBhvr>
                                      <p:to>
                                        <p:strVal val="visible"/>
                                      </p:to>
                                    </p:set>
                                    <p:animEffect transition="in" filter="wipe(down)">
                                      <p:cBhvr>
                                        <p:cTn id="14" dur="500"/>
                                        <p:tgtEl>
                                          <p:spTgt spid="243791"/>
                                        </p:tgtEl>
                                      </p:cBhvr>
                                    </p:animEffect>
                                  </p:childTnLst>
                                </p:cTn>
                              </p:par>
                              <p:par>
                                <p:cTn id="15" presetID="1" presetClass="entr" presetSubtype="0" fill="hold"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243749"/>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nodeType="clickEffect">
                                  <p:stCondLst>
                                    <p:cond delay="0"/>
                                  </p:stCondLst>
                                  <p:childTnLst>
                                    <p:set>
                                      <p:cBhvr>
                                        <p:cTn id="24" dur="1" fill="hold">
                                          <p:stCondLst>
                                            <p:cond delay="0"/>
                                          </p:stCondLst>
                                        </p:cTn>
                                        <p:tgtEl>
                                          <p:spTgt spid="243793"/>
                                        </p:tgtEl>
                                        <p:attrNameLst>
                                          <p:attrName>style.visibility</p:attrName>
                                        </p:attrNameLst>
                                      </p:cBhvr>
                                      <p:to>
                                        <p:strVal val="visible"/>
                                      </p:to>
                                    </p:set>
                                    <p:animEffect transition="in" filter="wipe(down)">
                                      <p:cBhvr>
                                        <p:cTn id="25" dur="500"/>
                                        <p:tgtEl>
                                          <p:spTgt spid="2437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49"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4">
            <a:extLst>
              <a:ext uri="{FF2B5EF4-FFF2-40B4-BE49-F238E27FC236}">
                <a16:creationId xmlns:a16="http://schemas.microsoft.com/office/drawing/2014/main" id="{BEC2B6F4-0F6F-45DB-8BDE-4290522FE969}"/>
              </a:ext>
            </a:extLst>
          </p:cNvPr>
          <p:cNvSpPr>
            <a:spLocks noChangeArrowheads="1"/>
          </p:cNvSpPr>
          <p:nvPr/>
        </p:nvSpPr>
        <p:spPr bwMode="auto">
          <a:xfrm>
            <a:off x="3187700" y="2105025"/>
            <a:ext cx="2339975" cy="395288"/>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chemeClr val="bg1"/>
              </a:solidFill>
            </a:endParaRPr>
          </a:p>
        </p:txBody>
      </p:sp>
      <p:sp>
        <p:nvSpPr>
          <p:cNvPr id="102403" name="Rectangle 5">
            <a:extLst>
              <a:ext uri="{FF2B5EF4-FFF2-40B4-BE49-F238E27FC236}">
                <a16:creationId xmlns:a16="http://schemas.microsoft.com/office/drawing/2014/main" id="{6490FEA0-3113-4DD2-994F-748C396ADCA7}"/>
              </a:ext>
            </a:extLst>
          </p:cNvPr>
          <p:cNvSpPr>
            <a:spLocks noChangeArrowheads="1"/>
          </p:cNvSpPr>
          <p:nvPr/>
        </p:nvSpPr>
        <p:spPr bwMode="auto">
          <a:xfrm>
            <a:off x="4154488" y="2105025"/>
            <a:ext cx="450850" cy="395288"/>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A</a:t>
            </a:r>
          </a:p>
        </p:txBody>
      </p:sp>
      <p:sp>
        <p:nvSpPr>
          <p:cNvPr id="102404" name="Line 6">
            <a:extLst>
              <a:ext uri="{FF2B5EF4-FFF2-40B4-BE49-F238E27FC236}">
                <a16:creationId xmlns:a16="http://schemas.microsoft.com/office/drawing/2014/main" id="{EC61D6E3-1248-4014-A35A-37476E33A734}"/>
              </a:ext>
            </a:extLst>
          </p:cNvPr>
          <p:cNvSpPr>
            <a:spLocks noChangeShapeType="1"/>
          </p:cNvSpPr>
          <p:nvPr/>
        </p:nvSpPr>
        <p:spPr bwMode="auto">
          <a:xfrm>
            <a:off x="3917950" y="1592263"/>
            <a:ext cx="241300" cy="482600"/>
          </a:xfrm>
          <a:prstGeom prst="line">
            <a:avLst/>
          </a:prstGeom>
          <a:noFill/>
          <a:ln w="2857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405" name="Freeform 8">
            <a:extLst>
              <a:ext uri="{FF2B5EF4-FFF2-40B4-BE49-F238E27FC236}">
                <a16:creationId xmlns:a16="http://schemas.microsoft.com/office/drawing/2014/main" id="{715B9B30-A7DD-41BD-B42B-D531CC4EE1FC}"/>
              </a:ext>
            </a:extLst>
          </p:cNvPr>
          <p:cNvSpPr>
            <a:spLocks/>
          </p:cNvSpPr>
          <p:nvPr/>
        </p:nvSpPr>
        <p:spPr bwMode="auto">
          <a:xfrm>
            <a:off x="4848225" y="2441575"/>
            <a:ext cx="655638" cy="723900"/>
          </a:xfrm>
          <a:custGeom>
            <a:avLst/>
            <a:gdLst>
              <a:gd name="T0" fmla="*/ 0 w 469"/>
              <a:gd name="T1" fmla="*/ 0 h 544"/>
              <a:gd name="T2" fmla="*/ 2147483647 w 469"/>
              <a:gd name="T3" fmla="*/ 2147483647 h 544"/>
              <a:gd name="T4" fmla="*/ 0 60000 65536"/>
              <a:gd name="T5" fmla="*/ 0 60000 65536"/>
            </a:gdLst>
            <a:ahLst/>
            <a:cxnLst>
              <a:cxn ang="T4">
                <a:pos x="T0" y="T1"/>
              </a:cxn>
              <a:cxn ang="T5">
                <a:pos x="T2" y="T3"/>
              </a:cxn>
            </a:cxnLst>
            <a:rect l="0" t="0" r="r" b="b"/>
            <a:pathLst>
              <a:path w="469" h="544">
                <a:moveTo>
                  <a:pt x="0" y="0"/>
                </a:moveTo>
                <a:lnTo>
                  <a:pt x="469" y="544"/>
                </a:lnTo>
              </a:path>
            </a:pathLst>
          </a:custGeom>
          <a:noFill/>
          <a:ln w="28575" cmpd="sng">
            <a:solidFill>
              <a:srgbClr val="000000"/>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406" name="Line 9">
            <a:extLst>
              <a:ext uri="{FF2B5EF4-FFF2-40B4-BE49-F238E27FC236}">
                <a16:creationId xmlns:a16="http://schemas.microsoft.com/office/drawing/2014/main" id="{EE8B0DF0-237D-4A3B-A9A7-CFEA07E0CD77}"/>
              </a:ext>
            </a:extLst>
          </p:cNvPr>
          <p:cNvSpPr>
            <a:spLocks noChangeShapeType="1"/>
          </p:cNvSpPr>
          <p:nvPr/>
        </p:nvSpPr>
        <p:spPr bwMode="auto">
          <a:xfrm>
            <a:off x="3679825" y="2111375"/>
            <a:ext cx="0" cy="398463"/>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102407" name="Line 10">
            <a:extLst>
              <a:ext uri="{FF2B5EF4-FFF2-40B4-BE49-F238E27FC236}">
                <a16:creationId xmlns:a16="http://schemas.microsoft.com/office/drawing/2014/main" id="{42CF06E2-7099-4F30-930F-AF2A3A623023}"/>
              </a:ext>
            </a:extLst>
          </p:cNvPr>
          <p:cNvSpPr>
            <a:spLocks noChangeShapeType="1"/>
          </p:cNvSpPr>
          <p:nvPr/>
        </p:nvSpPr>
        <p:spPr bwMode="auto">
          <a:xfrm>
            <a:off x="5078413" y="2098675"/>
            <a:ext cx="0" cy="398463"/>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102408" name="Rectangle 11">
            <a:extLst>
              <a:ext uri="{FF2B5EF4-FFF2-40B4-BE49-F238E27FC236}">
                <a16:creationId xmlns:a16="http://schemas.microsoft.com/office/drawing/2014/main" id="{ECDBBC0D-CE88-48D8-A4FE-B62C24B71E5E}"/>
              </a:ext>
            </a:extLst>
          </p:cNvPr>
          <p:cNvSpPr>
            <a:spLocks noChangeArrowheads="1"/>
          </p:cNvSpPr>
          <p:nvPr/>
        </p:nvSpPr>
        <p:spPr bwMode="auto">
          <a:xfrm>
            <a:off x="768350" y="3270250"/>
            <a:ext cx="2339975" cy="395288"/>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chemeClr val="bg1"/>
              </a:solidFill>
            </a:endParaRPr>
          </a:p>
        </p:txBody>
      </p:sp>
      <p:sp>
        <p:nvSpPr>
          <p:cNvPr id="102409" name="Rectangle 12">
            <a:extLst>
              <a:ext uri="{FF2B5EF4-FFF2-40B4-BE49-F238E27FC236}">
                <a16:creationId xmlns:a16="http://schemas.microsoft.com/office/drawing/2014/main" id="{A730F6F5-ABFD-471D-98CE-C41EA4B065F9}"/>
              </a:ext>
            </a:extLst>
          </p:cNvPr>
          <p:cNvSpPr>
            <a:spLocks noChangeArrowheads="1"/>
          </p:cNvSpPr>
          <p:nvPr/>
        </p:nvSpPr>
        <p:spPr bwMode="auto">
          <a:xfrm>
            <a:off x="1735138" y="3270250"/>
            <a:ext cx="450850" cy="395288"/>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B</a:t>
            </a:r>
          </a:p>
        </p:txBody>
      </p:sp>
      <p:sp>
        <p:nvSpPr>
          <p:cNvPr id="102410" name="Line 13">
            <a:extLst>
              <a:ext uri="{FF2B5EF4-FFF2-40B4-BE49-F238E27FC236}">
                <a16:creationId xmlns:a16="http://schemas.microsoft.com/office/drawing/2014/main" id="{DF3F312D-D5C5-4AE3-8324-62E7CFEBF0F6}"/>
              </a:ext>
            </a:extLst>
          </p:cNvPr>
          <p:cNvSpPr>
            <a:spLocks noChangeShapeType="1"/>
          </p:cNvSpPr>
          <p:nvPr/>
        </p:nvSpPr>
        <p:spPr bwMode="auto">
          <a:xfrm>
            <a:off x="1260475" y="3276600"/>
            <a:ext cx="0" cy="398463"/>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102411" name="Line 14">
            <a:extLst>
              <a:ext uri="{FF2B5EF4-FFF2-40B4-BE49-F238E27FC236}">
                <a16:creationId xmlns:a16="http://schemas.microsoft.com/office/drawing/2014/main" id="{1C4181AE-DCBA-430D-ABC7-533B03B4F417}"/>
              </a:ext>
            </a:extLst>
          </p:cNvPr>
          <p:cNvSpPr>
            <a:spLocks noChangeShapeType="1"/>
          </p:cNvSpPr>
          <p:nvPr/>
        </p:nvSpPr>
        <p:spPr bwMode="auto">
          <a:xfrm>
            <a:off x="2659063" y="3263900"/>
            <a:ext cx="0" cy="398463"/>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102412" name="Rectangle 15">
            <a:extLst>
              <a:ext uri="{FF2B5EF4-FFF2-40B4-BE49-F238E27FC236}">
                <a16:creationId xmlns:a16="http://schemas.microsoft.com/office/drawing/2014/main" id="{863B8D4E-9D5F-400B-94A7-5A0981410622}"/>
              </a:ext>
            </a:extLst>
          </p:cNvPr>
          <p:cNvSpPr>
            <a:spLocks noChangeArrowheads="1"/>
          </p:cNvSpPr>
          <p:nvPr/>
        </p:nvSpPr>
        <p:spPr bwMode="auto">
          <a:xfrm>
            <a:off x="5030788" y="3255963"/>
            <a:ext cx="2339975" cy="395287"/>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chemeClr val="bg1"/>
              </a:solidFill>
            </a:endParaRPr>
          </a:p>
        </p:txBody>
      </p:sp>
      <p:sp>
        <p:nvSpPr>
          <p:cNvPr id="102413" name="Rectangle 16">
            <a:extLst>
              <a:ext uri="{FF2B5EF4-FFF2-40B4-BE49-F238E27FC236}">
                <a16:creationId xmlns:a16="http://schemas.microsoft.com/office/drawing/2014/main" id="{829FECB8-0019-4945-A14E-B6B54F4F7678}"/>
              </a:ext>
            </a:extLst>
          </p:cNvPr>
          <p:cNvSpPr>
            <a:spLocks noChangeArrowheads="1"/>
          </p:cNvSpPr>
          <p:nvPr/>
        </p:nvSpPr>
        <p:spPr bwMode="auto">
          <a:xfrm>
            <a:off x="5997575" y="3255963"/>
            <a:ext cx="450850" cy="395287"/>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C</a:t>
            </a:r>
          </a:p>
        </p:txBody>
      </p:sp>
      <p:sp>
        <p:nvSpPr>
          <p:cNvPr id="102414" name="Line 17">
            <a:extLst>
              <a:ext uri="{FF2B5EF4-FFF2-40B4-BE49-F238E27FC236}">
                <a16:creationId xmlns:a16="http://schemas.microsoft.com/office/drawing/2014/main" id="{2A01EBC3-7CEA-49A0-9EE0-67EAA7ED9DD5}"/>
              </a:ext>
            </a:extLst>
          </p:cNvPr>
          <p:cNvSpPr>
            <a:spLocks noChangeShapeType="1"/>
          </p:cNvSpPr>
          <p:nvPr/>
        </p:nvSpPr>
        <p:spPr bwMode="auto">
          <a:xfrm>
            <a:off x="5522913" y="3262313"/>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102415" name="Line 18">
            <a:extLst>
              <a:ext uri="{FF2B5EF4-FFF2-40B4-BE49-F238E27FC236}">
                <a16:creationId xmlns:a16="http://schemas.microsoft.com/office/drawing/2014/main" id="{D8DC8029-2A83-41EE-8AC9-F648697AA57D}"/>
              </a:ext>
            </a:extLst>
          </p:cNvPr>
          <p:cNvSpPr>
            <a:spLocks noChangeShapeType="1"/>
          </p:cNvSpPr>
          <p:nvPr/>
        </p:nvSpPr>
        <p:spPr bwMode="auto">
          <a:xfrm>
            <a:off x="6921500" y="3249613"/>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102416" name="Rectangle 19">
            <a:extLst>
              <a:ext uri="{FF2B5EF4-FFF2-40B4-BE49-F238E27FC236}">
                <a16:creationId xmlns:a16="http://schemas.microsoft.com/office/drawing/2014/main" id="{5945081E-2439-407C-AACA-FCB732A91205}"/>
              </a:ext>
            </a:extLst>
          </p:cNvPr>
          <p:cNvSpPr>
            <a:spLocks noChangeArrowheads="1"/>
          </p:cNvSpPr>
          <p:nvPr/>
        </p:nvSpPr>
        <p:spPr bwMode="auto">
          <a:xfrm>
            <a:off x="457200" y="4583113"/>
            <a:ext cx="2339975" cy="395287"/>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chemeClr val="bg1"/>
              </a:solidFill>
            </a:endParaRPr>
          </a:p>
        </p:txBody>
      </p:sp>
      <p:sp>
        <p:nvSpPr>
          <p:cNvPr id="102417" name="Rectangle 20">
            <a:extLst>
              <a:ext uri="{FF2B5EF4-FFF2-40B4-BE49-F238E27FC236}">
                <a16:creationId xmlns:a16="http://schemas.microsoft.com/office/drawing/2014/main" id="{782A5730-2071-4C6C-B2E1-04C096FDC15A}"/>
              </a:ext>
            </a:extLst>
          </p:cNvPr>
          <p:cNvSpPr>
            <a:spLocks noChangeArrowheads="1"/>
          </p:cNvSpPr>
          <p:nvPr/>
        </p:nvSpPr>
        <p:spPr bwMode="auto">
          <a:xfrm>
            <a:off x="1423988" y="4583113"/>
            <a:ext cx="450850" cy="395287"/>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D</a:t>
            </a:r>
          </a:p>
        </p:txBody>
      </p:sp>
      <p:sp>
        <p:nvSpPr>
          <p:cNvPr id="102418" name="Line 21">
            <a:extLst>
              <a:ext uri="{FF2B5EF4-FFF2-40B4-BE49-F238E27FC236}">
                <a16:creationId xmlns:a16="http://schemas.microsoft.com/office/drawing/2014/main" id="{34395A72-CF84-4391-BDAF-39166B3DF489}"/>
              </a:ext>
            </a:extLst>
          </p:cNvPr>
          <p:cNvSpPr>
            <a:spLocks noChangeShapeType="1"/>
          </p:cNvSpPr>
          <p:nvPr/>
        </p:nvSpPr>
        <p:spPr bwMode="auto">
          <a:xfrm>
            <a:off x="949325" y="4589463"/>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102419" name="Line 22">
            <a:extLst>
              <a:ext uri="{FF2B5EF4-FFF2-40B4-BE49-F238E27FC236}">
                <a16:creationId xmlns:a16="http://schemas.microsoft.com/office/drawing/2014/main" id="{A7225445-CE3F-4518-83E8-24183D5F6562}"/>
              </a:ext>
            </a:extLst>
          </p:cNvPr>
          <p:cNvSpPr>
            <a:spLocks noChangeShapeType="1"/>
          </p:cNvSpPr>
          <p:nvPr/>
        </p:nvSpPr>
        <p:spPr bwMode="auto">
          <a:xfrm>
            <a:off x="2347913" y="4576763"/>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102420" name="Rectangle 23">
            <a:extLst>
              <a:ext uri="{FF2B5EF4-FFF2-40B4-BE49-F238E27FC236}">
                <a16:creationId xmlns:a16="http://schemas.microsoft.com/office/drawing/2014/main" id="{C93BBDC2-1723-4C2C-9DD5-2E967B78689F}"/>
              </a:ext>
            </a:extLst>
          </p:cNvPr>
          <p:cNvSpPr>
            <a:spLocks noChangeArrowheads="1"/>
          </p:cNvSpPr>
          <p:nvPr/>
        </p:nvSpPr>
        <p:spPr bwMode="auto">
          <a:xfrm>
            <a:off x="3332163" y="4567238"/>
            <a:ext cx="2339975" cy="395287"/>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chemeClr val="bg1"/>
              </a:solidFill>
            </a:endParaRPr>
          </a:p>
        </p:txBody>
      </p:sp>
      <p:sp>
        <p:nvSpPr>
          <p:cNvPr id="102421" name="Rectangle 24">
            <a:extLst>
              <a:ext uri="{FF2B5EF4-FFF2-40B4-BE49-F238E27FC236}">
                <a16:creationId xmlns:a16="http://schemas.microsoft.com/office/drawing/2014/main" id="{54F97731-94C5-4998-97B1-EFD46629590A}"/>
              </a:ext>
            </a:extLst>
          </p:cNvPr>
          <p:cNvSpPr>
            <a:spLocks noChangeArrowheads="1"/>
          </p:cNvSpPr>
          <p:nvPr/>
        </p:nvSpPr>
        <p:spPr bwMode="auto">
          <a:xfrm>
            <a:off x="4298950" y="4567238"/>
            <a:ext cx="450850" cy="395287"/>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E</a:t>
            </a:r>
          </a:p>
        </p:txBody>
      </p:sp>
      <p:sp>
        <p:nvSpPr>
          <p:cNvPr id="102422" name="Line 25">
            <a:extLst>
              <a:ext uri="{FF2B5EF4-FFF2-40B4-BE49-F238E27FC236}">
                <a16:creationId xmlns:a16="http://schemas.microsoft.com/office/drawing/2014/main" id="{7E7F4339-D3B0-48F2-A6E9-036E6257EA2C}"/>
              </a:ext>
            </a:extLst>
          </p:cNvPr>
          <p:cNvSpPr>
            <a:spLocks noChangeShapeType="1"/>
          </p:cNvSpPr>
          <p:nvPr/>
        </p:nvSpPr>
        <p:spPr bwMode="auto">
          <a:xfrm>
            <a:off x="3824288" y="4573588"/>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102423" name="Line 26">
            <a:extLst>
              <a:ext uri="{FF2B5EF4-FFF2-40B4-BE49-F238E27FC236}">
                <a16:creationId xmlns:a16="http://schemas.microsoft.com/office/drawing/2014/main" id="{A6C5E5A9-1040-438C-AD57-CB19291CF91A}"/>
              </a:ext>
            </a:extLst>
          </p:cNvPr>
          <p:cNvSpPr>
            <a:spLocks noChangeShapeType="1"/>
          </p:cNvSpPr>
          <p:nvPr/>
        </p:nvSpPr>
        <p:spPr bwMode="auto">
          <a:xfrm>
            <a:off x="5222875" y="4560888"/>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102424" name="Rectangle 27">
            <a:extLst>
              <a:ext uri="{FF2B5EF4-FFF2-40B4-BE49-F238E27FC236}">
                <a16:creationId xmlns:a16="http://schemas.microsoft.com/office/drawing/2014/main" id="{1F1F3B67-DD24-41E8-BA51-29AA6541C45A}"/>
              </a:ext>
            </a:extLst>
          </p:cNvPr>
          <p:cNvSpPr>
            <a:spLocks noChangeArrowheads="1"/>
          </p:cNvSpPr>
          <p:nvPr/>
        </p:nvSpPr>
        <p:spPr bwMode="auto">
          <a:xfrm>
            <a:off x="6461125" y="4567238"/>
            <a:ext cx="2339975" cy="395287"/>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chemeClr val="bg1"/>
              </a:solidFill>
            </a:endParaRPr>
          </a:p>
        </p:txBody>
      </p:sp>
      <p:sp>
        <p:nvSpPr>
          <p:cNvPr id="102425" name="Rectangle 28">
            <a:extLst>
              <a:ext uri="{FF2B5EF4-FFF2-40B4-BE49-F238E27FC236}">
                <a16:creationId xmlns:a16="http://schemas.microsoft.com/office/drawing/2014/main" id="{822899F5-28E0-4C0C-9317-2DEBF242EAAA}"/>
              </a:ext>
            </a:extLst>
          </p:cNvPr>
          <p:cNvSpPr>
            <a:spLocks noChangeArrowheads="1"/>
          </p:cNvSpPr>
          <p:nvPr/>
        </p:nvSpPr>
        <p:spPr bwMode="auto">
          <a:xfrm>
            <a:off x="7427913" y="4567238"/>
            <a:ext cx="450850" cy="395287"/>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F</a:t>
            </a:r>
          </a:p>
        </p:txBody>
      </p:sp>
      <p:sp>
        <p:nvSpPr>
          <p:cNvPr id="102426" name="Line 29">
            <a:extLst>
              <a:ext uri="{FF2B5EF4-FFF2-40B4-BE49-F238E27FC236}">
                <a16:creationId xmlns:a16="http://schemas.microsoft.com/office/drawing/2014/main" id="{2C6E0F9E-2121-48FB-BDF0-8445C23AA220}"/>
              </a:ext>
            </a:extLst>
          </p:cNvPr>
          <p:cNvSpPr>
            <a:spLocks noChangeShapeType="1"/>
          </p:cNvSpPr>
          <p:nvPr/>
        </p:nvSpPr>
        <p:spPr bwMode="auto">
          <a:xfrm>
            <a:off x="6953250" y="4573588"/>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102427" name="Line 30">
            <a:extLst>
              <a:ext uri="{FF2B5EF4-FFF2-40B4-BE49-F238E27FC236}">
                <a16:creationId xmlns:a16="http://schemas.microsoft.com/office/drawing/2014/main" id="{89A92445-302D-4B1D-99FE-D7404443620A}"/>
              </a:ext>
            </a:extLst>
          </p:cNvPr>
          <p:cNvSpPr>
            <a:spLocks noChangeShapeType="1"/>
          </p:cNvSpPr>
          <p:nvPr/>
        </p:nvSpPr>
        <p:spPr bwMode="auto">
          <a:xfrm>
            <a:off x="8351838" y="4560888"/>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102428" name="Rectangle 31">
            <a:extLst>
              <a:ext uri="{FF2B5EF4-FFF2-40B4-BE49-F238E27FC236}">
                <a16:creationId xmlns:a16="http://schemas.microsoft.com/office/drawing/2014/main" id="{2EC22E1A-10A2-410D-B84D-E1D363D3017D}"/>
              </a:ext>
            </a:extLst>
          </p:cNvPr>
          <p:cNvSpPr>
            <a:spLocks noChangeArrowheads="1"/>
          </p:cNvSpPr>
          <p:nvPr/>
        </p:nvSpPr>
        <p:spPr bwMode="auto">
          <a:xfrm>
            <a:off x="2081213" y="5792788"/>
            <a:ext cx="2339975" cy="395287"/>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chemeClr val="bg1"/>
              </a:solidFill>
            </a:endParaRPr>
          </a:p>
        </p:txBody>
      </p:sp>
      <p:sp>
        <p:nvSpPr>
          <p:cNvPr id="102429" name="Rectangle 32">
            <a:extLst>
              <a:ext uri="{FF2B5EF4-FFF2-40B4-BE49-F238E27FC236}">
                <a16:creationId xmlns:a16="http://schemas.microsoft.com/office/drawing/2014/main" id="{3A3BC932-083B-4435-9990-A4C7C63A8C88}"/>
              </a:ext>
            </a:extLst>
          </p:cNvPr>
          <p:cNvSpPr>
            <a:spLocks noChangeArrowheads="1"/>
          </p:cNvSpPr>
          <p:nvPr/>
        </p:nvSpPr>
        <p:spPr bwMode="auto">
          <a:xfrm>
            <a:off x="3048000" y="5792788"/>
            <a:ext cx="450850" cy="395287"/>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G</a:t>
            </a:r>
          </a:p>
        </p:txBody>
      </p:sp>
      <p:sp>
        <p:nvSpPr>
          <p:cNvPr id="102430" name="Line 33">
            <a:extLst>
              <a:ext uri="{FF2B5EF4-FFF2-40B4-BE49-F238E27FC236}">
                <a16:creationId xmlns:a16="http://schemas.microsoft.com/office/drawing/2014/main" id="{3B47C807-88EE-4FEA-B762-B65921F5B205}"/>
              </a:ext>
            </a:extLst>
          </p:cNvPr>
          <p:cNvSpPr>
            <a:spLocks noChangeShapeType="1"/>
          </p:cNvSpPr>
          <p:nvPr/>
        </p:nvSpPr>
        <p:spPr bwMode="auto">
          <a:xfrm>
            <a:off x="2573338" y="5799138"/>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102431" name="Line 34">
            <a:extLst>
              <a:ext uri="{FF2B5EF4-FFF2-40B4-BE49-F238E27FC236}">
                <a16:creationId xmlns:a16="http://schemas.microsoft.com/office/drawing/2014/main" id="{CF29DC98-0166-49A2-AE93-2E03449D85AA}"/>
              </a:ext>
            </a:extLst>
          </p:cNvPr>
          <p:cNvSpPr>
            <a:spLocks noChangeShapeType="1"/>
          </p:cNvSpPr>
          <p:nvPr/>
        </p:nvSpPr>
        <p:spPr bwMode="auto">
          <a:xfrm>
            <a:off x="3971925" y="5786438"/>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102432" name="Rectangle 35">
            <a:extLst>
              <a:ext uri="{FF2B5EF4-FFF2-40B4-BE49-F238E27FC236}">
                <a16:creationId xmlns:a16="http://schemas.microsoft.com/office/drawing/2014/main" id="{B1146E9F-C85F-4A4E-9E7E-B790FE15133F}"/>
              </a:ext>
            </a:extLst>
          </p:cNvPr>
          <p:cNvSpPr>
            <a:spLocks noChangeArrowheads="1"/>
          </p:cNvSpPr>
          <p:nvPr/>
        </p:nvSpPr>
        <p:spPr bwMode="auto">
          <a:xfrm>
            <a:off x="1009650" y="455295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bg1"/>
                </a:solidFill>
              </a:rPr>
              <a:t>∧</a:t>
            </a:r>
          </a:p>
        </p:txBody>
      </p:sp>
      <p:sp>
        <p:nvSpPr>
          <p:cNvPr id="244773" name="Rectangle 37">
            <a:extLst>
              <a:ext uri="{FF2B5EF4-FFF2-40B4-BE49-F238E27FC236}">
                <a16:creationId xmlns:a16="http://schemas.microsoft.com/office/drawing/2014/main" id="{AB0E28E8-C69F-4973-B279-F2A0C18E9A91}"/>
              </a:ext>
            </a:extLst>
          </p:cNvPr>
          <p:cNvSpPr>
            <a:spLocks noChangeArrowheads="1"/>
          </p:cNvSpPr>
          <p:nvPr/>
        </p:nvSpPr>
        <p:spPr bwMode="auto">
          <a:xfrm>
            <a:off x="7000875" y="456723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bg1"/>
                </a:solidFill>
              </a:rPr>
              <a:t>∧</a:t>
            </a:r>
          </a:p>
        </p:txBody>
      </p:sp>
      <p:sp>
        <p:nvSpPr>
          <p:cNvPr id="102434" name="Rectangle 38">
            <a:extLst>
              <a:ext uri="{FF2B5EF4-FFF2-40B4-BE49-F238E27FC236}">
                <a16:creationId xmlns:a16="http://schemas.microsoft.com/office/drawing/2014/main" id="{491B1358-7447-4EFA-8CC4-0200D54176FB}"/>
              </a:ext>
            </a:extLst>
          </p:cNvPr>
          <p:cNvSpPr>
            <a:spLocks noChangeArrowheads="1"/>
          </p:cNvSpPr>
          <p:nvPr/>
        </p:nvSpPr>
        <p:spPr bwMode="auto">
          <a:xfrm>
            <a:off x="7900988" y="456723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bg1"/>
                </a:solidFill>
              </a:rPr>
              <a:t>∧</a:t>
            </a:r>
          </a:p>
        </p:txBody>
      </p:sp>
      <p:sp>
        <p:nvSpPr>
          <p:cNvPr id="102435" name="Rectangle 39">
            <a:extLst>
              <a:ext uri="{FF2B5EF4-FFF2-40B4-BE49-F238E27FC236}">
                <a16:creationId xmlns:a16="http://schemas.microsoft.com/office/drawing/2014/main" id="{6313059B-0678-41BD-A95A-CA4FD4E27101}"/>
              </a:ext>
            </a:extLst>
          </p:cNvPr>
          <p:cNvSpPr>
            <a:spLocks noChangeArrowheads="1"/>
          </p:cNvSpPr>
          <p:nvPr/>
        </p:nvSpPr>
        <p:spPr bwMode="auto">
          <a:xfrm>
            <a:off x="3222625" y="2117725"/>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102436" name="Rectangle 40">
            <a:extLst>
              <a:ext uri="{FF2B5EF4-FFF2-40B4-BE49-F238E27FC236}">
                <a16:creationId xmlns:a16="http://schemas.microsoft.com/office/drawing/2014/main" id="{1B2996E6-8B6B-4B32-94C3-E92638264777}"/>
              </a:ext>
            </a:extLst>
          </p:cNvPr>
          <p:cNvSpPr>
            <a:spLocks noChangeArrowheads="1"/>
          </p:cNvSpPr>
          <p:nvPr/>
        </p:nvSpPr>
        <p:spPr bwMode="auto">
          <a:xfrm>
            <a:off x="5110163" y="210343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102437" name="Rectangle 41">
            <a:extLst>
              <a:ext uri="{FF2B5EF4-FFF2-40B4-BE49-F238E27FC236}">
                <a16:creationId xmlns:a16="http://schemas.microsoft.com/office/drawing/2014/main" id="{11886B61-CDB2-4FDA-957C-2238FA051E6E}"/>
              </a:ext>
            </a:extLst>
          </p:cNvPr>
          <p:cNvSpPr>
            <a:spLocks noChangeArrowheads="1"/>
          </p:cNvSpPr>
          <p:nvPr/>
        </p:nvSpPr>
        <p:spPr bwMode="auto">
          <a:xfrm>
            <a:off x="803275" y="328295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102438" name="Rectangle 42">
            <a:extLst>
              <a:ext uri="{FF2B5EF4-FFF2-40B4-BE49-F238E27FC236}">
                <a16:creationId xmlns:a16="http://schemas.microsoft.com/office/drawing/2014/main" id="{9BC6CB70-E804-46FF-B62B-2B6997F60239}"/>
              </a:ext>
            </a:extLst>
          </p:cNvPr>
          <p:cNvSpPr>
            <a:spLocks noChangeArrowheads="1"/>
          </p:cNvSpPr>
          <p:nvPr/>
        </p:nvSpPr>
        <p:spPr bwMode="auto">
          <a:xfrm>
            <a:off x="2692400" y="328295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102439" name="Rectangle 43">
            <a:extLst>
              <a:ext uri="{FF2B5EF4-FFF2-40B4-BE49-F238E27FC236}">
                <a16:creationId xmlns:a16="http://schemas.microsoft.com/office/drawing/2014/main" id="{54EEA645-EC33-4831-B811-736E314D9CF2}"/>
              </a:ext>
            </a:extLst>
          </p:cNvPr>
          <p:cNvSpPr>
            <a:spLocks noChangeArrowheads="1"/>
          </p:cNvSpPr>
          <p:nvPr/>
        </p:nvSpPr>
        <p:spPr bwMode="auto">
          <a:xfrm>
            <a:off x="5065713" y="3268663"/>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102440" name="Rectangle 44">
            <a:extLst>
              <a:ext uri="{FF2B5EF4-FFF2-40B4-BE49-F238E27FC236}">
                <a16:creationId xmlns:a16="http://schemas.microsoft.com/office/drawing/2014/main" id="{31E92E2A-036D-42FA-806B-062AA688E2AD}"/>
              </a:ext>
            </a:extLst>
          </p:cNvPr>
          <p:cNvSpPr>
            <a:spLocks noChangeArrowheads="1"/>
          </p:cNvSpPr>
          <p:nvPr/>
        </p:nvSpPr>
        <p:spPr bwMode="auto">
          <a:xfrm>
            <a:off x="6969125" y="325278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102441" name="Rectangle 45">
            <a:extLst>
              <a:ext uri="{FF2B5EF4-FFF2-40B4-BE49-F238E27FC236}">
                <a16:creationId xmlns:a16="http://schemas.microsoft.com/office/drawing/2014/main" id="{11A00E9C-F8DA-48EC-A09A-D65A8F4DE89D}"/>
              </a:ext>
            </a:extLst>
          </p:cNvPr>
          <p:cNvSpPr>
            <a:spLocks noChangeArrowheads="1"/>
          </p:cNvSpPr>
          <p:nvPr/>
        </p:nvSpPr>
        <p:spPr bwMode="auto">
          <a:xfrm>
            <a:off x="8378825" y="456565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102442" name="Rectangle 46">
            <a:extLst>
              <a:ext uri="{FF2B5EF4-FFF2-40B4-BE49-F238E27FC236}">
                <a16:creationId xmlns:a16="http://schemas.microsoft.com/office/drawing/2014/main" id="{9DDA6BD1-AF53-4361-B8BC-B0599A11FFB7}"/>
              </a:ext>
            </a:extLst>
          </p:cNvPr>
          <p:cNvSpPr>
            <a:spLocks noChangeArrowheads="1"/>
          </p:cNvSpPr>
          <p:nvPr/>
        </p:nvSpPr>
        <p:spPr bwMode="auto">
          <a:xfrm>
            <a:off x="6505575" y="4581525"/>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102443" name="Rectangle 47">
            <a:extLst>
              <a:ext uri="{FF2B5EF4-FFF2-40B4-BE49-F238E27FC236}">
                <a16:creationId xmlns:a16="http://schemas.microsoft.com/office/drawing/2014/main" id="{7E0C9200-F2F2-46A3-9252-FFAED5234D65}"/>
              </a:ext>
            </a:extLst>
          </p:cNvPr>
          <p:cNvSpPr>
            <a:spLocks noChangeArrowheads="1"/>
          </p:cNvSpPr>
          <p:nvPr/>
        </p:nvSpPr>
        <p:spPr bwMode="auto">
          <a:xfrm>
            <a:off x="5281613" y="456565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102444" name="Rectangle 48">
            <a:extLst>
              <a:ext uri="{FF2B5EF4-FFF2-40B4-BE49-F238E27FC236}">
                <a16:creationId xmlns:a16="http://schemas.microsoft.com/office/drawing/2014/main" id="{37FA0F6C-5605-423A-B394-70BCF6C64CE9}"/>
              </a:ext>
            </a:extLst>
          </p:cNvPr>
          <p:cNvSpPr>
            <a:spLocks noChangeArrowheads="1"/>
          </p:cNvSpPr>
          <p:nvPr/>
        </p:nvSpPr>
        <p:spPr bwMode="auto">
          <a:xfrm>
            <a:off x="3363913" y="4581525"/>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102445" name="Rectangle 49">
            <a:extLst>
              <a:ext uri="{FF2B5EF4-FFF2-40B4-BE49-F238E27FC236}">
                <a16:creationId xmlns:a16="http://schemas.microsoft.com/office/drawing/2014/main" id="{AE5A0ABD-99FF-42B1-846C-C123BDDBC616}"/>
              </a:ext>
            </a:extLst>
          </p:cNvPr>
          <p:cNvSpPr>
            <a:spLocks noChangeArrowheads="1"/>
          </p:cNvSpPr>
          <p:nvPr/>
        </p:nvSpPr>
        <p:spPr bwMode="auto">
          <a:xfrm>
            <a:off x="2390775" y="4581525"/>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102446" name="Rectangle 50">
            <a:extLst>
              <a:ext uri="{FF2B5EF4-FFF2-40B4-BE49-F238E27FC236}">
                <a16:creationId xmlns:a16="http://schemas.microsoft.com/office/drawing/2014/main" id="{3F73CB33-5D99-4974-9B19-B1A2BDC86A93}"/>
              </a:ext>
            </a:extLst>
          </p:cNvPr>
          <p:cNvSpPr>
            <a:spLocks noChangeArrowheads="1"/>
          </p:cNvSpPr>
          <p:nvPr/>
        </p:nvSpPr>
        <p:spPr bwMode="auto">
          <a:xfrm>
            <a:off x="503238" y="4595813"/>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102447" name="Rectangle 51">
            <a:extLst>
              <a:ext uri="{FF2B5EF4-FFF2-40B4-BE49-F238E27FC236}">
                <a16:creationId xmlns:a16="http://schemas.microsoft.com/office/drawing/2014/main" id="{3663B5B8-C9AB-4554-B202-C249C2E23465}"/>
              </a:ext>
            </a:extLst>
          </p:cNvPr>
          <p:cNvSpPr>
            <a:spLocks noChangeArrowheads="1"/>
          </p:cNvSpPr>
          <p:nvPr/>
        </p:nvSpPr>
        <p:spPr bwMode="auto">
          <a:xfrm>
            <a:off x="2095500" y="5789613"/>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102448" name="Rectangle 52">
            <a:extLst>
              <a:ext uri="{FF2B5EF4-FFF2-40B4-BE49-F238E27FC236}">
                <a16:creationId xmlns:a16="http://schemas.microsoft.com/office/drawing/2014/main" id="{17F2283B-1CDF-4EB9-A046-4C5D2127EF78}"/>
              </a:ext>
            </a:extLst>
          </p:cNvPr>
          <p:cNvSpPr>
            <a:spLocks noChangeArrowheads="1"/>
          </p:cNvSpPr>
          <p:nvPr/>
        </p:nvSpPr>
        <p:spPr bwMode="auto">
          <a:xfrm>
            <a:off x="4013200" y="5789613"/>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102449" name="Freeform 53">
            <a:extLst>
              <a:ext uri="{FF2B5EF4-FFF2-40B4-BE49-F238E27FC236}">
                <a16:creationId xmlns:a16="http://schemas.microsoft.com/office/drawing/2014/main" id="{9E5DD507-D421-432B-8AF6-E211012D0035}"/>
              </a:ext>
            </a:extLst>
          </p:cNvPr>
          <p:cNvSpPr>
            <a:spLocks/>
          </p:cNvSpPr>
          <p:nvPr/>
        </p:nvSpPr>
        <p:spPr bwMode="auto">
          <a:xfrm>
            <a:off x="2986088" y="2413000"/>
            <a:ext cx="952500" cy="811213"/>
          </a:xfrm>
          <a:custGeom>
            <a:avLst/>
            <a:gdLst>
              <a:gd name="T0" fmla="*/ 2147483647 w 550"/>
              <a:gd name="T1" fmla="*/ 0 h 544"/>
              <a:gd name="T2" fmla="*/ 0 w 550"/>
              <a:gd name="T3" fmla="*/ 2147483647 h 544"/>
              <a:gd name="T4" fmla="*/ 0 60000 65536"/>
              <a:gd name="T5" fmla="*/ 0 60000 65536"/>
            </a:gdLst>
            <a:ahLst/>
            <a:cxnLst>
              <a:cxn ang="T4">
                <a:pos x="T0" y="T1"/>
              </a:cxn>
              <a:cxn ang="T5">
                <a:pos x="T2" y="T3"/>
              </a:cxn>
            </a:cxnLst>
            <a:rect l="0" t="0" r="r" b="b"/>
            <a:pathLst>
              <a:path w="550" h="544">
                <a:moveTo>
                  <a:pt x="550" y="0"/>
                </a:moveTo>
                <a:lnTo>
                  <a:pt x="0" y="544"/>
                </a:lnTo>
              </a:path>
            </a:pathLst>
          </a:custGeom>
          <a:noFill/>
          <a:ln w="28575" cmpd="sng">
            <a:solidFill>
              <a:srgbClr val="000000"/>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450" name="Line 54">
            <a:extLst>
              <a:ext uri="{FF2B5EF4-FFF2-40B4-BE49-F238E27FC236}">
                <a16:creationId xmlns:a16="http://schemas.microsoft.com/office/drawing/2014/main" id="{F53CEE37-44A5-4235-B9E7-DD963B6571C8}"/>
              </a:ext>
            </a:extLst>
          </p:cNvPr>
          <p:cNvSpPr>
            <a:spLocks noChangeShapeType="1"/>
          </p:cNvSpPr>
          <p:nvPr/>
        </p:nvSpPr>
        <p:spPr bwMode="auto">
          <a:xfrm>
            <a:off x="6673850" y="3476625"/>
            <a:ext cx="728663" cy="1006475"/>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2451" name="Line 55">
            <a:extLst>
              <a:ext uri="{FF2B5EF4-FFF2-40B4-BE49-F238E27FC236}">
                <a16:creationId xmlns:a16="http://schemas.microsoft.com/office/drawing/2014/main" id="{FC8C982C-FDE1-48F3-9F11-F049536CAEF9}"/>
              </a:ext>
            </a:extLst>
          </p:cNvPr>
          <p:cNvSpPr>
            <a:spLocks noChangeShapeType="1"/>
          </p:cNvSpPr>
          <p:nvPr/>
        </p:nvSpPr>
        <p:spPr bwMode="auto">
          <a:xfrm flipH="1">
            <a:off x="4913313" y="3535363"/>
            <a:ext cx="830262" cy="990600"/>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2452" name="Freeform 56">
            <a:extLst>
              <a:ext uri="{FF2B5EF4-FFF2-40B4-BE49-F238E27FC236}">
                <a16:creationId xmlns:a16="http://schemas.microsoft.com/office/drawing/2014/main" id="{C71A1657-A0A0-4938-BA44-2715CB57217C}"/>
              </a:ext>
            </a:extLst>
          </p:cNvPr>
          <p:cNvSpPr>
            <a:spLocks/>
          </p:cNvSpPr>
          <p:nvPr/>
        </p:nvSpPr>
        <p:spPr bwMode="auto">
          <a:xfrm>
            <a:off x="2157413" y="4892675"/>
            <a:ext cx="609600" cy="833438"/>
          </a:xfrm>
          <a:custGeom>
            <a:avLst/>
            <a:gdLst>
              <a:gd name="T0" fmla="*/ 0 w 444"/>
              <a:gd name="T1" fmla="*/ 0 h 523"/>
              <a:gd name="T2" fmla="*/ 2147483647 w 444"/>
              <a:gd name="T3" fmla="*/ 2147483647 h 523"/>
              <a:gd name="T4" fmla="*/ 0 60000 65536"/>
              <a:gd name="T5" fmla="*/ 0 60000 65536"/>
            </a:gdLst>
            <a:ahLst/>
            <a:cxnLst>
              <a:cxn ang="T4">
                <a:pos x="T0" y="T1"/>
              </a:cxn>
              <a:cxn ang="T5">
                <a:pos x="T2" y="T3"/>
              </a:cxn>
            </a:cxnLst>
            <a:rect l="0" t="0" r="r" b="b"/>
            <a:pathLst>
              <a:path w="444" h="523">
                <a:moveTo>
                  <a:pt x="0" y="0"/>
                </a:moveTo>
                <a:lnTo>
                  <a:pt x="444" y="523"/>
                </a:lnTo>
              </a:path>
            </a:pathLst>
          </a:custGeom>
          <a:noFill/>
          <a:ln w="28575" cmpd="sng">
            <a:solidFill>
              <a:srgbClr val="000000"/>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453" name="Line 57">
            <a:extLst>
              <a:ext uri="{FF2B5EF4-FFF2-40B4-BE49-F238E27FC236}">
                <a16:creationId xmlns:a16="http://schemas.microsoft.com/office/drawing/2014/main" id="{F89BFBE3-153F-4748-AA1D-7D3E07EF13B3}"/>
              </a:ext>
            </a:extLst>
          </p:cNvPr>
          <p:cNvSpPr>
            <a:spLocks noChangeShapeType="1"/>
          </p:cNvSpPr>
          <p:nvPr/>
        </p:nvSpPr>
        <p:spPr bwMode="auto">
          <a:xfrm flipH="1">
            <a:off x="1089025" y="3565525"/>
            <a:ext cx="463550" cy="965200"/>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2454" name="Text Box 58">
            <a:extLst>
              <a:ext uri="{FF2B5EF4-FFF2-40B4-BE49-F238E27FC236}">
                <a16:creationId xmlns:a16="http://schemas.microsoft.com/office/drawing/2014/main" id="{E1ECE207-0960-4586-A92C-3E00CD654CBD}"/>
              </a:ext>
            </a:extLst>
          </p:cNvPr>
          <p:cNvSpPr txBox="1">
            <a:spLocks noChangeArrowheads="1"/>
          </p:cNvSpPr>
          <p:nvPr/>
        </p:nvSpPr>
        <p:spPr bwMode="auto">
          <a:xfrm>
            <a:off x="1079500" y="770619"/>
            <a:ext cx="27273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800" b="1" dirty="0">
                <a:solidFill>
                  <a:srgbClr val="314187"/>
                </a:solidFill>
                <a:latin typeface="宋体" panose="02010600030101010101" pitchFamily="2" charset="-122"/>
              </a:rPr>
              <a:t>中序线索链表</a:t>
            </a:r>
          </a:p>
          <a:p>
            <a:pPr algn="just" eaLnBrk="1" hangingPunct="1"/>
            <a:r>
              <a:rPr lang="zh-CN" altLang="en-US" sz="2800" b="1" dirty="0">
                <a:solidFill>
                  <a:srgbClr val="314187"/>
                </a:solidFill>
                <a:latin typeface="宋体" panose="02010600030101010101" pitchFamily="2" charset="-122"/>
              </a:rPr>
              <a:t>的建立过程</a:t>
            </a:r>
            <a:endParaRPr lang="zh-CN" altLang="en-US" sz="2800" dirty="0">
              <a:solidFill>
                <a:srgbClr val="314187"/>
              </a:solidFill>
            </a:endParaRPr>
          </a:p>
        </p:txBody>
      </p:sp>
      <p:grpSp>
        <p:nvGrpSpPr>
          <p:cNvPr id="244798" name="Group 62">
            <a:extLst>
              <a:ext uri="{FF2B5EF4-FFF2-40B4-BE49-F238E27FC236}">
                <a16:creationId xmlns:a16="http://schemas.microsoft.com/office/drawing/2014/main" id="{BB94116F-6539-44C4-BA18-6F14C96C20BF}"/>
              </a:ext>
            </a:extLst>
          </p:cNvPr>
          <p:cNvGrpSpPr>
            <a:grpSpLocks/>
          </p:cNvGrpSpPr>
          <p:nvPr/>
        </p:nvGrpSpPr>
        <p:grpSpPr bwMode="auto">
          <a:xfrm>
            <a:off x="6034088" y="3692525"/>
            <a:ext cx="841375" cy="835025"/>
            <a:chOff x="3002" y="3143"/>
            <a:chExt cx="530" cy="526"/>
          </a:xfrm>
        </p:grpSpPr>
        <p:sp>
          <p:nvSpPr>
            <p:cNvPr id="102476" name="Line 63">
              <a:extLst>
                <a:ext uri="{FF2B5EF4-FFF2-40B4-BE49-F238E27FC236}">
                  <a16:creationId xmlns:a16="http://schemas.microsoft.com/office/drawing/2014/main" id="{CB457686-49B2-44D2-A664-2A06D4DC5551}"/>
                </a:ext>
              </a:extLst>
            </p:cNvPr>
            <p:cNvSpPr>
              <a:spLocks noChangeShapeType="1"/>
            </p:cNvSpPr>
            <p:nvPr/>
          </p:nvSpPr>
          <p:spPr bwMode="auto">
            <a:xfrm flipH="1" flipV="1">
              <a:off x="3141" y="3143"/>
              <a:ext cx="117" cy="290"/>
            </a:xfrm>
            <a:prstGeom prst="line">
              <a:avLst/>
            </a:prstGeom>
            <a:noFill/>
            <a:ln w="38100">
              <a:solidFill>
                <a:srgbClr val="FF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477" name="Text Box 64">
              <a:extLst>
                <a:ext uri="{FF2B5EF4-FFF2-40B4-BE49-F238E27FC236}">
                  <a16:creationId xmlns:a16="http://schemas.microsoft.com/office/drawing/2014/main" id="{766157D5-2C77-44A2-A2CF-CE1175738D88}"/>
                </a:ext>
              </a:extLst>
            </p:cNvPr>
            <p:cNvSpPr txBox="1">
              <a:spLocks noChangeArrowheads="1"/>
            </p:cNvSpPr>
            <p:nvPr/>
          </p:nvSpPr>
          <p:spPr bwMode="auto">
            <a:xfrm>
              <a:off x="3002" y="3381"/>
              <a:ext cx="5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3300"/>
                  </a:solidFill>
                </a:rPr>
                <a:t>pre</a:t>
              </a:r>
            </a:p>
          </p:txBody>
        </p:sp>
      </p:grpSp>
      <p:sp>
        <p:nvSpPr>
          <p:cNvPr id="102457" name="Rectangle 65">
            <a:extLst>
              <a:ext uri="{FF2B5EF4-FFF2-40B4-BE49-F238E27FC236}">
                <a16:creationId xmlns:a16="http://schemas.microsoft.com/office/drawing/2014/main" id="{45B6CCEA-DAAD-4F46-BA9E-189085B7CC18}"/>
              </a:ext>
            </a:extLst>
          </p:cNvPr>
          <p:cNvSpPr>
            <a:spLocks noChangeArrowheads="1"/>
          </p:cNvSpPr>
          <p:nvPr/>
        </p:nvSpPr>
        <p:spPr bwMode="auto">
          <a:xfrm>
            <a:off x="487363" y="457993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3300"/>
                </a:solidFill>
              </a:rPr>
              <a:t>1</a:t>
            </a:r>
          </a:p>
        </p:txBody>
      </p:sp>
      <p:sp>
        <p:nvSpPr>
          <p:cNvPr id="102458" name="Freeform 66">
            <a:extLst>
              <a:ext uri="{FF2B5EF4-FFF2-40B4-BE49-F238E27FC236}">
                <a16:creationId xmlns:a16="http://schemas.microsoft.com/office/drawing/2014/main" id="{566BFD45-3D5B-49B3-AEB9-4CEED75E838F}"/>
              </a:ext>
            </a:extLst>
          </p:cNvPr>
          <p:cNvSpPr>
            <a:spLocks/>
          </p:cNvSpPr>
          <p:nvPr/>
        </p:nvSpPr>
        <p:spPr bwMode="auto">
          <a:xfrm>
            <a:off x="2479675" y="5000625"/>
            <a:ext cx="487363" cy="927100"/>
          </a:xfrm>
          <a:custGeom>
            <a:avLst/>
            <a:gdLst>
              <a:gd name="T0" fmla="*/ 2147483647 w 297"/>
              <a:gd name="T1" fmla="*/ 2147483647 h 529"/>
              <a:gd name="T2" fmla="*/ 2147483647 w 297"/>
              <a:gd name="T3" fmla="*/ 2147483647 h 529"/>
              <a:gd name="T4" fmla="*/ 0 w 297"/>
              <a:gd name="T5" fmla="*/ 0 h 529"/>
              <a:gd name="T6" fmla="*/ 0 60000 65536"/>
              <a:gd name="T7" fmla="*/ 0 60000 65536"/>
              <a:gd name="T8" fmla="*/ 0 60000 65536"/>
            </a:gdLst>
            <a:ahLst/>
            <a:cxnLst>
              <a:cxn ang="T6">
                <a:pos x="T0" y="T1"/>
              </a:cxn>
              <a:cxn ang="T7">
                <a:pos x="T2" y="T3"/>
              </a:cxn>
              <a:cxn ang="T8">
                <a:pos x="T4" y="T5"/>
              </a:cxn>
            </a:cxnLst>
            <a:rect l="0" t="0" r="r" b="b"/>
            <a:pathLst>
              <a:path w="297" h="529">
                <a:moveTo>
                  <a:pt x="297" y="529"/>
                </a:moveTo>
                <a:cubicBezTo>
                  <a:pt x="283" y="476"/>
                  <a:pt x="261" y="301"/>
                  <a:pt x="212" y="213"/>
                </a:cubicBezTo>
                <a:cubicBezTo>
                  <a:pt x="163" y="125"/>
                  <a:pt x="44" y="44"/>
                  <a:pt x="0" y="0"/>
                </a:cubicBezTo>
              </a:path>
            </a:pathLst>
          </a:custGeom>
          <a:noFill/>
          <a:ln w="38100" cap="flat" cmpd="sng">
            <a:solidFill>
              <a:srgbClr val="FF33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102459" name="Rectangle 67">
            <a:extLst>
              <a:ext uri="{FF2B5EF4-FFF2-40B4-BE49-F238E27FC236}">
                <a16:creationId xmlns:a16="http://schemas.microsoft.com/office/drawing/2014/main" id="{53BCC3BA-16BE-4648-8634-07D083E8E016}"/>
              </a:ext>
            </a:extLst>
          </p:cNvPr>
          <p:cNvSpPr>
            <a:spLocks noChangeArrowheads="1"/>
          </p:cNvSpPr>
          <p:nvPr/>
        </p:nvSpPr>
        <p:spPr bwMode="auto">
          <a:xfrm>
            <a:off x="2108200" y="580390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3300"/>
                </a:solidFill>
              </a:rPr>
              <a:t>1</a:t>
            </a:r>
          </a:p>
        </p:txBody>
      </p:sp>
      <p:grpSp>
        <p:nvGrpSpPr>
          <p:cNvPr id="244804" name="Group 68">
            <a:extLst>
              <a:ext uri="{FF2B5EF4-FFF2-40B4-BE49-F238E27FC236}">
                <a16:creationId xmlns:a16="http://schemas.microsoft.com/office/drawing/2014/main" id="{0241CD3A-4505-4542-9040-E1FACFE88423}"/>
              </a:ext>
            </a:extLst>
          </p:cNvPr>
          <p:cNvGrpSpPr>
            <a:grpSpLocks/>
          </p:cNvGrpSpPr>
          <p:nvPr/>
        </p:nvGrpSpPr>
        <p:grpSpPr bwMode="auto">
          <a:xfrm>
            <a:off x="7269163" y="4975225"/>
            <a:ext cx="546100" cy="836613"/>
            <a:chOff x="3696" y="2279"/>
            <a:chExt cx="344" cy="527"/>
          </a:xfrm>
        </p:grpSpPr>
        <p:sp>
          <p:nvSpPr>
            <p:cNvPr id="102474" name="Line 69">
              <a:extLst>
                <a:ext uri="{FF2B5EF4-FFF2-40B4-BE49-F238E27FC236}">
                  <a16:creationId xmlns:a16="http://schemas.microsoft.com/office/drawing/2014/main" id="{188D82BF-BC0D-4BF6-A467-9FDEE82A6BF3}"/>
                </a:ext>
              </a:extLst>
            </p:cNvPr>
            <p:cNvSpPr>
              <a:spLocks noChangeShapeType="1"/>
            </p:cNvSpPr>
            <p:nvPr/>
          </p:nvSpPr>
          <p:spPr bwMode="auto">
            <a:xfrm flipV="1">
              <a:off x="3853" y="2279"/>
              <a:ext cx="59" cy="291"/>
            </a:xfrm>
            <a:prstGeom prst="line">
              <a:avLst/>
            </a:prstGeom>
            <a:noFill/>
            <a:ln w="38100">
              <a:solidFill>
                <a:srgbClr val="FF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475" name="Text Box 70">
              <a:extLst>
                <a:ext uri="{FF2B5EF4-FFF2-40B4-BE49-F238E27FC236}">
                  <a16:creationId xmlns:a16="http://schemas.microsoft.com/office/drawing/2014/main" id="{16EC651C-970D-49FE-8621-00AF1BB1B250}"/>
                </a:ext>
              </a:extLst>
            </p:cNvPr>
            <p:cNvSpPr txBox="1">
              <a:spLocks noChangeArrowheads="1"/>
            </p:cNvSpPr>
            <p:nvPr/>
          </p:nvSpPr>
          <p:spPr bwMode="auto">
            <a:xfrm>
              <a:off x="3696" y="2518"/>
              <a:ext cx="3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3300"/>
                  </a:solidFill>
                </a:rPr>
                <a:t>p</a:t>
              </a:r>
            </a:p>
          </p:txBody>
        </p:sp>
      </p:grpSp>
      <p:sp>
        <p:nvSpPr>
          <p:cNvPr id="102461" name="Rectangle 71">
            <a:extLst>
              <a:ext uri="{FF2B5EF4-FFF2-40B4-BE49-F238E27FC236}">
                <a16:creationId xmlns:a16="http://schemas.microsoft.com/office/drawing/2014/main" id="{210C4AA3-CDE3-40B1-8A88-B7E05A481B41}"/>
              </a:ext>
            </a:extLst>
          </p:cNvPr>
          <p:cNvSpPr>
            <a:spLocks noChangeArrowheads="1"/>
          </p:cNvSpPr>
          <p:nvPr/>
        </p:nvSpPr>
        <p:spPr bwMode="auto">
          <a:xfrm>
            <a:off x="4010025" y="5788025"/>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3300"/>
                </a:solidFill>
              </a:rPr>
              <a:t>1</a:t>
            </a:r>
          </a:p>
        </p:txBody>
      </p:sp>
      <p:sp>
        <p:nvSpPr>
          <p:cNvPr id="102462" name="Freeform 72">
            <a:extLst>
              <a:ext uri="{FF2B5EF4-FFF2-40B4-BE49-F238E27FC236}">
                <a16:creationId xmlns:a16="http://schemas.microsoft.com/office/drawing/2014/main" id="{269A4D05-4E16-43E0-9114-BE524E52888C}"/>
              </a:ext>
            </a:extLst>
          </p:cNvPr>
          <p:cNvSpPr>
            <a:spLocks/>
          </p:cNvSpPr>
          <p:nvPr/>
        </p:nvSpPr>
        <p:spPr bwMode="auto">
          <a:xfrm>
            <a:off x="2347913" y="3659188"/>
            <a:ext cx="1400175" cy="2211387"/>
          </a:xfrm>
          <a:custGeom>
            <a:avLst/>
            <a:gdLst>
              <a:gd name="T0" fmla="*/ 2147483647 w 863"/>
              <a:gd name="T1" fmla="*/ 2147483647 h 1309"/>
              <a:gd name="T2" fmla="*/ 2147483647 w 863"/>
              <a:gd name="T3" fmla="*/ 2147483647 h 1309"/>
              <a:gd name="T4" fmla="*/ 0 w 863"/>
              <a:gd name="T5" fmla="*/ 0 h 1309"/>
              <a:gd name="T6" fmla="*/ 0 60000 65536"/>
              <a:gd name="T7" fmla="*/ 0 60000 65536"/>
              <a:gd name="T8" fmla="*/ 0 60000 65536"/>
            </a:gdLst>
            <a:ahLst/>
            <a:cxnLst>
              <a:cxn ang="T6">
                <a:pos x="T0" y="T1"/>
              </a:cxn>
              <a:cxn ang="T7">
                <a:pos x="T2" y="T3"/>
              </a:cxn>
              <a:cxn ang="T8">
                <a:pos x="T4" y="T5"/>
              </a:cxn>
            </a:cxnLst>
            <a:rect l="0" t="0" r="r" b="b"/>
            <a:pathLst>
              <a:path w="863" h="1309">
                <a:moveTo>
                  <a:pt x="863" y="1309"/>
                </a:moveTo>
                <a:cubicBezTo>
                  <a:pt x="790" y="1199"/>
                  <a:pt x="568" y="867"/>
                  <a:pt x="426" y="649"/>
                </a:cubicBezTo>
                <a:cubicBezTo>
                  <a:pt x="284" y="431"/>
                  <a:pt x="89" y="135"/>
                  <a:pt x="0" y="0"/>
                </a:cubicBezTo>
              </a:path>
            </a:pathLst>
          </a:custGeom>
          <a:noFill/>
          <a:ln w="38100" cap="flat" cmpd="sng">
            <a:solidFill>
              <a:srgbClr val="FF33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102463" name="Rectangle 73">
            <a:extLst>
              <a:ext uri="{FF2B5EF4-FFF2-40B4-BE49-F238E27FC236}">
                <a16:creationId xmlns:a16="http://schemas.microsoft.com/office/drawing/2014/main" id="{C12A2BDA-9EA6-45BC-883E-24FC67B4E4DD}"/>
              </a:ext>
            </a:extLst>
          </p:cNvPr>
          <p:cNvSpPr>
            <a:spLocks noChangeArrowheads="1"/>
          </p:cNvSpPr>
          <p:nvPr/>
        </p:nvSpPr>
        <p:spPr bwMode="auto">
          <a:xfrm>
            <a:off x="2697163" y="326548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3300"/>
                </a:solidFill>
              </a:rPr>
              <a:t>1</a:t>
            </a:r>
          </a:p>
        </p:txBody>
      </p:sp>
      <p:sp>
        <p:nvSpPr>
          <p:cNvPr id="102464" name="Freeform 74">
            <a:extLst>
              <a:ext uri="{FF2B5EF4-FFF2-40B4-BE49-F238E27FC236}">
                <a16:creationId xmlns:a16="http://schemas.microsoft.com/office/drawing/2014/main" id="{C2E6F2DD-1239-4FDF-A07E-4558BF871406}"/>
              </a:ext>
            </a:extLst>
          </p:cNvPr>
          <p:cNvSpPr>
            <a:spLocks/>
          </p:cNvSpPr>
          <p:nvPr/>
        </p:nvSpPr>
        <p:spPr bwMode="auto">
          <a:xfrm>
            <a:off x="2463800" y="2508250"/>
            <a:ext cx="976313" cy="839788"/>
          </a:xfrm>
          <a:custGeom>
            <a:avLst/>
            <a:gdLst>
              <a:gd name="T0" fmla="*/ 0 w 532"/>
              <a:gd name="T1" fmla="*/ 2147483647 h 464"/>
              <a:gd name="T2" fmla="*/ 2147483647 w 532"/>
              <a:gd name="T3" fmla="*/ 2147483647 h 464"/>
              <a:gd name="T4" fmla="*/ 2147483647 w 532"/>
              <a:gd name="T5" fmla="*/ 0 h 464"/>
              <a:gd name="T6" fmla="*/ 0 60000 65536"/>
              <a:gd name="T7" fmla="*/ 0 60000 65536"/>
              <a:gd name="T8" fmla="*/ 0 60000 65536"/>
            </a:gdLst>
            <a:ahLst/>
            <a:cxnLst>
              <a:cxn ang="T6">
                <a:pos x="T0" y="T1"/>
              </a:cxn>
              <a:cxn ang="T7">
                <a:pos x="T2" y="T3"/>
              </a:cxn>
              <a:cxn ang="T8">
                <a:pos x="T4" y="T5"/>
              </a:cxn>
            </a:cxnLst>
            <a:rect l="0" t="0" r="r" b="b"/>
            <a:pathLst>
              <a:path w="532" h="464">
                <a:moveTo>
                  <a:pt x="0" y="464"/>
                </a:moveTo>
                <a:cubicBezTo>
                  <a:pt x="43" y="424"/>
                  <a:pt x="171" y="299"/>
                  <a:pt x="260" y="222"/>
                </a:cubicBezTo>
                <a:cubicBezTo>
                  <a:pt x="331" y="140"/>
                  <a:pt x="475" y="46"/>
                  <a:pt x="532" y="0"/>
                </a:cubicBezTo>
              </a:path>
            </a:pathLst>
          </a:custGeom>
          <a:noFill/>
          <a:ln w="38100" cap="flat" cmpd="sng">
            <a:solidFill>
              <a:srgbClr val="FF33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102465" name="Rectangle 75">
            <a:extLst>
              <a:ext uri="{FF2B5EF4-FFF2-40B4-BE49-F238E27FC236}">
                <a16:creationId xmlns:a16="http://schemas.microsoft.com/office/drawing/2014/main" id="{5EC24FB8-A480-47D7-A744-90E677E50D7F}"/>
              </a:ext>
            </a:extLst>
          </p:cNvPr>
          <p:cNvSpPr>
            <a:spLocks noChangeArrowheads="1"/>
          </p:cNvSpPr>
          <p:nvPr/>
        </p:nvSpPr>
        <p:spPr bwMode="auto">
          <a:xfrm>
            <a:off x="3375025" y="457835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3300"/>
                </a:solidFill>
              </a:rPr>
              <a:t>1</a:t>
            </a:r>
          </a:p>
        </p:txBody>
      </p:sp>
      <p:sp>
        <p:nvSpPr>
          <p:cNvPr id="102466" name="Freeform 76">
            <a:extLst>
              <a:ext uri="{FF2B5EF4-FFF2-40B4-BE49-F238E27FC236}">
                <a16:creationId xmlns:a16="http://schemas.microsoft.com/office/drawing/2014/main" id="{0136538A-C642-4CCE-802E-C39AC4B07CC0}"/>
              </a:ext>
            </a:extLst>
          </p:cNvPr>
          <p:cNvSpPr>
            <a:spLocks/>
          </p:cNvSpPr>
          <p:nvPr/>
        </p:nvSpPr>
        <p:spPr bwMode="auto">
          <a:xfrm flipH="1">
            <a:off x="4160838" y="2493963"/>
            <a:ext cx="103187" cy="2152650"/>
          </a:xfrm>
          <a:custGeom>
            <a:avLst/>
            <a:gdLst>
              <a:gd name="T0" fmla="*/ 2147483647 w 863"/>
              <a:gd name="T1" fmla="*/ 2147483647 h 1309"/>
              <a:gd name="T2" fmla="*/ 2147483647 w 863"/>
              <a:gd name="T3" fmla="*/ 2147483647 h 1309"/>
              <a:gd name="T4" fmla="*/ 0 w 863"/>
              <a:gd name="T5" fmla="*/ 0 h 1309"/>
              <a:gd name="T6" fmla="*/ 0 60000 65536"/>
              <a:gd name="T7" fmla="*/ 0 60000 65536"/>
              <a:gd name="T8" fmla="*/ 0 60000 65536"/>
            </a:gdLst>
            <a:ahLst/>
            <a:cxnLst>
              <a:cxn ang="T6">
                <a:pos x="T0" y="T1"/>
              </a:cxn>
              <a:cxn ang="T7">
                <a:pos x="T2" y="T3"/>
              </a:cxn>
              <a:cxn ang="T8">
                <a:pos x="T4" y="T5"/>
              </a:cxn>
            </a:cxnLst>
            <a:rect l="0" t="0" r="r" b="b"/>
            <a:pathLst>
              <a:path w="863" h="1309">
                <a:moveTo>
                  <a:pt x="863" y="1309"/>
                </a:moveTo>
                <a:cubicBezTo>
                  <a:pt x="790" y="1199"/>
                  <a:pt x="568" y="867"/>
                  <a:pt x="426" y="649"/>
                </a:cubicBezTo>
                <a:cubicBezTo>
                  <a:pt x="284" y="431"/>
                  <a:pt x="89" y="135"/>
                  <a:pt x="0" y="0"/>
                </a:cubicBezTo>
              </a:path>
            </a:pathLst>
          </a:custGeom>
          <a:noFill/>
          <a:ln w="38100" cap="flat" cmpd="sng">
            <a:solidFill>
              <a:srgbClr val="FF33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102467" name="Rectangle 77">
            <a:extLst>
              <a:ext uri="{FF2B5EF4-FFF2-40B4-BE49-F238E27FC236}">
                <a16:creationId xmlns:a16="http://schemas.microsoft.com/office/drawing/2014/main" id="{4264B079-E732-4237-9515-31618431354C}"/>
              </a:ext>
            </a:extLst>
          </p:cNvPr>
          <p:cNvSpPr>
            <a:spLocks noChangeArrowheads="1"/>
          </p:cNvSpPr>
          <p:nvPr/>
        </p:nvSpPr>
        <p:spPr bwMode="auto">
          <a:xfrm>
            <a:off x="5291138" y="4562475"/>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0000"/>
                </a:solidFill>
              </a:rPr>
              <a:t>1</a:t>
            </a:r>
          </a:p>
        </p:txBody>
      </p:sp>
      <p:sp>
        <p:nvSpPr>
          <p:cNvPr id="102468" name="Freeform 78">
            <a:extLst>
              <a:ext uri="{FF2B5EF4-FFF2-40B4-BE49-F238E27FC236}">
                <a16:creationId xmlns:a16="http://schemas.microsoft.com/office/drawing/2014/main" id="{CFDBB91D-9C60-4B17-8CA2-A5CE028413EB}"/>
              </a:ext>
            </a:extLst>
          </p:cNvPr>
          <p:cNvSpPr>
            <a:spLocks/>
          </p:cNvSpPr>
          <p:nvPr/>
        </p:nvSpPr>
        <p:spPr bwMode="auto">
          <a:xfrm>
            <a:off x="5059363" y="3673475"/>
            <a:ext cx="887412" cy="987425"/>
          </a:xfrm>
          <a:custGeom>
            <a:avLst/>
            <a:gdLst>
              <a:gd name="T0" fmla="*/ 0 w 532"/>
              <a:gd name="T1" fmla="*/ 2147483647 h 464"/>
              <a:gd name="T2" fmla="*/ 2147483647 w 532"/>
              <a:gd name="T3" fmla="*/ 2147483647 h 464"/>
              <a:gd name="T4" fmla="*/ 2147483647 w 532"/>
              <a:gd name="T5" fmla="*/ 0 h 464"/>
              <a:gd name="T6" fmla="*/ 0 60000 65536"/>
              <a:gd name="T7" fmla="*/ 0 60000 65536"/>
              <a:gd name="T8" fmla="*/ 0 60000 65536"/>
            </a:gdLst>
            <a:ahLst/>
            <a:cxnLst>
              <a:cxn ang="T6">
                <a:pos x="T0" y="T1"/>
              </a:cxn>
              <a:cxn ang="T7">
                <a:pos x="T2" y="T3"/>
              </a:cxn>
              <a:cxn ang="T8">
                <a:pos x="T4" y="T5"/>
              </a:cxn>
            </a:cxnLst>
            <a:rect l="0" t="0" r="r" b="b"/>
            <a:pathLst>
              <a:path w="532" h="464">
                <a:moveTo>
                  <a:pt x="0" y="464"/>
                </a:moveTo>
                <a:cubicBezTo>
                  <a:pt x="43" y="424"/>
                  <a:pt x="171" y="299"/>
                  <a:pt x="260" y="222"/>
                </a:cubicBezTo>
                <a:cubicBezTo>
                  <a:pt x="331" y="140"/>
                  <a:pt x="475" y="46"/>
                  <a:pt x="532" y="0"/>
                </a:cubicBezTo>
              </a:path>
            </a:pathLst>
          </a:custGeom>
          <a:noFill/>
          <a:ln w="38100" cap="flat" cmpd="sng">
            <a:solidFill>
              <a:srgbClr val="FF33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244815" name="Rectangle 79">
            <a:extLst>
              <a:ext uri="{FF2B5EF4-FFF2-40B4-BE49-F238E27FC236}">
                <a16:creationId xmlns:a16="http://schemas.microsoft.com/office/drawing/2014/main" id="{ACB41500-B8BD-4291-894F-D799027503AB}"/>
              </a:ext>
            </a:extLst>
          </p:cNvPr>
          <p:cNvSpPr>
            <a:spLocks noChangeArrowheads="1"/>
          </p:cNvSpPr>
          <p:nvPr/>
        </p:nvSpPr>
        <p:spPr bwMode="auto">
          <a:xfrm>
            <a:off x="6515100" y="4549775"/>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3300"/>
                </a:solidFill>
              </a:rPr>
              <a:t>1</a:t>
            </a:r>
          </a:p>
        </p:txBody>
      </p:sp>
      <p:sp>
        <p:nvSpPr>
          <p:cNvPr id="244816" name="Freeform 80">
            <a:extLst>
              <a:ext uri="{FF2B5EF4-FFF2-40B4-BE49-F238E27FC236}">
                <a16:creationId xmlns:a16="http://schemas.microsoft.com/office/drawing/2014/main" id="{503999D4-555C-4832-9D7F-BEFA01EC3F58}"/>
              </a:ext>
            </a:extLst>
          </p:cNvPr>
          <p:cNvSpPr>
            <a:spLocks/>
          </p:cNvSpPr>
          <p:nvPr/>
        </p:nvSpPr>
        <p:spPr bwMode="auto">
          <a:xfrm>
            <a:off x="6608763" y="3643313"/>
            <a:ext cx="558800" cy="958850"/>
          </a:xfrm>
          <a:custGeom>
            <a:avLst/>
            <a:gdLst>
              <a:gd name="T0" fmla="*/ 2147483647 w 352"/>
              <a:gd name="T1" fmla="*/ 2147483647 h 604"/>
              <a:gd name="T2" fmla="*/ 0 w 352"/>
              <a:gd name="T3" fmla="*/ 0 h 604"/>
              <a:gd name="T4" fmla="*/ 0 60000 65536"/>
              <a:gd name="T5" fmla="*/ 0 60000 65536"/>
            </a:gdLst>
            <a:ahLst/>
            <a:cxnLst>
              <a:cxn ang="T4">
                <a:pos x="T0" y="T1"/>
              </a:cxn>
              <a:cxn ang="T5">
                <a:pos x="T2" y="T3"/>
              </a:cxn>
            </a:cxnLst>
            <a:rect l="0" t="0" r="r" b="b"/>
            <a:pathLst>
              <a:path w="352" h="604">
                <a:moveTo>
                  <a:pt x="352" y="604"/>
                </a:moveTo>
                <a:cubicBezTo>
                  <a:pt x="293" y="503"/>
                  <a:pt x="59" y="101"/>
                  <a:pt x="0" y="0"/>
                </a:cubicBezTo>
              </a:path>
            </a:pathLst>
          </a:custGeom>
          <a:noFill/>
          <a:ln w="38100" cap="flat" cmpd="sng">
            <a:solidFill>
              <a:srgbClr val="FF33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102472" name="灯片编号占位符 2">
            <a:extLst>
              <a:ext uri="{FF2B5EF4-FFF2-40B4-BE49-F238E27FC236}">
                <a16:creationId xmlns:a16="http://schemas.microsoft.com/office/drawing/2014/main" id="{E779D973-86E9-414D-BA72-3569C6776980}"/>
              </a:ext>
            </a:extLst>
          </p:cNvPr>
          <p:cNvSpPr>
            <a:spLocks noGrp="1"/>
          </p:cNvSpPr>
          <p:nvPr>
            <p:ph type="sldNum" sz="quarter" idx="12"/>
          </p:nvPr>
        </p:nvSpPr>
        <p:spPr>
          <a:xfrm>
            <a:off x="7612064" y="6575580"/>
            <a:ext cx="1531936" cy="2606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E1100E68-8A4F-447E-AE8B-36C95DEC2361}" type="slidenum">
              <a:rPr lang="ko-KR" altLang="en-US" sz="1200">
                <a:latin typeface="Verdana" panose="020B0604030504040204" pitchFamily="34" charset="0"/>
              </a:rPr>
              <a:pPr algn="ctr" eaLnBrk="1" hangingPunct="1"/>
              <a:t>112</a:t>
            </a:fld>
            <a:endParaRPr lang="en-US" altLang="ko-KR" sz="1200" dirty="0">
              <a:latin typeface="Verdana" panose="020B0604030504040204" pitchFamily="34" charset="0"/>
            </a:endParaRPr>
          </a:p>
        </p:txBody>
      </p:sp>
      <p:sp>
        <p:nvSpPr>
          <p:cNvPr id="102473" name="Text Box 9">
            <a:extLst>
              <a:ext uri="{FF2B5EF4-FFF2-40B4-BE49-F238E27FC236}">
                <a16:creationId xmlns:a16="http://schemas.microsoft.com/office/drawing/2014/main" id="{A4539034-9FBF-431C-806A-AD1A3D6CF6F1}"/>
              </a:ext>
            </a:extLst>
          </p:cNvPr>
          <p:cNvSpPr txBox="1">
            <a:spLocks noChangeArrowheads="1"/>
          </p:cNvSpPr>
          <p:nvPr/>
        </p:nvSpPr>
        <p:spPr bwMode="auto">
          <a:xfrm>
            <a:off x="1187450" y="80963"/>
            <a:ext cx="6915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sz="4000" b="1" dirty="0">
                <a:solidFill>
                  <a:schemeClr val="bg1"/>
                </a:solidFill>
              </a:rPr>
              <a:t>6.4 </a:t>
            </a:r>
            <a:r>
              <a:rPr lang="zh-CN" altLang="en-US" sz="4000" b="1" dirty="0">
                <a:solidFill>
                  <a:schemeClr val="bg1"/>
                </a:solidFill>
              </a:rPr>
              <a:t>遍历二叉树和线索二叉树</a:t>
            </a:r>
          </a:p>
        </p:txBody>
      </p:sp>
      <p:sp>
        <p:nvSpPr>
          <p:cNvPr id="79" name="文本框 78">
            <a:extLst>
              <a:ext uri="{FF2B5EF4-FFF2-40B4-BE49-F238E27FC236}">
                <a16:creationId xmlns:a16="http://schemas.microsoft.com/office/drawing/2014/main" id="{69C90C70-C617-4C5D-85B4-AE746254C733}"/>
              </a:ext>
            </a:extLst>
          </p:cNvPr>
          <p:cNvSpPr txBox="1"/>
          <p:nvPr/>
        </p:nvSpPr>
        <p:spPr>
          <a:xfrm>
            <a:off x="5046611" y="500211"/>
            <a:ext cx="3382334" cy="4616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zh-CN" altLang="en-US" dirty="0"/>
              <a:t>中序遍历：</a:t>
            </a:r>
            <a:r>
              <a:rPr lang="en-US" altLang="zh-CN" dirty="0"/>
              <a:t>DGBAECF</a:t>
            </a:r>
            <a:endParaRPr lang="zh-CN" altLang="en-US" dirty="0"/>
          </a:p>
        </p:txBody>
      </p:sp>
      <p:grpSp>
        <p:nvGrpSpPr>
          <p:cNvPr id="80" name="组合 79">
            <a:extLst>
              <a:ext uri="{FF2B5EF4-FFF2-40B4-BE49-F238E27FC236}">
                <a16:creationId xmlns:a16="http://schemas.microsoft.com/office/drawing/2014/main" id="{6DD9A2B5-9472-44B1-95E7-587457458291}"/>
              </a:ext>
            </a:extLst>
          </p:cNvPr>
          <p:cNvGrpSpPr/>
          <p:nvPr/>
        </p:nvGrpSpPr>
        <p:grpSpPr>
          <a:xfrm>
            <a:off x="7430874" y="984234"/>
            <a:ext cx="841375" cy="764759"/>
            <a:chOff x="6355669" y="890589"/>
            <a:chExt cx="841375" cy="764759"/>
          </a:xfrm>
        </p:grpSpPr>
        <p:sp>
          <p:nvSpPr>
            <p:cNvPr id="81" name="Line 67">
              <a:extLst>
                <a:ext uri="{FF2B5EF4-FFF2-40B4-BE49-F238E27FC236}">
                  <a16:creationId xmlns:a16="http://schemas.microsoft.com/office/drawing/2014/main" id="{0E5C5576-AD9F-44C9-AE2F-5F35EE6DC9A9}"/>
                </a:ext>
              </a:extLst>
            </p:cNvPr>
            <p:cNvSpPr>
              <a:spLocks noChangeShapeType="1"/>
            </p:cNvSpPr>
            <p:nvPr/>
          </p:nvSpPr>
          <p:spPr bwMode="auto">
            <a:xfrm flipH="1" flipV="1">
              <a:off x="6671104" y="890589"/>
              <a:ext cx="1586" cy="461962"/>
            </a:xfrm>
            <a:prstGeom prst="line">
              <a:avLst/>
            </a:prstGeom>
            <a:noFill/>
            <a:ln w="38100">
              <a:solidFill>
                <a:srgbClr val="FF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2" name="Text Box 68">
              <a:extLst>
                <a:ext uri="{FF2B5EF4-FFF2-40B4-BE49-F238E27FC236}">
                  <a16:creationId xmlns:a16="http://schemas.microsoft.com/office/drawing/2014/main" id="{3F2BD37A-9690-44C0-A449-0A1ECEF4F073}"/>
                </a:ext>
              </a:extLst>
            </p:cNvPr>
            <p:cNvSpPr txBox="1">
              <a:spLocks noChangeArrowheads="1"/>
            </p:cNvSpPr>
            <p:nvPr/>
          </p:nvSpPr>
          <p:spPr bwMode="auto">
            <a:xfrm>
              <a:off x="6355669" y="1198148"/>
              <a:ext cx="841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solidFill>
                    <a:srgbClr val="FF3300"/>
                  </a:solidFill>
                </a:rPr>
                <a:t>pre</a:t>
              </a:r>
            </a:p>
          </p:txBody>
        </p:sp>
      </p:grpSp>
      <p:grpSp>
        <p:nvGrpSpPr>
          <p:cNvPr id="83" name="Group 70">
            <a:extLst>
              <a:ext uri="{FF2B5EF4-FFF2-40B4-BE49-F238E27FC236}">
                <a16:creationId xmlns:a16="http://schemas.microsoft.com/office/drawing/2014/main" id="{60E43A8C-FD07-45B2-BBE5-85795E4A184E}"/>
              </a:ext>
            </a:extLst>
          </p:cNvPr>
          <p:cNvGrpSpPr>
            <a:grpSpLocks/>
          </p:cNvGrpSpPr>
          <p:nvPr/>
        </p:nvGrpSpPr>
        <p:grpSpPr bwMode="auto">
          <a:xfrm>
            <a:off x="7885466" y="965621"/>
            <a:ext cx="546099" cy="757238"/>
            <a:chOff x="593" y="3127"/>
            <a:chExt cx="344" cy="477"/>
          </a:xfrm>
        </p:grpSpPr>
        <p:sp>
          <p:nvSpPr>
            <p:cNvPr id="84" name="Line 71">
              <a:extLst>
                <a:ext uri="{FF2B5EF4-FFF2-40B4-BE49-F238E27FC236}">
                  <a16:creationId xmlns:a16="http://schemas.microsoft.com/office/drawing/2014/main" id="{82D08302-7792-4CA7-9E3A-52BBDCABC46C}"/>
                </a:ext>
              </a:extLst>
            </p:cNvPr>
            <p:cNvSpPr>
              <a:spLocks noChangeShapeType="1"/>
            </p:cNvSpPr>
            <p:nvPr/>
          </p:nvSpPr>
          <p:spPr bwMode="auto">
            <a:xfrm flipH="1" flipV="1">
              <a:off x="660" y="3127"/>
              <a:ext cx="1" cy="291"/>
            </a:xfrm>
            <a:prstGeom prst="line">
              <a:avLst/>
            </a:prstGeom>
            <a:noFill/>
            <a:ln w="38100">
              <a:solidFill>
                <a:srgbClr val="FF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5" name="Text Box 72">
              <a:extLst>
                <a:ext uri="{FF2B5EF4-FFF2-40B4-BE49-F238E27FC236}">
                  <a16:creationId xmlns:a16="http://schemas.microsoft.com/office/drawing/2014/main" id="{BDC33B29-8387-421B-802D-CB9889386231}"/>
                </a:ext>
              </a:extLst>
            </p:cNvPr>
            <p:cNvSpPr txBox="1">
              <a:spLocks noChangeArrowheads="1"/>
            </p:cNvSpPr>
            <p:nvPr/>
          </p:nvSpPr>
          <p:spPr bwMode="auto">
            <a:xfrm>
              <a:off x="593" y="3316"/>
              <a:ext cx="3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solidFill>
                    <a:srgbClr val="FF0000"/>
                  </a:solidFill>
                </a:rPr>
                <a:t>p</a:t>
              </a:r>
            </a:p>
          </p:txBody>
        </p:sp>
      </p:grpSp>
      <p:sp>
        <p:nvSpPr>
          <p:cNvPr id="86" name="Freeform 74">
            <a:extLst>
              <a:ext uri="{FF2B5EF4-FFF2-40B4-BE49-F238E27FC236}">
                <a16:creationId xmlns:a16="http://schemas.microsoft.com/office/drawing/2014/main" id="{C05B236C-E0E9-4532-A9FE-E91665A66F55}"/>
              </a:ext>
            </a:extLst>
          </p:cNvPr>
          <p:cNvSpPr>
            <a:spLocks/>
          </p:cNvSpPr>
          <p:nvPr/>
        </p:nvSpPr>
        <p:spPr bwMode="auto">
          <a:xfrm>
            <a:off x="649677" y="4355065"/>
            <a:ext cx="471488" cy="369888"/>
          </a:xfrm>
          <a:custGeom>
            <a:avLst/>
            <a:gdLst>
              <a:gd name="T0" fmla="*/ 2147483647 w 297"/>
              <a:gd name="T1" fmla="*/ 2147483647 h 529"/>
              <a:gd name="T2" fmla="*/ 2147483647 w 297"/>
              <a:gd name="T3" fmla="*/ 2147483647 h 529"/>
              <a:gd name="T4" fmla="*/ 0 w 297"/>
              <a:gd name="T5" fmla="*/ 0 h 529"/>
              <a:gd name="T6" fmla="*/ 0 60000 65536"/>
              <a:gd name="T7" fmla="*/ 0 60000 65536"/>
              <a:gd name="T8" fmla="*/ 0 60000 65536"/>
            </a:gdLst>
            <a:ahLst/>
            <a:cxnLst>
              <a:cxn ang="T6">
                <a:pos x="T0" y="T1"/>
              </a:cxn>
              <a:cxn ang="T7">
                <a:pos x="T2" y="T3"/>
              </a:cxn>
              <a:cxn ang="T8">
                <a:pos x="T4" y="T5"/>
              </a:cxn>
            </a:cxnLst>
            <a:rect l="0" t="0" r="r" b="b"/>
            <a:pathLst>
              <a:path w="297" h="529">
                <a:moveTo>
                  <a:pt x="297" y="529"/>
                </a:moveTo>
                <a:cubicBezTo>
                  <a:pt x="283" y="476"/>
                  <a:pt x="261" y="301"/>
                  <a:pt x="212" y="213"/>
                </a:cubicBezTo>
                <a:cubicBezTo>
                  <a:pt x="163" y="125"/>
                  <a:pt x="44" y="44"/>
                  <a:pt x="0" y="0"/>
                </a:cubicBezTo>
              </a:path>
            </a:pathLst>
          </a:custGeom>
          <a:noFill/>
          <a:ln w="38100" cap="flat" cmpd="sng">
            <a:solidFill>
              <a:srgbClr val="FF33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87" name="Rectangle 80">
            <a:extLst>
              <a:ext uri="{FF2B5EF4-FFF2-40B4-BE49-F238E27FC236}">
                <a16:creationId xmlns:a16="http://schemas.microsoft.com/office/drawing/2014/main" id="{354A5C16-2872-4C2B-ACB5-00152F7721DD}"/>
              </a:ext>
            </a:extLst>
          </p:cNvPr>
          <p:cNvSpPr>
            <a:spLocks noChangeArrowheads="1"/>
          </p:cNvSpPr>
          <p:nvPr/>
        </p:nvSpPr>
        <p:spPr bwMode="auto">
          <a:xfrm>
            <a:off x="8402638" y="453548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solidFill>
                  <a:srgbClr val="FF0000"/>
                </a:solidFill>
              </a:rPr>
              <a:t>1</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44804"/>
                                        </p:tgtEl>
                                        <p:attrNameLst>
                                          <p:attrName>style.visibility</p:attrName>
                                        </p:attrNameLst>
                                      </p:cBhvr>
                                      <p:to>
                                        <p:strVal val="visible"/>
                                      </p:to>
                                    </p:set>
                                    <p:animEffect transition="in" filter="wipe(down)">
                                      <p:cBhvr>
                                        <p:cTn id="7" dur="500"/>
                                        <p:tgtEl>
                                          <p:spTgt spid="244804"/>
                                        </p:tgtEl>
                                      </p:cBhvr>
                                    </p:animEffect>
                                  </p:childTnLst>
                                </p:cTn>
                              </p:par>
                              <p:par>
                                <p:cTn id="8" presetID="1" presetClass="entr" presetSubtype="0" fill="hold" nodeType="withEffect">
                                  <p:stCondLst>
                                    <p:cond delay="0"/>
                                  </p:stCondLst>
                                  <p:childTnLst>
                                    <p:set>
                                      <p:cBhvr>
                                        <p:cTn id="9" dur="1" fill="hold">
                                          <p:stCondLst>
                                            <p:cond delay="0"/>
                                          </p:stCondLst>
                                        </p:cTn>
                                        <p:tgtEl>
                                          <p:spTgt spid="8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244798"/>
                                        </p:tgtEl>
                                        <p:attrNameLst>
                                          <p:attrName>style.visibility</p:attrName>
                                        </p:attrNameLst>
                                      </p:cBhvr>
                                      <p:to>
                                        <p:strVal val="visible"/>
                                      </p:to>
                                    </p:set>
                                    <p:animEffect transition="in" filter="wipe(down)">
                                      <p:cBhvr>
                                        <p:cTn id="14" dur="500"/>
                                        <p:tgtEl>
                                          <p:spTgt spid="244798"/>
                                        </p:tgtEl>
                                      </p:cBhvr>
                                    </p:animEffect>
                                  </p:childTnLst>
                                </p:cTn>
                              </p:par>
                              <p:par>
                                <p:cTn id="15" presetID="1" presetClass="entr" presetSubtype="0" fill="hold" nodeType="withEffect">
                                  <p:stCondLst>
                                    <p:cond delay="0"/>
                                  </p:stCondLst>
                                  <p:childTnLst>
                                    <p:set>
                                      <p:cBhvr>
                                        <p:cTn id="16" dur="1" fill="hold">
                                          <p:stCondLst>
                                            <p:cond delay="0"/>
                                          </p:stCondLst>
                                        </p:cTn>
                                        <p:tgtEl>
                                          <p:spTgt spid="8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481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244773"/>
                                        </p:tgtEl>
                                        <p:attrNameLst>
                                          <p:attrName>style.visibility</p:attrName>
                                        </p:attrNameLst>
                                      </p:cBhvr>
                                      <p:to>
                                        <p:strVal val="hidden"/>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nodeType="clickEffect">
                                  <p:stCondLst>
                                    <p:cond delay="0"/>
                                  </p:stCondLst>
                                  <p:childTnLst>
                                    <p:set>
                                      <p:cBhvr>
                                        <p:cTn id="28" dur="1" fill="hold">
                                          <p:stCondLst>
                                            <p:cond delay="0"/>
                                          </p:stCondLst>
                                        </p:cTn>
                                        <p:tgtEl>
                                          <p:spTgt spid="244816"/>
                                        </p:tgtEl>
                                        <p:attrNameLst>
                                          <p:attrName>style.visibility</p:attrName>
                                        </p:attrNameLst>
                                      </p:cBhvr>
                                      <p:to>
                                        <p:strVal val="visible"/>
                                      </p:to>
                                    </p:set>
                                    <p:animEffect transition="in" filter="wipe(down)">
                                      <p:cBhvr>
                                        <p:cTn id="29" dur="500"/>
                                        <p:tgtEl>
                                          <p:spTgt spid="244816"/>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73" grpId="0"/>
      <p:bldP spid="244815" grpId="0"/>
      <p:bldP spid="87"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4">
            <a:extLst>
              <a:ext uri="{FF2B5EF4-FFF2-40B4-BE49-F238E27FC236}">
                <a16:creationId xmlns:a16="http://schemas.microsoft.com/office/drawing/2014/main" id="{70C83AAD-F0B7-4B13-8E7B-2E1262DF2553}"/>
              </a:ext>
            </a:extLst>
          </p:cNvPr>
          <p:cNvSpPr>
            <a:spLocks noChangeArrowheads="1"/>
          </p:cNvSpPr>
          <p:nvPr/>
        </p:nvSpPr>
        <p:spPr bwMode="auto">
          <a:xfrm>
            <a:off x="3187700" y="2105025"/>
            <a:ext cx="2339975" cy="395288"/>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chemeClr val="bg1"/>
              </a:solidFill>
            </a:endParaRPr>
          </a:p>
        </p:txBody>
      </p:sp>
      <p:sp>
        <p:nvSpPr>
          <p:cNvPr id="103427" name="Rectangle 5">
            <a:extLst>
              <a:ext uri="{FF2B5EF4-FFF2-40B4-BE49-F238E27FC236}">
                <a16:creationId xmlns:a16="http://schemas.microsoft.com/office/drawing/2014/main" id="{4F750F3E-FE89-4255-8B49-2B3B2CFA0F70}"/>
              </a:ext>
            </a:extLst>
          </p:cNvPr>
          <p:cNvSpPr>
            <a:spLocks noChangeArrowheads="1"/>
          </p:cNvSpPr>
          <p:nvPr/>
        </p:nvSpPr>
        <p:spPr bwMode="auto">
          <a:xfrm>
            <a:off x="4154488" y="2105025"/>
            <a:ext cx="450850" cy="395288"/>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A</a:t>
            </a:r>
          </a:p>
        </p:txBody>
      </p:sp>
      <p:sp>
        <p:nvSpPr>
          <p:cNvPr id="103428" name="Line 6">
            <a:extLst>
              <a:ext uri="{FF2B5EF4-FFF2-40B4-BE49-F238E27FC236}">
                <a16:creationId xmlns:a16="http://schemas.microsoft.com/office/drawing/2014/main" id="{B33B31FD-3598-4851-9FFC-E34156948D8C}"/>
              </a:ext>
            </a:extLst>
          </p:cNvPr>
          <p:cNvSpPr>
            <a:spLocks noChangeShapeType="1"/>
          </p:cNvSpPr>
          <p:nvPr/>
        </p:nvSpPr>
        <p:spPr bwMode="auto">
          <a:xfrm>
            <a:off x="3917950" y="1592263"/>
            <a:ext cx="241300" cy="482600"/>
          </a:xfrm>
          <a:prstGeom prst="line">
            <a:avLst/>
          </a:prstGeom>
          <a:noFill/>
          <a:ln w="28575">
            <a:solidFill>
              <a:srgbClr val="0000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3429" name="Freeform 8">
            <a:extLst>
              <a:ext uri="{FF2B5EF4-FFF2-40B4-BE49-F238E27FC236}">
                <a16:creationId xmlns:a16="http://schemas.microsoft.com/office/drawing/2014/main" id="{D8B00FB8-B21B-40FD-B066-5D1AB41CAD18}"/>
              </a:ext>
            </a:extLst>
          </p:cNvPr>
          <p:cNvSpPr>
            <a:spLocks/>
          </p:cNvSpPr>
          <p:nvPr/>
        </p:nvSpPr>
        <p:spPr bwMode="auto">
          <a:xfrm>
            <a:off x="4848225" y="2441575"/>
            <a:ext cx="655638" cy="723900"/>
          </a:xfrm>
          <a:custGeom>
            <a:avLst/>
            <a:gdLst>
              <a:gd name="T0" fmla="*/ 0 w 469"/>
              <a:gd name="T1" fmla="*/ 0 h 544"/>
              <a:gd name="T2" fmla="*/ 2147483647 w 469"/>
              <a:gd name="T3" fmla="*/ 2147483647 h 544"/>
              <a:gd name="T4" fmla="*/ 0 60000 65536"/>
              <a:gd name="T5" fmla="*/ 0 60000 65536"/>
            </a:gdLst>
            <a:ahLst/>
            <a:cxnLst>
              <a:cxn ang="T4">
                <a:pos x="T0" y="T1"/>
              </a:cxn>
              <a:cxn ang="T5">
                <a:pos x="T2" y="T3"/>
              </a:cxn>
            </a:cxnLst>
            <a:rect l="0" t="0" r="r" b="b"/>
            <a:pathLst>
              <a:path w="469" h="544">
                <a:moveTo>
                  <a:pt x="0" y="0"/>
                </a:moveTo>
                <a:lnTo>
                  <a:pt x="469" y="544"/>
                </a:lnTo>
              </a:path>
            </a:pathLst>
          </a:custGeom>
          <a:noFill/>
          <a:ln w="28575" cmpd="sng">
            <a:solidFill>
              <a:srgbClr val="000000"/>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430" name="Line 9">
            <a:extLst>
              <a:ext uri="{FF2B5EF4-FFF2-40B4-BE49-F238E27FC236}">
                <a16:creationId xmlns:a16="http://schemas.microsoft.com/office/drawing/2014/main" id="{CD82B884-DF60-4A6C-8C68-017D943C58B3}"/>
              </a:ext>
            </a:extLst>
          </p:cNvPr>
          <p:cNvSpPr>
            <a:spLocks noChangeShapeType="1"/>
          </p:cNvSpPr>
          <p:nvPr/>
        </p:nvSpPr>
        <p:spPr bwMode="auto">
          <a:xfrm>
            <a:off x="3679825" y="2111375"/>
            <a:ext cx="0" cy="398463"/>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103431" name="Line 10">
            <a:extLst>
              <a:ext uri="{FF2B5EF4-FFF2-40B4-BE49-F238E27FC236}">
                <a16:creationId xmlns:a16="http://schemas.microsoft.com/office/drawing/2014/main" id="{932F9D1D-A7E1-4F1A-B6BF-230C3B2EE282}"/>
              </a:ext>
            </a:extLst>
          </p:cNvPr>
          <p:cNvSpPr>
            <a:spLocks noChangeShapeType="1"/>
          </p:cNvSpPr>
          <p:nvPr/>
        </p:nvSpPr>
        <p:spPr bwMode="auto">
          <a:xfrm>
            <a:off x="5078413" y="2098675"/>
            <a:ext cx="0" cy="398463"/>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103432" name="Rectangle 11">
            <a:extLst>
              <a:ext uri="{FF2B5EF4-FFF2-40B4-BE49-F238E27FC236}">
                <a16:creationId xmlns:a16="http://schemas.microsoft.com/office/drawing/2014/main" id="{5998AC0E-3ADE-46B5-B945-E058CBB9CFDE}"/>
              </a:ext>
            </a:extLst>
          </p:cNvPr>
          <p:cNvSpPr>
            <a:spLocks noChangeArrowheads="1"/>
          </p:cNvSpPr>
          <p:nvPr/>
        </p:nvSpPr>
        <p:spPr bwMode="auto">
          <a:xfrm>
            <a:off x="768350" y="3270250"/>
            <a:ext cx="2339975" cy="395288"/>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chemeClr val="bg1"/>
              </a:solidFill>
            </a:endParaRPr>
          </a:p>
        </p:txBody>
      </p:sp>
      <p:sp>
        <p:nvSpPr>
          <p:cNvPr id="103433" name="Rectangle 12">
            <a:extLst>
              <a:ext uri="{FF2B5EF4-FFF2-40B4-BE49-F238E27FC236}">
                <a16:creationId xmlns:a16="http://schemas.microsoft.com/office/drawing/2014/main" id="{9EB127D0-C02F-46B0-9081-AC161F8AEFFE}"/>
              </a:ext>
            </a:extLst>
          </p:cNvPr>
          <p:cNvSpPr>
            <a:spLocks noChangeArrowheads="1"/>
          </p:cNvSpPr>
          <p:nvPr/>
        </p:nvSpPr>
        <p:spPr bwMode="auto">
          <a:xfrm>
            <a:off x="1735138" y="3270250"/>
            <a:ext cx="450850" cy="395288"/>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B</a:t>
            </a:r>
          </a:p>
        </p:txBody>
      </p:sp>
      <p:sp>
        <p:nvSpPr>
          <p:cNvPr id="103434" name="Line 13">
            <a:extLst>
              <a:ext uri="{FF2B5EF4-FFF2-40B4-BE49-F238E27FC236}">
                <a16:creationId xmlns:a16="http://schemas.microsoft.com/office/drawing/2014/main" id="{C5A93093-A247-4225-837C-3362171B14B9}"/>
              </a:ext>
            </a:extLst>
          </p:cNvPr>
          <p:cNvSpPr>
            <a:spLocks noChangeShapeType="1"/>
          </p:cNvSpPr>
          <p:nvPr/>
        </p:nvSpPr>
        <p:spPr bwMode="auto">
          <a:xfrm>
            <a:off x="1260475" y="3276600"/>
            <a:ext cx="0" cy="398463"/>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103435" name="Line 14">
            <a:extLst>
              <a:ext uri="{FF2B5EF4-FFF2-40B4-BE49-F238E27FC236}">
                <a16:creationId xmlns:a16="http://schemas.microsoft.com/office/drawing/2014/main" id="{BBC88002-2163-41FE-95FD-0F970849DD32}"/>
              </a:ext>
            </a:extLst>
          </p:cNvPr>
          <p:cNvSpPr>
            <a:spLocks noChangeShapeType="1"/>
          </p:cNvSpPr>
          <p:nvPr/>
        </p:nvSpPr>
        <p:spPr bwMode="auto">
          <a:xfrm>
            <a:off x="2659063" y="3263900"/>
            <a:ext cx="0" cy="398463"/>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103436" name="Rectangle 15">
            <a:extLst>
              <a:ext uri="{FF2B5EF4-FFF2-40B4-BE49-F238E27FC236}">
                <a16:creationId xmlns:a16="http://schemas.microsoft.com/office/drawing/2014/main" id="{DC0F72E9-A9F1-4A7C-9902-BA219AF50E05}"/>
              </a:ext>
            </a:extLst>
          </p:cNvPr>
          <p:cNvSpPr>
            <a:spLocks noChangeArrowheads="1"/>
          </p:cNvSpPr>
          <p:nvPr/>
        </p:nvSpPr>
        <p:spPr bwMode="auto">
          <a:xfrm>
            <a:off x="5030788" y="3255963"/>
            <a:ext cx="2339975" cy="395287"/>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chemeClr val="bg1"/>
              </a:solidFill>
            </a:endParaRPr>
          </a:p>
        </p:txBody>
      </p:sp>
      <p:sp>
        <p:nvSpPr>
          <p:cNvPr id="103437" name="Rectangle 16">
            <a:extLst>
              <a:ext uri="{FF2B5EF4-FFF2-40B4-BE49-F238E27FC236}">
                <a16:creationId xmlns:a16="http://schemas.microsoft.com/office/drawing/2014/main" id="{94B24BAB-BEE5-475D-B455-47457201F981}"/>
              </a:ext>
            </a:extLst>
          </p:cNvPr>
          <p:cNvSpPr>
            <a:spLocks noChangeArrowheads="1"/>
          </p:cNvSpPr>
          <p:nvPr/>
        </p:nvSpPr>
        <p:spPr bwMode="auto">
          <a:xfrm>
            <a:off x="5997575" y="3255963"/>
            <a:ext cx="450850" cy="395287"/>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C</a:t>
            </a:r>
          </a:p>
        </p:txBody>
      </p:sp>
      <p:sp>
        <p:nvSpPr>
          <p:cNvPr id="103438" name="Line 17">
            <a:extLst>
              <a:ext uri="{FF2B5EF4-FFF2-40B4-BE49-F238E27FC236}">
                <a16:creationId xmlns:a16="http://schemas.microsoft.com/office/drawing/2014/main" id="{41F4E8AB-7E04-42C0-878A-239E9E766D02}"/>
              </a:ext>
            </a:extLst>
          </p:cNvPr>
          <p:cNvSpPr>
            <a:spLocks noChangeShapeType="1"/>
          </p:cNvSpPr>
          <p:nvPr/>
        </p:nvSpPr>
        <p:spPr bwMode="auto">
          <a:xfrm>
            <a:off x="5522913" y="3262313"/>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103439" name="Line 18">
            <a:extLst>
              <a:ext uri="{FF2B5EF4-FFF2-40B4-BE49-F238E27FC236}">
                <a16:creationId xmlns:a16="http://schemas.microsoft.com/office/drawing/2014/main" id="{C4B0F729-8BF2-4838-A784-EA73AF626D6A}"/>
              </a:ext>
            </a:extLst>
          </p:cNvPr>
          <p:cNvSpPr>
            <a:spLocks noChangeShapeType="1"/>
          </p:cNvSpPr>
          <p:nvPr/>
        </p:nvSpPr>
        <p:spPr bwMode="auto">
          <a:xfrm>
            <a:off x="6921500" y="3249613"/>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103440" name="Rectangle 19">
            <a:extLst>
              <a:ext uri="{FF2B5EF4-FFF2-40B4-BE49-F238E27FC236}">
                <a16:creationId xmlns:a16="http://schemas.microsoft.com/office/drawing/2014/main" id="{904D6457-A42F-4BD5-9669-C00328C0D757}"/>
              </a:ext>
            </a:extLst>
          </p:cNvPr>
          <p:cNvSpPr>
            <a:spLocks noChangeArrowheads="1"/>
          </p:cNvSpPr>
          <p:nvPr/>
        </p:nvSpPr>
        <p:spPr bwMode="auto">
          <a:xfrm>
            <a:off x="457200" y="4583113"/>
            <a:ext cx="2339975" cy="395287"/>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chemeClr val="bg1"/>
              </a:solidFill>
            </a:endParaRPr>
          </a:p>
        </p:txBody>
      </p:sp>
      <p:sp>
        <p:nvSpPr>
          <p:cNvPr id="103441" name="Rectangle 20">
            <a:extLst>
              <a:ext uri="{FF2B5EF4-FFF2-40B4-BE49-F238E27FC236}">
                <a16:creationId xmlns:a16="http://schemas.microsoft.com/office/drawing/2014/main" id="{125E1B57-5C43-4828-8AE9-BBB2ECE61225}"/>
              </a:ext>
            </a:extLst>
          </p:cNvPr>
          <p:cNvSpPr>
            <a:spLocks noChangeArrowheads="1"/>
          </p:cNvSpPr>
          <p:nvPr/>
        </p:nvSpPr>
        <p:spPr bwMode="auto">
          <a:xfrm>
            <a:off x="1423988" y="4583113"/>
            <a:ext cx="450850" cy="395287"/>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D</a:t>
            </a:r>
          </a:p>
        </p:txBody>
      </p:sp>
      <p:sp>
        <p:nvSpPr>
          <p:cNvPr id="103442" name="Line 21">
            <a:extLst>
              <a:ext uri="{FF2B5EF4-FFF2-40B4-BE49-F238E27FC236}">
                <a16:creationId xmlns:a16="http://schemas.microsoft.com/office/drawing/2014/main" id="{FBCB5D3C-1C92-4042-98FF-C72F64425D2C}"/>
              </a:ext>
            </a:extLst>
          </p:cNvPr>
          <p:cNvSpPr>
            <a:spLocks noChangeShapeType="1"/>
          </p:cNvSpPr>
          <p:nvPr/>
        </p:nvSpPr>
        <p:spPr bwMode="auto">
          <a:xfrm>
            <a:off x="949325" y="4589463"/>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103443" name="Line 22">
            <a:extLst>
              <a:ext uri="{FF2B5EF4-FFF2-40B4-BE49-F238E27FC236}">
                <a16:creationId xmlns:a16="http://schemas.microsoft.com/office/drawing/2014/main" id="{35F00EA0-3D3A-469B-A24D-F18D2C56B6B9}"/>
              </a:ext>
            </a:extLst>
          </p:cNvPr>
          <p:cNvSpPr>
            <a:spLocks noChangeShapeType="1"/>
          </p:cNvSpPr>
          <p:nvPr/>
        </p:nvSpPr>
        <p:spPr bwMode="auto">
          <a:xfrm>
            <a:off x="2347913" y="4576763"/>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103444" name="Rectangle 23">
            <a:extLst>
              <a:ext uri="{FF2B5EF4-FFF2-40B4-BE49-F238E27FC236}">
                <a16:creationId xmlns:a16="http://schemas.microsoft.com/office/drawing/2014/main" id="{B812FE77-62C7-4635-A370-6118A2A4E127}"/>
              </a:ext>
            </a:extLst>
          </p:cNvPr>
          <p:cNvSpPr>
            <a:spLocks noChangeArrowheads="1"/>
          </p:cNvSpPr>
          <p:nvPr/>
        </p:nvSpPr>
        <p:spPr bwMode="auto">
          <a:xfrm>
            <a:off x="3332163" y="4567238"/>
            <a:ext cx="2339975" cy="395287"/>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p>
        </p:txBody>
      </p:sp>
      <p:sp>
        <p:nvSpPr>
          <p:cNvPr id="103445" name="Rectangle 24">
            <a:extLst>
              <a:ext uri="{FF2B5EF4-FFF2-40B4-BE49-F238E27FC236}">
                <a16:creationId xmlns:a16="http://schemas.microsoft.com/office/drawing/2014/main" id="{A9058F46-CBEA-48A0-A2B0-1D25033F8FE6}"/>
              </a:ext>
            </a:extLst>
          </p:cNvPr>
          <p:cNvSpPr>
            <a:spLocks noChangeArrowheads="1"/>
          </p:cNvSpPr>
          <p:nvPr/>
        </p:nvSpPr>
        <p:spPr bwMode="auto">
          <a:xfrm>
            <a:off x="4298950" y="4567238"/>
            <a:ext cx="450850" cy="395287"/>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E</a:t>
            </a:r>
          </a:p>
        </p:txBody>
      </p:sp>
      <p:sp>
        <p:nvSpPr>
          <p:cNvPr id="103446" name="Line 25">
            <a:extLst>
              <a:ext uri="{FF2B5EF4-FFF2-40B4-BE49-F238E27FC236}">
                <a16:creationId xmlns:a16="http://schemas.microsoft.com/office/drawing/2014/main" id="{728A915C-8838-487D-A071-9EACDDF0642F}"/>
              </a:ext>
            </a:extLst>
          </p:cNvPr>
          <p:cNvSpPr>
            <a:spLocks noChangeShapeType="1"/>
          </p:cNvSpPr>
          <p:nvPr/>
        </p:nvSpPr>
        <p:spPr bwMode="auto">
          <a:xfrm>
            <a:off x="3824288" y="4573588"/>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103447" name="Line 26">
            <a:extLst>
              <a:ext uri="{FF2B5EF4-FFF2-40B4-BE49-F238E27FC236}">
                <a16:creationId xmlns:a16="http://schemas.microsoft.com/office/drawing/2014/main" id="{D6F32A06-5123-4DD1-90B4-0B84133FB379}"/>
              </a:ext>
            </a:extLst>
          </p:cNvPr>
          <p:cNvSpPr>
            <a:spLocks noChangeShapeType="1"/>
          </p:cNvSpPr>
          <p:nvPr/>
        </p:nvSpPr>
        <p:spPr bwMode="auto">
          <a:xfrm>
            <a:off x="5222875" y="4560888"/>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103448" name="Rectangle 27">
            <a:extLst>
              <a:ext uri="{FF2B5EF4-FFF2-40B4-BE49-F238E27FC236}">
                <a16:creationId xmlns:a16="http://schemas.microsoft.com/office/drawing/2014/main" id="{60EFECF6-CB60-4AD3-98D4-35656D453244}"/>
              </a:ext>
            </a:extLst>
          </p:cNvPr>
          <p:cNvSpPr>
            <a:spLocks noChangeArrowheads="1"/>
          </p:cNvSpPr>
          <p:nvPr/>
        </p:nvSpPr>
        <p:spPr bwMode="auto">
          <a:xfrm>
            <a:off x="6461125" y="4567238"/>
            <a:ext cx="2339975" cy="395287"/>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chemeClr val="bg1"/>
              </a:solidFill>
            </a:endParaRPr>
          </a:p>
        </p:txBody>
      </p:sp>
      <p:sp>
        <p:nvSpPr>
          <p:cNvPr id="103449" name="Rectangle 28">
            <a:extLst>
              <a:ext uri="{FF2B5EF4-FFF2-40B4-BE49-F238E27FC236}">
                <a16:creationId xmlns:a16="http://schemas.microsoft.com/office/drawing/2014/main" id="{B9565811-DAEA-4BD1-B88A-5409622C3A5D}"/>
              </a:ext>
            </a:extLst>
          </p:cNvPr>
          <p:cNvSpPr>
            <a:spLocks noChangeArrowheads="1"/>
          </p:cNvSpPr>
          <p:nvPr/>
        </p:nvSpPr>
        <p:spPr bwMode="auto">
          <a:xfrm>
            <a:off x="7427913" y="4567238"/>
            <a:ext cx="450850" cy="395287"/>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F</a:t>
            </a:r>
          </a:p>
        </p:txBody>
      </p:sp>
      <p:sp>
        <p:nvSpPr>
          <p:cNvPr id="103450" name="Line 29">
            <a:extLst>
              <a:ext uri="{FF2B5EF4-FFF2-40B4-BE49-F238E27FC236}">
                <a16:creationId xmlns:a16="http://schemas.microsoft.com/office/drawing/2014/main" id="{7A04D713-44AB-4851-810B-BC37DB4971E4}"/>
              </a:ext>
            </a:extLst>
          </p:cNvPr>
          <p:cNvSpPr>
            <a:spLocks noChangeShapeType="1"/>
          </p:cNvSpPr>
          <p:nvPr/>
        </p:nvSpPr>
        <p:spPr bwMode="auto">
          <a:xfrm>
            <a:off x="6953250" y="4573588"/>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103451" name="Line 30">
            <a:extLst>
              <a:ext uri="{FF2B5EF4-FFF2-40B4-BE49-F238E27FC236}">
                <a16:creationId xmlns:a16="http://schemas.microsoft.com/office/drawing/2014/main" id="{88224A53-218A-4037-A4BA-51CF77AB6AA7}"/>
              </a:ext>
            </a:extLst>
          </p:cNvPr>
          <p:cNvSpPr>
            <a:spLocks noChangeShapeType="1"/>
          </p:cNvSpPr>
          <p:nvPr/>
        </p:nvSpPr>
        <p:spPr bwMode="auto">
          <a:xfrm>
            <a:off x="8351838" y="4560888"/>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103452" name="Rectangle 31">
            <a:extLst>
              <a:ext uri="{FF2B5EF4-FFF2-40B4-BE49-F238E27FC236}">
                <a16:creationId xmlns:a16="http://schemas.microsoft.com/office/drawing/2014/main" id="{DA019DD4-C1BF-4B32-B73F-206FA0B81803}"/>
              </a:ext>
            </a:extLst>
          </p:cNvPr>
          <p:cNvSpPr>
            <a:spLocks noChangeArrowheads="1"/>
          </p:cNvSpPr>
          <p:nvPr/>
        </p:nvSpPr>
        <p:spPr bwMode="auto">
          <a:xfrm>
            <a:off x="2081213" y="5792788"/>
            <a:ext cx="2339975" cy="395287"/>
          </a:xfrm>
          <a:prstGeom prst="rect">
            <a:avLst/>
          </a:prstGeom>
          <a:solidFill>
            <a:schemeClr val="hlink"/>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chemeClr val="hlink"/>
            </a:extrusionClr>
            <a:contourClr>
              <a:schemeClr val="hlink"/>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schemeClr val="bg1"/>
              </a:solidFill>
            </a:endParaRPr>
          </a:p>
        </p:txBody>
      </p:sp>
      <p:sp>
        <p:nvSpPr>
          <p:cNvPr id="103453" name="Rectangle 32">
            <a:extLst>
              <a:ext uri="{FF2B5EF4-FFF2-40B4-BE49-F238E27FC236}">
                <a16:creationId xmlns:a16="http://schemas.microsoft.com/office/drawing/2014/main" id="{469CA3D5-C5A3-400F-A389-7339F79DD47E}"/>
              </a:ext>
            </a:extLst>
          </p:cNvPr>
          <p:cNvSpPr>
            <a:spLocks noChangeArrowheads="1"/>
          </p:cNvSpPr>
          <p:nvPr/>
        </p:nvSpPr>
        <p:spPr bwMode="auto">
          <a:xfrm>
            <a:off x="3048000" y="5792788"/>
            <a:ext cx="450850" cy="395287"/>
          </a:xfrm>
          <a:prstGeom prst="rect">
            <a:avLst/>
          </a:prstGeom>
          <a:solidFill>
            <a:srgbClr val="01FF01"/>
          </a:solidFill>
          <a:ln w="9525">
            <a:miter lim="800000"/>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0" rIns="18000" bIns="10800">
            <a:flatTx/>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b="1">
                <a:solidFill>
                  <a:schemeClr val="bg1"/>
                </a:solidFill>
                <a:ea typeface="Angsana New" panose="02020603050405020304" pitchFamily="18" charset="-34"/>
                <a:cs typeface="Angsana New" panose="02020603050405020304" pitchFamily="18" charset="-34"/>
              </a:rPr>
              <a:t>G</a:t>
            </a:r>
          </a:p>
        </p:txBody>
      </p:sp>
      <p:sp>
        <p:nvSpPr>
          <p:cNvPr id="103454" name="Line 33">
            <a:extLst>
              <a:ext uri="{FF2B5EF4-FFF2-40B4-BE49-F238E27FC236}">
                <a16:creationId xmlns:a16="http://schemas.microsoft.com/office/drawing/2014/main" id="{F1BF2EBE-C3DC-4E19-AB8B-0531136D0690}"/>
              </a:ext>
            </a:extLst>
          </p:cNvPr>
          <p:cNvSpPr>
            <a:spLocks noChangeShapeType="1"/>
          </p:cNvSpPr>
          <p:nvPr/>
        </p:nvSpPr>
        <p:spPr bwMode="auto">
          <a:xfrm>
            <a:off x="2573338" y="5799138"/>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103455" name="Line 34">
            <a:extLst>
              <a:ext uri="{FF2B5EF4-FFF2-40B4-BE49-F238E27FC236}">
                <a16:creationId xmlns:a16="http://schemas.microsoft.com/office/drawing/2014/main" id="{18573B46-AA4A-41E7-9524-1FFFE079CBDD}"/>
              </a:ext>
            </a:extLst>
          </p:cNvPr>
          <p:cNvSpPr>
            <a:spLocks noChangeShapeType="1"/>
          </p:cNvSpPr>
          <p:nvPr/>
        </p:nvSpPr>
        <p:spPr bwMode="auto">
          <a:xfrm>
            <a:off x="3971925" y="5786438"/>
            <a:ext cx="0" cy="398462"/>
          </a:xfrm>
          <a:prstGeom prst="line">
            <a:avLst/>
          </a:prstGeom>
          <a:noFill/>
          <a:ln w="38100">
            <a:solidFill>
              <a:srgbClr val="01FF01"/>
            </a:solidFill>
            <a:round/>
            <a:headEnd/>
            <a:tailEnd/>
          </a:ln>
          <a:effectLst/>
          <a:scene3d>
            <a:camera prst="legacyObliqueTopRight"/>
            <a:lightRig rig="legacyFlat3" dir="b"/>
          </a:scene3d>
          <a:sp3d extrusionH="125400" prstMaterial="legacyMatte">
            <a:bevelT w="13500" h="13500" prst="angle"/>
            <a:bevelB w="13500" h="13500" prst="angle"/>
            <a:extrusionClr>
              <a:srgbClr val="01FF01"/>
            </a:extrusionClr>
            <a:contourClr>
              <a:srgbClr val="01FF01"/>
            </a:contourClr>
          </a:sp3d>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flatTx/>
          </a:bodyPr>
          <a:lstStyle/>
          <a:p>
            <a:endParaRPr lang="zh-CN" altLang="en-US"/>
          </a:p>
        </p:txBody>
      </p:sp>
      <p:sp>
        <p:nvSpPr>
          <p:cNvPr id="103456" name="Rectangle 35">
            <a:extLst>
              <a:ext uri="{FF2B5EF4-FFF2-40B4-BE49-F238E27FC236}">
                <a16:creationId xmlns:a16="http://schemas.microsoft.com/office/drawing/2014/main" id="{86FC0A5F-0996-47A2-883C-22628A6B69DB}"/>
              </a:ext>
            </a:extLst>
          </p:cNvPr>
          <p:cNvSpPr>
            <a:spLocks noChangeArrowheads="1"/>
          </p:cNvSpPr>
          <p:nvPr/>
        </p:nvSpPr>
        <p:spPr bwMode="auto">
          <a:xfrm>
            <a:off x="1009650" y="455295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chemeClr val="bg1"/>
                </a:solidFill>
              </a:rPr>
              <a:t>∧</a:t>
            </a:r>
          </a:p>
        </p:txBody>
      </p:sp>
      <p:sp>
        <p:nvSpPr>
          <p:cNvPr id="103457" name="Rectangle 37">
            <a:extLst>
              <a:ext uri="{FF2B5EF4-FFF2-40B4-BE49-F238E27FC236}">
                <a16:creationId xmlns:a16="http://schemas.microsoft.com/office/drawing/2014/main" id="{54124632-A338-401D-A6C0-48299AB6EB30}"/>
              </a:ext>
            </a:extLst>
          </p:cNvPr>
          <p:cNvSpPr>
            <a:spLocks noChangeArrowheads="1"/>
          </p:cNvSpPr>
          <p:nvPr/>
        </p:nvSpPr>
        <p:spPr bwMode="auto">
          <a:xfrm>
            <a:off x="7900988" y="456723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solidFill>
                  <a:schemeClr val="bg1"/>
                </a:solidFill>
              </a:rPr>
              <a:t>∧</a:t>
            </a:r>
          </a:p>
        </p:txBody>
      </p:sp>
      <p:sp>
        <p:nvSpPr>
          <p:cNvPr id="103458" name="Rectangle 38">
            <a:extLst>
              <a:ext uri="{FF2B5EF4-FFF2-40B4-BE49-F238E27FC236}">
                <a16:creationId xmlns:a16="http://schemas.microsoft.com/office/drawing/2014/main" id="{215AF544-D3EA-45C2-B9E7-B948F287AEF8}"/>
              </a:ext>
            </a:extLst>
          </p:cNvPr>
          <p:cNvSpPr>
            <a:spLocks noChangeArrowheads="1"/>
          </p:cNvSpPr>
          <p:nvPr/>
        </p:nvSpPr>
        <p:spPr bwMode="auto">
          <a:xfrm>
            <a:off x="3222625" y="2117725"/>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103459" name="Rectangle 39">
            <a:extLst>
              <a:ext uri="{FF2B5EF4-FFF2-40B4-BE49-F238E27FC236}">
                <a16:creationId xmlns:a16="http://schemas.microsoft.com/office/drawing/2014/main" id="{BDAAD15D-7BA6-4989-B906-69DFF2AB46EC}"/>
              </a:ext>
            </a:extLst>
          </p:cNvPr>
          <p:cNvSpPr>
            <a:spLocks noChangeArrowheads="1"/>
          </p:cNvSpPr>
          <p:nvPr/>
        </p:nvSpPr>
        <p:spPr bwMode="auto">
          <a:xfrm>
            <a:off x="5110163" y="210343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103460" name="Rectangle 40">
            <a:extLst>
              <a:ext uri="{FF2B5EF4-FFF2-40B4-BE49-F238E27FC236}">
                <a16:creationId xmlns:a16="http://schemas.microsoft.com/office/drawing/2014/main" id="{261C77DC-BFB0-48ED-85A5-C79DFCFF28CA}"/>
              </a:ext>
            </a:extLst>
          </p:cNvPr>
          <p:cNvSpPr>
            <a:spLocks noChangeArrowheads="1"/>
          </p:cNvSpPr>
          <p:nvPr/>
        </p:nvSpPr>
        <p:spPr bwMode="auto">
          <a:xfrm>
            <a:off x="803275" y="328295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103461" name="Rectangle 41">
            <a:extLst>
              <a:ext uri="{FF2B5EF4-FFF2-40B4-BE49-F238E27FC236}">
                <a16:creationId xmlns:a16="http://schemas.microsoft.com/office/drawing/2014/main" id="{2273D368-29E7-4174-B53A-97D01973D7B7}"/>
              </a:ext>
            </a:extLst>
          </p:cNvPr>
          <p:cNvSpPr>
            <a:spLocks noChangeArrowheads="1"/>
          </p:cNvSpPr>
          <p:nvPr/>
        </p:nvSpPr>
        <p:spPr bwMode="auto">
          <a:xfrm>
            <a:off x="2692400" y="328295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103462" name="Rectangle 42">
            <a:extLst>
              <a:ext uri="{FF2B5EF4-FFF2-40B4-BE49-F238E27FC236}">
                <a16:creationId xmlns:a16="http://schemas.microsoft.com/office/drawing/2014/main" id="{F1E6FC81-0A33-440D-8FEC-44BCE91AC038}"/>
              </a:ext>
            </a:extLst>
          </p:cNvPr>
          <p:cNvSpPr>
            <a:spLocks noChangeArrowheads="1"/>
          </p:cNvSpPr>
          <p:nvPr/>
        </p:nvSpPr>
        <p:spPr bwMode="auto">
          <a:xfrm>
            <a:off x="5065713" y="3268663"/>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103463" name="Rectangle 43">
            <a:extLst>
              <a:ext uri="{FF2B5EF4-FFF2-40B4-BE49-F238E27FC236}">
                <a16:creationId xmlns:a16="http://schemas.microsoft.com/office/drawing/2014/main" id="{6EFD7B86-590F-45D6-A9DE-1A5719721D01}"/>
              </a:ext>
            </a:extLst>
          </p:cNvPr>
          <p:cNvSpPr>
            <a:spLocks noChangeArrowheads="1"/>
          </p:cNvSpPr>
          <p:nvPr/>
        </p:nvSpPr>
        <p:spPr bwMode="auto">
          <a:xfrm>
            <a:off x="6969125" y="325278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103464" name="Rectangle 44">
            <a:extLst>
              <a:ext uri="{FF2B5EF4-FFF2-40B4-BE49-F238E27FC236}">
                <a16:creationId xmlns:a16="http://schemas.microsoft.com/office/drawing/2014/main" id="{F707A6AE-8AAE-4954-91EB-340E3931596A}"/>
              </a:ext>
            </a:extLst>
          </p:cNvPr>
          <p:cNvSpPr>
            <a:spLocks noChangeArrowheads="1"/>
          </p:cNvSpPr>
          <p:nvPr/>
        </p:nvSpPr>
        <p:spPr bwMode="auto">
          <a:xfrm>
            <a:off x="8378825" y="456565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103465" name="Rectangle 45">
            <a:extLst>
              <a:ext uri="{FF2B5EF4-FFF2-40B4-BE49-F238E27FC236}">
                <a16:creationId xmlns:a16="http://schemas.microsoft.com/office/drawing/2014/main" id="{C17215E3-D3BB-4389-8599-9A0A0EA532AE}"/>
              </a:ext>
            </a:extLst>
          </p:cNvPr>
          <p:cNvSpPr>
            <a:spLocks noChangeArrowheads="1"/>
          </p:cNvSpPr>
          <p:nvPr/>
        </p:nvSpPr>
        <p:spPr bwMode="auto">
          <a:xfrm>
            <a:off x="6505575" y="4581525"/>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103466" name="Rectangle 46">
            <a:extLst>
              <a:ext uri="{FF2B5EF4-FFF2-40B4-BE49-F238E27FC236}">
                <a16:creationId xmlns:a16="http://schemas.microsoft.com/office/drawing/2014/main" id="{9AA4F378-518C-46EA-8607-801263E2F2DA}"/>
              </a:ext>
            </a:extLst>
          </p:cNvPr>
          <p:cNvSpPr>
            <a:spLocks noChangeArrowheads="1"/>
          </p:cNvSpPr>
          <p:nvPr/>
        </p:nvSpPr>
        <p:spPr bwMode="auto">
          <a:xfrm>
            <a:off x="5281613" y="456565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103467" name="Rectangle 47">
            <a:extLst>
              <a:ext uri="{FF2B5EF4-FFF2-40B4-BE49-F238E27FC236}">
                <a16:creationId xmlns:a16="http://schemas.microsoft.com/office/drawing/2014/main" id="{7AF8ACC4-E609-40D3-93E2-B27FF5D3FEE8}"/>
              </a:ext>
            </a:extLst>
          </p:cNvPr>
          <p:cNvSpPr>
            <a:spLocks noChangeArrowheads="1"/>
          </p:cNvSpPr>
          <p:nvPr/>
        </p:nvSpPr>
        <p:spPr bwMode="auto">
          <a:xfrm>
            <a:off x="3363913" y="4581525"/>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103468" name="Rectangle 48">
            <a:extLst>
              <a:ext uri="{FF2B5EF4-FFF2-40B4-BE49-F238E27FC236}">
                <a16:creationId xmlns:a16="http://schemas.microsoft.com/office/drawing/2014/main" id="{5A1EEF1E-2C7E-4145-8271-D8136102746A}"/>
              </a:ext>
            </a:extLst>
          </p:cNvPr>
          <p:cNvSpPr>
            <a:spLocks noChangeArrowheads="1"/>
          </p:cNvSpPr>
          <p:nvPr/>
        </p:nvSpPr>
        <p:spPr bwMode="auto">
          <a:xfrm>
            <a:off x="2390775" y="4581525"/>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103469" name="Rectangle 49">
            <a:extLst>
              <a:ext uri="{FF2B5EF4-FFF2-40B4-BE49-F238E27FC236}">
                <a16:creationId xmlns:a16="http://schemas.microsoft.com/office/drawing/2014/main" id="{461DE0F0-91F4-4D35-B3B2-F06ABDC8E822}"/>
              </a:ext>
            </a:extLst>
          </p:cNvPr>
          <p:cNvSpPr>
            <a:spLocks noChangeArrowheads="1"/>
          </p:cNvSpPr>
          <p:nvPr/>
        </p:nvSpPr>
        <p:spPr bwMode="auto">
          <a:xfrm>
            <a:off x="503238" y="4595813"/>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103470" name="Rectangle 50">
            <a:extLst>
              <a:ext uri="{FF2B5EF4-FFF2-40B4-BE49-F238E27FC236}">
                <a16:creationId xmlns:a16="http://schemas.microsoft.com/office/drawing/2014/main" id="{EEA7418D-C2B3-4CDF-9213-F58EF6DB6E1E}"/>
              </a:ext>
            </a:extLst>
          </p:cNvPr>
          <p:cNvSpPr>
            <a:spLocks noChangeArrowheads="1"/>
          </p:cNvSpPr>
          <p:nvPr/>
        </p:nvSpPr>
        <p:spPr bwMode="auto">
          <a:xfrm>
            <a:off x="2095500" y="5789613"/>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103471" name="Rectangle 51">
            <a:extLst>
              <a:ext uri="{FF2B5EF4-FFF2-40B4-BE49-F238E27FC236}">
                <a16:creationId xmlns:a16="http://schemas.microsoft.com/office/drawing/2014/main" id="{4D4220DA-4DFE-46D0-A6D5-E03EC19A3244}"/>
              </a:ext>
            </a:extLst>
          </p:cNvPr>
          <p:cNvSpPr>
            <a:spLocks noChangeArrowheads="1"/>
          </p:cNvSpPr>
          <p:nvPr/>
        </p:nvSpPr>
        <p:spPr bwMode="auto">
          <a:xfrm>
            <a:off x="4013200" y="5789613"/>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chemeClr val="bg1"/>
                </a:solidFill>
              </a:rPr>
              <a:t>0</a:t>
            </a:r>
          </a:p>
        </p:txBody>
      </p:sp>
      <p:sp>
        <p:nvSpPr>
          <p:cNvPr id="103472" name="Freeform 52">
            <a:extLst>
              <a:ext uri="{FF2B5EF4-FFF2-40B4-BE49-F238E27FC236}">
                <a16:creationId xmlns:a16="http://schemas.microsoft.com/office/drawing/2014/main" id="{24B35CC6-7C2A-4D22-94F3-7AAF030FBB2D}"/>
              </a:ext>
            </a:extLst>
          </p:cNvPr>
          <p:cNvSpPr>
            <a:spLocks/>
          </p:cNvSpPr>
          <p:nvPr/>
        </p:nvSpPr>
        <p:spPr bwMode="auto">
          <a:xfrm>
            <a:off x="2986088" y="2413000"/>
            <a:ext cx="952500" cy="811213"/>
          </a:xfrm>
          <a:custGeom>
            <a:avLst/>
            <a:gdLst>
              <a:gd name="T0" fmla="*/ 2147483647 w 550"/>
              <a:gd name="T1" fmla="*/ 0 h 544"/>
              <a:gd name="T2" fmla="*/ 0 w 550"/>
              <a:gd name="T3" fmla="*/ 2147483647 h 544"/>
              <a:gd name="T4" fmla="*/ 0 60000 65536"/>
              <a:gd name="T5" fmla="*/ 0 60000 65536"/>
            </a:gdLst>
            <a:ahLst/>
            <a:cxnLst>
              <a:cxn ang="T4">
                <a:pos x="T0" y="T1"/>
              </a:cxn>
              <a:cxn ang="T5">
                <a:pos x="T2" y="T3"/>
              </a:cxn>
            </a:cxnLst>
            <a:rect l="0" t="0" r="r" b="b"/>
            <a:pathLst>
              <a:path w="550" h="544">
                <a:moveTo>
                  <a:pt x="550" y="0"/>
                </a:moveTo>
                <a:lnTo>
                  <a:pt x="0" y="544"/>
                </a:lnTo>
              </a:path>
            </a:pathLst>
          </a:custGeom>
          <a:noFill/>
          <a:ln w="28575" cmpd="sng">
            <a:solidFill>
              <a:srgbClr val="000000"/>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473" name="Line 53">
            <a:extLst>
              <a:ext uri="{FF2B5EF4-FFF2-40B4-BE49-F238E27FC236}">
                <a16:creationId xmlns:a16="http://schemas.microsoft.com/office/drawing/2014/main" id="{FD3D9468-7521-4C4C-8A4D-22D3541639B4}"/>
              </a:ext>
            </a:extLst>
          </p:cNvPr>
          <p:cNvSpPr>
            <a:spLocks noChangeShapeType="1"/>
          </p:cNvSpPr>
          <p:nvPr/>
        </p:nvSpPr>
        <p:spPr bwMode="auto">
          <a:xfrm>
            <a:off x="6673850" y="3476625"/>
            <a:ext cx="728663" cy="1006475"/>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3474" name="Line 54">
            <a:extLst>
              <a:ext uri="{FF2B5EF4-FFF2-40B4-BE49-F238E27FC236}">
                <a16:creationId xmlns:a16="http://schemas.microsoft.com/office/drawing/2014/main" id="{E69D70EA-CC2B-4659-8553-AC214CB88516}"/>
              </a:ext>
            </a:extLst>
          </p:cNvPr>
          <p:cNvSpPr>
            <a:spLocks noChangeShapeType="1"/>
          </p:cNvSpPr>
          <p:nvPr/>
        </p:nvSpPr>
        <p:spPr bwMode="auto">
          <a:xfrm flipH="1">
            <a:off x="4913313" y="3535363"/>
            <a:ext cx="830262" cy="990600"/>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3475" name="Freeform 55">
            <a:extLst>
              <a:ext uri="{FF2B5EF4-FFF2-40B4-BE49-F238E27FC236}">
                <a16:creationId xmlns:a16="http://schemas.microsoft.com/office/drawing/2014/main" id="{7836888B-5A53-4EA8-A090-1F4A534B4B7A}"/>
              </a:ext>
            </a:extLst>
          </p:cNvPr>
          <p:cNvSpPr>
            <a:spLocks/>
          </p:cNvSpPr>
          <p:nvPr/>
        </p:nvSpPr>
        <p:spPr bwMode="auto">
          <a:xfrm>
            <a:off x="2157413" y="4892675"/>
            <a:ext cx="609600" cy="833438"/>
          </a:xfrm>
          <a:custGeom>
            <a:avLst/>
            <a:gdLst>
              <a:gd name="T0" fmla="*/ 0 w 444"/>
              <a:gd name="T1" fmla="*/ 0 h 523"/>
              <a:gd name="T2" fmla="*/ 2147483647 w 444"/>
              <a:gd name="T3" fmla="*/ 2147483647 h 523"/>
              <a:gd name="T4" fmla="*/ 0 60000 65536"/>
              <a:gd name="T5" fmla="*/ 0 60000 65536"/>
            </a:gdLst>
            <a:ahLst/>
            <a:cxnLst>
              <a:cxn ang="T4">
                <a:pos x="T0" y="T1"/>
              </a:cxn>
              <a:cxn ang="T5">
                <a:pos x="T2" y="T3"/>
              </a:cxn>
            </a:cxnLst>
            <a:rect l="0" t="0" r="r" b="b"/>
            <a:pathLst>
              <a:path w="444" h="523">
                <a:moveTo>
                  <a:pt x="0" y="0"/>
                </a:moveTo>
                <a:lnTo>
                  <a:pt x="444" y="523"/>
                </a:lnTo>
              </a:path>
            </a:pathLst>
          </a:custGeom>
          <a:noFill/>
          <a:ln w="28575" cmpd="sng">
            <a:solidFill>
              <a:srgbClr val="000000"/>
            </a:solidFill>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476" name="Line 56">
            <a:extLst>
              <a:ext uri="{FF2B5EF4-FFF2-40B4-BE49-F238E27FC236}">
                <a16:creationId xmlns:a16="http://schemas.microsoft.com/office/drawing/2014/main" id="{E5D56AFE-C2B6-4033-8D4D-98F4AB697C62}"/>
              </a:ext>
            </a:extLst>
          </p:cNvPr>
          <p:cNvSpPr>
            <a:spLocks noChangeShapeType="1"/>
          </p:cNvSpPr>
          <p:nvPr/>
        </p:nvSpPr>
        <p:spPr bwMode="auto">
          <a:xfrm flipH="1">
            <a:off x="1089025" y="3565525"/>
            <a:ext cx="463550" cy="965200"/>
          </a:xfrm>
          <a:prstGeom prst="line">
            <a:avLst/>
          </a:prstGeom>
          <a:noFill/>
          <a:ln w="28575">
            <a:solidFill>
              <a:srgbClr val="000000"/>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3477" name="Text Box 57">
            <a:extLst>
              <a:ext uri="{FF2B5EF4-FFF2-40B4-BE49-F238E27FC236}">
                <a16:creationId xmlns:a16="http://schemas.microsoft.com/office/drawing/2014/main" id="{41C402AF-9F4E-4F70-8C74-C5CD18852F30}"/>
              </a:ext>
            </a:extLst>
          </p:cNvPr>
          <p:cNvSpPr txBox="1">
            <a:spLocks noChangeArrowheads="1"/>
          </p:cNvSpPr>
          <p:nvPr/>
        </p:nvSpPr>
        <p:spPr bwMode="auto">
          <a:xfrm>
            <a:off x="1027112" y="863601"/>
            <a:ext cx="27273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800" b="1" dirty="0">
                <a:solidFill>
                  <a:srgbClr val="314187"/>
                </a:solidFill>
                <a:latin typeface="宋体" panose="02010600030101010101" pitchFamily="2" charset="-122"/>
              </a:rPr>
              <a:t>中序线索链表</a:t>
            </a:r>
          </a:p>
          <a:p>
            <a:pPr algn="just" eaLnBrk="1" hangingPunct="1"/>
            <a:r>
              <a:rPr lang="zh-CN" altLang="en-US" sz="2800" b="1" dirty="0">
                <a:solidFill>
                  <a:srgbClr val="314187"/>
                </a:solidFill>
                <a:latin typeface="宋体" panose="02010600030101010101" pitchFamily="2" charset="-122"/>
              </a:rPr>
              <a:t>的建立过程</a:t>
            </a:r>
            <a:endParaRPr lang="zh-CN" altLang="en-US" sz="2800" dirty="0">
              <a:solidFill>
                <a:srgbClr val="314187"/>
              </a:solidFill>
            </a:endParaRPr>
          </a:p>
        </p:txBody>
      </p:sp>
      <p:grpSp>
        <p:nvGrpSpPr>
          <p:cNvPr id="245821" name="Group 61">
            <a:extLst>
              <a:ext uri="{FF2B5EF4-FFF2-40B4-BE49-F238E27FC236}">
                <a16:creationId xmlns:a16="http://schemas.microsoft.com/office/drawing/2014/main" id="{1C2398B4-1C84-4B68-B707-1E8590A3F786}"/>
              </a:ext>
            </a:extLst>
          </p:cNvPr>
          <p:cNvGrpSpPr>
            <a:grpSpLocks/>
          </p:cNvGrpSpPr>
          <p:nvPr/>
        </p:nvGrpSpPr>
        <p:grpSpPr bwMode="auto">
          <a:xfrm>
            <a:off x="7450138" y="5019675"/>
            <a:ext cx="841375" cy="835025"/>
            <a:chOff x="3002" y="3143"/>
            <a:chExt cx="530" cy="526"/>
          </a:xfrm>
        </p:grpSpPr>
        <p:sp>
          <p:nvSpPr>
            <p:cNvPr id="103497" name="Line 62">
              <a:extLst>
                <a:ext uri="{FF2B5EF4-FFF2-40B4-BE49-F238E27FC236}">
                  <a16:creationId xmlns:a16="http://schemas.microsoft.com/office/drawing/2014/main" id="{1F957CFD-3711-4C89-AA5A-67C6553A0495}"/>
                </a:ext>
              </a:extLst>
            </p:cNvPr>
            <p:cNvSpPr>
              <a:spLocks noChangeShapeType="1"/>
            </p:cNvSpPr>
            <p:nvPr/>
          </p:nvSpPr>
          <p:spPr bwMode="auto">
            <a:xfrm flipH="1" flipV="1">
              <a:off x="3141" y="3143"/>
              <a:ext cx="117" cy="290"/>
            </a:xfrm>
            <a:prstGeom prst="line">
              <a:avLst/>
            </a:prstGeom>
            <a:noFill/>
            <a:ln w="38100">
              <a:solidFill>
                <a:srgbClr val="FF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3498" name="Text Box 63">
              <a:extLst>
                <a:ext uri="{FF2B5EF4-FFF2-40B4-BE49-F238E27FC236}">
                  <a16:creationId xmlns:a16="http://schemas.microsoft.com/office/drawing/2014/main" id="{18F4F46F-8D43-4B30-951C-37BCA2877414}"/>
                </a:ext>
              </a:extLst>
            </p:cNvPr>
            <p:cNvSpPr txBox="1">
              <a:spLocks noChangeArrowheads="1"/>
            </p:cNvSpPr>
            <p:nvPr/>
          </p:nvSpPr>
          <p:spPr bwMode="auto">
            <a:xfrm>
              <a:off x="3002" y="3381"/>
              <a:ext cx="5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3300"/>
                  </a:solidFill>
                </a:rPr>
                <a:t>pre</a:t>
              </a:r>
            </a:p>
          </p:txBody>
        </p:sp>
      </p:grpSp>
      <p:sp>
        <p:nvSpPr>
          <p:cNvPr id="103480" name="Rectangle 64">
            <a:extLst>
              <a:ext uri="{FF2B5EF4-FFF2-40B4-BE49-F238E27FC236}">
                <a16:creationId xmlns:a16="http://schemas.microsoft.com/office/drawing/2014/main" id="{CD021662-E3C8-4748-89EE-0B71B29BBEA3}"/>
              </a:ext>
            </a:extLst>
          </p:cNvPr>
          <p:cNvSpPr>
            <a:spLocks noChangeArrowheads="1"/>
          </p:cNvSpPr>
          <p:nvPr/>
        </p:nvSpPr>
        <p:spPr bwMode="auto">
          <a:xfrm>
            <a:off x="487363" y="457993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3300"/>
                </a:solidFill>
              </a:rPr>
              <a:t>1</a:t>
            </a:r>
          </a:p>
        </p:txBody>
      </p:sp>
      <p:sp>
        <p:nvSpPr>
          <p:cNvPr id="103481" name="Freeform 65">
            <a:extLst>
              <a:ext uri="{FF2B5EF4-FFF2-40B4-BE49-F238E27FC236}">
                <a16:creationId xmlns:a16="http://schemas.microsoft.com/office/drawing/2014/main" id="{32ACD518-ABD4-4D4A-80A9-AD83A0163FD8}"/>
              </a:ext>
            </a:extLst>
          </p:cNvPr>
          <p:cNvSpPr>
            <a:spLocks/>
          </p:cNvSpPr>
          <p:nvPr/>
        </p:nvSpPr>
        <p:spPr bwMode="auto">
          <a:xfrm>
            <a:off x="2479675" y="5000625"/>
            <a:ext cx="487363" cy="927100"/>
          </a:xfrm>
          <a:custGeom>
            <a:avLst/>
            <a:gdLst>
              <a:gd name="T0" fmla="*/ 2147483647 w 297"/>
              <a:gd name="T1" fmla="*/ 2147483647 h 529"/>
              <a:gd name="T2" fmla="*/ 2147483647 w 297"/>
              <a:gd name="T3" fmla="*/ 2147483647 h 529"/>
              <a:gd name="T4" fmla="*/ 0 w 297"/>
              <a:gd name="T5" fmla="*/ 0 h 529"/>
              <a:gd name="T6" fmla="*/ 0 60000 65536"/>
              <a:gd name="T7" fmla="*/ 0 60000 65536"/>
              <a:gd name="T8" fmla="*/ 0 60000 65536"/>
            </a:gdLst>
            <a:ahLst/>
            <a:cxnLst>
              <a:cxn ang="T6">
                <a:pos x="T0" y="T1"/>
              </a:cxn>
              <a:cxn ang="T7">
                <a:pos x="T2" y="T3"/>
              </a:cxn>
              <a:cxn ang="T8">
                <a:pos x="T4" y="T5"/>
              </a:cxn>
            </a:cxnLst>
            <a:rect l="0" t="0" r="r" b="b"/>
            <a:pathLst>
              <a:path w="297" h="529">
                <a:moveTo>
                  <a:pt x="297" y="529"/>
                </a:moveTo>
                <a:cubicBezTo>
                  <a:pt x="283" y="476"/>
                  <a:pt x="261" y="301"/>
                  <a:pt x="212" y="213"/>
                </a:cubicBezTo>
                <a:cubicBezTo>
                  <a:pt x="163" y="125"/>
                  <a:pt x="44" y="44"/>
                  <a:pt x="0" y="0"/>
                </a:cubicBezTo>
              </a:path>
            </a:pathLst>
          </a:custGeom>
          <a:noFill/>
          <a:ln w="38100" cap="flat" cmpd="sng">
            <a:solidFill>
              <a:srgbClr val="FF33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103482" name="Rectangle 66">
            <a:extLst>
              <a:ext uri="{FF2B5EF4-FFF2-40B4-BE49-F238E27FC236}">
                <a16:creationId xmlns:a16="http://schemas.microsoft.com/office/drawing/2014/main" id="{1EDF7429-EAC2-4E5A-B78A-D4600CE2BC93}"/>
              </a:ext>
            </a:extLst>
          </p:cNvPr>
          <p:cNvSpPr>
            <a:spLocks noChangeArrowheads="1"/>
          </p:cNvSpPr>
          <p:nvPr/>
        </p:nvSpPr>
        <p:spPr bwMode="auto">
          <a:xfrm>
            <a:off x="2108200" y="580390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3300"/>
                </a:solidFill>
              </a:rPr>
              <a:t>1</a:t>
            </a:r>
          </a:p>
        </p:txBody>
      </p:sp>
      <p:sp>
        <p:nvSpPr>
          <p:cNvPr id="103483" name="Rectangle 70">
            <a:extLst>
              <a:ext uri="{FF2B5EF4-FFF2-40B4-BE49-F238E27FC236}">
                <a16:creationId xmlns:a16="http://schemas.microsoft.com/office/drawing/2014/main" id="{56D416AF-CB34-4DBC-9DBB-BB8CD743F91F}"/>
              </a:ext>
            </a:extLst>
          </p:cNvPr>
          <p:cNvSpPr>
            <a:spLocks noChangeArrowheads="1"/>
          </p:cNvSpPr>
          <p:nvPr/>
        </p:nvSpPr>
        <p:spPr bwMode="auto">
          <a:xfrm>
            <a:off x="4010025" y="5788025"/>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3300"/>
                </a:solidFill>
              </a:rPr>
              <a:t>1</a:t>
            </a:r>
          </a:p>
        </p:txBody>
      </p:sp>
      <p:sp>
        <p:nvSpPr>
          <p:cNvPr id="103484" name="Freeform 71">
            <a:extLst>
              <a:ext uri="{FF2B5EF4-FFF2-40B4-BE49-F238E27FC236}">
                <a16:creationId xmlns:a16="http://schemas.microsoft.com/office/drawing/2014/main" id="{831A88A2-2328-4816-8C08-1200C00DAE37}"/>
              </a:ext>
            </a:extLst>
          </p:cNvPr>
          <p:cNvSpPr>
            <a:spLocks/>
          </p:cNvSpPr>
          <p:nvPr/>
        </p:nvSpPr>
        <p:spPr bwMode="auto">
          <a:xfrm>
            <a:off x="2347913" y="3659188"/>
            <a:ext cx="1400175" cy="2211387"/>
          </a:xfrm>
          <a:custGeom>
            <a:avLst/>
            <a:gdLst>
              <a:gd name="T0" fmla="*/ 2147483647 w 863"/>
              <a:gd name="T1" fmla="*/ 2147483647 h 1309"/>
              <a:gd name="T2" fmla="*/ 2147483647 w 863"/>
              <a:gd name="T3" fmla="*/ 2147483647 h 1309"/>
              <a:gd name="T4" fmla="*/ 0 w 863"/>
              <a:gd name="T5" fmla="*/ 0 h 1309"/>
              <a:gd name="T6" fmla="*/ 0 60000 65536"/>
              <a:gd name="T7" fmla="*/ 0 60000 65536"/>
              <a:gd name="T8" fmla="*/ 0 60000 65536"/>
            </a:gdLst>
            <a:ahLst/>
            <a:cxnLst>
              <a:cxn ang="T6">
                <a:pos x="T0" y="T1"/>
              </a:cxn>
              <a:cxn ang="T7">
                <a:pos x="T2" y="T3"/>
              </a:cxn>
              <a:cxn ang="T8">
                <a:pos x="T4" y="T5"/>
              </a:cxn>
            </a:cxnLst>
            <a:rect l="0" t="0" r="r" b="b"/>
            <a:pathLst>
              <a:path w="863" h="1309">
                <a:moveTo>
                  <a:pt x="863" y="1309"/>
                </a:moveTo>
                <a:cubicBezTo>
                  <a:pt x="790" y="1199"/>
                  <a:pt x="568" y="867"/>
                  <a:pt x="426" y="649"/>
                </a:cubicBezTo>
                <a:cubicBezTo>
                  <a:pt x="284" y="431"/>
                  <a:pt x="89" y="135"/>
                  <a:pt x="0" y="0"/>
                </a:cubicBezTo>
              </a:path>
            </a:pathLst>
          </a:custGeom>
          <a:noFill/>
          <a:ln w="38100" cap="flat" cmpd="sng">
            <a:solidFill>
              <a:srgbClr val="FF33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103485" name="Rectangle 72">
            <a:extLst>
              <a:ext uri="{FF2B5EF4-FFF2-40B4-BE49-F238E27FC236}">
                <a16:creationId xmlns:a16="http://schemas.microsoft.com/office/drawing/2014/main" id="{651E2E38-EC90-456D-8051-305D6EC2F773}"/>
              </a:ext>
            </a:extLst>
          </p:cNvPr>
          <p:cNvSpPr>
            <a:spLocks noChangeArrowheads="1"/>
          </p:cNvSpPr>
          <p:nvPr/>
        </p:nvSpPr>
        <p:spPr bwMode="auto">
          <a:xfrm>
            <a:off x="2697163" y="326548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0000"/>
                </a:solidFill>
              </a:rPr>
              <a:t>1</a:t>
            </a:r>
          </a:p>
        </p:txBody>
      </p:sp>
      <p:sp>
        <p:nvSpPr>
          <p:cNvPr id="103486" name="Freeform 73">
            <a:extLst>
              <a:ext uri="{FF2B5EF4-FFF2-40B4-BE49-F238E27FC236}">
                <a16:creationId xmlns:a16="http://schemas.microsoft.com/office/drawing/2014/main" id="{DE84BF2B-89C4-4582-AF9F-8B50FA76ED48}"/>
              </a:ext>
            </a:extLst>
          </p:cNvPr>
          <p:cNvSpPr>
            <a:spLocks/>
          </p:cNvSpPr>
          <p:nvPr/>
        </p:nvSpPr>
        <p:spPr bwMode="auto">
          <a:xfrm>
            <a:off x="2463800" y="2508250"/>
            <a:ext cx="976313" cy="839788"/>
          </a:xfrm>
          <a:custGeom>
            <a:avLst/>
            <a:gdLst>
              <a:gd name="T0" fmla="*/ 0 w 532"/>
              <a:gd name="T1" fmla="*/ 2147483647 h 464"/>
              <a:gd name="T2" fmla="*/ 2147483647 w 532"/>
              <a:gd name="T3" fmla="*/ 2147483647 h 464"/>
              <a:gd name="T4" fmla="*/ 2147483647 w 532"/>
              <a:gd name="T5" fmla="*/ 0 h 464"/>
              <a:gd name="T6" fmla="*/ 0 60000 65536"/>
              <a:gd name="T7" fmla="*/ 0 60000 65536"/>
              <a:gd name="T8" fmla="*/ 0 60000 65536"/>
            </a:gdLst>
            <a:ahLst/>
            <a:cxnLst>
              <a:cxn ang="T6">
                <a:pos x="T0" y="T1"/>
              </a:cxn>
              <a:cxn ang="T7">
                <a:pos x="T2" y="T3"/>
              </a:cxn>
              <a:cxn ang="T8">
                <a:pos x="T4" y="T5"/>
              </a:cxn>
            </a:cxnLst>
            <a:rect l="0" t="0" r="r" b="b"/>
            <a:pathLst>
              <a:path w="532" h="464">
                <a:moveTo>
                  <a:pt x="0" y="464"/>
                </a:moveTo>
                <a:cubicBezTo>
                  <a:pt x="43" y="424"/>
                  <a:pt x="171" y="299"/>
                  <a:pt x="260" y="222"/>
                </a:cubicBezTo>
                <a:cubicBezTo>
                  <a:pt x="331" y="140"/>
                  <a:pt x="475" y="46"/>
                  <a:pt x="532" y="0"/>
                </a:cubicBezTo>
              </a:path>
            </a:pathLst>
          </a:custGeom>
          <a:noFill/>
          <a:ln w="38100" cap="flat" cmpd="sng">
            <a:solidFill>
              <a:srgbClr val="FF33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103487" name="Rectangle 74">
            <a:extLst>
              <a:ext uri="{FF2B5EF4-FFF2-40B4-BE49-F238E27FC236}">
                <a16:creationId xmlns:a16="http://schemas.microsoft.com/office/drawing/2014/main" id="{38EEBF6C-BCCC-4809-BA94-F39756BCB3D7}"/>
              </a:ext>
            </a:extLst>
          </p:cNvPr>
          <p:cNvSpPr>
            <a:spLocks noChangeArrowheads="1"/>
          </p:cNvSpPr>
          <p:nvPr/>
        </p:nvSpPr>
        <p:spPr bwMode="auto">
          <a:xfrm>
            <a:off x="3375025" y="4578350"/>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3300"/>
                </a:solidFill>
              </a:rPr>
              <a:t>1</a:t>
            </a:r>
          </a:p>
        </p:txBody>
      </p:sp>
      <p:sp>
        <p:nvSpPr>
          <p:cNvPr id="103488" name="Freeform 75">
            <a:extLst>
              <a:ext uri="{FF2B5EF4-FFF2-40B4-BE49-F238E27FC236}">
                <a16:creationId xmlns:a16="http://schemas.microsoft.com/office/drawing/2014/main" id="{D9B029A6-FAFC-4DA2-8204-C991AB9C4E94}"/>
              </a:ext>
            </a:extLst>
          </p:cNvPr>
          <p:cNvSpPr>
            <a:spLocks/>
          </p:cNvSpPr>
          <p:nvPr/>
        </p:nvSpPr>
        <p:spPr bwMode="auto">
          <a:xfrm flipH="1">
            <a:off x="4160838" y="2493963"/>
            <a:ext cx="103187" cy="2152650"/>
          </a:xfrm>
          <a:custGeom>
            <a:avLst/>
            <a:gdLst>
              <a:gd name="T0" fmla="*/ 2147483647 w 863"/>
              <a:gd name="T1" fmla="*/ 2147483647 h 1309"/>
              <a:gd name="T2" fmla="*/ 2147483647 w 863"/>
              <a:gd name="T3" fmla="*/ 2147483647 h 1309"/>
              <a:gd name="T4" fmla="*/ 0 w 863"/>
              <a:gd name="T5" fmla="*/ 0 h 1309"/>
              <a:gd name="T6" fmla="*/ 0 60000 65536"/>
              <a:gd name="T7" fmla="*/ 0 60000 65536"/>
              <a:gd name="T8" fmla="*/ 0 60000 65536"/>
            </a:gdLst>
            <a:ahLst/>
            <a:cxnLst>
              <a:cxn ang="T6">
                <a:pos x="T0" y="T1"/>
              </a:cxn>
              <a:cxn ang="T7">
                <a:pos x="T2" y="T3"/>
              </a:cxn>
              <a:cxn ang="T8">
                <a:pos x="T4" y="T5"/>
              </a:cxn>
            </a:cxnLst>
            <a:rect l="0" t="0" r="r" b="b"/>
            <a:pathLst>
              <a:path w="863" h="1309">
                <a:moveTo>
                  <a:pt x="863" y="1309"/>
                </a:moveTo>
                <a:cubicBezTo>
                  <a:pt x="790" y="1199"/>
                  <a:pt x="568" y="867"/>
                  <a:pt x="426" y="649"/>
                </a:cubicBezTo>
                <a:cubicBezTo>
                  <a:pt x="284" y="431"/>
                  <a:pt x="89" y="135"/>
                  <a:pt x="0" y="0"/>
                </a:cubicBezTo>
              </a:path>
            </a:pathLst>
          </a:custGeom>
          <a:noFill/>
          <a:ln w="38100" cap="flat" cmpd="sng">
            <a:solidFill>
              <a:srgbClr val="FF33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103489" name="Rectangle 76">
            <a:extLst>
              <a:ext uri="{FF2B5EF4-FFF2-40B4-BE49-F238E27FC236}">
                <a16:creationId xmlns:a16="http://schemas.microsoft.com/office/drawing/2014/main" id="{A7D88A05-3404-4C89-B2CD-B19BF93FDEA4}"/>
              </a:ext>
            </a:extLst>
          </p:cNvPr>
          <p:cNvSpPr>
            <a:spLocks noChangeArrowheads="1"/>
          </p:cNvSpPr>
          <p:nvPr/>
        </p:nvSpPr>
        <p:spPr bwMode="auto">
          <a:xfrm>
            <a:off x="5291138" y="4562475"/>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3300"/>
                </a:solidFill>
              </a:rPr>
              <a:t>1</a:t>
            </a:r>
          </a:p>
        </p:txBody>
      </p:sp>
      <p:sp>
        <p:nvSpPr>
          <p:cNvPr id="103490" name="Freeform 77">
            <a:extLst>
              <a:ext uri="{FF2B5EF4-FFF2-40B4-BE49-F238E27FC236}">
                <a16:creationId xmlns:a16="http://schemas.microsoft.com/office/drawing/2014/main" id="{BBEF89E8-CB91-43A0-A3DC-D2FC16F983F2}"/>
              </a:ext>
            </a:extLst>
          </p:cNvPr>
          <p:cNvSpPr>
            <a:spLocks/>
          </p:cNvSpPr>
          <p:nvPr/>
        </p:nvSpPr>
        <p:spPr bwMode="auto">
          <a:xfrm>
            <a:off x="5059363" y="3673475"/>
            <a:ext cx="887412" cy="987425"/>
          </a:xfrm>
          <a:custGeom>
            <a:avLst/>
            <a:gdLst>
              <a:gd name="T0" fmla="*/ 0 w 532"/>
              <a:gd name="T1" fmla="*/ 2147483647 h 464"/>
              <a:gd name="T2" fmla="*/ 2147483647 w 532"/>
              <a:gd name="T3" fmla="*/ 2147483647 h 464"/>
              <a:gd name="T4" fmla="*/ 2147483647 w 532"/>
              <a:gd name="T5" fmla="*/ 0 h 464"/>
              <a:gd name="T6" fmla="*/ 0 60000 65536"/>
              <a:gd name="T7" fmla="*/ 0 60000 65536"/>
              <a:gd name="T8" fmla="*/ 0 60000 65536"/>
            </a:gdLst>
            <a:ahLst/>
            <a:cxnLst>
              <a:cxn ang="T6">
                <a:pos x="T0" y="T1"/>
              </a:cxn>
              <a:cxn ang="T7">
                <a:pos x="T2" y="T3"/>
              </a:cxn>
              <a:cxn ang="T8">
                <a:pos x="T4" y="T5"/>
              </a:cxn>
            </a:cxnLst>
            <a:rect l="0" t="0" r="r" b="b"/>
            <a:pathLst>
              <a:path w="532" h="464">
                <a:moveTo>
                  <a:pt x="0" y="464"/>
                </a:moveTo>
                <a:cubicBezTo>
                  <a:pt x="43" y="424"/>
                  <a:pt x="171" y="299"/>
                  <a:pt x="260" y="222"/>
                </a:cubicBezTo>
                <a:cubicBezTo>
                  <a:pt x="331" y="140"/>
                  <a:pt x="475" y="46"/>
                  <a:pt x="532" y="0"/>
                </a:cubicBezTo>
              </a:path>
            </a:pathLst>
          </a:custGeom>
          <a:noFill/>
          <a:ln w="38100" cap="flat" cmpd="sng">
            <a:solidFill>
              <a:srgbClr val="FF33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103491" name="Rectangle 78">
            <a:extLst>
              <a:ext uri="{FF2B5EF4-FFF2-40B4-BE49-F238E27FC236}">
                <a16:creationId xmlns:a16="http://schemas.microsoft.com/office/drawing/2014/main" id="{1D4ECFF7-F105-4CC1-9CDD-1B7DB122A6A5}"/>
              </a:ext>
            </a:extLst>
          </p:cNvPr>
          <p:cNvSpPr>
            <a:spLocks noChangeArrowheads="1"/>
          </p:cNvSpPr>
          <p:nvPr/>
        </p:nvSpPr>
        <p:spPr bwMode="auto">
          <a:xfrm>
            <a:off x="6515100" y="4549775"/>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FF3300"/>
                </a:solidFill>
              </a:rPr>
              <a:t>1</a:t>
            </a:r>
          </a:p>
        </p:txBody>
      </p:sp>
      <p:sp>
        <p:nvSpPr>
          <p:cNvPr id="103492" name="Freeform 79">
            <a:extLst>
              <a:ext uri="{FF2B5EF4-FFF2-40B4-BE49-F238E27FC236}">
                <a16:creationId xmlns:a16="http://schemas.microsoft.com/office/drawing/2014/main" id="{D69A33DA-9CD7-42D5-9F9D-4E2C4A1C84EF}"/>
              </a:ext>
            </a:extLst>
          </p:cNvPr>
          <p:cNvSpPr>
            <a:spLocks/>
          </p:cNvSpPr>
          <p:nvPr/>
        </p:nvSpPr>
        <p:spPr bwMode="auto">
          <a:xfrm>
            <a:off x="6608763" y="3643313"/>
            <a:ext cx="558800" cy="958850"/>
          </a:xfrm>
          <a:custGeom>
            <a:avLst/>
            <a:gdLst>
              <a:gd name="T0" fmla="*/ 2147483647 w 352"/>
              <a:gd name="T1" fmla="*/ 2147483647 h 604"/>
              <a:gd name="T2" fmla="*/ 0 w 352"/>
              <a:gd name="T3" fmla="*/ 0 h 604"/>
              <a:gd name="T4" fmla="*/ 0 60000 65536"/>
              <a:gd name="T5" fmla="*/ 0 60000 65536"/>
            </a:gdLst>
            <a:ahLst/>
            <a:cxnLst>
              <a:cxn ang="T4">
                <a:pos x="T0" y="T1"/>
              </a:cxn>
              <a:cxn ang="T5">
                <a:pos x="T2" y="T3"/>
              </a:cxn>
            </a:cxnLst>
            <a:rect l="0" t="0" r="r" b="b"/>
            <a:pathLst>
              <a:path w="352" h="604">
                <a:moveTo>
                  <a:pt x="352" y="604"/>
                </a:moveTo>
                <a:cubicBezTo>
                  <a:pt x="293" y="503"/>
                  <a:pt x="59" y="101"/>
                  <a:pt x="0" y="0"/>
                </a:cubicBezTo>
              </a:path>
            </a:pathLst>
          </a:custGeom>
          <a:noFill/>
          <a:ln w="38100" cap="flat" cmpd="sng">
            <a:solidFill>
              <a:srgbClr val="FF33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
        <p:nvSpPr>
          <p:cNvPr id="245840" name="Rectangle 80">
            <a:extLst>
              <a:ext uri="{FF2B5EF4-FFF2-40B4-BE49-F238E27FC236}">
                <a16:creationId xmlns:a16="http://schemas.microsoft.com/office/drawing/2014/main" id="{EAD6D075-0133-47DD-9D8B-6390D001FF78}"/>
              </a:ext>
            </a:extLst>
          </p:cNvPr>
          <p:cNvSpPr>
            <a:spLocks noChangeArrowheads="1"/>
          </p:cNvSpPr>
          <p:nvPr/>
        </p:nvSpPr>
        <p:spPr bwMode="auto">
          <a:xfrm>
            <a:off x="8402638" y="4535488"/>
            <a:ext cx="4222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tIns="10800" rIns="18000" bIns="1080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solidFill>
                  <a:srgbClr val="FF0000"/>
                </a:solidFill>
              </a:rPr>
              <a:t>1</a:t>
            </a:r>
          </a:p>
        </p:txBody>
      </p:sp>
      <p:sp>
        <p:nvSpPr>
          <p:cNvPr id="103495" name="灯片编号占位符 2">
            <a:extLst>
              <a:ext uri="{FF2B5EF4-FFF2-40B4-BE49-F238E27FC236}">
                <a16:creationId xmlns:a16="http://schemas.microsoft.com/office/drawing/2014/main" id="{E38828A4-6CA7-493C-B346-D301AB14D361}"/>
              </a:ext>
            </a:extLst>
          </p:cNvPr>
          <p:cNvSpPr>
            <a:spLocks noGrp="1"/>
          </p:cNvSpPr>
          <p:nvPr>
            <p:ph type="sldNum" sz="quarter" idx="12"/>
          </p:nvPr>
        </p:nvSpPr>
        <p:spPr>
          <a:xfrm>
            <a:off x="6888163" y="6490654"/>
            <a:ext cx="3311525" cy="21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C6337870-65ED-4D40-B007-7F4202447787}" type="slidenum">
              <a:rPr lang="ko-KR" altLang="en-US" sz="1200">
                <a:latin typeface="Verdana" panose="020B0604030504040204" pitchFamily="34" charset="0"/>
              </a:rPr>
              <a:pPr algn="ctr" eaLnBrk="1" hangingPunct="1"/>
              <a:t>113</a:t>
            </a:fld>
            <a:endParaRPr lang="en-US" altLang="ko-KR" sz="1200" dirty="0">
              <a:latin typeface="Verdana" panose="020B0604030504040204" pitchFamily="34" charset="0"/>
            </a:endParaRPr>
          </a:p>
        </p:txBody>
      </p:sp>
      <p:sp>
        <p:nvSpPr>
          <p:cNvPr id="103496" name="Text Box 9">
            <a:extLst>
              <a:ext uri="{FF2B5EF4-FFF2-40B4-BE49-F238E27FC236}">
                <a16:creationId xmlns:a16="http://schemas.microsoft.com/office/drawing/2014/main" id="{0A8F9533-F492-40E1-8406-8B157E7C7FE3}"/>
              </a:ext>
            </a:extLst>
          </p:cNvPr>
          <p:cNvSpPr txBox="1">
            <a:spLocks noChangeArrowheads="1"/>
          </p:cNvSpPr>
          <p:nvPr/>
        </p:nvSpPr>
        <p:spPr bwMode="auto">
          <a:xfrm>
            <a:off x="1187450" y="80963"/>
            <a:ext cx="6915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sz="4000" b="1">
                <a:solidFill>
                  <a:schemeClr val="bg1"/>
                </a:solidFill>
              </a:rPr>
              <a:t>6.4 </a:t>
            </a:r>
            <a:r>
              <a:rPr lang="zh-CN" altLang="en-US" sz="4000" b="1">
                <a:solidFill>
                  <a:schemeClr val="bg1"/>
                </a:solidFill>
              </a:rPr>
              <a:t>遍历二叉树和线索二叉树</a:t>
            </a:r>
          </a:p>
        </p:txBody>
      </p:sp>
      <p:sp>
        <p:nvSpPr>
          <p:cNvPr id="74" name="文本框 73">
            <a:extLst>
              <a:ext uri="{FF2B5EF4-FFF2-40B4-BE49-F238E27FC236}">
                <a16:creationId xmlns:a16="http://schemas.microsoft.com/office/drawing/2014/main" id="{612F3433-F27E-4398-B613-1E9C3A7E2206}"/>
              </a:ext>
            </a:extLst>
          </p:cNvPr>
          <p:cNvSpPr txBox="1"/>
          <p:nvPr/>
        </p:nvSpPr>
        <p:spPr>
          <a:xfrm>
            <a:off x="5046611" y="500211"/>
            <a:ext cx="3382334" cy="4616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zh-CN" altLang="en-US" dirty="0"/>
              <a:t>中序遍历：</a:t>
            </a:r>
            <a:r>
              <a:rPr lang="en-US" altLang="zh-CN" dirty="0"/>
              <a:t>DGBAECF</a:t>
            </a:r>
            <a:endParaRPr lang="zh-CN" altLang="en-US" dirty="0"/>
          </a:p>
        </p:txBody>
      </p:sp>
      <p:grpSp>
        <p:nvGrpSpPr>
          <p:cNvPr id="75" name="组合 74">
            <a:extLst>
              <a:ext uri="{FF2B5EF4-FFF2-40B4-BE49-F238E27FC236}">
                <a16:creationId xmlns:a16="http://schemas.microsoft.com/office/drawing/2014/main" id="{3CB46970-8114-4613-802B-51EADB720A3B}"/>
              </a:ext>
            </a:extLst>
          </p:cNvPr>
          <p:cNvGrpSpPr/>
          <p:nvPr/>
        </p:nvGrpSpPr>
        <p:grpSpPr>
          <a:xfrm>
            <a:off x="7653338" y="954296"/>
            <a:ext cx="841375" cy="764759"/>
            <a:chOff x="6355669" y="890589"/>
            <a:chExt cx="841375" cy="764759"/>
          </a:xfrm>
        </p:grpSpPr>
        <p:sp>
          <p:nvSpPr>
            <p:cNvPr id="76" name="Line 67">
              <a:extLst>
                <a:ext uri="{FF2B5EF4-FFF2-40B4-BE49-F238E27FC236}">
                  <a16:creationId xmlns:a16="http://schemas.microsoft.com/office/drawing/2014/main" id="{B6B7F45E-8FB0-4F4E-B3BB-7FF4BDAB7225}"/>
                </a:ext>
              </a:extLst>
            </p:cNvPr>
            <p:cNvSpPr>
              <a:spLocks noChangeShapeType="1"/>
            </p:cNvSpPr>
            <p:nvPr/>
          </p:nvSpPr>
          <p:spPr bwMode="auto">
            <a:xfrm flipH="1" flipV="1">
              <a:off x="6671104" y="890589"/>
              <a:ext cx="1586" cy="461962"/>
            </a:xfrm>
            <a:prstGeom prst="line">
              <a:avLst/>
            </a:prstGeom>
            <a:noFill/>
            <a:ln w="38100">
              <a:solidFill>
                <a:srgbClr val="FF33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 name="Text Box 68">
              <a:extLst>
                <a:ext uri="{FF2B5EF4-FFF2-40B4-BE49-F238E27FC236}">
                  <a16:creationId xmlns:a16="http://schemas.microsoft.com/office/drawing/2014/main" id="{23440B19-4794-448D-9B89-03152ABD3748}"/>
                </a:ext>
              </a:extLst>
            </p:cNvPr>
            <p:cNvSpPr txBox="1">
              <a:spLocks noChangeArrowheads="1"/>
            </p:cNvSpPr>
            <p:nvPr/>
          </p:nvSpPr>
          <p:spPr bwMode="auto">
            <a:xfrm>
              <a:off x="6355669" y="1198148"/>
              <a:ext cx="841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solidFill>
                    <a:srgbClr val="FF3300"/>
                  </a:solidFill>
                </a:rPr>
                <a:t>pre</a:t>
              </a:r>
            </a:p>
          </p:txBody>
        </p:sp>
      </p:grpSp>
      <p:sp>
        <p:nvSpPr>
          <p:cNvPr id="80" name="Text Box 72">
            <a:extLst>
              <a:ext uri="{FF2B5EF4-FFF2-40B4-BE49-F238E27FC236}">
                <a16:creationId xmlns:a16="http://schemas.microsoft.com/office/drawing/2014/main" id="{433D062A-8BF2-4A42-95E0-DB0556166778}"/>
              </a:ext>
            </a:extLst>
          </p:cNvPr>
          <p:cNvSpPr txBox="1">
            <a:spLocks noChangeArrowheads="1"/>
          </p:cNvSpPr>
          <p:nvPr/>
        </p:nvSpPr>
        <p:spPr bwMode="auto">
          <a:xfrm>
            <a:off x="8224391" y="1254907"/>
            <a:ext cx="1397016"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solidFill>
                  <a:srgbClr val="FF0000"/>
                </a:solidFill>
              </a:rPr>
              <a:t>p=null</a:t>
            </a:r>
          </a:p>
        </p:txBody>
      </p:sp>
      <p:sp>
        <p:nvSpPr>
          <p:cNvPr id="81" name="Freeform 74">
            <a:extLst>
              <a:ext uri="{FF2B5EF4-FFF2-40B4-BE49-F238E27FC236}">
                <a16:creationId xmlns:a16="http://schemas.microsoft.com/office/drawing/2014/main" id="{E58C4522-154F-40B5-8930-D5DA3C7965E5}"/>
              </a:ext>
            </a:extLst>
          </p:cNvPr>
          <p:cNvSpPr>
            <a:spLocks/>
          </p:cNvSpPr>
          <p:nvPr/>
        </p:nvSpPr>
        <p:spPr bwMode="auto">
          <a:xfrm flipH="1">
            <a:off x="7947025" y="4252435"/>
            <a:ext cx="557455" cy="365125"/>
          </a:xfrm>
          <a:custGeom>
            <a:avLst/>
            <a:gdLst>
              <a:gd name="T0" fmla="*/ 2147483647 w 297"/>
              <a:gd name="T1" fmla="*/ 2147483647 h 529"/>
              <a:gd name="T2" fmla="*/ 2147483647 w 297"/>
              <a:gd name="T3" fmla="*/ 2147483647 h 529"/>
              <a:gd name="T4" fmla="*/ 0 w 297"/>
              <a:gd name="T5" fmla="*/ 0 h 529"/>
              <a:gd name="T6" fmla="*/ 0 60000 65536"/>
              <a:gd name="T7" fmla="*/ 0 60000 65536"/>
              <a:gd name="T8" fmla="*/ 0 60000 65536"/>
            </a:gdLst>
            <a:ahLst/>
            <a:cxnLst>
              <a:cxn ang="T6">
                <a:pos x="T0" y="T1"/>
              </a:cxn>
              <a:cxn ang="T7">
                <a:pos x="T2" y="T3"/>
              </a:cxn>
              <a:cxn ang="T8">
                <a:pos x="T4" y="T5"/>
              </a:cxn>
            </a:cxnLst>
            <a:rect l="0" t="0" r="r" b="b"/>
            <a:pathLst>
              <a:path w="297" h="529">
                <a:moveTo>
                  <a:pt x="297" y="529"/>
                </a:moveTo>
                <a:cubicBezTo>
                  <a:pt x="283" y="476"/>
                  <a:pt x="261" y="301"/>
                  <a:pt x="212" y="213"/>
                </a:cubicBezTo>
                <a:cubicBezTo>
                  <a:pt x="163" y="125"/>
                  <a:pt x="44" y="44"/>
                  <a:pt x="0" y="0"/>
                </a:cubicBezTo>
              </a:path>
            </a:pathLst>
          </a:custGeom>
          <a:noFill/>
          <a:ln w="38100" cap="flat" cmpd="sng">
            <a:solidFill>
              <a:srgbClr val="FF33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a:p>
        </p:txBody>
      </p:sp>
      <p:sp>
        <p:nvSpPr>
          <p:cNvPr id="82" name="Text Box 72">
            <a:extLst>
              <a:ext uri="{FF2B5EF4-FFF2-40B4-BE49-F238E27FC236}">
                <a16:creationId xmlns:a16="http://schemas.microsoft.com/office/drawing/2014/main" id="{E48A5AA8-2FF5-44A1-8679-B84688D39D33}"/>
              </a:ext>
            </a:extLst>
          </p:cNvPr>
          <p:cNvSpPr txBox="1">
            <a:spLocks noChangeArrowheads="1"/>
          </p:cNvSpPr>
          <p:nvPr/>
        </p:nvSpPr>
        <p:spPr bwMode="auto">
          <a:xfrm>
            <a:off x="8181975" y="3822222"/>
            <a:ext cx="1397016"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dirty="0">
                <a:solidFill>
                  <a:srgbClr val="FF0000"/>
                </a:solidFill>
              </a:rPr>
              <a:t>p=null</a:t>
            </a:r>
          </a:p>
        </p:txBody>
      </p:sp>
      <p:sp>
        <p:nvSpPr>
          <p:cNvPr id="83" name="Freeform 74">
            <a:extLst>
              <a:ext uri="{FF2B5EF4-FFF2-40B4-BE49-F238E27FC236}">
                <a16:creationId xmlns:a16="http://schemas.microsoft.com/office/drawing/2014/main" id="{998A01F4-BC2B-4EDA-BB0A-B70D1412C2C2}"/>
              </a:ext>
            </a:extLst>
          </p:cNvPr>
          <p:cNvSpPr>
            <a:spLocks/>
          </p:cNvSpPr>
          <p:nvPr/>
        </p:nvSpPr>
        <p:spPr bwMode="auto">
          <a:xfrm>
            <a:off x="649677" y="4355065"/>
            <a:ext cx="471488" cy="369888"/>
          </a:xfrm>
          <a:custGeom>
            <a:avLst/>
            <a:gdLst>
              <a:gd name="T0" fmla="*/ 2147483647 w 297"/>
              <a:gd name="T1" fmla="*/ 2147483647 h 529"/>
              <a:gd name="T2" fmla="*/ 2147483647 w 297"/>
              <a:gd name="T3" fmla="*/ 2147483647 h 529"/>
              <a:gd name="T4" fmla="*/ 0 w 297"/>
              <a:gd name="T5" fmla="*/ 0 h 529"/>
              <a:gd name="T6" fmla="*/ 0 60000 65536"/>
              <a:gd name="T7" fmla="*/ 0 60000 65536"/>
              <a:gd name="T8" fmla="*/ 0 60000 65536"/>
            </a:gdLst>
            <a:ahLst/>
            <a:cxnLst>
              <a:cxn ang="T6">
                <a:pos x="T0" y="T1"/>
              </a:cxn>
              <a:cxn ang="T7">
                <a:pos x="T2" y="T3"/>
              </a:cxn>
              <a:cxn ang="T8">
                <a:pos x="T4" y="T5"/>
              </a:cxn>
            </a:cxnLst>
            <a:rect l="0" t="0" r="r" b="b"/>
            <a:pathLst>
              <a:path w="297" h="529">
                <a:moveTo>
                  <a:pt x="297" y="529"/>
                </a:moveTo>
                <a:cubicBezTo>
                  <a:pt x="283" y="476"/>
                  <a:pt x="261" y="301"/>
                  <a:pt x="212" y="213"/>
                </a:cubicBezTo>
                <a:cubicBezTo>
                  <a:pt x="163" y="125"/>
                  <a:pt x="44" y="44"/>
                  <a:pt x="0" y="0"/>
                </a:cubicBezTo>
              </a:path>
            </a:pathLst>
          </a:custGeom>
          <a:noFill/>
          <a:ln w="38100" cap="flat" cmpd="sng">
            <a:solidFill>
              <a:srgbClr val="FF33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245821"/>
                                        </p:tgtEl>
                                        <p:attrNameLst>
                                          <p:attrName>style.visibility</p:attrName>
                                        </p:attrNameLst>
                                      </p:cBhvr>
                                      <p:to>
                                        <p:strVal val="visible"/>
                                      </p:to>
                                    </p:set>
                                    <p:animEffect transition="in" filter="wipe(down)">
                                      <p:cBhvr>
                                        <p:cTn id="13" dur="500"/>
                                        <p:tgtEl>
                                          <p:spTgt spid="245821"/>
                                        </p:tgtEl>
                                      </p:cBhvr>
                                    </p:animEffect>
                                  </p:childTnLst>
                                </p:cTn>
                              </p:par>
                              <p:par>
                                <p:cTn id="14" presetID="1" presetClass="entr" presetSubtype="0" fill="hold" nodeType="withEffect">
                                  <p:stCondLst>
                                    <p:cond delay="0"/>
                                  </p:stCondLst>
                                  <p:childTnLst>
                                    <p:set>
                                      <p:cBhvr>
                                        <p:cTn id="15" dur="1" fill="hold">
                                          <p:stCondLst>
                                            <p:cond delay="0"/>
                                          </p:stCondLst>
                                        </p:cTn>
                                        <p:tgtEl>
                                          <p:spTgt spid="7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81"/>
                                        </p:tgtEl>
                                        <p:attrNameLst>
                                          <p:attrName>style.visibility</p:attrName>
                                        </p:attrNameLst>
                                      </p:cBhvr>
                                      <p:to>
                                        <p:strVal val="visible"/>
                                      </p:to>
                                    </p:set>
                                    <p:animEffect transition="in" filter="wipe(down)">
                                      <p:cBhvr>
                                        <p:cTn id="20"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82"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ext Box 4">
            <a:extLst>
              <a:ext uri="{FF2B5EF4-FFF2-40B4-BE49-F238E27FC236}">
                <a16:creationId xmlns:a16="http://schemas.microsoft.com/office/drawing/2014/main" id="{CDEB80F6-5262-43EE-90BC-2AE1B0B11EF4}"/>
              </a:ext>
            </a:extLst>
          </p:cNvPr>
          <p:cNvSpPr txBox="1">
            <a:spLocks noChangeArrowheads="1"/>
          </p:cNvSpPr>
          <p:nvPr/>
        </p:nvSpPr>
        <p:spPr bwMode="auto">
          <a:xfrm>
            <a:off x="442913" y="1947863"/>
            <a:ext cx="8407400" cy="547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spcBef>
                <a:spcPct val="20000"/>
              </a:spcBef>
              <a:buClr>
                <a:schemeClr val="tx1"/>
              </a:buClr>
              <a:buFont typeface="Wingdings" panose="05000000000000000000" pitchFamily="2" charset="2"/>
              <a:buChar char="u"/>
              <a:defRPr sz="2800" b="1">
                <a:solidFill>
                  <a:srgbClr val="002060"/>
                </a:solidFill>
                <a:latin typeface="Verdana" panose="020B0604030504040204" pitchFamily="34" charset="0"/>
              </a:defRPr>
            </a:lvl1pPr>
            <a:lvl2pPr marL="742950" indent="-285750">
              <a:spcBef>
                <a:spcPct val="20000"/>
              </a:spcBef>
              <a:buClr>
                <a:schemeClr val="tx2"/>
              </a:buClr>
              <a:buSzPct val="60000"/>
              <a:buFont typeface="Wingdings" panose="05000000000000000000" pitchFamily="2" charset="2"/>
              <a:buChar char="n"/>
              <a:defRPr sz="2400">
                <a:solidFill>
                  <a:srgbClr val="002060"/>
                </a:solidFill>
                <a:latin typeface="Verdana" panose="020B0604030504040204" pitchFamily="34" charset="0"/>
              </a:defRPr>
            </a:lvl2pPr>
            <a:lvl3pPr marL="1143000" indent="-228600">
              <a:spcBef>
                <a:spcPct val="20000"/>
              </a:spcBef>
              <a:buClr>
                <a:schemeClr val="folHlink"/>
              </a:buClr>
              <a:buSzPct val="60000"/>
              <a:buFont typeface="Wingdings" panose="05000000000000000000" pitchFamily="2" charset="2"/>
              <a:buChar char="n"/>
              <a:defRPr sz="2400">
                <a:solidFill>
                  <a:srgbClr val="002060"/>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n"/>
              <a:defRPr sz="2000">
                <a:solidFill>
                  <a:srgbClr val="002060"/>
                </a:solidFill>
                <a:latin typeface="Verdana" panose="020B0604030504040204" pitchFamily="34" charset="0"/>
              </a:defRPr>
            </a:lvl4pPr>
            <a:lvl5pPr marL="2057400" indent="-228600">
              <a:spcBef>
                <a:spcPct val="20000"/>
              </a:spcBef>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rgbClr val="002060"/>
                </a:solidFill>
                <a:latin typeface="Verdana" panose="020B0604030504040204" pitchFamily="34" charset="0"/>
              </a:defRPr>
            </a:lvl9pPr>
          </a:lstStyle>
          <a:p>
            <a:pPr>
              <a:spcBef>
                <a:spcPct val="0"/>
              </a:spcBef>
              <a:defRPr/>
            </a:pPr>
            <a:r>
              <a:rPr lang="zh-CN" altLang="en-US" dirty="0">
                <a:solidFill>
                  <a:schemeClr val="tx1"/>
                </a:solidFill>
                <a:latin typeface="Times New Roman" panose="02020603050405020304" pitchFamily="18" charset="0"/>
                <a:ea typeface="楷体_GB2312" pitchFamily="49" charset="-122"/>
                <a:cs typeface="Times New Roman" panose="02020603050405020304" pitchFamily="18" charset="0"/>
              </a:rPr>
              <a:t>技巧：</a:t>
            </a:r>
            <a:endParaRPr lang="en-US" altLang="zh-CN" dirty="0">
              <a:solidFill>
                <a:schemeClr val="tx1"/>
              </a:solidFill>
              <a:latin typeface="Times New Roman" panose="02020603050405020304" pitchFamily="18" charset="0"/>
              <a:ea typeface="楷体_GB2312" pitchFamily="49" charset="-122"/>
              <a:cs typeface="Times New Roman" panose="02020603050405020304" pitchFamily="18" charset="0"/>
            </a:endParaRPr>
          </a:p>
          <a:p>
            <a:pPr marL="457200" indent="-457200">
              <a:spcBef>
                <a:spcPct val="0"/>
              </a:spcBef>
              <a:buFont typeface="Wingdings" panose="05000000000000000000" pitchFamily="2" charset="2"/>
              <a:buChar char="Ø"/>
              <a:defRPr/>
            </a:pPr>
            <a:r>
              <a:rPr lang="zh-CN" altLang="en-US" dirty="0">
                <a:solidFill>
                  <a:schemeClr val="tx1"/>
                </a:solidFill>
                <a:latin typeface="Times New Roman" panose="02020603050405020304" pitchFamily="18" charset="0"/>
                <a:ea typeface="楷体_GB2312" pitchFamily="49" charset="-122"/>
                <a:cs typeface="Times New Roman" panose="02020603050405020304" pitchFamily="18" charset="0"/>
              </a:rPr>
              <a:t>当结点</a:t>
            </a:r>
            <a:r>
              <a:rPr lang="en-US" altLang="zh-CN" dirty="0">
                <a:solidFill>
                  <a:schemeClr val="tx1"/>
                </a:solidFill>
                <a:latin typeface="Times New Roman" panose="02020603050405020304" pitchFamily="18" charset="0"/>
                <a:ea typeface="楷体_GB2312" pitchFamily="49" charset="-122"/>
                <a:cs typeface="Times New Roman" panose="02020603050405020304" pitchFamily="18" charset="0"/>
              </a:rPr>
              <a:t>p</a:t>
            </a:r>
            <a:r>
              <a:rPr lang="zh-CN" altLang="en-US" dirty="0">
                <a:solidFill>
                  <a:schemeClr val="tx1"/>
                </a:solidFill>
                <a:latin typeface="Times New Roman" panose="02020603050405020304" pitchFamily="18" charset="0"/>
                <a:ea typeface="楷体_GB2312" pitchFamily="49" charset="-122"/>
                <a:cs typeface="Times New Roman" panose="02020603050405020304" pitchFamily="18" charset="0"/>
              </a:rPr>
              <a:t>的左</a:t>
            </a:r>
            <a:r>
              <a:rPr lang="en-US" altLang="zh-CN" dirty="0">
                <a:solidFill>
                  <a:schemeClr val="tx1"/>
                </a:solidFill>
                <a:latin typeface="Times New Roman" panose="02020603050405020304" pitchFamily="18" charset="0"/>
                <a:ea typeface="楷体_GB2312" pitchFamily="49" charset="-122"/>
                <a:cs typeface="Times New Roman" panose="02020603050405020304" pitchFamily="18" charset="0"/>
              </a:rPr>
              <a:t>/</a:t>
            </a:r>
            <a:r>
              <a:rPr lang="zh-CN" altLang="en-US" dirty="0">
                <a:solidFill>
                  <a:schemeClr val="tx1"/>
                </a:solidFill>
                <a:latin typeface="Times New Roman" panose="02020603050405020304" pitchFamily="18" charset="0"/>
                <a:ea typeface="楷体_GB2312" pitchFamily="49" charset="-122"/>
                <a:cs typeface="Times New Roman" panose="02020603050405020304" pitchFamily="18" charset="0"/>
              </a:rPr>
              <a:t>右域为空时，只改写它的左域（装入前驱</a:t>
            </a:r>
            <a:r>
              <a:rPr lang="en-US" altLang="zh-CN" dirty="0">
                <a:solidFill>
                  <a:schemeClr val="tx1"/>
                </a:solidFill>
                <a:latin typeface="Times New Roman" panose="02020603050405020304" pitchFamily="18" charset="0"/>
                <a:ea typeface="楷体_GB2312" pitchFamily="49" charset="-122"/>
                <a:cs typeface="Times New Roman" panose="02020603050405020304" pitchFamily="18" charset="0"/>
              </a:rPr>
              <a:t>pre</a:t>
            </a:r>
            <a:r>
              <a:rPr lang="zh-CN" altLang="en-US" dirty="0">
                <a:solidFill>
                  <a:schemeClr val="tx1"/>
                </a:solidFill>
                <a:latin typeface="Times New Roman" panose="02020603050405020304" pitchFamily="18" charset="0"/>
                <a:ea typeface="楷体_GB2312" pitchFamily="49" charset="-122"/>
                <a:cs typeface="Times New Roman" panose="02020603050405020304" pitchFamily="18" charset="0"/>
              </a:rPr>
              <a:t>），而其右域（后继）留给下一结点来填写。即：当前结点的指针</a:t>
            </a:r>
            <a:r>
              <a:rPr lang="en-US" altLang="zh-CN" dirty="0">
                <a:solidFill>
                  <a:schemeClr val="tx1"/>
                </a:solidFill>
                <a:latin typeface="Times New Roman" panose="02020603050405020304" pitchFamily="18" charset="0"/>
                <a:ea typeface="楷体_GB2312" pitchFamily="49" charset="-122"/>
                <a:cs typeface="Times New Roman" panose="02020603050405020304" pitchFamily="18" charset="0"/>
              </a:rPr>
              <a:t>p</a:t>
            </a:r>
            <a:r>
              <a:rPr lang="zh-CN" altLang="en-US" dirty="0">
                <a:solidFill>
                  <a:schemeClr val="tx1"/>
                </a:solidFill>
                <a:latin typeface="Times New Roman" panose="02020603050405020304" pitchFamily="18" charset="0"/>
                <a:ea typeface="楷体_GB2312" pitchFamily="49" charset="-122"/>
                <a:cs typeface="Times New Roman" panose="02020603050405020304" pitchFamily="18" charset="0"/>
              </a:rPr>
              <a:t>应当送到前驱结点的空右域中。</a:t>
            </a:r>
          </a:p>
          <a:p>
            <a:pPr marL="457200" indent="-457200">
              <a:spcBef>
                <a:spcPct val="0"/>
              </a:spcBef>
              <a:buFont typeface="Wingdings" panose="05000000000000000000" pitchFamily="2" charset="2"/>
              <a:buChar char="Ø"/>
              <a:defRPr/>
            </a:pPr>
            <a:r>
              <a:rPr lang="zh-CN" altLang="en-US" dirty="0">
                <a:solidFill>
                  <a:schemeClr val="tx1"/>
                </a:solidFill>
                <a:latin typeface="Times New Roman" panose="02020603050405020304" pitchFamily="18" charset="0"/>
                <a:ea typeface="楷体_GB2312" pitchFamily="49" charset="-122"/>
                <a:cs typeface="Times New Roman" panose="02020603050405020304" pitchFamily="18" charset="0"/>
              </a:rPr>
              <a:t>若</a:t>
            </a:r>
            <a:r>
              <a:rPr lang="en-US" altLang="zh-CN" dirty="0">
                <a:solidFill>
                  <a:schemeClr val="tx1"/>
                </a:solidFill>
                <a:latin typeface="Times New Roman" panose="02020603050405020304" pitchFamily="18" charset="0"/>
                <a:ea typeface="楷体_GB2312" pitchFamily="49" charset="-122"/>
                <a:cs typeface="Times New Roman" panose="02020603050405020304" pitchFamily="18" charset="0"/>
              </a:rPr>
              <a:t>p-&gt;lchild</a:t>
            </a:r>
            <a:r>
              <a:rPr lang="zh-CN" altLang="en-US" dirty="0">
                <a:solidFill>
                  <a:schemeClr val="tx1"/>
                </a:solidFill>
                <a:latin typeface="Times New Roman" panose="02020603050405020304" pitchFamily="18" charset="0"/>
                <a:ea typeface="楷体_GB2312" pitchFamily="49" charset="-122"/>
                <a:cs typeface="Times New Roman" panose="02020603050405020304" pitchFamily="18" charset="0"/>
              </a:rPr>
              <a:t>＝</a:t>
            </a:r>
            <a:r>
              <a:rPr lang="en-US" altLang="zh-CN" dirty="0">
                <a:solidFill>
                  <a:schemeClr val="tx1"/>
                </a:solidFill>
                <a:latin typeface="Times New Roman" panose="02020603050405020304" pitchFamily="18" charset="0"/>
                <a:ea typeface="楷体_GB2312" pitchFamily="49" charset="-122"/>
                <a:cs typeface="Times New Roman" panose="02020603050405020304" pitchFamily="18" charset="0"/>
              </a:rPr>
              <a:t>NULL,</a:t>
            </a:r>
            <a:r>
              <a:rPr lang="zh-CN" altLang="en-US" dirty="0">
                <a:solidFill>
                  <a:schemeClr val="tx1"/>
                </a:solidFill>
                <a:latin typeface="Times New Roman" panose="02020603050405020304" pitchFamily="18" charset="0"/>
                <a:ea typeface="楷体_GB2312" pitchFamily="49" charset="-122"/>
                <a:cs typeface="Times New Roman" panose="02020603050405020304" pitchFamily="18" charset="0"/>
              </a:rPr>
              <a:t>则</a:t>
            </a:r>
            <a:r>
              <a:rPr lang="en-US" altLang="zh-CN" dirty="0">
                <a:solidFill>
                  <a:schemeClr val="tx1"/>
                </a:solidFill>
                <a:latin typeface="Times New Roman" panose="02020603050405020304" pitchFamily="18" charset="0"/>
                <a:ea typeface="楷体_GB2312" pitchFamily="49" charset="-122"/>
                <a:cs typeface="Times New Roman" panose="02020603050405020304" pitchFamily="18" charset="0"/>
              </a:rPr>
              <a:t>{                                                }   //p</a:t>
            </a:r>
            <a:r>
              <a:rPr lang="zh-CN" altLang="en-US" dirty="0">
                <a:solidFill>
                  <a:schemeClr val="tx1"/>
                </a:solidFill>
                <a:latin typeface="Times New Roman" panose="02020603050405020304" pitchFamily="18" charset="0"/>
                <a:ea typeface="楷体_GB2312" pitchFamily="49" charset="-122"/>
                <a:cs typeface="Times New Roman" panose="02020603050405020304" pitchFamily="18" charset="0"/>
              </a:rPr>
              <a:t>的前驱结点指针</a:t>
            </a:r>
            <a:r>
              <a:rPr lang="en-US" altLang="zh-CN" dirty="0">
                <a:solidFill>
                  <a:schemeClr val="tx1"/>
                </a:solidFill>
                <a:latin typeface="Times New Roman" panose="02020603050405020304" pitchFamily="18" charset="0"/>
                <a:ea typeface="楷体_GB2312" pitchFamily="49" charset="-122"/>
                <a:cs typeface="Times New Roman" panose="02020603050405020304" pitchFamily="18" charset="0"/>
              </a:rPr>
              <a:t>pre</a:t>
            </a:r>
            <a:r>
              <a:rPr lang="zh-CN" altLang="en-US" dirty="0">
                <a:solidFill>
                  <a:schemeClr val="tx1"/>
                </a:solidFill>
                <a:latin typeface="Times New Roman" panose="02020603050405020304" pitchFamily="18" charset="0"/>
                <a:ea typeface="楷体_GB2312" pitchFamily="49" charset="-122"/>
                <a:cs typeface="Times New Roman" panose="02020603050405020304" pitchFamily="18" charset="0"/>
              </a:rPr>
              <a:t>存入左空域</a:t>
            </a:r>
          </a:p>
          <a:p>
            <a:pPr marL="457200" indent="-457200">
              <a:spcBef>
                <a:spcPct val="50000"/>
              </a:spcBef>
              <a:buFont typeface="Wingdings" panose="05000000000000000000" pitchFamily="2" charset="2"/>
              <a:buChar char="Ø"/>
              <a:defRPr/>
            </a:pPr>
            <a:r>
              <a:rPr lang="zh-CN" altLang="en-US" dirty="0">
                <a:solidFill>
                  <a:schemeClr val="tx1"/>
                </a:solidFill>
                <a:latin typeface="Times New Roman" panose="02020603050405020304" pitchFamily="18" charset="0"/>
                <a:ea typeface="楷体_GB2312" pitchFamily="49" charset="-122"/>
                <a:cs typeface="Times New Roman" panose="02020603050405020304" pitchFamily="18" charset="0"/>
              </a:rPr>
              <a:t>若</a:t>
            </a:r>
            <a:r>
              <a:rPr lang="en-US" altLang="zh-CN" dirty="0">
                <a:solidFill>
                  <a:schemeClr val="tx1"/>
                </a:solidFill>
                <a:latin typeface="Times New Roman" panose="02020603050405020304" pitchFamily="18" charset="0"/>
                <a:ea typeface="楷体_GB2312" pitchFamily="49" charset="-122"/>
                <a:cs typeface="Times New Roman" panose="02020603050405020304" pitchFamily="18" charset="0"/>
              </a:rPr>
              <a:t>p-&gt;rchild</a:t>
            </a:r>
            <a:r>
              <a:rPr lang="zh-CN" altLang="en-US" dirty="0">
                <a:solidFill>
                  <a:schemeClr val="tx1"/>
                </a:solidFill>
                <a:latin typeface="Times New Roman" panose="02020603050405020304" pitchFamily="18" charset="0"/>
                <a:ea typeface="楷体_GB2312" pitchFamily="49" charset="-122"/>
                <a:cs typeface="Times New Roman" panose="02020603050405020304" pitchFamily="18" charset="0"/>
              </a:rPr>
              <a:t>＝</a:t>
            </a:r>
            <a:r>
              <a:rPr lang="en-US" altLang="zh-CN" dirty="0">
                <a:solidFill>
                  <a:schemeClr val="tx1"/>
                </a:solidFill>
                <a:latin typeface="Times New Roman" panose="02020603050405020304" pitchFamily="18" charset="0"/>
                <a:ea typeface="楷体_GB2312" pitchFamily="49" charset="-122"/>
                <a:cs typeface="Times New Roman" panose="02020603050405020304" pitchFamily="18" charset="0"/>
              </a:rPr>
              <a:t>NULL, </a:t>
            </a:r>
            <a:r>
              <a:rPr lang="zh-CN" altLang="en-US" dirty="0">
                <a:solidFill>
                  <a:schemeClr val="tx1"/>
                </a:solidFill>
                <a:latin typeface="Times New Roman" panose="02020603050405020304" pitchFamily="18" charset="0"/>
                <a:ea typeface="楷体_GB2312" pitchFamily="49" charset="-122"/>
                <a:cs typeface="Times New Roman" panose="02020603050405020304" pitchFamily="18" charset="0"/>
              </a:rPr>
              <a:t>则</a:t>
            </a:r>
            <a:r>
              <a:rPr lang="en-US" altLang="zh-CN" dirty="0">
                <a:solidFill>
                  <a:schemeClr val="tx1"/>
                </a:solidFill>
                <a:latin typeface="Times New Roman" panose="02020603050405020304" pitchFamily="18" charset="0"/>
                <a:ea typeface="楷体_GB2312" pitchFamily="49" charset="-122"/>
                <a:cs typeface="Times New Roman" panose="02020603050405020304" pitchFamily="18" charset="0"/>
              </a:rPr>
              <a:t>{                        }</a:t>
            </a:r>
          </a:p>
          <a:p>
            <a:pPr marL="457200" indent="-457200">
              <a:spcBef>
                <a:spcPct val="50000"/>
              </a:spcBef>
              <a:buFont typeface="Wingdings" panose="05000000000000000000" pitchFamily="2" charset="2"/>
              <a:buChar char="Ø"/>
              <a:defRPr/>
            </a:pPr>
            <a:r>
              <a:rPr lang="en-US" altLang="zh-CN"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zh-CN" altLang="en-US" dirty="0">
                <a:solidFill>
                  <a:schemeClr val="tx1"/>
                </a:solidFill>
                <a:latin typeface="Times New Roman" panose="02020603050405020304" pitchFamily="18" charset="0"/>
                <a:ea typeface="楷体_GB2312" pitchFamily="49" charset="-122"/>
                <a:cs typeface="Times New Roman" panose="02020603050405020304" pitchFamily="18" charset="0"/>
              </a:rPr>
              <a:t>若</a:t>
            </a:r>
            <a:r>
              <a:rPr lang="en-US" altLang="zh-CN" dirty="0">
                <a:solidFill>
                  <a:schemeClr val="tx1"/>
                </a:solidFill>
                <a:latin typeface="Times New Roman" panose="02020603050405020304" pitchFamily="18" charset="0"/>
                <a:ea typeface="楷体_GB2312" pitchFamily="49" charset="-122"/>
                <a:cs typeface="Times New Roman" panose="02020603050405020304" pitchFamily="18" charset="0"/>
              </a:rPr>
              <a:t>pre-&gt;</a:t>
            </a:r>
            <a:r>
              <a:rPr lang="en-US" altLang="zh-CN" dirty="0" err="1">
                <a:solidFill>
                  <a:schemeClr val="tx1"/>
                </a:solidFill>
                <a:latin typeface="Times New Roman" panose="02020603050405020304" pitchFamily="18" charset="0"/>
                <a:ea typeface="楷体_GB2312" pitchFamily="49" charset="-122"/>
                <a:cs typeface="Times New Roman" panose="02020603050405020304" pitchFamily="18" charset="0"/>
              </a:rPr>
              <a:t>rtag</a:t>
            </a:r>
            <a:r>
              <a:rPr lang="en-US" altLang="zh-CN" dirty="0">
                <a:solidFill>
                  <a:schemeClr val="tx1"/>
                </a:solidFill>
                <a:latin typeface="Times New Roman" panose="02020603050405020304" pitchFamily="18" charset="0"/>
                <a:ea typeface="楷体_GB2312" pitchFamily="49" charset="-122"/>
                <a:cs typeface="Times New Roman" panose="02020603050405020304" pitchFamily="18" charset="0"/>
              </a:rPr>
              <a:t> =1;</a:t>
            </a:r>
          </a:p>
          <a:p>
            <a:pPr>
              <a:spcBef>
                <a:spcPct val="50000"/>
              </a:spcBef>
              <a:buNone/>
              <a:defRPr/>
            </a:pPr>
            <a:r>
              <a:rPr lang="en-US" altLang="zh-CN" dirty="0">
                <a:solidFill>
                  <a:schemeClr val="tx1"/>
                </a:solidFill>
                <a:latin typeface="Times New Roman" panose="02020603050405020304" pitchFamily="18" charset="0"/>
                <a:ea typeface="楷体_GB2312" pitchFamily="49" charset="-122"/>
                <a:cs typeface="Times New Roman" panose="02020603050405020304" pitchFamily="18" charset="0"/>
              </a:rPr>
              <a:t>                                   //p</a:t>
            </a:r>
            <a:r>
              <a:rPr lang="zh-CN" altLang="en-US" dirty="0">
                <a:solidFill>
                  <a:schemeClr val="tx1"/>
                </a:solidFill>
                <a:latin typeface="Times New Roman" panose="02020603050405020304" pitchFamily="18" charset="0"/>
                <a:ea typeface="楷体_GB2312" pitchFamily="49" charset="-122"/>
                <a:cs typeface="Times New Roman" panose="02020603050405020304" pitchFamily="18" charset="0"/>
              </a:rPr>
              <a:t>存入其前驱结点</a:t>
            </a:r>
            <a:r>
              <a:rPr lang="en-US" altLang="zh-CN" dirty="0">
                <a:solidFill>
                  <a:schemeClr val="tx1"/>
                </a:solidFill>
                <a:latin typeface="Times New Roman" panose="02020603050405020304" pitchFamily="18" charset="0"/>
                <a:ea typeface="楷体_GB2312" pitchFamily="49" charset="-122"/>
                <a:cs typeface="Times New Roman" panose="02020603050405020304" pitchFamily="18" charset="0"/>
              </a:rPr>
              <a:t>pre</a:t>
            </a:r>
            <a:r>
              <a:rPr lang="zh-CN" altLang="en-US" dirty="0">
                <a:solidFill>
                  <a:schemeClr val="tx1"/>
                </a:solidFill>
                <a:latin typeface="Times New Roman" panose="02020603050405020304" pitchFamily="18" charset="0"/>
                <a:ea typeface="楷体_GB2312" pitchFamily="49" charset="-122"/>
                <a:cs typeface="Times New Roman" panose="02020603050405020304" pitchFamily="18" charset="0"/>
              </a:rPr>
              <a:t>的右空域</a:t>
            </a:r>
          </a:p>
          <a:p>
            <a:pPr>
              <a:spcBef>
                <a:spcPct val="0"/>
              </a:spcBef>
              <a:defRPr/>
            </a:pPr>
            <a:endParaRPr lang="zh-CN" altLang="en-US" dirty="0">
              <a:solidFill>
                <a:schemeClr val="tx1"/>
              </a:solidFill>
              <a:latin typeface="Times New Roman" panose="02020603050405020304" pitchFamily="18" charset="0"/>
              <a:ea typeface="楷体_GB2312" pitchFamily="49" charset="-122"/>
              <a:cs typeface="Times New Roman" panose="02020603050405020304" pitchFamily="18" charset="0"/>
            </a:endParaRPr>
          </a:p>
        </p:txBody>
      </p:sp>
      <p:sp>
        <p:nvSpPr>
          <p:cNvPr id="104451" name="Text Box 11">
            <a:extLst>
              <a:ext uri="{FF2B5EF4-FFF2-40B4-BE49-F238E27FC236}">
                <a16:creationId xmlns:a16="http://schemas.microsoft.com/office/drawing/2014/main" id="{F7923336-BD04-4BF2-A456-0CD30A7E7345}"/>
              </a:ext>
            </a:extLst>
          </p:cNvPr>
          <p:cNvSpPr txBox="1">
            <a:spLocks noChangeArrowheads="1"/>
          </p:cNvSpPr>
          <p:nvPr/>
        </p:nvSpPr>
        <p:spPr bwMode="auto">
          <a:xfrm>
            <a:off x="1043608" y="1196752"/>
            <a:ext cx="6781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sz="3200" b="1" dirty="0">
                <a:latin typeface="宋体" panose="02010600030101010101" pitchFamily="2" charset="-122"/>
              </a:rPr>
              <a:t>建立线索链表的技巧</a:t>
            </a:r>
            <a:endParaRPr lang="zh-CN" altLang="en-US" sz="3200" dirty="0"/>
          </a:p>
        </p:txBody>
      </p:sp>
      <p:sp>
        <p:nvSpPr>
          <p:cNvPr id="104453" name="灯片编号占位符 2">
            <a:extLst>
              <a:ext uri="{FF2B5EF4-FFF2-40B4-BE49-F238E27FC236}">
                <a16:creationId xmlns:a16="http://schemas.microsoft.com/office/drawing/2014/main" id="{FF218D47-C049-4038-ACB7-6CA9BFC97000}"/>
              </a:ext>
            </a:extLst>
          </p:cNvPr>
          <p:cNvSpPr>
            <a:spLocks noGrp="1"/>
          </p:cNvSpPr>
          <p:nvPr>
            <p:ph type="sldNum" sz="quarter" idx="12"/>
          </p:nvPr>
        </p:nvSpPr>
        <p:spPr>
          <a:xfrm>
            <a:off x="6948264" y="6456363"/>
            <a:ext cx="3311525" cy="21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E5DE837C-5D3C-41F1-8EF9-C35FB00BAA96}" type="slidenum">
              <a:rPr lang="ko-KR" altLang="en-US" sz="1200">
                <a:latin typeface="Verdana" panose="020B0604030504040204" pitchFamily="34" charset="0"/>
              </a:rPr>
              <a:pPr algn="ctr" eaLnBrk="1" hangingPunct="1"/>
              <a:t>114</a:t>
            </a:fld>
            <a:endParaRPr lang="en-US" altLang="ko-KR" sz="1200" dirty="0">
              <a:latin typeface="Verdana" panose="020B0604030504040204" pitchFamily="34" charset="0"/>
            </a:endParaRPr>
          </a:p>
        </p:txBody>
      </p:sp>
      <p:sp>
        <p:nvSpPr>
          <p:cNvPr id="104454" name="Text Box 9">
            <a:extLst>
              <a:ext uri="{FF2B5EF4-FFF2-40B4-BE49-F238E27FC236}">
                <a16:creationId xmlns:a16="http://schemas.microsoft.com/office/drawing/2014/main" id="{383FA2E9-CF7D-4A58-956B-7E6DF937EFCC}"/>
              </a:ext>
            </a:extLst>
          </p:cNvPr>
          <p:cNvSpPr txBox="1">
            <a:spLocks noChangeArrowheads="1"/>
          </p:cNvSpPr>
          <p:nvPr/>
        </p:nvSpPr>
        <p:spPr bwMode="auto">
          <a:xfrm>
            <a:off x="1187450" y="80963"/>
            <a:ext cx="6915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sz="4000" b="1">
                <a:solidFill>
                  <a:schemeClr val="bg1"/>
                </a:solidFill>
              </a:rPr>
              <a:t>6.4 </a:t>
            </a:r>
            <a:r>
              <a:rPr lang="zh-CN" altLang="en-US" sz="4000" b="1">
                <a:solidFill>
                  <a:schemeClr val="bg1"/>
                </a:solidFill>
              </a:rPr>
              <a:t>遍历二叉树和线索二叉树</a:t>
            </a:r>
          </a:p>
        </p:txBody>
      </p:sp>
      <p:sp>
        <p:nvSpPr>
          <p:cNvPr id="2" name="文本框 1">
            <a:extLst>
              <a:ext uri="{FF2B5EF4-FFF2-40B4-BE49-F238E27FC236}">
                <a16:creationId xmlns:a16="http://schemas.microsoft.com/office/drawing/2014/main" id="{C48CB4C4-F785-4C64-8849-4924747DCE42}"/>
              </a:ext>
            </a:extLst>
          </p:cNvPr>
          <p:cNvSpPr txBox="1"/>
          <p:nvPr/>
        </p:nvSpPr>
        <p:spPr>
          <a:xfrm>
            <a:off x="4572000" y="4110599"/>
            <a:ext cx="1794081" cy="523220"/>
          </a:xfrm>
          <a:prstGeom prst="rect">
            <a:avLst/>
          </a:prstGeom>
          <a:noFill/>
        </p:spPr>
        <p:txBody>
          <a:bodyPr wrap="none" rtlCol="0">
            <a:spAutoFit/>
          </a:bodyPr>
          <a:lstStyle/>
          <a:p>
            <a:r>
              <a:rPr lang="en-US" altLang="zh-CN" sz="2800" dirty="0"/>
              <a:t>p-&gt;</a:t>
            </a:r>
            <a:r>
              <a:rPr lang="en-US" altLang="zh-CN" sz="2800" dirty="0" err="1"/>
              <a:t>ltag</a:t>
            </a:r>
            <a:r>
              <a:rPr lang="en-US" altLang="zh-CN" sz="2800" dirty="0"/>
              <a:t> =1;</a:t>
            </a:r>
            <a:endParaRPr lang="zh-CN" altLang="en-US" sz="2800" dirty="0"/>
          </a:p>
        </p:txBody>
      </p:sp>
      <p:sp>
        <p:nvSpPr>
          <p:cNvPr id="7" name="文本框 6">
            <a:extLst>
              <a:ext uri="{FF2B5EF4-FFF2-40B4-BE49-F238E27FC236}">
                <a16:creationId xmlns:a16="http://schemas.microsoft.com/office/drawing/2014/main" id="{9FE635C8-17ED-43A1-B295-7CBB33BAF91B}"/>
              </a:ext>
            </a:extLst>
          </p:cNvPr>
          <p:cNvSpPr txBox="1"/>
          <p:nvPr/>
        </p:nvSpPr>
        <p:spPr>
          <a:xfrm>
            <a:off x="6312233" y="4110599"/>
            <a:ext cx="2441694" cy="523220"/>
          </a:xfrm>
          <a:prstGeom prst="rect">
            <a:avLst/>
          </a:prstGeom>
          <a:noFill/>
        </p:spPr>
        <p:txBody>
          <a:bodyPr wrap="none" rtlCol="0">
            <a:spAutoFit/>
          </a:bodyPr>
          <a:lstStyle/>
          <a:p>
            <a:r>
              <a:rPr lang="en-US" altLang="zh-CN" sz="2800" dirty="0"/>
              <a:t>p-&gt;lchild = pre;</a:t>
            </a:r>
            <a:endParaRPr lang="zh-CN" altLang="en-US" sz="2800" dirty="0"/>
          </a:p>
        </p:txBody>
      </p:sp>
      <p:cxnSp>
        <p:nvCxnSpPr>
          <p:cNvPr id="4" name="直接连接符 3">
            <a:extLst>
              <a:ext uri="{FF2B5EF4-FFF2-40B4-BE49-F238E27FC236}">
                <a16:creationId xmlns:a16="http://schemas.microsoft.com/office/drawing/2014/main" id="{885AF613-4C48-40A2-A263-31E219DF2AE3}"/>
              </a:ext>
            </a:extLst>
          </p:cNvPr>
          <p:cNvCxnSpPr/>
          <p:nvPr/>
        </p:nvCxnSpPr>
        <p:spPr>
          <a:xfrm>
            <a:off x="4518152" y="4570080"/>
            <a:ext cx="1794081"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1FEF15DD-96A0-40D1-9F2B-084A6776DD51}"/>
              </a:ext>
            </a:extLst>
          </p:cNvPr>
          <p:cNvCxnSpPr>
            <a:cxnSpLocks/>
          </p:cNvCxnSpPr>
          <p:nvPr/>
        </p:nvCxnSpPr>
        <p:spPr>
          <a:xfrm flipV="1">
            <a:off x="6444208" y="4570080"/>
            <a:ext cx="2406105" cy="12192"/>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E2736F96-0208-4DF8-94A6-67B87F755D22}"/>
              </a:ext>
            </a:extLst>
          </p:cNvPr>
          <p:cNvCxnSpPr>
            <a:cxnSpLocks/>
          </p:cNvCxnSpPr>
          <p:nvPr/>
        </p:nvCxnSpPr>
        <p:spPr>
          <a:xfrm>
            <a:off x="5010376" y="5734400"/>
            <a:ext cx="2153912"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5ADD74E2-7E65-4EBF-9CA5-EC5542243298}"/>
              </a:ext>
            </a:extLst>
          </p:cNvPr>
          <p:cNvCxnSpPr>
            <a:cxnSpLocks/>
          </p:cNvCxnSpPr>
          <p:nvPr/>
        </p:nvCxnSpPr>
        <p:spPr>
          <a:xfrm flipV="1">
            <a:off x="3558565" y="6325703"/>
            <a:ext cx="2406105" cy="12192"/>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9D14FBBB-7B09-478F-BC40-2DFDA7AF681A}"/>
              </a:ext>
            </a:extLst>
          </p:cNvPr>
          <p:cNvSpPr txBox="1"/>
          <p:nvPr/>
        </p:nvSpPr>
        <p:spPr>
          <a:xfrm>
            <a:off x="5040410" y="5137719"/>
            <a:ext cx="1814920" cy="523220"/>
          </a:xfrm>
          <a:prstGeom prst="rect">
            <a:avLst/>
          </a:prstGeom>
          <a:noFill/>
        </p:spPr>
        <p:txBody>
          <a:bodyPr wrap="none" rtlCol="0">
            <a:spAutoFit/>
          </a:bodyPr>
          <a:lstStyle/>
          <a:p>
            <a:r>
              <a:rPr lang="en-US" altLang="zh-CN" sz="2800" dirty="0"/>
              <a:t>p-&gt;</a:t>
            </a:r>
            <a:r>
              <a:rPr lang="en-US" altLang="zh-CN" sz="2800" dirty="0" err="1"/>
              <a:t>rtag</a:t>
            </a:r>
            <a:r>
              <a:rPr lang="en-US" altLang="zh-CN" sz="2800" dirty="0"/>
              <a:t> =1;</a:t>
            </a:r>
            <a:endParaRPr lang="zh-CN" altLang="en-US" sz="2800" dirty="0"/>
          </a:p>
        </p:txBody>
      </p:sp>
      <p:sp>
        <p:nvSpPr>
          <p:cNvPr id="16" name="文本框 15">
            <a:extLst>
              <a:ext uri="{FF2B5EF4-FFF2-40B4-BE49-F238E27FC236}">
                <a16:creationId xmlns:a16="http://schemas.microsoft.com/office/drawing/2014/main" id="{8615EAFA-E94C-4BA7-AC96-3AE4765336B1}"/>
              </a:ext>
            </a:extLst>
          </p:cNvPr>
          <p:cNvSpPr txBox="1"/>
          <p:nvPr/>
        </p:nvSpPr>
        <p:spPr>
          <a:xfrm>
            <a:off x="3624798" y="5768442"/>
            <a:ext cx="2462534" cy="523220"/>
          </a:xfrm>
          <a:prstGeom prst="rect">
            <a:avLst/>
          </a:prstGeom>
          <a:noFill/>
        </p:spPr>
        <p:txBody>
          <a:bodyPr wrap="none" rtlCol="0">
            <a:spAutoFit/>
          </a:bodyPr>
          <a:lstStyle/>
          <a:p>
            <a:r>
              <a:rPr lang="en-US" altLang="zh-CN" sz="2800" dirty="0"/>
              <a:t>pre-&gt;rchild = p;</a:t>
            </a:r>
            <a:endParaRPr lang="zh-CN" altLang="en-US" sz="2800"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101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1010">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1010">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5" grpId="0"/>
      <p:bldP spid="16"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a:extLst>
              <a:ext uri="{FF2B5EF4-FFF2-40B4-BE49-F238E27FC236}">
                <a16:creationId xmlns:a16="http://schemas.microsoft.com/office/drawing/2014/main" id="{5A891ADE-50C3-4B2A-882C-413442997661}"/>
              </a:ext>
            </a:extLst>
          </p:cNvPr>
          <p:cNvSpPr>
            <a:spLocks noGrp="1"/>
          </p:cNvSpPr>
          <p:nvPr>
            <p:ph type="title"/>
          </p:nvPr>
        </p:nvSpPr>
        <p:spPr>
          <a:xfrm>
            <a:off x="899592" y="980728"/>
            <a:ext cx="7793037" cy="839787"/>
          </a:xfrm>
        </p:spPr>
        <p:txBody>
          <a:bodyPr/>
          <a:lstStyle/>
          <a:p>
            <a:r>
              <a:rPr lang="en-US" altLang="zh-CN" dirty="0"/>
              <a:t>2.</a:t>
            </a:r>
            <a:r>
              <a:rPr lang="zh-CN" altLang="en-US" dirty="0"/>
              <a:t>中序线索二叉树实现</a:t>
            </a:r>
          </a:p>
        </p:txBody>
      </p:sp>
      <p:sp>
        <p:nvSpPr>
          <p:cNvPr id="3" name="内容占位符 2">
            <a:extLst>
              <a:ext uri="{FF2B5EF4-FFF2-40B4-BE49-F238E27FC236}">
                <a16:creationId xmlns:a16="http://schemas.microsoft.com/office/drawing/2014/main" id="{6DC30199-C47C-4F8B-8F17-2C787E0D3A21}"/>
              </a:ext>
            </a:extLst>
          </p:cNvPr>
          <p:cNvSpPr>
            <a:spLocks noGrp="1"/>
          </p:cNvSpPr>
          <p:nvPr>
            <p:ph idx="1"/>
          </p:nvPr>
        </p:nvSpPr>
        <p:spPr>
          <a:xfrm>
            <a:off x="395536" y="1916832"/>
            <a:ext cx="9001125" cy="5143500"/>
          </a:xfrm>
        </p:spPr>
        <p:txBody>
          <a:bodyPr/>
          <a:lstStyle/>
          <a:p>
            <a:pPr marL="0" indent="0">
              <a:buFont typeface="Wingdings" panose="05000000000000000000" pitchFamily="2" charset="2"/>
              <a:buNone/>
            </a:pPr>
            <a:r>
              <a:rPr lang="zh-CN" altLang="en-US" sz="2800" dirty="0"/>
              <a:t>定义好存储结构，中序遍历二叉树，并添加线索：</a:t>
            </a:r>
            <a:endParaRPr lang="en-US" altLang="zh-CN" sz="2800" dirty="0"/>
          </a:p>
          <a:p>
            <a:pPr marL="0" indent="0">
              <a:buFont typeface="Wingdings" panose="05000000000000000000" pitchFamily="2" charset="2"/>
              <a:buNone/>
            </a:pPr>
            <a:r>
              <a:rPr lang="en-US" altLang="zh-CN" sz="2800" dirty="0">
                <a:latin typeface="宋体" panose="02010600030101010101" pitchFamily="2" charset="-122"/>
              </a:rPr>
              <a:t>p</a:t>
            </a:r>
            <a:r>
              <a:rPr lang="zh-CN" altLang="en-US" sz="2800" dirty="0">
                <a:latin typeface="宋体" panose="02010600030101010101" pitchFamily="2" charset="-122"/>
              </a:rPr>
              <a:t>指向某结点，</a:t>
            </a:r>
            <a:r>
              <a:rPr lang="en-US" altLang="zh-CN" sz="2800" dirty="0">
                <a:latin typeface="宋体" panose="02010600030101010101" pitchFamily="2" charset="-122"/>
              </a:rPr>
              <a:t>pre</a:t>
            </a:r>
            <a:r>
              <a:rPr lang="zh-CN" altLang="en-US" sz="2800" dirty="0">
                <a:latin typeface="宋体" panose="02010600030101010101" pitchFamily="2" charset="-122"/>
              </a:rPr>
              <a:t>为其前驱，初值为空，</a:t>
            </a:r>
            <a:r>
              <a:rPr lang="en-US" altLang="zh-CN" sz="2800" dirty="0">
                <a:latin typeface="宋体" panose="02010600030101010101" pitchFamily="2" charset="-122"/>
              </a:rPr>
              <a:t>p</a:t>
            </a:r>
            <a:r>
              <a:rPr lang="zh-CN" altLang="en-US" sz="2800" dirty="0">
                <a:latin typeface="宋体" panose="02010600030101010101" pitchFamily="2" charset="-122"/>
              </a:rPr>
              <a:t>初值为根；</a:t>
            </a:r>
            <a:endParaRPr lang="en-US" altLang="zh-CN" sz="2800" dirty="0"/>
          </a:p>
          <a:p>
            <a:pPr marL="0" indent="0">
              <a:buFont typeface="Wingdings" panose="05000000000000000000" pitchFamily="2" charset="2"/>
              <a:buNone/>
            </a:pPr>
            <a:r>
              <a:rPr lang="en-US" altLang="zh-CN" sz="2800" dirty="0"/>
              <a:t>    </a:t>
            </a:r>
            <a:r>
              <a:rPr lang="zh-CN" altLang="en-US" sz="2800" dirty="0">
                <a:latin typeface="宋体" panose="02010600030101010101" pitchFamily="2" charset="-122"/>
              </a:rPr>
              <a:t>①中序线索化其左子树；</a:t>
            </a:r>
            <a:endParaRPr lang="en-US" altLang="zh-CN" sz="2800" dirty="0">
              <a:latin typeface="宋体" panose="02010600030101010101" pitchFamily="2" charset="-122"/>
            </a:endParaRPr>
          </a:p>
          <a:p>
            <a:pPr marL="0" indent="0">
              <a:buFont typeface="Wingdings" panose="05000000000000000000" pitchFamily="2" charset="2"/>
              <a:buNone/>
            </a:pPr>
            <a:r>
              <a:rPr lang="en-US" altLang="zh-CN" sz="2800" dirty="0">
                <a:latin typeface="宋体" panose="02010600030101010101" pitchFamily="2" charset="-122"/>
              </a:rPr>
              <a:t>  ②</a:t>
            </a:r>
            <a:r>
              <a:rPr lang="zh-CN" altLang="en-US" sz="2800" dirty="0">
                <a:latin typeface="宋体" panose="02010600030101010101" pitchFamily="2" charset="-122"/>
              </a:rPr>
              <a:t>若</a:t>
            </a:r>
            <a:r>
              <a:rPr lang="en-US" altLang="zh-CN" sz="2800" dirty="0">
                <a:latin typeface="宋体" panose="02010600030101010101" pitchFamily="2" charset="-122"/>
              </a:rPr>
              <a:t>p</a:t>
            </a:r>
            <a:r>
              <a:rPr lang="zh-CN" altLang="en-US" sz="2800" dirty="0">
                <a:latin typeface="宋体" panose="02010600030101010101" pitchFamily="2" charset="-122"/>
              </a:rPr>
              <a:t>的左子树为空，则设置</a:t>
            </a:r>
            <a:r>
              <a:rPr lang="en-US" altLang="zh-CN" sz="2800" dirty="0">
                <a:latin typeface="宋体" panose="02010600030101010101" pitchFamily="2" charset="-122"/>
              </a:rPr>
              <a:t>p</a:t>
            </a:r>
            <a:r>
              <a:rPr lang="zh-CN" altLang="en-US" sz="2800" dirty="0">
                <a:latin typeface="宋体" panose="02010600030101010101" pitchFamily="2" charset="-122"/>
              </a:rPr>
              <a:t>的</a:t>
            </a:r>
            <a:r>
              <a:rPr lang="en-US" altLang="zh-CN" sz="2800" dirty="0">
                <a:latin typeface="宋体" panose="02010600030101010101" pitchFamily="2" charset="-122"/>
              </a:rPr>
              <a:t>left</a:t>
            </a:r>
            <a:r>
              <a:rPr lang="zh-CN" altLang="en-US" sz="2800" dirty="0">
                <a:latin typeface="宋体" panose="02010600030101010101" pitchFamily="2" charset="-122"/>
              </a:rPr>
              <a:t>指向其前驱</a:t>
            </a:r>
            <a:r>
              <a:rPr lang="en-US" altLang="zh-CN" sz="2800" dirty="0">
                <a:latin typeface="宋体" panose="02010600030101010101" pitchFamily="2" charset="-122"/>
              </a:rPr>
              <a:t>pre </a:t>
            </a:r>
            <a:r>
              <a:rPr lang="zh-CN" altLang="en-US" sz="2800" dirty="0">
                <a:latin typeface="宋体" panose="02010600030101010101" pitchFamily="2" charset="-122"/>
              </a:rPr>
              <a:t>，设置左线索标志</a:t>
            </a:r>
            <a:r>
              <a:rPr lang="en-US" altLang="zh-CN" sz="2800" dirty="0" err="1">
                <a:latin typeface="宋体" panose="02010600030101010101" pitchFamily="2" charset="-122"/>
              </a:rPr>
              <a:t>ltag</a:t>
            </a:r>
            <a:r>
              <a:rPr lang="zh-CN" altLang="en-US" sz="2800" dirty="0">
                <a:latin typeface="宋体" panose="02010600030101010101" pitchFamily="2" charset="-122"/>
              </a:rPr>
              <a:t>＝</a:t>
            </a:r>
            <a:r>
              <a:rPr lang="en-US" altLang="zh-CN" sz="2800" dirty="0">
                <a:latin typeface="宋体" panose="02010600030101010101" pitchFamily="2" charset="-122"/>
              </a:rPr>
              <a:t>1</a:t>
            </a:r>
            <a:r>
              <a:rPr lang="zh-CN" altLang="en-US" sz="2800" dirty="0">
                <a:latin typeface="宋体" panose="02010600030101010101" pitchFamily="2" charset="-122"/>
              </a:rPr>
              <a:t>；</a:t>
            </a:r>
            <a:endParaRPr lang="en-US" altLang="zh-CN" sz="2800" dirty="0">
              <a:latin typeface="宋体" panose="02010600030101010101" pitchFamily="2" charset="-122"/>
            </a:endParaRPr>
          </a:p>
          <a:p>
            <a:pPr marL="0" indent="0">
              <a:buFont typeface="Wingdings" panose="05000000000000000000" pitchFamily="2" charset="2"/>
              <a:buNone/>
            </a:pPr>
            <a:r>
              <a:rPr lang="en-US" altLang="zh-CN" sz="2800" dirty="0">
                <a:latin typeface="宋体" panose="02010600030101010101" pitchFamily="2" charset="-122"/>
              </a:rPr>
              <a:t>  ③</a:t>
            </a:r>
            <a:r>
              <a:rPr lang="zh-CN" altLang="en-US" sz="2800" dirty="0">
                <a:latin typeface="宋体" panose="02010600030101010101" pitchFamily="2" charset="-122"/>
              </a:rPr>
              <a:t>若右子树为空，则设置右线索标志</a:t>
            </a:r>
            <a:r>
              <a:rPr lang="en-US" altLang="zh-CN" sz="2800" dirty="0" err="1">
                <a:latin typeface="宋体" panose="02010600030101010101" pitchFamily="2" charset="-122"/>
              </a:rPr>
              <a:t>rtag</a:t>
            </a:r>
            <a:r>
              <a:rPr lang="zh-CN" altLang="en-US" sz="2800" dirty="0">
                <a:latin typeface="宋体" panose="02010600030101010101" pitchFamily="2" charset="-122"/>
              </a:rPr>
              <a:t>＝</a:t>
            </a:r>
            <a:r>
              <a:rPr lang="en-US" altLang="zh-CN" sz="2800" dirty="0">
                <a:latin typeface="宋体" panose="02010600030101010101" pitchFamily="2" charset="-122"/>
              </a:rPr>
              <a:t>1</a:t>
            </a:r>
            <a:r>
              <a:rPr lang="zh-CN" altLang="en-US" sz="2800" dirty="0">
                <a:latin typeface="宋体" panose="02010600030101010101" pitchFamily="2" charset="-122"/>
              </a:rPr>
              <a:t>；若前驱</a:t>
            </a:r>
            <a:r>
              <a:rPr lang="en-US" altLang="zh-CN" sz="2800" dirty="0">
                <a:latin typeface="宋体" panose="02010600030101010101" pitchFamily="2" charset="-122"/>
              </a:rPr>
              <a:t>pre</a:t>
            </a:r>
            <a:r>
              <a:rPr lang="zh-CN" altLang="en-US" sz="2800" dirty="0">
                <a:latin typeface="宋体" panose="02010600030101010101" pitchFamily="2" charset="-122"/>
              </a:rPr>
              <a:t>的右线索标记为</a:t>
            </a:r>
            <a:r>
              <a:rPr lang="en-US" altLang="zh-CN" sz="2800" dirty="0">
                <a:latin typeface="宋体" panose="02010600030101010101" pitchFamily="2" charset="-122"/>
              </a:rPr>
              <a:t>1</a:t>
            </a:r>
            <a:r>
              <a:rPr lang="zh-CN" altLang="en-US" sz="2800" dirty="0"/>
              <a:t>，则</a:t>
            </a:r>
            <a:r>
              <a:rPr lang="en-US" altLang="zh-CN" sz="2800" dirty="0"/>
              <a:t>p</a:t>
            </a:r>
            <a:r>
              <a:rPr lang="zh-CN" altLang="en-US" sz="2800" dirty="0"/>
              <a:t>为</a:t>
            </a:r>
            <a:r>
              <a:rPr lang="en-US" altLang="zh-CN" sz="2800" dirty="0">
                <a:latin typeface="宋体" panose="02010600030101010101" pitchFamily="2" charset="-122"/>
              </a:rPr>
              <a:t>pre</a:t>
            </a:r>
            <a:r>
              <a:rPr lang="zh-CN" altLang="en-US" sz="2800" dirty="0"/>
              <a:t>的后继，</a:t>
            </a:r>
            <a:r>
              <a:rPr lang="en-US" altLang="zh-CN" sz="2800" dirty="0">
                <a:latin typeface="宋体" panose="02010600030101010101" pitchFamily="2" charset="-122"/>
              </a:rPr>
              <a:t> pre</a:t>
            </a:r>
            <a:r>
              <a:rPr lang="zh-CN" altLang="en-US" sz="2800" dirty="0"/>
              <a:t>的</a:t>
            </a:r>
            <a:r>
              <a:rPr lang="en-US" altLang="zh-CN" sz="2800" dirty="0"/>
              <a:t>right</a:t>
            </a:r>
            <a:r>
              <a:rPr lang="zh-CN" altLang="en-US" sz="2800" dirty="0"/>
              <a:t>链指向</a:t>
            </a:r>
            <a:r>
              <a:rPr lang="en-US" altLang="zh-CN" sz="2800" dirty="0"/>
              <a:t>p</a:t>
            </a:r>
            <a:r>
              <a:rPr lang="zh-CN" altLang="en-US" sz="2800" dirty="0"/>
              <a:t>；</a:t>
            </a:r>
            <a:endParaRPr lang="en-US" altLang="zh-CN" sz="2800" dirty="0"/>
          </a:p>
          <a:p>
            <a:pPr marL="0" indent="0">
              <a:buFont typeface="Wingdings" panose="05000000000000000000" pitchFamily="2" charset="2"/>
              <a:buNone/>
            </a:pPr>
            <a:r>
              <a:rPr lang="en-US" altLang="zh-CN" sz="2800" dirty="0">
                <a:latin typeface="宋体" panose="02010600030101010101" pitchFamily="2" charset="-122"/>
              </a:rPr>
              <a:t>  ④</a:t>
            </a:r>
            <a:r>
              <a:rPr lang="zh-CN" altLang="en-US" sz="2800" dirty="0">
                <a:latin typeface="宋体" panose="02010600030101010101" pitchFamily="2" charset="-122"/>
              </a:rPr>
              <a:t>使</a:t>
            </a:r>
            <a:r>
              <a:rPr lang="en-US" altLang="zh-CN" sz="2800" dirty="0">
                <a:latin typeface="宋体" panose="02010600030101010101" pitchFamily="2" charset="-122"/>
              </a:rPr>
              <a:t>pre</a:t>
            </a:r>
            <a:r>
              <a:rPr lang="zh-CN" altLang="en-US" sz="2800" dirty="0">
                <a:latin typeface="宋体" panose="02010600030101010101" pitchFamily="2" charset="-122"/>
              </a:rPr>
              <a:t>指向结点</a:t>
            </a:r>
            <a:r>
              <a:rPr lang="en-US" altLang="zh-CN" sz="2800" dirty="0" err="1">
                <a:latin typeface="宋体" panose="02010600030101010101" pitchFamily="2" charset="-122"/>
              </a:rPr>
              <a:t>p,p</a:t>
            </a:r>
            <a:r>
              <a:rPr lang="zh-CN" altLang="en-US" sz="2800" dirty="0">
                <a:latin typeface="宋体" panose="02010600030101010101" pitchFamily="2" charset="-122"/>
              </a:rPr>
              <a:t>指向下一个遍历到的结点；</a:t>
            </a:r>
            <a:endParaRPr lang="en-US" altLang="zh-CN" sz="2800" dirty="0">
              <a:latin typeface="宋体" panose="02010600030101010101" pitchFamily="2" charset="-122"/>
            </a:endParaRPr>
          </a:p>
          <a:p>
            <a:pPr marL="0" indent="0">
              <a:buFont typeface="Wingdings" panose="05000000000000000000" pitchFamily="2" charset="2"/>
              <a:buNone/>
            </a:pPr>
            <a:r>
              <a:rPr lang="en-US" altLang="zh-CN" sz="2800" dirty="0">
                <a:latin typeface="宋体" panose="02010600030101010101" pitchFamily="2" charset="-122"/>
              </a:rPr>
              <a:t>  ⑤</a:t>
            </a:r>
            <a:r>
              <a:rPr lang="zh-CN" altLang="en-US" sz="2800" dirty="0">
                <a:latin typeface="宋体" panose="02010600030101010101" pitchFamily="2" charset="-122"/>
              </a:rPr>
              <a:t>中序线索化其右子树。</a:t>
            </a:r>
            <a:endParaRPr lang="en-US" altLang="zh-CN" sz="2800" dirty="0">
              <a:latin typeface="宋体" panose="02010600030101010101" pitchFamily="2" charset="-122"/>
            </a:endParaRPr>
          </a:p>
        </p:txBody>
      </p:sp>
      <p:sp>
        <p:nvSpPr>
          <p:cNvPr id="2" name="灯片编号占位符 1">
            <a:extLst>
              <a:ext uri="{FF2B5EF4-FFF2-40B4-BE49-F238E27FC236}">
                <a16:creationId xmlns:a16="http://schemas.microsoft.com/office/drawing/2014/main" id="{5489B328-45E4-4D8C-9B76-5999AC74B550}"/>
              </a:ext>
            </a:extLst>
          </p:cNvPr>
          <p:cNvSpPr>
            <a:spLocks noGrp="1"/>
          </p:cNvSpPr>
          <p:nvPr>
            <p:ph type="sldNum" sz="quarter" idx="12"/>
          </p:nvPr>
        </p:nvSpPr>
        <p:spPr/>
        <p:txBody>
          <a:bodyPr/>
          <a:lstStyle/>
          <a:p>
            <a:fld id="{43395A8B-0B77-4D91-93A1-E00555122DC8}" type="slidenum">
              <a:rPr lang="zh-CN" altLang="en-US" smtClean="0"/>
              <a:pPr/>
              <a:t>115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a:extLst>
              <a:ext uri="{FF2B5EF4-FFF2-40B4-BE49-F238E27FC236}">
                <a16:creationId xmlns:a16="http://schemas.microsoft.com/office/drawing/2014/main" id="{71E71189-2246-4580-BA4D-D8CD3EAEDE40}"/>
              </a:ext>
            </a:extLst>
          </p:cNvPr>
          <p:cNvSpPr>
            <a:spLocks noGrp="1"/>
          </p:cNvSpPr>
          <p:nvPr>
            <p:ph type="title"/>
          </p:nvPr>
        </p:nvSpPr>
        <p:spPr/>
        <p:txBody>
          <a:bodyPr/>
          <a:lstStyle/>
          <a:p>
            <a:r>
              <a:rPr lang="en-US" altLang="zh-CN"/>
              <a:t>2.</a:t>
            </a:r>
            <a:r>
              <a:rPr lang="zh-CN" altLang="en-US"/>
              <a:t>中序线索二叉树实现</a:t>
            </a:r>
          </a:p>
        </p:txBody>
      </p:sp>
      <p:sp>
        <p:nvSpPr>
          <p:cNvPr id="106499" name="内容占位符 2">
            <a:extLst>
              <a:ext uri="{FF2B5EF4-FFF2-40B4-BE49-F238E27FC236}">
                <a16:creationId xmlns:a16="http://schemas.microsoft.com/office/drawing/2014/main" id="{239EC5D7-4E03-457F-9122-4122EE8FD902}"/>
              </a:ext>
            </a:extLst>
          </p:cNvPr>
          <p:cNvSpPr>
            <a:spLocks noGrp="1"/>
          </p:cNvSpPr>
          <p:nvPr>
            <p:ph idx="1"/>
          </p:nvPr>
        </p:nvSpPr>
        <p:spPr>
          <a:xfrm>
            <a:off x="428625" y="1785938"/>
            <a:ext cx="8531225" cy="5072062"/>
          </a:xfrm>
        </p:spPr>
        <p:txBody>
          <a:bodyPr/>
          <a:lstStyle/>
          <a:p>
            <a:pPr>
              <a:buFont typeface="Wingdings" panose="05000000000000000000" pitchFamily="2" charset="2"/>
              <a:buNone/>
            </a:pPr>
            <a:r>
              <a:rPr lang="en-US" altLang="zh-CN" sz="2000" dirty="0"/>
              <a:t>private void </a:t>
            </a:r>
            <a:r>
              <a:rPr lang="en-US" altLang="zh-CN" sz="2000" dirty="0" err="1"/>
              <a:t>inorderThread</a:t>
            </a:r>
            <a:r>
              <a:rPr lang="en-US" altLang="zh-CN" sz="2000" dirty="0"/>
              <a:t>(</a:t>
            </a:r>
            <a:r>
              <a:rPr lang="en-US" altLang="zh-CN" sz="2000" dirty="0" err="1"/>
              <a:t>ThreadBinaryNode</a:t>
            </a:r>
            <a:r>
              <a:rPr lang="en-US" altLang="zh-CN" sz="2000" dirty="0"/>
              <a:t>&lt;T&gt; p)      //</a:t>
            </a:r>
            <a:r>
              <a:rPr lang="zh-CN" altLang="en-US" sz="2000" dirty="0"/>
              <a:t>中序线索化以</a:t>
            </a:r>
            <a:r>
              <a:rPr lang="en-US" altLang="zh-CN" sz="2000" dirty="0"/>
              <a:t>p</a:t>
            </a:r>
            <a:r>
              <a:rPr lang="zh-CN" altLang="en-US" sz="2000" dirty="0"/>
              <a:t>结点为根的子树，</a:t>
            </a:r>
            <a:r>
              <a:rPr lang="en-US" altLang="zh-CN" sz="2000" dirty="0"/>
              <a:t>p</a:t>
            </a:r>
            <a:r>
              <a:rPr lang="zh-CN" altLang="en-US" sz="2000" dirty="0"/>
              <a:t>的前驱结点是</a:t>
            </a:r>
            <a:r>
              <a:rPr lang="en-US" altLang="zh-CN" sz="2000" dirty="0"/>
              <a:t>pre</a:t>
            </a:r>
          </a:p>
          <a:p>
            <a:pPr>
              <a:buFont typeface="Wingdings" panose="05000000000000000000" pitchFamily="2" charset="2"/>
              <a:buNone/>
            </a:pPr>
            <a:r>
              <a:rPr lang="en-US" altLang="zh-CN" sz="2000" dirty="0"/>
              <a:t>    {   if(p!=null)</a:t>
            </a:r>
          </a:p>
          <a:p>
            <a:pPr>
              <a:buFont typeface="Wingdings" panose="05000000000000000000" pitchFamily="2" charset="2"/>
              <a:buNone/>
            </a:pPr>
            <a:r>
              <a:rPr lang="en-US" altLang="zh-CN" sz="2000" dirty="0"/>
              <a:t>        {  </a:t>
            </a:r>
            <a:r>
              <a:rPr lang="en-US" altLang="zh-CN" sz="2000" dirty="0" err="1">
                <a:solidFill>
                  <a:srgbClr val="003399"/>
                </a:solidFill>
              </a:rPr>
              <a:t>inorderThread</a:t>
            </a:r>
            <a:r>
              <a:rPr lang="en-US" altLang="zh-CN" sz="2000" dirty="0">
                <a:solidFill>
                  <a:srgbClr val="003399"/>
                </a:solidFill>
              </a:rPr>
              <a:t>(</a:t>
            </a:r>
            <a:r>
              <a:rPr lang="en-US" altLang="zh-CN" sz="2000" dirty="0" err="1">
                <a:solidFill>
                  <a:srgbClr val="003399"/>
                </a:solidFill>
              </a:rPr>
              <a:t>p.left</a:t>
            </a:r>
            <a:r>
              <a:rPr lang="en-US" altLang="zh-CN" sz="2000" dirty="0">
                <a:solidFill>
                  <a:srgbClr val="003399"/>
                </a:solidFill>
              </a:rPr>
              <a:t>);    </a:t>
            </a:r>
            <a:r>
              <a:rPr lang="en-US" altLang="zh-CN" sz="2000" dirty="0"/>
              <a:t>                     //</a:t>
            </a:r>
            <a:r>
              <a:rPr lang="zh-CN" altLang="en-US" sz="2000" dirty="0"/>
              <a:t>中序线索化</a:t>
            </a:r>
            <a:r>
              <a:rPr lang="en-US" altLang="zh-CN" sz="2000" dirty="0"/>
              <a:t>p</a:t>
            </a:r>
            <a:r>
              <a:rPr lang="zh-CN" altLang="en-US" sz="2000" dirty="0"/>
              <a:t>的左子树</a:t>
            </a:r>
          </a:p>
          <a:p>
            <a:pPr>
              <a:buFont typeface="Wingdings" panose="05000000000000000000" pitchFamily="2" charset="2"/>
              <a:buNone/>
            </a:pPr>
            <a:r>
              <a:rPr lang="zh-CN" altLang="en-US" sz="2000" dirty="0">
                <a:solidFill>
                  <a:srgbClr val="FF0000"/>
                </a:solidFill>
              </a:rPr>
              <a:t>            </a:t>
            </a:r>
            <a:r>
              <a:rPr lang="en-US" altLang="zh-CN" sz="2000" dirty="0">
                <a:solidFill>
                  <a:srgbClr val="FF0000"/>
                </a:solidFill>
              </a:rPr>
              <a:t>if(</a:t>
            </a:r>
            <a:r>
              <a:rPr lang="en-US" altLang="zh-CN" sz="2000" dirty="0" err="1">
                <a:solidFill>
                  <a:srgbClr val="FF0000"/>
                </a:solidFill>
              </a:rPr>
              <a:t>p.left</a:t>
            </a:r>
            <a:r>
              <a:rPr lang="en-US" altLang="zh-CN" sz="2000" dirty="0">
                <a:solidFill>
                  <a:srgbClr val="FF0000"/>
                </a:solidFill>
              </a:rPr>
              <a:t>==null)                               </a:t>
            </a:r>
            <a:r>
              <a:rPr lang="en-US" altLang="zh-CN" sz="2000" dirty="0"/>
              <a:t>//</a:t>
            </a:r>
            <a:r>
              <a:rPr lang="zh-CN" altLang="en-US" sz="2000" dirty="0"/>
              <a:t>若</a:t>
            </a:r>
            <a:r>
              <a:rPr lang="en-US" altLang="zh-CN" sz="2000" dirty="0"/>
              <a:t>p</a:t>
            </a:r>
            <a:r>
              <a:rPr lang="zh-CN" altLang="en-US" sz="2000" dirty="0"/>
              <a:t>的左子树为空</a:t>
            </a:r>
          </a:p>
          <a:p>
            <a:pPr>
              <a:buFont typeface="Wingdings" panose="05000000000000000000" pitchFamily="2" charset="2"/>
              <a:buNone/>
            </a:pPr>
            <a:r>
              <a:rPr lang="zh-CN" altLang="en-US" sz="2000" dirty="0"/>
              <a:t>            </a:t>
            </a:r>
            <a:r>
              <a:rPr lang="en-US" altLang="zh-CN" sz="2000" dirty="0">
                <a:solidFill>
                  <a:srgbClr val="003399"/>
                </a:solidFill>
              </a:rPr>
              <a:t>{  </a:t>
            </a:r>
            <a:r>
              <a:rPr lang="en-US" altLang="zh-CN" sz="2000" dirty="0" err="1">
                <a:solidFill>
                  <a:srgbClr val="003399"/>
                </a:solidFill>
              </a:rPr>
              <a:t>p.ltag</a:t>
            </a:r>
            <a:r>
              <a:rPr lang="en-US" altLang="zh-CN" sz="2000" dirty="0">
                <a:solidFill>
                  <a:srgbClr val="003399"/>
                </a:solidFill>
              </a:rPr>
              <a:t>=1;                                  </a:t>
            </a:r>
            <a:r>
              <a:rPr lang="en-US" altLang="zh-CN" sz="2000" dirty="0"/>
              <a:t>//</a:t>
            </a:r>
            <a:r>
              <a:rPr lang="zh-CN" altLang="en-US" sz="2000" dirty="0"/>
              <a:t>设置左线索标记</a:t>
            </a:r>
          </a:p>
          <a:p>
            <a:pPr>
              <a:buFont typeface="Wingdings" panose="05000000000000000000" pitchFamily="2" charset="2"/>
              <a:buNone/>
            </a:pPr>
            <a:r>
              <a:rPr lang="zh-CN" altLang="en-US" sz="2000" dirty="0">
                <a:solidFill>
                  <a:srgbClr val="003399"/>
                </a:solidFill>
              </a:rPr>
              <a:t>                </a:t>
            </a:r>
            <a:r>
              <a:rPr lang="en-US" altLang="zh-CN" sz="2000" dirty="0" err="1">
                <a:solidFill>
                  <a:srgbClr val="003399"/>
                </a:solidFill>
              </a:rPr>
              <a:t>p.left</a:t>
            </a:r>
            <a:r>
              <a:rPr lang="en-US" altLang="zh-CN" sz="2000" dirty="0">
                <a:solidFill>
                  <a:srgbClr val="003399"/>
                </a:solidFill>
              </a:rPr>
              <a:t>=</a:t>
            </a:r>
            <a:r>
              <a:rPr lang="en-US" altLang="zh-CN" sz="2000" dirty="0">
                <a:latin typeface="宋体" panose="02010600030101010101" pitchFamily="2" charset="-122"/>
              </a:rPr>
              <a:t> </a:t>
            </a:r>
            <a:r>
              <a:rPr lang="en-US" altLang="zh-CN" sz="2000" dirty="0">
                <a:solidFill>
                  <a:srgbClr val="003399"/>
                </a:solidFill>
                <a:latin typeface="宋体" panose="02010600030101010101" pitchFamily="2" charset="-122"/>
              </a:rPr>
              <a:t>pre</a:t>
            </a:r>
            <a:r>
              <a:rPr lang="en-US" altLang="zh-CN" sz="2000" dirty="0">
                <a:solidFill>
                  <a:srgbClr val="003399"/>
                </a:solidFill>
              </a:rPr>
              <a:t>; }                        </a:t>
            </a:r>
            <a:r>
              <a:rPr lang="en-US" altLang="zh-CN" sz="2000" dirty="0"/>
              <a:t>//</a:t>
            </a:r>
            <a:r>
              <a:rPr lang="zh-CN" altLang="en-US" sz="2000" dirty="0"/>
              <a:t>设置</a:t>
            </a:r>
            <a:r>
              <a:rPr lang="en-US" altLang="zh-CN" sz="2000" dirty="0" err="1"/>
              <a:t>p.left</a:t>
            </a:r>
            <a:r>
              <a:rPr lang="zh-CN" altLang="en-US" sz="2000" dirty="0"/>
              <a:t>为指向前驱</a:t>
            </a:r>
            <a:r>
              <a:rPr lang="en-US" altLang="zh-CN" sz="2000" dirty="0"/>
              <a:t>front</a:t>
            </a:r>
            <a:r>
              <a:rPr lang="zh-CN" altLang="en-US" sz="2000" dirty="0"/>
              <a:t>的线索   </a:t>
            </a:r>
            <a:endParaRPr lang="en-US" altLang="zh-CN" sz="2000" dirty="0"/>
          </a:p>
          <a:p>
            <a:pPr>
              <a:buFont typeface="Wingdings" panose="05000000000000000000" pitchFamily="2" charset="2"/>
              <a:buNone/>
            </a:pPr>
            <a:r>
              <a:rPr lang="en-US" altLang="zh-CN" sz="2000" dirty="0">
                <a:solidFill>
                  <a:srgbClr val="FF0000"/>
                </a:solidFill>
              </a:rPr>
              <a:t>            if(</a:t>
            </a:r>
            <a:r>
              <a:rPr lang="en-US" altLang="zh-CN" sz="2000" dirty="0" err="1">
                <a:solidFill>
                  <a:srgbClr val="FF0000"/>
                </a:solidFill>
              </a:rPr>
              <a:t>p.right</a:t>
            </a:r>
            <a:r>
              <a:rPr lang="en-US" altLang="zh-CN" sz="2000" dirty="0">
                <a:solidFill>
                  <a:srgbClr val="FF0000"/>
                </a:solidFill>
              </a:rPr>
              <a:t>==null)                              </a:t>
            </a:r>
            <a:r>
              <a:rPr lang="en-US" altLang="zh-CN" sz="2000" dirty="0"/>
              <a:t>//</a:t>
            </a:r>
            <a:r>
              <a:rPr lang="zh-CN" altLang="en-US" sz="2000" dirty="0"/>
              <a:t>若</a:t>
            </a:r>
            <a:r>
              <a:rPr lang="en-US" altLang="zh-CN" sz="2000" dirty="0"/>
              <a:t>p</a:t>
            </a:r>
            <a:r>
              <a:rPr lang="zh-CN" altLang="en-US" sz="2000" dirty="0"/>
              <a:t>的右子树为空</a:t>
            </a:r>
          </a:p>
          <a:p>
            <a:pPr>
              <a:buFont typeface="Wingdings" panose="05000000000000000000" pitchFamily="2" charset="2"/>
              <a:buNone/>
            </a:pPr>
            <a:r>
              <a:rPr lang="zh-CN" altLang="en-US" sz="2000" dirty="0"/>
              <a:t>                </a:t>
            </a:r>
            <a:r>
              <a:rPr lang="en-US" altLang="zh-CN" sz="2000" dirty="0" err="1">
                <a:solidFill>
                  <a:srgbClr val="003399"/>
                </a:solidFill>
              </a:rPr>
              <a:t>p.rtag</a:t>
            </a:r>
            <a:r>
              <a:rPr lang="en-US" altLang="zh-CN" sz="2000" dirty="0">
                <a:solidFill>
                  <a:srgbClr val="003399"/>
                </a:solidFill>
              </a:rPr>
              <a:t>=1;</a:t>
            </a:r>
            <a:r>
              <a:rPr lang="en-US" altLang="zh-CN" sz="2000" dirty="0"/>
              <a:t>                                  //</a:t>
            </a:r>
            <a:r>
              <a:rPr lang="zh-CN" altLang="en-US" sz="2000" dirty="0"/>
              <a:t>设置右线索标记</a:t>
            </a:r>
          </a:p>
          <a:p>
            <a:pPr>
              <a:buFont typeface="Wingdings" panose="05000000000000000000" pitchFamily="2" charset="2"/>
              <a:buNone/>
            </a:pPr>
            <a:r>
              <a:rPr lang="zh-CN" altLang="en-US" sz="2000" dirty="0">
                <a:solidFill>
                  <a:srgbClr val="FF0000"/>
                </a:solidFill>
              </a:rPr>
              <a:t>            </a:t>
            </a:r>
            <a:r>
              <a:rPr lang="en-US" altLang="zh-CN" sz="2000" dirty="0">
                <a:solidFill>
                  <a:srgbClr val="FF0000"/>
                </a:solidFill>
              </a:rPr>
              <a:t>if(pre!=null &amp;&amp; </a:t>
            </a:r>
            <a:r>
              <a:rPr lang="en-US" altLang="zh-CN" sz="2000" dirty="0" err="1">
                <a:solidFill>
                  <a:srgbClr val="FF0000"/>
                </a:solidFill>
              </a:rPr>
              <a:t>pre.rtag</a:t>
            </a:r>
            <a:r>
              <a:rPr lang="en-US" altLang="zh-CN" sz="2000" dirty="0">
                <a:solidFill>
                  <a:srgbClr val="FF0000"/>
                </a:solidFill>
              </a:rPr>
              <a:t>==1)</a:t>
            </a:r>
            <a:r>
              <a:rPr lang="en-US" altLang="zh-CN" sz="2000" dirty="0"/>
              <a:t> </a:t>
            </a:r>
          </a:p>
          <a:p>
            <a:pPr>
              <a:buFont typeface="Wingdings" panose="05000000000000000000" pitchFamily="2" charset="2"/>
              <a:buNone/>
            </a:pPr>
            <a:r>
              <a:rPr lang="en-US" altLang="zh-CN" sz="2000" dirty="0">
                <a:solidFill>
                  <a:srgbClr val="003399"/>
                </a:solidFill>
              </a:rPr>
              <a:t> 		</a:t>
            </a:r>
            <a:r>
              <a:rPr lang="en-US" altLang="zh-CN" sz="2000" dirty="0" err="1">
                <a:solidFill>
                  <a:srgbClr val="003399"/>
                </a:solidFill>
                <a:latin typeface="宋体" panose="02010600030101010101" pitchFamily="2" charset="-122"/>
              </a:rPr>
              <a:t>pre</a:t>
            </a:r>
            <a:r>
              <a:rPr lang="en-US" altLang="zh-CN" sz="2000" dirty="0" err="1">
                <a:solidFill>
                  <a:srgbClr val="003399"/>
                </a:solidFill>
              </a:rPr>
              <a:t>.right</a:t>
            </a:r>
            <a:r>
              <a:rPr lang="en-US" altLang="zh-CN" sz="2000" dirty="0">
                <a:solidFill>
                  <a:srgbClr val="003399"/>
                </a:solidFill>
              </a:rPr>
              <a:t>=p;                   </a:t>
            </a:r>
            <a:r>
              <a:rPr lang="en-US" altLang="zh-CN" sz="2000" dirty="0"/>
              <a:t>//</a:t>
            </a:r>
            <a:r>
              <a:rPr lang="zh-CN" altLang="en-US" sz="2000" dirty="0"/>
              <a:t>设置前驱</a:t>
            </a:r>
            <a:r>
              <a:rPr lang="en-US" altLang="zh-CN" sz="2000" dirty="0" err="1"/>
              <a:t>front.right</a:t>
            </a:r>
            <a:r>
              <a:rPr lang="zh-CN" altLang="en-US" sz="2000" dirty="0"/>
              <a:t>为指向后继</a:t>
            </a:r>
            <a:r>
              <a:rPr lang="en-US" altLang="zh-CN" sz="2000" dirty="0"/>
              <a:t>p</a:t>
            </a:r>
            <a:r>
              <a:rPr lang="zh-CN" altLang="en-US" sz="2000" dirty="0"/>
              <a:t>的线索</a:t>
            </a:r>
            <a:endParaRPr lang="en-US" altLang="zh-CN" sz="2000" dirty="0"/>
          </a:p>
          <a:p>
            <a:pPr>
              <a:buFont typeface="Wingdings" panose="05000000000000000000" pitchFamily="2" charset="2"/>
              <a:buNone/>
            </a:pPr>
            <a:r>
              <a:rPr lang="en-US" altLang="zh-CN" sz="2000" dirty="0"/>
              <a:t>            pre=p;</a:t>
            </a:r>
          </a:p>
          <a:p>
            <a:pPr>
              <a:buFont typeface="Wingdings" panose="05000000000000000000" pitchFamily="2" charset="2"/>
              <a:buNone/>
            </a:pPr>
            <a:r>
              <a:rPr lang="en-US" altLang="zh-CN" sz="2000" dirty="0">
                <a:solidFill>
                  <a:srgbClr val="003399"/>
                </a:solidFill>
              </a:rPr>
              <a:t>            </a:t>
            </a:r>
            <a:r>
              <a:rPr lang="en-US" altLang="zh-CN" sz="2000" dirty="0" err="1">
                <a:solidFill>
                  <a:srgbClr val="003399"/>
                </a:solidFill>
              </a:rPr>
              <a:t>inorderThread</a:t>
            </a:r>
            <a:r>
              <a:rPr lang="en-US" altLang="zh-CN" sz="2000" dirty="0">
                <a:solidFill>
                  <a:srgbClr val="003399"/>
                </a:solidFill>
              </a:rPr>
              <a:t>(</a:t>
            </a:r>
            <a:r>
              <a:rPr lang="en-US" altLang="zh-CN" sz="2000" dirty="0" err="1">
                <a:solidFill>
                  <a:srgbClr val="003399"/>
                </a:solidFill>
              </a:rPr>
              <a:t>p.right</a:t>
            </a:r>
            <a:r>
              <a:rPr lang="en-US" altLang="zh-CN" sz="2000" dirty="0">
                <a:solidFill>
                  <a:srgbClr val="003399"/>
                </a:solidFill>
              </a:rPr>
              <a:t>);                        </a:t>
            </a:r>
            <a:r>
              <a:rPr lang="en-US" altLang="zh-CN" sz="2000" dirty="0"/>
              <a:t>//</a:t>
            </a:r>
            <a:r>
              <a:rPr lang="zh-CN" altLang="en-US" sz="2000" dirty="0"/>
              <a:t>中序线索化</a:t>
            </a:r>
            <a:r>
              <a:rPr lang="en-US" altLang="zh-CN" sz="2000" dirty="0"/>
              <a:t>p</a:t>
            </a:r>
            <a:r>
              <a:rPr lang="zh-CN" altLang="en-US" sz="2000" dirty="0"/>
              <a:t>的右子树</a:t>
            </a:r>
          </a:p>
          <a:p>
            <a:pPr>
              <a:buFont typeface="Wingdings" panose="05000000000000000000" pitchFamily="2" charset="2"/>
              <a:buNone/>
            </a:pPr>
            <a:r>
              <a:rPr lang="zh-CN" altLang="en-US" sz="2000" dirty="0"/>
              <a:t>        </a:t>
            </a:r>
            <a:r>
              <a:rPr lang="en-US" altLang="zh-CN" sz="2000" dirty="0"/>
              <a:t>}    }</a:t>
            </a:r>
            <a:endParaRPr lang="zh-CN" altLang="en-US" sz="2000" dirty="0"/>
          </a:p>
        </p:txBody>
      </p:sp>
      <p:sp>
        <p:nvSpPr>
          <p:cNvPr id="2" name="灯片编号占位符 1">
            <a:extLst>
              <a:ext uri="{FF2B5EF4-FFF2-40B4-BE49-F238E27FC236}">
                <a16:creationId xmlns:a16="http://schemas.microsoft.com/office/drawing/2014/main" id="{42FEFFA7-7AB2-45D1-9F57-3DF6767FC21D}"/>
              </a:ext>
            </a:extLst>
          </p:cNvPr>
          <p:cNvSpPr>
            <a:spLocks noGrp="1"/>
          </p:cNvSpPr>
          <p:nvPr>
            <p:ph type="sldNum" sz="quarter" idx="12"/>
          </p:nvPr>
        </p:nvSpPr>
        <p:spPr/>
        <p:txBody>
          <a:bodyPr/>
          <a:lstStyle/>
          <a:p>
            <a:fld id="{43395A8B-0B77-4D91-93A1-E00555122DC8}" type="slidenum">
              <a:rPr lang="zh-CN" altLang="en-US" smtClean="0"/>
              <a:pPr/>
              <a:t>116</a:t>
            </a:fld>
            <a:endParaRPr lang="en-US" altLang="zh-CN"/>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a:extLst>
              <a:ext uri="{FF2B5EF4-FFF2-40B4-BE49-F238E27FC236}">
                <a16:creationId xmlns:a16="http://schemas.microsoft.com/office/drawing/2014/main" id="{F8B0DA97-1061-43D0-B94C-6835A9717FAD}"/>
              </a:ext>
            </a:extLst>
          </p:cNvPr>
          <p:cNvSpPr>
            <a:spLocks noGrp="1"/>
          </p:cNvSpPr>
          <p:nvPr>
            <p:ph type="title"/>
          </p:nvPr>
        </p:nvSpPr>
        <p:spPr>
          <a:xfrm>
            <a:off x="872041" y="902105"/>
            <a:ext cx="7793037" cy="839787"/>
          </a:xfrm>
        </p:spPr>
        <p:txBody>
          <a:bodyPr/>
          <a:lstStyle/>
          <a:p>
            <a:r>
              <a:rPr lang="en-US" altLang="zh-CN" dirty="0"/>
              <a:t>3</a:t>
            </a:r>
            <a:r>
              <a:rPr lang="zh-CN" altLang="en-US" dirty="0"/>
              <a:t>、中根遍历中序线索二叉树</a:t>
            </a:r>
          </a:p>
        </p:txBody>
      </p:sp>
      <p:sp>
        <p:nvSpPr>
          <p:cNvPr id="3" name="内容占位符 2">
            <a:extLst>
              <a:ext uri="{FF2B5EF4-FFF2-40B4-BE49-F238E27FC236}">
                <a16:creationId xmlns:a16="http://schemas.microsoft.com/office/drawing/2014/main" id="{C26A47F3-0B8B-45FD-B026-367571EFA46A}"/>
              </a:ext>
            </a:extLst>
          </p:cNvPr>
          <p:cNvSpPr>
            <a:spLocks noGrp="1"/>
          </p:cNvSpPr>
          <p:nvPr>
            <p:ph idx="1"/>
          </p:nvPr>
        </p:nvSpPr>
        <p:spPr>
          <a:xfrm>
            <a:off x="191651" y="1741892"/>
            <a:ext cx="8245475" cy="4786313"/>
          </a:xfrm>
        </p:spPr>
        <p:txBody>
          <a:bodyPr/>
          <a:lstStyle/>
          <a:p>
            <a:pPr marL="0" indent="539750">
              <a:buFont typeface="Wingdings" panose="05000000000000000000" pitchFamily="2" charset="2"/>
              <a:buNone/>
            </a:pPr>
            <a:r>
              <a:rPr lang="zh-CN" altLang="en-US" sz="2800" dirty="0"/>
              <a:t>因为在线索二叉树中增加了前驱和后继的信息，所以很容易找到其前驱和后继结点。</a:t>
            </a:r>
            <a:endParaRPr lang="en-US" altLang="zh-CN" sz="2800" dirty="0"/>
          </a:p>
          <a:p>
            <a:pPr marL="0" indent="539750">
              <a:buFont typeface="Wingdings" panose="05000000000000000000" pitchFamily="2" charset="2"/>
              <a:buNone/>
            </a:pPr>
            <a:r>
              <a:rPr lang="zh-CN" altLang="en-US" sz="2800" dirty="0"/>
              <a:t>求结点的后继结点的算法：</a:t>
            </a:r>
            <a:endParaRPr lang="en-US" altLang="zh-CN" sz="2800" dirty="0"/>
          </a:p>
          <a:p>
            <a:pPr marL="0" indent="539750">
              <a:buFont typeface="Wingdings" panose="05000000000000000000" pitchFamily="2" charset="2"/>
              <a:buNone/>
            </a:pPr>
            <a:r>
              <a:rPr lang="en-US" altLang="zh-CN" sz="2800" dirty="0"/>
              <a:t>(1)</a:t>
            </a:r>
            <a:r>
              <a:rPr lang="zh-CN" altLang="en-US" sz="2800" dirty="0"/>
              <a:t>如果</a:t>
            </a:r>
            <a:r>
              <a:rPr lang="en-US" altLang="zh-CN" sz="2800" dirty="0" err="1"/>
              <a:t>p.rtag</a:t>
            </a:r>
            <a:r>
              <a:rPr lang="en-US" altLang="zh-CN" sz="2800" dirty="0"/>
              <a:t>=1</a:t>
            </a:r>
            <a:r>
              <a:rPr lang="zh-CN" altLang="en-US" sz="2800" dirty="0"/>
              <a:t>，即</a:t>
            </a:r>
            <a:r>
              <a:rPr lang="en-US" altLang="zh-CN" sz="2800" dirty="0" err="1"/>
              <a:t>p.right</a:t>
            </a:r>
            <a:r>
              <a:rPr lang="zh-CN" altLang="en-US" sz="2800" dirty="0"/>
              <a:t>为线索，则</a:t>
            </a:r>
            <a:r>
              <a:rPr lang="en-US" altLang="zh-CN" sz="2800" dirty="0" err="1"/>
              <a:t>p.right</a:t>
            </a:r>
            <a:r>
              <a:rPr lang="zh-CN" altLang="en-US" sz="2800" dirty="0"/>
              <a:t>指向的结点就是其后继结点。（为空代表没有后继）</a:t>
            </a:r>
            <a:endParaRPr lang="en-US" altLang="zh-CN" sz="2800" dirty="0"/>
          </a:p>
          <a:p>
            <a:pPr marL="0" indent="539750">
              <a:buFont typeface="Wingdings" panose="05000000000000000000" pitchFamily="2" charset="2"/>
              <a:buNone/>
            </a:pPr>
            <a:r>
              <a:rPr lang="en-US" altLang="zh-CN" sz="2800" dirty="0"/>
              <a:t>(2)</a:t>
            </a:r>
            <a:r>
              <a:rPr lang="zh-CN" altLang="en-US" sz="2800" dirty="0"/>
              <a:t>如果</a:t>
            </a:r>
            <a:r>
              <a:rPr lang="en-US" altLang="zh-CN" sz="2800" dirty="0" err="1"/>
              <a:t>p.rtag</a:t>
            </a:r>
            <a:r>
              <a:rPr lang="en-US" altLang="zh-CN" sz="2800" dirty="0"/>
              <a:t>=0</a:t>
            </a:r>
            <a:r>
              <a:rPr lang="zh-CN" altLang="en-US" sz="2800" dirty="0"/>
              <a:t>，即</a:t>
            </a:r>
            <a:r>
              <a:rPr lang="en-US" altLang="zh-CN" sz="2800" dirty="0" err="1"/>
              <a:t>p.right</a:t>
            </a:r>
            <a:r>
              <a:rPr lang="zh-CN" altLang="en-US" sz="2800" dirty="0"/>
              <a:t>不是线索，则</a:t>
            </a:r>
            <a:r>
              <a:rPr lang="en-US" altLang="zh-CN" sz="2800" dirty="0"/>
              <a:t>p</a:t>
            </a:r>
            <a:r>
              <a:rPr lang="zh-CN" altLang="en-US" sz="2800" dirty="0"/>
              <a:t>的后继是</a:t>
            </a:r>
            <a:r>
              <a:rPr lang="en-US" altLang="zh-CN" sz="2800" dirty="0"/>
              <a:t>p</a:t>
            </a:r>
            <a:r>
              <a:rPr lang="zh-CN" altLang="en-US" sz="2800" dirty="0"/>
              <a:t>的右子树的中根次序的第一个结点，即最左边的结点。</a:t>
            </a:r>
            <a:endParaRPr lang="en-US" altLang="zh-CN" sz="2800" dirty="0"/>
          </a:p>
          <a:p>
            <a:pPr marL="0" indent="539750">
              <a:buFont typeface="Wingdings" panose="05000000000000000000" pitchFamily="2" charset="2"/>
              <a:buNone/>
            </a:pPr>
            <a:r>
              <a:rPr lang="zh-CN" altLang="en-US" sz="2800" dirty="0"/>
              <a:t>从整个树的最左边结点开始，依此方法依次找到后继结点，即中序遍历了该二叉树。</a:t>
            </a:r>
          </a:p>
        </p:txBody>
      </p:sp>
      <p:sp>
        <p:nvSpPr>
          <p:cNvPr id="2" name="灯片编号占位符 1">
            <a:extLst>
              <a:ext uri="{FF2B5EF4-FFF2-40B4-BE49-F238E27FC236}">
                <a16:creationId xmlns:a16="http://schemas.microsoft.com/office/drawing/2014/main" id="{34F471BA-FA25-441E-82A4-DFAAA0A414DB}"/>
              </a:ext>
            </a:extLst>
          </p:cNvPr>
          <p:cNvSpPr>
            <a:spLocks noGrp="1"/>
          </p:cNvSpPr>
          <p:nvPr>
            <p:ph type="sldNum" sz="quarter" idx="12"/>
          </p:nvPr>
        </p:nvSpPr>
        <p:spPr/>
        <p:txBody>
          <a:bodyPr/>
          <a:lstStyle/>
          <a:p>
            <a:fld id="{43395A8B-0B77-4D91-93A1-E00555122DC8}" type="slidenum">
              <a:rPr lang="zh-CN" altLang="en-US" smtClean="0"/>
              <a:pPr/>
              <a:t>117</a:t>
            </a:fld>
            <a:endParaRPr lang="en-US" altLang="zh-CN"/>
          </a:p>
        </p:txBody>
      </p:sp>
    </p:spTree>
    <p:extLst>
      <p:ext uri="{BB962C8B-B14F-4D97-AF65-F5344CB8AC3E}">
        <p14:creationId xmlns:p14="http://schemas.microsoft.com/office/powerpoint/2010/main" val="20717558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a:extLst>
              <a:ext uri="{FF2B5EF4-FFF2-40B4-BE49-F238E27FC236}">
                <a16:creationId xmlns:a16="http://schemas.microsoft.com/office/drawing/2014/main" id="{A7AB1EE9-2A69-498B-8925-4C3A6DDFA279}"/>
              </a:ext>
            </a:extLst>
          </p:cNvPr>
          <p:cNvSpPr>
            <a:spLocks noGrp="1"/>
          </p:cNvSpPr>
          <p:nvPr>
            <p:ph type="title"/>
          </p:nvPr>
        </p:nvSpPr>
        <p:spPr/>
        <p:txBody>
          <a:bodyPr/>
          <a:lstStyle/>
          <a:p>
            <a:r>
              <a:rPr lang="en-US" altLang="zh-CN"/>
              <a:t>3</a:t>
            </a:r>
            <a:r>
              <a:rPr lang="zh-CN" altLang="en-US"/>
              <a:t>、中根遍历中序线索二叉树</a:t>
            </a:r>
          </a:p>
        </p:txBody>
      </p:sp>
      <p:sp>
        <p:nvSpPr>
          <p:cNvPr id="108547" name="内容占位符 2">
            <a:extLst>
              <a:ext uri="{FF2B5EF4-FFF2-40B4-BE49-F238E27FC236}">
                <a16:creationId xmlns:a16="http://schemas.microsoft.com/office/drawing/2014/main" id="{E070FAA0-CA31-403B-A242-E31DDC6AB273}"/>
              </a:ext>
            </a:extLst>
          </p:cNvPr>
          <p:cNvSpPr>
            <a:spLocks noGrp="1"/>
          </p:cNvSpPr>
          <p:nvPr>
            <p:ph idx="1"/>
          </p:nvPr>
        </p:nvSpPr>
        <p:spPr>
          <a:xfrm>
            <a:off x="500063" y="1989138"/>
            <a:ext cx="8459787" cy="4725987"/>
          </a:xfrm>
        </p:spPr>
        <p:txBody>
          <a:bodyPr/>
          <a:lstStyle/>
          <a:p>
            <a:pPr>
              <a:buFont typeface="Wingdings" panose="05000000000000000000" pitchFamily="2" charset="2"/>
              <a:buNone/>
            </a:pPr>
            <a:r>
              <a:rPr lang="en-US" altLang="zh-CN" sz="2000" dirty="0"/>
              <a:t> public void </a:t>
            </a:r>
            <a:r>
              <a:rPr lang="en-US" altLang="zh-CN" sz="2000" dirty="0" err="1"/>
              <a:t>inOrder</a:t>
            </a:r>
            <a:r>
              <a:rPr lang="en-US" altLang="zh-CN" sz="2000" dirty="0"/>
              <a:t>() //</a:t>
            </a:r>
            <a:r>
              <a:rPr lang="zh-CN" altLang="en-US" sz="2000" dirty="0"/>
              <a:t>中根次序遍历中序线索二叉树，非递归算法</a:t>
            </a:r>
          </a:p>
          <a:p>
            <a:pPr>
              <a:buFont typeface="Wingdings" panose="05000000000000000000" pitchFamily="2" charset="2"/>
              <a:buNone/>
            </a:pPr>
            <a:r>
              <a:rPr lang="zh-CN" altLang="en-US" sz="2000" dirty="0"/>
              <a:t>    </a:t>
            </a:r>
            <a:r>
              <a:rPr lang="en-US" altLang="zh-CN" sz="2000" dirty="0"/>
              <a:t>{  </a:t>
            </a:r>
            <a:r>
              <a:rPr lang="en-US" altLang="zh-CN" sz="2000" dirty="0" err="1"/>
              <a:t>ThreadBinaryNode</a:t>
            </a:r>
            <a:r>
              <a:rPr lang="en-US" altLang="zh-CN" sz="2000" dirty="0"/>
              <a:t>&lt;T&gt; p=root;</a:t>
            </a:r>
          </a:p>
          <a:p>
            <a:pPr>
              <a:buFont typeface="Wingdings" panose="05000000000000000000" pitchFamily="2" charset="2"/>
              <a:buNone/>
            </a:pPr>
            <a:r>
              <a:rPr lang="en-US" altLang="zh-CN" sz="2000" dirty="0"/>
              <a:t>        if(p!=null)</a:t>
            </a:r>
          </a:p>
          <a:p>
            <a:pPr>
              <a:buFont typeface="Wingdings" panose="05000000000000000000" pitchFamily="2" charset="2"/>
              <a:buNone/>
            </a:pPr>
            <a:r>
              <a:rPr lang="en-US" altLang="zh-CN" sz="2000" dirty="0"/>
              <a:t>        {  </a:t>
            </a:r>
            <a:r>
              <a:rPr lang="en-US" altLang="zh-CN" sz="2000" dirty="0" err="1"/>
              <a:t>System.out.print</a:t>
            </a:r>
            <a:r>
              <a:rPr lang="en-US" altLang="zh-CN" sz="2000" dirty="0"/>
              <a:t>("</a:t>
            </a:r>
            <a:r>
              <a:rPr lang="zh-CN" altLang="en-US" sz="2000" dirty="0"/>
              <a:t>中根次序遍历：  </a:t>
            </a:r>
            <a:r>
              <a:rPr lang="en-US" altLang="zh-CN" sz="2000" dirty="0"/>
              <a:t>");</a:t>
            </a:r>
          </a:p>
          <a:p>
            <a:pPr>
              <a:buFont typeface="Wingdings" panose="05000000000000000000" pitchFamily="2" charset="2"/>
              <a:buNone/>
            </a:pPr>
            <a:r>
              <a:rPr lang="en-US" altLang="zh-CN" sz="2000" dirty="0"/>
              <a:t>            while(</a:t>
            </a:r>
            <a:r>
              <a:rPr lang="en-US" altLang="zh-CN" sz="2000" dirty="0" err="1"/>
              <a:t>p.ltag</a:t>
            </a:r>
            <a:r>
              <a:rPr lang="en-US" altLang="zh-CN" sz="2000" dirty="0"/>
              <a:t>==0)</a:t>
            </a:r>
          </a:p>
          <a:p>
            <a:pPr>
              <a:buFont typeface="Wingdings" panose="05000000000000000000" pitchFamily="2" charset="2"/>
              <a:buNone/>
            </a:pPr>
            <a:r>
              <a:rPr lang="en-US" altLang="zh-CN" sz="2000" dirty="0"/>
              <a:t>                </a:t>
            </a:r>
            <a:r>
              <a:rPr lang="en-US" altLang="zh-CN" sz="2000" dirty="0">
                <a:solidFill>
                  <a:srgbClr val="FF0000"/>
                </a:solidFill>
              </a:rPr>
              <a:t>p=</a:t>
            </a:r>
            <a:r>
              <a:rPr lang="en-US" altLang="zh-CN" sz="2000" dirty="0" err="1">
                <a:solidFill>
                  <a:srgbClr val="FF0000"/>
                </a:solidFill>
              </a:rPr>
              <a:t>p.left</a:t>
            </a:r>
            <a:r>
              <a:rPr lang="en-US" altLang="zh-CN" sz="2000" dirty="0">
                <a:solidFill>
                  <a:srgbClr val="FF0000"/>
                </a:solidFill>
              </a:rPr>
              <a:t>;</a:t>
            </a:r>
            <a:r>
              <a:rPr lang="en-US" altLang="zh-CN" sz="2000" dirty="0"/>
              <a:t>                                  //</a:t>
            </a:r>
            <a:r>
              <a:rPr lang="zh-CN" altLang="en-US" sz="2000" dirty="0"/>
              <a:t>找到根的最左边的后代结点</a:t>
            </a:r>
          </a:p>
          <a:p>
            <a:pPr>
              <a:buFont typeface="Wingdings" panose="05000000000000000000" pitchFamily="2" charset="2"/>
              <a:buNone/>
            </a:pPr>
            <a:r>
              <a:rPr lang="zh-CN" altLang="en-US" sz="2000" dirty="0"/>
              <a:t>            </a:t>
            </a:r>
            <a:r>
              <a:rPr lang="en-US" altLang="zh-CN" sz="2000" dirty="0"/>
              <a:t>do</a:t>
            </a:r>
          </a:p>
          <a:p>
            <a:pPr>
              <a:buFont typeface="Wingdings" panose="05000000000000000000" pitchFamily="2" charset="2"/>
              <a:buNone/>
            </a:pPr>
            <a:r>
              <a:rPr lang="en-US" altLang="zh-CN" sz="2000" dirty="0"/>
              <a:t>            {  </a:t>
            </a:r>
            <a:r>
              <a:rPr lang="en-US" altLang="zh-CN" sz="2000" dirty="0" err="1"/>
              <a:t>System.out.print</a:t>
            </a:r>
            <a:r>
              <a:rPr lang="en-US" altLang="zh-CN" sz="2000" dirty="0"/>
              <a:t>(</a:t>
            </a:r>
            <a:r>
              <a:rPr lang="en-US" altLang="zh-CN" sz="2000" dirty="0" err="1"/>
              <a:t>p.data</a:t>
            </a:r>
            <a:r>
              <a:rPr lang="en-US" altLang="zh-CN" sz="2000" dirty="0"/>
              <a:t>+" ");</a:t>
            </a:r>
          </a:p>
          <a:p>
            <a:pPr>
              <a:buFont typeface="Wingdings" panose="05000000000000000000" pitchFamily="2" charset="2"/>
              <a:buNone/>
            </a:pPr>
            <a:r>
              <a:rPr lang="en-US" altLang="zh-CN" sz="2000" dirty="0"/>
              <a:t>                </a:t>
            </a:r>
            <a:r>
              <a:rPr lang="en-US" altLang="zh-CN" sz="2000" dirty="0">
                <a:solidFill>
                  <a:srgbClr val="FF0000"/>
                </a:solidFill>
              </a:rPr>
              <a:t>p=</a:t>
            </a:r>
            <a:r>
              <a:rPr lang="en-US" altLang="zh-CN" sz="2000" dirty="0" err="1">
                <a:solidFill>
                  <a:srgbClr val="FF0000"/>
                </a:solidFill>
              </a:rPr>
              <a:t>inNext</a:t>
            </a:r>
            <a:r>
              <a:rPr lang="en-US" altLang="zh-CN" sz="2000" dirty="0">
                <a:solidFill>
                  <a:srgbClr val="FF0000"/>
                </a:solidFill>
              </a:rPr>
              <a:t>(p)</a:t>
            </a:r>
            <a:r>
              <a:rPr lang="en-US" altLang="zh-CN" sz="2000" dirty="0"/>
              <a:t>;                               //</a:t>
            </a:r>
            <a:r>
              <a:rPr lang="zh-CN" altLang="en-US" sz="2000" dirty="0"/>
              <a:t>返回</a:t>
            </a:r>
            <a:r>
              <a:rPr lang="en-US" altLang="zh-CN" sz="2000" dirty="0"/>
              <a:t>p</a:t>
            </a:r>
            <a:r>
              <a:rPr lang="zh-CN" altLang="en-US" sz="2000" dirty="0"/>
              <a:t>在中根次序下的后继结点</a:t>
            </a:r>
          </a:p>
          <a:p>
            <a:pPr>
              <a:buFont typeface="Wingdings" panose="05000000000000000000" pitchFamily="2" charset="2"/>
              <a:buNone/>
            </a:pPr>
            <a:r>
              <a:rPr lang="zh-CN" altLang="en-US" sz="2000" dirty="0"/>
              <a:t>            </a:t>
            </a:r>
            <a:r>
              <a:rPr lang="en-US" altLang="zh-CN" sz="2000" dirty="0"/>
              <a:t>} while(p!=null);</a:t>
            </a:r>
          </a:p>
          <a:p>
            <a:pPr>
              <a:buFont typeface="Wingdings" panose="05000000000000000000" pitchFamily="2" charset="2"/>
              <a:buNone/>
            </a:pPr>
            <a:r>
              <a:rPr lang="en-US" altLang="zh-CN" sz="2000" dirty="0"/>
              <a:t>            </a:t>
            </a:r>
            <a:r>
              <a:rPr lang="en-US" altLang="zh-CN" sz="2000" dirty="0" err="1"/>
              <a:t>System.out.println</a:t>
            </a:r>
            <a:r>
              <a:rPr lang="en-US" altLang="zh-CN" sz="2000" dirty="0"/>
              <a:t>();</a:t>
            </a:r>
          </a:p>
          <a:p>
            <a:pPr>
              <a:buFont typeface="Wingdings" panose="05000000000000000000" pitchFamily="2" charset="2"/>
              <a:buNone/>
            </a:pPr>
            <a:r>
              <a:rPr lang="en-US" altLang="zh-CN" sz="2000" dirty="0"/>
              <a:t>        }</a:t>
            </a:r>
          </a:p>
          <a:p>
            <a:pPr>
              <a:buFont typeface="Wingdings" panose="05000000000000000000" pitchFamily="2" charset="2"/>
              <a:buNone/>
            </a:pPr>
            <a:r>
              <a:rPr lang="en-US" altLang="zh-CN" sz="2000" dirty="0"/>
              <a:t>    } </a:t>
            </a:r>
            <a:endParaRPr lang="zh-CN" altLang="en-US" sz="2000" dirty="0"/>
          </a:p>
        </p:txBody>
      </p:sp>
      <p:sp>
        <p:nvSpPr>
          <p:cNvPr id="2" name="灯片编号占位符 1">
            <a:extLst>
              <a:ext uri="{FF2B5EF4-FFF2-40B4-BE49-F238E27FC236}">
                <a16:creationId xmlns:a16="http://schemas.microsoft.com/office/drawing/2014/main" id="{7F369FC5-8A33-4756-9DB3-613661DAC7FA}"/>
              </a:ext>
            </a:extLst>
          </p:cNvPr>
          <p:cNvSpPr>
            <a:spLocks noGrp="1"/>
          </p:cNvSpPr>
          <p:nvPr>
            <p:ph type="sldNum" sz="quarter" idx="12"/>
          </p:nvPr>
        </p:nvSpPr>
        <p:spPr/>
        <p:txBody>
          <a:bodyPr/>
          <a:lstStyle/>
          <a:p>
            <a:fld id="{43395A8B-0B77-4D91-93A1-E00555122DC8}" type="slidenum">
              <a:rPr lang="zh-CN" altLang="en-US" smtClean="0"/>
              <a:pPr/>
              <a:t>118</a:t>
            </a:fld>
            <a:endParaRPr lang="en-US" altLang="zh-CN"/>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a:extLst>
              <a:ext uri="{FF2B5EF4-FFF2-40B4-BE49-F238E27FC236}">
                <a16:creationId xmlns:a16="http://schemas.microsoft.com/office/drawing/2014/main" id="{F8B0DA97-1061-43D0-B94C-6835A9717FAD}"/>
              </a:ext>
            </a:extLst>
          </p:cNvPr>
          <p:cNvSpPr>
            <a:spLocks noGrp="1"/>
          </p:cNvSpPr>
          <p:nvPr>
            <p:ph type="title"/>
          </p:nvPr>
        </p:nvSpPr>
        <p:spPr>
          <a:xfrm>
            <a:off x="872041" y="902105"/>
            <a:ext cx="7793037" cy="839787"/>
          </a:xfrm>
        </p:spPr>
        <p:txBody>
          <a:bodyPr/>
          <a:lstStyle/>
          <a:p>
            <a:r>
              <a:rPr lang="en-US" altLang="zh-CN" dirty="0"/>
              <a:t>3</a:t>
            </a:r>
            <a:r>
              <a:rPr lang="zh-CN" altLang="en-US" dirty="0"/>
              <a:t>、中根遍历中序线索二叉树</a:t>
            </a:r>
          </a:p>
        </p:txBody>
      </p:sp>
      <p:sp>
        <p:nvSpPr>
          <p:cNvPr id="3" name="内容占位符 2">
            <a:extLst>
              <a:ext uri="{FF2B5EF4-FFF2-40B4-BE49-F238E27FC236}">
                <a16:creationId xmlns:a16="http://schemas.microsoft.com/office/drawing/2014/main" id="{C26A47F3-0B8B-45FD-B026-367571EFA46A}"/>
              </a:ext>
            </a:extLst>
          </p:cNvPr>
          <p:cNvSpPr>
            <a:spLocks noGrp="1"/>
          </p:cNvSpPr>
          <p:nvPr>
            <p:ph idx="1"/>
          </p:nvPr>
        </p:nvSpPr>
        <p:spPr>
          <a:xfrm>
            <a:off x="191651" y="1741892"/>
            <a:ext cx="8245475" cy="4786313"/>
          </a:xfrm>
        </p:spPr>
        <p:txBody>
          <a:bodyPr/>
          <a:lstStyle/>
          <a:p>
            <a:pPr marL="0" indent="539750">
              <a:buFont typeface="Wingdings" panose="05000000000000000000" pitchFamily="2" charset="2"/>
              <a:buNone/>
            </a:pPr>
            <a:endParaRPr lang="zh-CN" altLang="en-US" sz="2800" dirty="0"/>
          </a:p>
        </p:txBody>
      </p:sp>
      <p:sp>
        <p:nvSpPr>
          <p:cNvPr id="5" name="流程图: 可选过程 4">
            <a:extLst>
              <a:ext uri="{FF2B5EF4-FFF2-40B4-BE49-F238E27FC236}">
                <a16:creationId xmlns:a16="http://schemas.microsoft.com/office/drawing/2014/main" id="{E0F4D5EC-9AF5-4E81-B2E1-5694A9078993}"/>
              </a:ext>
            </a:extLst>
          </p:cNvPr>
          <p:cNvSpPr/>
          <p:nvPr/>
        </p:nvSpPr>
        <p:spPr>
          <a:xfrm>
            <a:off x="67506" y="2175033"/>
            <a:ext cx="9060869" cy="4658443"/>
          </a:xfrm>
          <a:prstGeom prst="flowChartAlternateProcess">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ltLang="zh-CN" sz="2000" b="1" dirty="0">
              <a:solidFill>
                <a:srgbClr val="FF0000"/>
              </a:solidFill>
            </a:endParaRPr>
          </a:p>
          <a:p>
            <a:pPr>
              <a:defRPr/>
            </a:pPr>
            <a:r>
              <a:rPr lang="en-US" altLang="zh-CN" sz="2000" b="1" dirty="0">
                <a:solidFill>
                  <a:srgbClr val="FF0000"/>
                </a:solidFill>
              </a:rPr>
              <a:t> </a:t>
            </a:r>
            <a:r>
              <a:rPr lang="en-US" altLang="zh-CN" b="1" dirty="0">
                <a:solidFill>
                  <a:schemeClr val="tx1"/>
                </a:solidFill>
              </a:rPr>
              <a:t>public </a:t>
            </a:r>
            <a:r>
              <a:rPr lang="en-US" altLang="zh-CN" b="1" dirty="0" err="1">
                <a:solidFill>
                  <a:schemeClr val="tx1"/>
                </a:solidFill>
              </a:rPr>
              <a:t>ThreadBinaryNode</a:t>
            </a:r>
            <a:r>
              <a:rPr lang="en-US" altLang="zh-CN" b="1" dirty="0">
                <a:solidFill>
                  <a:schemeClr val="tx1"/>
                </a:solidFill>
              </a:rPr>
              <a:t>&lt;T&gt; </a:t>
            </a:r>
            <a:r>
              <a:rPr lang="en-US" altLang="zh-CN" b="1" dirty="0" err="1">
                <a:solidFill>
                  <a:schemeClr val="tx1"/>
                </a:solidFill>
              </a:rPr>
              <a:t>inNext</a:t>
            </a:r>
            <a:r>
              <a:rPr lang="en-US" altLang="zh-CN" b="1" dirty="0">
                <a:solidFill>
                  <a:schemeClr val="tx1"/>
                </a:solidFill>
              </a:rPr>
              <a:t>(</a:t>
            </a:r>
            <a:r>
              <a:rPr lang="en-US" altLang="zh-CN" b="1" dirty="0" err="1">
                <a:solidFill>
                  <a:schemeClr val="tx1"/>
                </a:solidFill>
              </a:rPr>
              <a:t>ThreadBinaryNode</a:t>
            </a:r>
            <a:r>
              <a:rPr lang="en-US" altLang="zh-CN" b="1" dirty="0">
                <a:solidFill>
                  <a:schemeClr val="tx1"/>
                </a:solidFill>
              </a:rPr>
              <a:t>&lt;T&gt; p) </a:t>
            </a:r>
          </a:p>
          <a:p>
            <a:pPr>
              <a:defRPr/>
            </a:pPr>
            <a:r>
              <a:rPr lang="en-US" altLang="zh-CN" b="1" dirty="0">
                <a:solidFill>
                  <a:schemeClr val="tx1"/>
                </a:solidFill>
              </a:rPr>
              <a:t>//</a:t>
            </a:r>
            <a:r>
              <a:rPr lang="zh-CN" altLang="en-US" b="1" dirty="0">
                <a:solidFill>
                  <a:schemeClr val="tx1"/>
                </a:solidFill>
              </a:rPr>
              <a:t>返回</a:t>
            </a:r>
            <a:r>
              <a:rPr lang="en-US" altLang="zh-CN" b="1" dirty="0">
                <a:solidFill>
                  <a:schemeClr val="tx1"/>
                </a:solidFill>
              </a:rPr>
              <a:t>p</a:t>
            </a:r>
            <a:r>
              <a:rPr lang="zh-CN" altLang="en-US" b="1" dirty="0">
                <a:solidFill>
                  <a:schemeClr val="tx1"/>
                </a:solidFill>
              </a:rPr>
              <a:t>在中根次序下的后继结点</a:t>
            </a:r>
          </a:p>
          <a:p>
            <a:pPr>
              <a:defRPr/>
            </a:pPr>
            <a:r>
              <a:rPr lang="zh-CN" altLang="en-US" b="1" dirty="0">
                <a:solidFill>
                  <a:schemeClr val="tx1"/>
                </a:solidFill>
              </a:rPr>
              <a:t>    </a:t>
            </a:r>
            <a:r>
              <a:rPr lang="en-US" altLang="zh-CN" b="1" dirty="0">
                <a:solidFill>
                  <a:schemeClr val="tx1"/>
                </a:solidFill>
              </a:rPr>
              <a:t>{  if(</a:t>
            </a:r>
            <a:r>
              <a:rPr lang="en-US" altLang="zh-CN" b="1" dirty="0" err="1">
                <a:solidFill>
                  <a:schemeClr val="tx1"/>
                </a:solidFill>
              </a:rPr>
              <a:t>p.rtag</a:t>
            </a:r>
            <a:r>
              <a:rPr lang="en-US" altLang="zh-CN" b="1" dirty="0">
                <a:solidFill>
                  <a:schemeClr val="tx1"/>
                </a:solidFill>
              </a:rPr>
              <a:t>==1)        //</a:t>
            </a:r>
            <a:r>
              <a:rPr lang="zh-CN" altLang="en-US" b="1" dirty="0">
                <a:solidFill>
                  <a:schemeClr val="tx1"/>
                </a:solidFill>
              </a:rPr>
              <a:t>若右子树为空</a:t>
            </a:r>
          </a:p>
          <a:p>
            <a:pPr>
              <a:defRPr/>
            </a:pPr>
            <a:r>
              <a:rPr lang="zh-CN" altLang="en-US" b="1" dirty="0">
                <a:solidFill>
                  <a:schemeClr val="tx1"/>
                </a:solidFill>
              </a:rPr>
              <a:t>            </a:t>
            </a:r>
            <a:r>
              <a:rPr lang="en-US" altLang="zh-CN" b="1" dirty="0">
                <a:solidFill>
                  <a:schemeClr val="tx1"/>
                </a:solidFill>
              </a:rPr>
              <a:t>p=</a:t>
            </a:r>
            <a:r>
              <a:rPr lang="en-US" altLang="zh-CN" b="1" dirty="0" err="1">
                <a:solidFill>
                  <a:schemeClr val="tx1"/>
                </a:solidFill>
              </a:rPr>
              <a:t>p.right</a:t>
            </a:r>
            <a:r>
              <a:rPr lang="en-US" altLang="zh-CN" b="1" dirty="0">
                <a:solidFill>
                  <a:schemeClr val="tx1"/>
                </a:solidFill>
              </a:rPr>
              <a:t>;        //</a:t>
            </a:r>
            <a:r>
              <a:rPr lang="en-US" altLang="zh-CN" b="1" dirty="0" err="1">
                <a:solidFill>
                  <a:schemeClr val="tx1"/>
                </a:solidFill>
              </a:rPr>
              <a:t>p.right</a:t>
            </a:r>
            <a:r>
              <a:rPr lang="zh-CN" altLang="en-US" b="1" dirty="0">
                <a:solidFill>
                  <a:schemeClr val="tx1"/>
                </a:solidFill>
              </a:rPr>
              <a:t>就是指向后继结点的线索</a:t>
            </a:r>
          </a:p>
          <a:p>
            <a:pPr>
              <a:defRPr/>
            </a:pPr>
            <a:r>
              <a:rPr lang="zh-CN" altLang="en-US" b="1" dirty="0">
                <a:solidFill>
                  <a:schemeClr val="tx1"/>
                </a:solidFill>
              </a:rPr>
              <a:t>        </a:t>
            </a:r>
            <a:r>
              <a:rPr lang="en-US" altLang="zh-CN" b="1" dirty="0">
                <a:solidFill>
                  <a:schemeClr val="tx1"/>
                </a:solidFill>
              </a:rPr>
              <a:t>else</a:t>
            </a:r>
          </a:p>
          <a:p>
            <a:pPr>
              <a:defRPr/>
            </a:pPr>
            <a:r>
              <a:rPr lang="en-US" altLang="zh-CN" b="1" dirty="0">
                <a:solidFill>
                  <a:schemeClr val="tx1"/>
                </a:solidFill>
              </a:rPr>
              <a:t>        {</a:t>
            </a:r>
          </a:p>
          <a:p>
            <a:pPr>
              <a:defRPr/>
            </a:pPr>
            <a:r>
              <a:rPr lang="en-US" altLang="zh-CN" b="1" dirty="0">
                <a:solidFill>
                  <a:schemeClr val="tx1"/>
                </a:solidFill>
              </a:rPr>
              <a:t>            p=</a:t>
            </a:r>
            <a:r>
              <a:rPr lang="en-US" altLang="zh-CN" b="1" dirty="0" err="1">
                <a:solidFill>
                  <a:schemeClr val="tx1"/>
                </a:solidFill>
              </a:rPr>
              <a:t>p.right</a:t>
            </a:r>
            <a:r>
              <a:rPr lang="en-US" altLang="zh-CN" b="1" dirty="0">
                <a:solidFill>
                  <a:schemeClr val="tx1"/>
                </a:solidFill>
              </a:rPr>
              <a:t>;       //</a:t>
            </a:r>
            <a:r>
              <a:rPr lang="zh-CN" altLang="en-US" b="1" dirty="0">
                <a:solidFill>
                  <a:schemeClr val="tx1"/>
                </a:solidFill>
              </a:rPr>
              <a:t>进入右子树</a:t>
            </a:r>
          </a:p>
          <a:p>
            <a:pPr>
              <a:defRPr/>
            </a:pPr>
            <a:r>
              <a:rPr lang="zh-CN" altLang="en-US" b="1" dirty="0">
                <a:solidFill>
                  <a:schemeClr val="tx1"/>
                </a:solidFill>
              </a:rPr>
              <a:t>            </a:t>
            </a:r>
            <a:r>
              <a:rPr lang="en-US" altLang="zh-CN" b="1" dirty="0">
                <a:solidFill>
                  <a:schemeClr val="tx1"/>
                </a:solidFill>
              </a:rPr>
              <a:t>while(</a:t>
            </a:r>
            <a:r>
              <a:rPr lang="en-US" altLang="zh-CN" b="1" dirty="0" err="1">
                <a:solidFill>
                  <a:schemeClr val="tx1"/>
                </a:solidFill>
              </a:rPr>
              <a:t>p.ltag</a:t>
            </a:r>
            <a:r>
              <a:rPr lang="en-US" altLang="zh-CN" b="1" dirty="0">
                <a:solidFill>
                  <a:schemeClr val="tx1"/>
                </a:solidFill>
              </a:rPr>
              <a:t>==0)       //</a:t>
            </a:r>
            <a:r>
              <a:rPr lang="zh-CN" altLang="en-US" b="1" dirty="0">
                <a:solidFill>
                  <a:schemeClr val="tx1"/>
                </a:solidFill>
              </a:rPr>
              <a:t>找到最左边的后代结点</a:t>
            </a:r>
          </a:p>
          <a:p>
            <a:pPr>
              <a:defRPr/>
            </a:pPr>
            <a:r>
              <a:rPr lang="zh-CN" altLang="en-US" b="1" dirty="0">
                <a:solidFill>
                  <a:schemeClr val="tx1"/>
                </a:solidFill>
              </a:rPr>
              <a:t>                </a:t>
            </a:r>
            <a:r>
              <a:rPr lang="en-US" altLang="zh-CN" b="1" dirty="0">
                <a:solidFill>
                  <a:schemeClr val="tx1"/>
                </a:solidFill>
              </a:rPr>
              <a:t>p=</a:t>
            </a:r>
            <a:r>
              <a:rPr lang="en-US" altLang="zh-CN" b="1" dirty="0" err="1">
                <a:solidFill>
                  <a:schemeClr val="tx1"/>
                </a:solidFill>
              </a:rPr>
              <a:t>p.left</a:t>
            </a:r>
            <a:r>
              <a:rPr lang="en-US" altLang="zh-CN" b="1" dirty="0">
                <a:solidFill>
                  <a:schemeClr val="tx1"/>
                </a:solidFill>
              </a:rPr>
              <a:t>;</a:t>
            </a:r>
          </a:p>
          <a:p>
            <a:pPr>
              <a:defRPr/>
            </a:pPr>
            <a:r>
              <a:rPr lang="en-US" altLang="zh-CN" b="1" dirty="0">
                <a:solidFill>
                  <a:schemeClr val="tx1"/>
                </a:solidFill>
              </a:rPr>
              <a:t>        }</a:t>
            </a:r>
          </a:p>
          <a:p>
            <a:pPr>
              <a:defRPr/>
            </a:pPr>
            <a:r>
              <a:rPr lang="en-US" altLang="zh-CN" b="1" dirty="0">
                <a:solidFill>
                  <a:schemeClr val="tx1"/>
                </a:solidFill>
              </a:rPr>
              <a:t>        return p;</a:t>
            </a:r>
          </a:p>
          <a:p>
            <a:pPr>
              <a:defRPr/>
            </a:pPr>
            <a:r>
              <a:rPr lang="en-US" altLang="zh-CN" b="1" dirty="0">
                <a:solidFill>
                  <a:schemeClr val="tx1"/>
                </a:solidFill>
              </a:rPr>
              <a:t>    }</a:t>
            </a:r>
          </a:p>
        </p:txBody>
      </p:sp>
      <p:sp>
        <p:nvSpPr>
          <p:cNvPr id="2" name="灯片编号占位符 1">
            <a:extLst>
              <a:ext uri="{FF2B5EF4-FFF2-40B4-BE49-F238E27FC236}">
                <a16:creationId xmlns:a16="http://schemas.microsoft.com/office/drawing/2014/main" id="{34F471BA-FA25-441E-82A4-DFAAA0A414DB}"/>
              </a:ext>
            </a:extLst>
          </p:cNvPr>
          <p:cNvSpPr>
            <a:spLocks noGrp="1"/>
          </p:cNvSpPr>
          <p:nvPr>
            <p:ph type="sldNum" sz="quarter" idx="12"/>
          </p:nvPr>
        </p:nvSpPr>
        <p:spPr/>
        <p:txBody>
          <a:bodyPr/>
          <a:lstStyle/>
          <a:p>
            <a:fld id="{43395A8B-0B77-4D91-93A1-E00555122DC8}" type="slidenum">
              <a:rPr lang="zh-CN" altLang="en-US" smtClean="0"/>
              <a:pPr/>
              <a:t>119</a:t>
            </a:fld>
            <a:endParaRPr lang="en-US" altLang="zh-CN"/>
          </a:p>
        </p:txBody>
      </p:sp>
      <p:pic>
        <p:nvPicPr>
          <p:cNvPr id="7" name="Picture 4" descr="6D25">
            <a:extLst>
              <a:ext uri="{FF2B5EF4-FFF2-40B4-BE49-F238E27FC236}">
                <a16:creationId xmlns:a16="http://schemas.microsoft.com/office/drawing/2014/main" id="{7F8BE061-A876-4A26-9960-FE718848AD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3637" y="-318205"/>
            <a:ext cx="4170363"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a:extLst>
              <a:ext uri="{FF2B5EF4-FFF2-40B4-BE49-F238E27FC236}">
                <a16:creationId xmlns:a16="http://schemas.microsoft.com/office/drawing/2014/main" id="{27AE0296-2CFF-44BB-BF39-4F1B6E7561AE}"/>
              </a:ext>
            </a:extLst>
          </p:cNvPr>
          <p:cNvSpPr txBox="1"/>
          <p:nvPr/>
        </p:nvSpPr>
        <p:spPr>
          <a:xfrm>
            <a:off x="5941100" y="6173702"/>
            <a:ext cx="2031325" cy="461665"/>
          </a:xfrm>
          <a:prstGeom prst="rect">
            <a:avLst/>
          </a:prstGeom>
          <a:noFill/>
        </p:spPr>
        <p:txBody>
          <a:bodyPr wrap="none" rtlCol="0">
            <a:spAutoFit/>
          </a:bodyPr>
          <a:lstStyle/>
          <a:p>
            <a:r>
              <a:rPr lang="zh-CN" altLang="en-US" dirty="0">
                <a:hlinkClick r:id="rId4" action="ppaction://hlinkfile"/>
              </a:rPr>
              <a:t>程序实现源码</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1" presetClass="entr" presetSubtype="0" fill="hold" grpId="0" nodeType="clickEffect">
                                  <p:stCondLst>
                                    <p:cond delay="0"/>
                                  </p:stCondLst>
                                  <p:iterate type="lt">
                                    <p:tmPct val="5000"/>
                                  </p:iterate>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 calcmode="lin" valueType="num">
                                      <p:cBhvr>
                                        <p:cTn id="14" dur="1000" fill="hold"/>
                                        <p:tgtEl>
                                          <p:spTgt spid="5"/>
                                        </p:tgtEl>
                                        <p:attrNameLst>
                                          <p:attrName>style.rotation</p:attrName>
                                        </p:attrNameLst>
                                      </p:cBhvr>
                                      <p:tavLst>
                                        <p:tav tm="0">
                                          <p:val>
                                            <p:fltVal val="90"/>
                                          </p:val>
                                        </p:tav>
                                        <p:tav tm="100000">
                                          <p:val>
                                            <p:fltVal val="0"/>
                                          </p:val>
                                        </p:tav>
                                      </p:tavLst>
                                    </p:anim>
                                    <p:animEffect transition="in" filter="fade">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303D86CE-68C6-4923-A67C-5256589C3CFE}"/>
              </a:ext>
            </a:extLst>
          </p:cNvPr>
          <p:cNvSpPr>
            <a:spLocks noGrp="1"/>
          </p:cNvSpPr>
          <p:nvPr>
            <p:ph type="title"/>
          </p:nvPr>
        </p:nvSpPr>
        <p:spPr/>
        <p:txBody>
          <a:bodyPr/>
          <a:lstStyle/>
          <a:p>
            <a:r>
              <a:rPr lang="en-US" altLang="zh-CN"/>
              <a:t>6.1.2   </a:t>
            </a:r>
            <a:r>
              <a:rPr lang="zh-CN" altLang="en-US"/>
              <a:t>树的术语</a:t>
            </a:r>
          </a:p>
        </p:txBody>
      </p:sp>
      <p:sp>
        <p:nvSpPr>
          <p:cNvPr id="3" name="内容占位符 2">
            <a:extLst>
              <a:ext uri="{FF2B5EF4-FFF2-40B4-BE49-F238E27FC236}">
                <a16:creationId xmlns:a16="http://schemas.microsoft.com/office/drawing/2014/main" id="{5C48A6BB-1B3A-4C75-8551-82B836E37632}"/>
              </a:ext>
            </a:extLst>
          </p:cNvPr>
          <p:cNvSpPr>
            <a:spLocks noGrp="1"/>
          </p:cNvSpPr>
          <p:nvPr>
            <p:ph idx="1"/>
          </p:nvPr>
        </p:nvSpPr>
        <p:spPr>
          <a:xfrm>
            <a:off x="428625" y="1989138"/>
            <a:ext cx="8531225" cy="4114800"/>
          </a:xfrm>
        </p:spPr>
        <p:txBody>
          <a:bodyPr/>
          <a:lstStyle/>
          <a:p>
            <a:pPr marL="363538" indent="-363538">
              <a:buFont typeface="Arial" panose="020B0604020202020204" pitchFamily="34" charset="0"/>
              <a:buChar char="•"/>
            </a:pPr>
            <a:r>
              <a:rPr lang="zh-CN" altLang="en-US">
                <a:solidFill>
                  <a:srgbClr val="FF0000"/>
                </a:solidFill>
              </a:rPr>
              <a:t>森林</a:t>
            </a:r>
            <a:r>
              <a:rPr lang="en-US" altLang="zh-CN"/>
              <a:t>(forest)</a:t>
            </a:r>
            <a:r>
              <a:rPr lang="zh-CN" altLang="en-US"/>
              <a:t>是</a:t>
            </a:r>
            <a:r>
              <a:rPr lang="en-US" altLang="zh-CN"/>
              <a:t>m(m≥0) </a:t>
            </a:r>
            <a:r>
              <a:rPr lang="zh-CN" altLang="en-US"/>
              <a:t>棵</a:t>
            </a:r>
            <a:r>
              <a:rPr lang="zh-CN" altLang="en-US">
                <a:solidFill>
                  <a:srgbClr val="FF0000"/>
                </a:solidFill>
              </a:rPr>
              <a:t>互不相交的树的集合</a:t>
            </a:r>
            <a:r>
              <a:rPr lang="zh-CN" altLang="en-US"/>
              <a:t>，树和森林的概念很密切，</a:t>
            </a:r>
            <a:r>
              <a:rPr lang="zh-CN" altLang="en-US">
                <a:solidFill>
                  <a:srgbClr val="003399"/>
                </a:solidFill>
              </a:rPr>
              <a:t>删去一棵树的根，就得到一个森林</a:t>
            </a:r>
            <a:r>
              <a:rPr lang="zh-CN" altLang="en-US"/>
              <a:t>。下图就是一个森林的例图。</a:t>
            </a:r>
            <a:endParaRPr lang="zh-CN" altLang="en-US">
              <a:latin typeface="宋体" panose="02010600030101010101" pitchFamily="2" charset="-122"/>
            </a:endParaRPr>
          </a:p>
          <a:p>
            <a:pPr marL="363538" indent="-363538">
              <a:buFont typeface="Arial" panose="020B0604020202020204" pitchFamily="34" charset="0"/>
              <a:buChar char="•"/>
            </a:pPr>
            <a:endParaRPr lang="zh-CN" altLang="en-US"/>
          </a:p>
        </p:txBody>
      </p:sp>
      <p:pic>
        <p:nvPicPr>
          <p:cNvPr id="70659" name="Picture 3">
            <a:extLst>
              <a:ext uri="{FF2B5EF4-FFF2-40B4-BE49-F238E27FC236}">
                <a16:creationId xmlns:a16="http://schemas.microsoft.com/office/drawing/2014/main" id="{9FF86BD6-C370-4FEA-AE9A-7F89A10BA3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4000500"/>
            <a:ext cx="7362825" cy="262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3">
            <a:extLst>
              <a:ext uri="{FF2B5EF4-FFF2-40B4-BE49-F238E27FC236}">
                <a16:creationId xmlns:a16="http://schemas.microsoft.com/office/drawing/2014/main" id="{0F91BADD-0120-4C57-9048-03CD8E67F0D4}"/>
              </a:ext>
            </a:extLst>
          </p:cNvPr>
          <p:cNvGrpSpPr>
            <a:grpSpLocks/>
          </p:cNvGrpSpPr>
          <p:nvPr/>
        </p:nvGrpSpPr>
        <p:grpSpPr bwMode="auto">
          <a:xfrm>
            <a:off x="2428875" y="3714750"/>
            <a:ext cx="4572000" cy="1143000"/>
            <a:chOff x="2428860" y="3714752"/>
            <a:chExt cx="4572032" cy="1143008"/>
          </a:xfrm>
        </p:grpSpPr>
        <p:sp>
          <p:nvSpPr>
            <p:cNvPr id="5" name="椭圆 4">
              <a:extLst>
                <a:ext uri="{FF2B5EF4-FFF2-40B4-BE49-F238E27FC236}">
                  <a16:creationId xmlns:a16="http://schemas.microsoft.com/office/drawing/2014/main" id="{545DED35-9AB5-46AF-8F43-FC5BB7BD0851}"/>
                </a:ext>
              </a:extLst>
            </p:cNvPr>
            <p:cNvSpPr/>
            <p:nvPr/>
          </p:nvSpPr>
          <p:spPr>
            <a:xfrm>
              <a:off x="3929059" y="3714752"/>
              <a:ext cx="1428760" cy="285752"/>
            </a:xfrm>
            <a:prstGeom prst="ellipse">
              <a:avLst/>
            </a:prstGeom>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F0000"/>
                  </a:solidFill>
                </a:rPr>
                <a:t>root</a:t>
              </a:r>
              <a:endParaRPr lang="zh-CN" altLang="en-US" dirty="0">
                <a:solidFill>
                  <a:srgbClr val="FF0000"/>
                </a:solidFill>
              </a:endParaRPr>
            </a:p>
          </p:txBody>
        </p:sp>
        <p:cxnSp>
          <p:nvCxnSpPr>
            <p:cNvPr id="7" name="直接箭头连接符 6">
              <a:extLst>
                <a:ext uri="{FF2B5EF4-FFF2-40B4-BE49-F238E27FC236}">
                  <a16:creationId xmlns:a16="http://schemas.microsoft.com/office/drawing/2014/main" id="{E7491272-CE0B-426D-8233-395089FE6654}"/>
                </a:ext>
              </a:extLst>
            </p:cNvPr>
            <p:cNvCxnSpPr>
              <a:stCxn id="5" idx="4"/>
            </p:cNvCxnSpPr>
            <p:nvPr/>
          </p:nvCxnSpPr>
          <p:spPr>
            <a:xfrm rot="5400000">
              <a:off x="3107522" y="3321842"/>
              <a:ext cx="857256" cy="2214579"/>
            </a:xfrm>
            <a:prstGeom prst="straightConnector1">
              <a:avLst/>
            </a:prstGeom>
            <a:ln w="1905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76F541D4-9A14-45B4-A8A2-7969B030BA77}"/>
                </a:ext>
              </a:extLst>
            </p:cNvPr>
            <p:cNvCxnSpPr>
              <a:stCxn id="5" idx="4"/>
            </p:cNvCxnSpPr>
            <p:nvPr/>
          </p:nvCxnSpPr>
          <p:spPr>
            <a:xfrm rot="5400000">
              <a:off x="4071935" y="4286256"/>
              <a:ext cx="857256" cy="285752"/>
            </a:xfrm>
            <a:prstGeom prst="straightConnector1">
              <a:avLst/>
            </a:prstGeom>
            <a:ln w="1905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72A80230-9822-4AFE-B5A5-1D4FB5BD6AE8}"/>
                </a:ext>
              </a:extLst>
            </p:cNvPr>
            <p:cNvCxnSpPr>
              <a:stCxn id="70659" idx="0"/>
            </p:cNvCxnSpPr>
            <p:nvPr/>
          </p:nvCxnSpPr>
          <p:spPr>
            <a:xfrm rot="16200000" flipH="1">
              <a:off x="5734058" y="2947985"/>
              <a:ext cx="214315" cy="2319353"/>
            </a:xfrm>
            <a:prstGeom prst="straightConnector1">
              <a:avLst/>
            </a:prstGeom>
            <a:ln w="19050">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grpSp>
      <p:sp>
        <p:nvSpPr>
          <p:cNvPr id="4" name="灯片编号占位符 3">
            <a:extLst>
              <a:ext uri="{FF2B5EF4-FFF2-40B4-BE49-F238E27FC236}">
                <a16:creationId xmlns:a16="http://schemas.microsoft.com/office/drawing/2014/main" id="{F69C054E-5809-4519-BF40-ABF07FFBF460}"/>
              </a:ext>
            </a:extLst>
          </p:cNvPr>
          <p:cNvSpPr>
            <a:spLocks noGrp="1"/>
          </p:cNvSpPr>
          <p:nvPr>
            <p:ph type="sldNum" sz="quarter" idx="12"/>
          </p:nvPr>
        </p:nvSpPr>
        <p:spPr/>
        <p:txBody>
          <a:bodyPr/>
          <a:lstStyle/>
          <a:p>
            <a:fld id="{43395A8B-0B77-4D91-93A1-E00555122DC8}" type="slidenum">
              <a:rPr lang="zh-CN" altLang="en-US" smtClean="0"/>
              <a:pPr/>
              <a:t>12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0659"/>
                                        </p:tgtEl>
                                        <p:attrNameLst>
                                          <p:attrName>style.visibility</p:attrName>
                                        </p:attrNameLst>
                                      </p:cBhvr>
                                      <p:to>
                                        <p:strVal val="visible"/>
                                      </p:to>
                                    </p:set>
                                    <p:animEffect transition="in" filter="blinds(horizontal)">
                                      <p:cBhvr>
                                        <p:cTn id="12" dur="500"/>
                                        <p:tgtEl>
                                          <p:spTgt spid="706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a:extLst>
              <a:ext uri="{FF2B5EF4-FFF2-40B4-BE49-F238E27FC236}">
                <a16:creationId xmlns:a16="http://schemas.microsoft.com/office/drawing/2014/main" id="{EB953BA2-3DE7-4A33-9648-99D55AA286F8}"/>
              </a:ext>
            </a:extLst>
          </p:cNvPr>
          <p:cNvSpPr>
            <a:spLocks noGrp="1"/>
          </p:cNvSpPr>
          <p:nvPr>
            <p:ph type="title"/>
          </p:nvPr>
        </p:nvSpPr>
        <p:spPr/>
        <p:txBody>
          <a:bodyPr/>
          <a:lstStyle/>
          <a:p>
            <a:r>
              <a:rPr lang="en-US" altLang="zh-CN" sz="4000"/>
              <a:t>4.</a:t>
            </a:r>
            <a:r>
              <a:rPr lang="zh-CN" altLang="en-US" sz="4000"/>
              <a:t>先根次序遍历中序线索二叉树 </a:t>
            </a:r>
          </a:p>
        </p:txBody>
      </p:sp>
      <p:sp>
        <p:nvSpPr>
          <p:cNvPr id="111619" name="内容占位符 2">
            <a:extLst>
              <a:ext uri="{FF2B5EF4-FFF2-40B4-BE49-F238E27FC236}">
                <a16:creationId xmlns:a16="http://schemas.microsoft.com/office/drawing/2014/main" id="{5ED04AE8-1E3A-4C09-962E-D7A04E2B27F5}"/>
              </a:ext>
            </a:extLst>
          </p:cNvPr>
          <p:cNvSpPr>
            <a:spLocks noGrp="1"/>
          </p:cNvSpPr>
          <p:nvPr>
            <p:ph idx="1"/>
          </p:nvPr>
        </p:nvSpPr>
        <p:spPr>
          <a:xfrm>
            <a:off x="539552" y="1989138"/>
            <a:ext cx="8420298" cy="4114800"/>
          </a:xfrm>
        </p:spPr>
        <p:txBody>
          <a:bodyPr/>
          <a:lstStyle/>
          <a:p>
            <a:pPr>
              <a:buFont typeface="Wingdings" panose="05000000000000000000" pitchFamily="2" charset="2"/>
              <a:buNone/>
            </a:pPr>
            <a:r>
              <a:rPr lang="en-US" altLang="zh-CN" sz="2400" dirty="0"/>
              <a:t> public void </a:t>
            </a:r>
            <a:r>
              <a:rPr lang="en-US" altLang="zh-CN" sz="2400" dirty="0" err="1"/>
              <a:t>preOrder</a:t>
            </a:r>
            <a:r>
              <a:rPr lang="en-US" altLang="zh-CN" sz="2400" dirty="0"/>
              <a:t>() //</a:t>
            </a:r>
            <a:r>
              <a:rPr lang="zh-CN" altLang="en-US" sz="2400" dirty="0"/>
              <a:t>先根次序遍历中序线索二叉树</a:t>
            </a:r>
          </a:p>
          <a:p>
            <a:pPr>
              <a:buFont typeface="Wingdings" panose="05000000000000000000" pitchFamily="2" charset="2"/>
              <a:buNone/>
            </a:pPr>
            <a:r>
              <a:rPr lang="zh-CN" altLang="en-US" sz="2400" dirty="0"/>
              <a:t>    </a:t>
            </a:r>
            <a:r>
              <a:rPr lang="en-US" altLang="zh-CN" sz="2400" dirty="0"/>
              <a:t>{ </a:t>
            </a:r>
            <a:r>
              <a:rPr lang="en-US" altLang="zh-CN" sz="2400" dirty="0" err="1"/>
              <a:t>ThreadBinaryNode</a:t>
            </a:r>
            <a:r>
              <a:rPr lang="en-US" altLang="zh-CN" sz="2400" dirty="0"/>
              <a:t>&lt;T&gt; p=root;</a:t>
            </a:r>
          </a:p>
          <a:p>
            <a:pPr>
              <a:buFont typeface="Wingdings" panose="05000000000000000000" pitchFamily="2" charset="2"/>
              <a:buNone/>
            </a:pPr>
            <a:r>
              <a:rPr lang="en-US" altLang="zh-CN" sz="2400" dirty="0"/>
              <a:t>        if(p!=null)</a:t>
            </a:r>
          </a:p>
          <a:p>
            <a:pPr>
              <a:buFont typeface="Wingdings" panose="05000000000000000000" pitchFamily="2" charset="2"/>
              <a:buNone/>
            </a:pPr>
            <a:r>
              <a:rPr lang="en-US" altLang="zh-CN" sz="2400" dirty="0"/>
              <a:t>        {   </a:t>
            </a:r>
            <a:r>
              <a:rPr lang="en-US" altLang="zh-CN" sz="2400" dirty="0" err="1"/>
              <a:t>System.out.print</a:t>
            </a:r>
            <a:r>
              <a:rPr lang="en-US" altLang="zh-CN" sz="2400" dirty="0"/>
              <a:t>("</a:t>
            </a:r>
            <a:r>
              <a:rPr lang="zh-CN" altLang="en-US" sz="2400" dirty="0"/>
              <a:t>先根次序遍历：  </a:t>
            </a:r>
            <a:r>
              <a:rPr lang="en-US" altLang="zh-CN" sz="2400" dirty="0"/>
              <a:t>");</a:t>
            </a:r>
          </a:p>
          <a:p>
            <a:pPr>
              <a:buFont typeface="Wingdings" panose="05000000000000000000" pitchFamily="2" charset="2"/>
              <a:buNone/>
            </a:pPr>
            <a:r>
              <a:rPr lang="en-US" altLang="zh-CN" sz="2400" dirty="0"/>
              <a:t>            do</a:t>
            </a:r>
          </a:p>
          <a:p>
            <a:pPr>
              <a:buFont typeface="Wingdings" panose="05000000000000000000" pitchFamily="2" charset="2"/>
              <a:buNone/>
            </a:pPr>
            <a:r>
              <a:rPr lang="en-US" altLang="zh-CN" sz="2400" dirty="0"/>
              <a:t>            {   </a:t>
            </a:r>
            <a:r>
              <a:rPr lang="en-US" altLang="zh-CN" sz="2400" dirty="0" err="1"/>
              <a:t>System.out.print</a:t>
            </a:r>
            <a:r>
              <a:rPr lang="en-US" altLang="zh-CN" sz="2400" dirty="0"/>
              <a:t>(</a:t>
            </a:r>
            <a:r>
              <a:rPr lang="en-US" altLang="zh-CN" sz="2400" dirty="0" err="1"/>
              <a:t>p.data</a:t>
            </a:r>
            <a:r>
              <a:rPr lang="en-US" altLang="zh-CN" sz="2400" dirty="0"/>
              <a:t>+" ");</a:t>
            </a:r>
          </a:p>
          <a:p>
            <a:pPr>
              <a:buFont typeface="Wingdings" panose="05000000000000000000" pitchFamily="2" charset="2"/>
              <a:buNone/>
            </a:pPr>
            <a:r>
              <a:rPr lang="en-US" altLang="zh-CN" sz="2400" dirty="0"/>
              <a:t>                </a:t>
            </a:r>
            <a:r>
              <a:rPr lang="en-US" altLang="zh-CN" sz="2400" dirty="0">
                <a:solidFill>
                  <a:srgbClr val="FF0000"/>
                </a:solidFill>
              </a:rPr>
              <a:t>p=</a:t>
            </a:r>
            <a:r>
              <a:rPr lang="en-US" altLang="zh-CN" sz="2400" dirty="0" err="1">
                <a:solidFill>
                  <a:srgbClr val="FF0000"/>
                </a:solidFill>
              </a:rPr>
              <a:t>preNext</a:t>
            </a:r>
            <a:r>
              <a:rPr lang="en-US" altLang="zh-CN" sz="2400" dirty="0">
                <a:solidFill>
                  <a:srgbClr val="FF0000"/>
                </a:solidFill>
              </a:rPr>
              <a:t>(p);</a:t>
            </a:r>
          </a:p>
          <a:p>
            <a:pPr>
              <a:buFont typeface="Wingdings" panose="05000000000000000000" pitchFamily="2" charset="2"/>
              <a:buNone/>
            </a:pPr>
            <a:r>
              <a:rPr lang="en-US" altLang="zh-CN" sz="2400" dirty="0"/>
              <a:t>            }while(p!=null);</a:t>
            </a:r>
          </a:p>
          <a:p>
            <a:pPr>
              <a:buFont typeface="Wingdings" panose="05000000000000000000" pitchFamily="2" charset="2"/>
              <a:buNone/>
            </a:pPr>
            <a:r>
              <a:rPr lang="en-US" altLang="zh-CN" sz="2400" dirty="0"/>
              <a:t>            </a:t>
            </a:r>
            <a:r>
              <a:rPr lang="en-US" altLang="zh-CN" sz="2400" dirty="0" err="1"/>
              <a:t>System.out.println</a:t>
            </a:r>
            <a:r>
              <a:rPr lang="en-US" altLang="zh-CN" sz="2400" dirty="0"/>
              <a:t>();</a:t>
            </a:r>
          </a:p>
          <a:p>
            <a:pPr>
              <a:buFont typeface="Wingdings" panose="05000000000000000000" pitchFamily="2" charset="2"/>
              <a:buNone/>
            </a:pPr>
            <a:r>
              <a:rPr lang="en-US" altLang="zh-CN" sz="2400" dirty="0"/>
              <a:t>        }</a:t>
            </a:r>
          </a:p>
          <a:p>
            <a:pPr>
              <a:buFont typeface="Wingdings" panose="05000000000000000000" pitchFamily="2" charset="2"/>
              <a:buNone/>
            </a:pPr>
            <a:r>
              <a:rPr lang="en-US" altLang="zh-CN" sz="2400" dirty="0"/>
              <a:t>    } </a:t>
            </a:r>
            <a:endParaRPr lang="zh-CN" altLang="en-US" sz="2400" dirty="0"/>
          </a:p>
        </p:txBody>
      </p:sp>
      <p:sp>
        <p:nvSpPr>
          <p:cNvPr id="2" name="灯片编号占位符 1">
            <a:extLst>
              <a:ext uri="{FF2B5EF4-FFF2-40B4-BE49-F238E27FC236}">
                <a16:creationId xmlns:a16="http://schemas.microsoft.com/office/drawing/2014/main" id="{3F989BC4-4EAB-4F1F-88A3-23C4A7EAF686}"/>
              </a:ext>
            </a:extLst>
          </p:cNvPr>
          <p:cNvSpPr>
            <a:spLocks noGrp="1"/>
          </p:cNvSpPr>
          <p:nvPr>
            <p:ph type="sldNum" sz="quarter" idx="12"/>
          </p:nvPr>
        </p:nvSpPr>
        <p:spPr/>
        <p:txBody>
          <a:bodyPr/>
          <a:lstStyle/>
          <a:p>
            <a:fld id="{43395A8B-0B77-4D91-93A1-E00555122DC8}" type="slidenum">
              <a:rPr lang="zh-CN" altLang="en-US" smtClean="0"/>
              <a:pPr/>
              <a:t>120</a:t>
            </a:fld>
            <a:endParaRPr lang="en-US" altLang="zh-CN"/>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a:extLst>
              <a:ext uri="{FF2B5EF4-FFF2-40B4-BE49-F238E27FC236}">
                <a16:creationId xmlns:a16="http://schemas.microsoft.com/office/drawing/2014/main" id="{DDE4F47A-5507-4DE1-8A03-756BC225E187}"/>
              </a:ext>
            </a:extLst>
          </p:cNvPr>
          <p:cNvSpPr>
            <a:spLocks noGrp="1"/>
          </p:cNvSpPr>
          <p:nvPr>
            <p:ph type="title"/>
          </p:nvPr>
        </p:nvSpPr>
        <p:spPr/>
        <p:txBody>
          <a:bodyPr/>
          <a:lstStyle/>
          <a:p>
            <a:r>
              <a:rPr lang="en-US" altLang="zh-CN" sz="4000"/>
              <a:t>4.</a:t>
            </a:r>
            <a:r>
              <a:rPr lang="zh-CN" altLang="en-US" sz="4000"/>
              <a:t>先根次序遍历中序线索二叉树 </a:t>
            </a:r>
          </a:p>
        </p:txBody>
      </p:sp>
      <p:sp>
        <p:nvSpPr>
          <p:cNvPr id="3" name="内容占位符 2">
            <a:extLst>
              <a:ext uri="{FF2B5EF4-FFF2-40B4-BE49-F238E27FC236}">
                <a16:creationId xmlns:a16="http://schemas.microsoft.com/office/drawing/2014/main" id="{AB51A68B-38FC-4C6C-9AAB-B8923A9D00B6}"/>
              </a:ext>
            </a:extLst>
          </p:cNvPr>
          <p:cNvSpPr>
            <a:spLocks noGrp="1"/>
          </p:cNvSpPr>
          <p:nvPr>
            <p:ph idx="1"/>
          </p:nvPr>
        </p:nvSpPr>
        <p:spPr>
          <a:xfrm>
            <a:off x="-180528" y="1906587"/>
            <a:ext cx="4143375" cy="4114800"/>
          </a:xfrm>
        </p:spPr>
        <p:txBody>
          <a:bodyPr/>
          <a:lstStyle/>
          <a:p>
            <a:pPr>
              <a:buFont typeface="Wingdings" panose="05000000000000000000" pitchFamily="2" charset="2"/>
              <a:buNone/>
            </a:pPr>
            <a:r>
              <a:rPr lang="zh-CN" altLang="en-US" sz="2800" dirty="0"/>
              <a:t>     中序线索二叉树来说，求一个结点在先根次序下的后继结点也是很容易的</a:t>
            </a:r>
            <a:endParaRPr lang="en-US" altLang="zh-CN" sz="2800" dirty="0"/>
          </a:p>
          <a:p>
            <a:pPr>
              <a:buFont typeface="Wingdings" panose="05000000000000000000" pitchFamily="2" charset="2"/>
              <a:buNone/>
            </a:pPr>
            <a:r>
              <a:rPr lang="zh-CN" altLang="en-US" sz="2800" dirty="0"/>
              <a:t> （</a:t>
            </a:r>
            <a:r>
              <a:rPr lang="en-US" altLang="zh-CN" sz="2800" dirty="0"/>
              <a:t>1</a:t>
            </a:r>
            <a:r>
              <a:rPr lang="zh-CN" altLang="en-US" sz="2800" dirty="0"/>
              <a:t>）如果</a:t>
            </a:r>
            <a:r>
              <a:rPr lang="en-US" altLang="zh-CN" sz="2800" dirty="0"/>
              <a:t>p</a:t>
            </a:r>
            <a:r>
              <a:rPr lang="zh-CN" altLang="en-US" sz="2800" dirty="0"/>
              <a:t>结点有左孩子，则</a:t>
            </a:r>
            <a:r>
              <a:rPr lang="en-US" altLang="zh-CN" sz="2800" dirty="0"/>
              <a:t>p</a:t>
            </a:r>
            <a:r>
              <a:rPr lang="zh-CN" altLang="en-US" sz="2800" dirty="0"/>
              <a:t>的左孩子即为</a:t>
            </a:r>
            <a:r>
              <a:rPr lang="en-US" altLang="zh-CN" sz="2800" dirty="0"/>
              <a:t>p</a:t>
            </a:r>
            <a:r>
              <a:rPr lang="zh-CN" altLang="en-US" sz="2800" dirty="0"/>
              <a:t>的后继结点。</a:t>
            </a:r>
            <a:endParaRPr lang="en-US" altLang="zh-CN" sz="2800" dirty="0"/>
          </a:p>
          <a:p>
            <a:pPr>
              <a:buFont typeface="Wingdings" panose="05000000000000000000" pitchFamily="2" charset="2"/>
              <a:buNone/>
            </a:pPr>
            <a:r>
              <a:rPr lang="zh-CN" altLang="en-US" sz="2800" dirty="0"/>
              <a:t> （</a:t>
            </a:r>
            <a:r>
              <a:rPr lang="en-US" altLang="zh-CN" sz="2800" dirty="0"/>
              <a:t>2</a:t>
            </a:r>
            <a:r>
              <a:rPr lang="zh-CN" altLang="en-US" sz="2800" dirty="0"/>
              <a:t>）如果</a:t>
            </a:r>
            <a:r>
              <a:rPr lang="en-US" altLang="zh-CN" sz="2800" dirty="0"/>
              <a:t>p</a:t>
            </a:r>
            <a:r>
              <a:rPr lang="zh-CN" altLang="en-US" sz="2800" dirty="0"/>
              <a:t>结点没有左孩子有右孩子，则</a:t>
            </a:r>
            <a:r>
              <a:rPr lang="en-US" altLang="zh-CN" sz="2800" dirty="0"/>
              <a:t>p</a:t>
            </a:r>
            <a:r>
              <a:rPr lang="zh-CN" altLang="en-US" sz="2800" dirty="0"/>
              <a:t>的右孩子即为</a:t>
            </a:r>
            <a:r>
              <a:rPr lang="en-US" altLang="zh-CN" sz="2800" dirty="0"/>
              <a:t>p</a:t>
            </a:r>
            <a:r>
              <a:rPr lang="zh-CN" altLang="en-US" sz="2800" dirty="0"/>
              <a:t>的后继结点。</a:t>
            </a:r>
            <a:endParaRPr lang="en-US" altLang="zh-CN" sz="2800" dirty="0"/>
          </a:p>
          <a:p>
            <a:pPr>
              <a:buFont typeface="Wingdings" panose="05000000000000000000" pitchFamily="2" charset="2"/>
              <a:buNone/>
            </a:pPr>
            <a:endParaRPr lang="zh-CN" altLang="en-US" sz="2800" dirty="0"/>
          </a:p>
        </p:txBody>
      </p:sp>
      <p:sp>
        <p:nvSpPr>
          <p:cNvPr id="4" name="圆角矩形标注 3">
            <a:extLst>
              <a:ext uri="{FF2B5EF4-FFF2-40B4-BE49-F238E27FC236}">
                <a16:creationId xmlns:a16="http://schemas.microsoft.com/office/drawing/2014/main" id="{1A711666-6387-4272-85BC-5D097C9F930A}"/>
              </a:ext>
            </a:extLst>
          </p:cNvPr>
          <p:cNvSpPr/>
          <p:nvPr/>
        </p:nvSpPr>
        <p:spPr>
          <a:xfrm>
            <a:off x="3789943" y="1836738"/>
            <a:ext cx="5184576" cy="4857750"/>
          </a:xfrm>
          <a:prstGeom prst="wedgeRoundRectCallout">
            <a:avLst>
              <a:gd name="adj1" fmla="val -50097"/>
              <a:gd name="adj2" fmla="val 14804"/>
              <a:gd name="adj3" fmla="val 16667"/>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000" b="1" dirty="0" err="1">
                <a:solidFill>
                  <a:schemeClr val="tx1"/>
                </a:solidFill>
              </a:rPr>
              <a:t>preNext</a:t>
            </a:r>
            <a:r>
              <a:rPr lang="en-US" altLang="zh-CN" sz="2000" b="1" dirty="0">
                <a:solidFill>
                  <a:schemeClr val="tx1"/>
                </a:solidFill>
              </a:rPr>
              <a:t>(</a:t>
            </a:r>
            <a:r>
              <a:rPr lang="en-US" altLang="zh-CN" sz="2000" b="1" dirty="0" err="1">
                <a:solidFill>
                  <a:schemeClr val="tx1"/>
                </a:solidFill>
              </a:rPr>
              <a:t>ThreadBinaryNode</a:t>
            </a:r>
            <a:r>
              <a:rPr lang="en-US" altLang="zh-CN" sz="2000" b="1" dirty="0">
                <a:solidFill>
                  <a:schemeClr val="tx1"/>
                </a:solidFill>
              </a:rPr>
              <a:t>&lt;T&gt; p)</a:t>
            </a:r>
          </a:p>
          <a:p>
            <a:pPr>
              <a:defRPr/>
            </a:pPr>
            <a:r>
              <a:rPr lang="en-US" altLang="zh-CN" sz="2000" b="1" dirty="0">
                <a:solidFill>
                  <a:schemeClr val="tx1"/>
                </a:solidFill>
              </a:rPr>
              <a:t>{</a:t>
            </a:r>
          </a:p>
          <a:p>
            <a:pPr>
              <a:defRPr/>
            </a:pPr>
            <a:r>
              <a:rPr lang="en-US" altLang="zh-CN" sz="2000" b="1" dirty="0">
                <a:solidFill>
                  <a:schemeClr val="tx1"/>
                </a:solidFill>
              </a:rPr>
              <a:t>   if(</a:t>
            </a:r>
            <a:r>
              <a:rPr lang="en-US" altLang="zh-CN" sz="2000" b="1" dirty="0" err="1">
                <a:solidFill>
                  <a:schemeClr val="tx1"/>
                </a:solidFill>
              </a:rPr>
              <a:t>p.ltag</a:t>
            </a:r>
            <a:r>
              <a:rPr lang="en-US" altLang="zh-CN" sz="2000" b="1" dirty="0">
                <a:solidFill>
                  <a:schemeClr val="tx1"/>
                </a:solidFill>
              </a:rPr>
              <a:t>==0)        //</a:t>
            </a:r>
            <a:r>
              <a:rPr lang="zh-CN" altLang="en-US" sz="2000" b="1" dirty="0">
                <a:solidFill>
                  <a:schemeClr val="tx1"/>
                </a:solidFill>
              </a:rPr>
              <a:t>若左子树非空</a:t>
            </a:r>
          </a:p>
          <a:p>
            <a:pPr>
              <a:defRPr/>
            </a:pPr>
            <a:r>
              <a:rPr lang="zh-CN" altLang="en-US" sz="2000" b="1" dirty="0">
                <a:solidFill>
                  <a:schemeClr val="tx1"/>
                </a:solidFill>
              </a:rPr>
              <a:t>       </a:t>
            </a:r>
            <a:r>
              <a:rPr lang="en-US" altLang="zh-CN" sz="2000" b="1" dirty="0">
                <a:solidFill>
                  <a:schemeClr val="tx1"/>
                </a:solidFill>
              </a:rPr>
              <a:t>p=</a:t>
            </a:r>
            <a:r>
              <a:rPr lang="en-US" altLang="zh-CN" sz="2000" b="1" dirty="0" err="1">
                <a:solidFill>
                  <a:schemeClr val="tx1"/>
                </a:solidFill>
              </a:rPr>
              <a:t>p.left</a:t>
            </a:r>
            <a:r>
              <a:rPr lang="en-US" altLang="zh-CN" sz="2000" b="1" dirty="0">
                <a:solidFill>
                  <a:schemeClr val="tx1"/>
                </a:solidFill>
              </a:rPr>
              <a:t>; //</a:t>
            </a:r>
            <a:r>
              <a:rPr lang="zh-CN" altLang="en-US" sz="2000" b="1" dirty="0">
                <a:solidFill>
                  <a:schemeClr val="tx1"/>
                </a:solidFill>
              </a:rPr>
              <a:t>左孩子就是</a:t>
            </a:r>
            <a:r>
              <a:rPr lang="en-US" altLang="zh-CN" sz="2000" b="1" dirty="0">
                <a:solidFill>
                  <a:schemeClr val="tx1"/>
                </a:solidFill>
              </a:rPr>
              <a:t>p</a:t>
            </a:r>
            <a:r>
              <a:rPr lang="zh-CN" altLang="en-US" sz="2000" b="1" dirty="0">
                <a:solidFill>
                  <a:schemeClr val="tx1"/>
                </a:solidFill>
              </a:rPr>
              <a:t>的后继结点</a:t>
            </a:r>
          </a:p>
          <a:p>
            <a:pPr>
              <a:defRPr/>
            </a:pPr>
            <a:r>
              <a:rPr lang="zh-CN" altLang="en-US" sz="2000" b="1" dirty="0">
                <a:solidFill>
                  <a:schemeClr val="tx1"/>
                </a:solidFill>
              </a:rPr>
              <a:t>   </a:t>
            </a:r>
            <a:r>
              <a:rPr lang="en-US" altLang="zh-CN" sz="2000" b="1" dirty="0">
                <a:solidFill>
                  <a:schemeClr val="tx1"/>
                </a:solidFill>
              </a:rPr>
              <a:t>else   //</a:t>
            </a:r>
            <a:r>
              <a:rPr lang="zh-CN" altLang="en-US" sz="2000" b="1" dirty="0">
                <a:solidFill>
                  <a:schemeClr val="tx1"/>
                </a:solidFill>
              </a:rPr>
              <a:t>否则，后继是右孩子或某个中序祖先的右孩子</a:t>
            </a:r>
          </a:p>
          <a:p>
            <a:pPr>
              <a:defRPr/>
            </a:pPr>
            <a:r>
              <a:rPr lang="zh-CN" altLang="en-US" sz="2000" b="1" dirty="0">
                <a:solidFill>
                  <a:schemeClr val="tx1"/>
                </a:solidFill>
              </a:rPr>
              <a:t>   </a:t>
            </a:r>
            <a:r>
              <a:rPr lang="en-US" altLang="zh-CN" sz="2000" b="1" dirty="0">
                <a:solidFill>
                  <a:schemeClr val="tx1"/>
                </a:solidFill>
              </a:rPr>
              <a:t>{ if(</a:t>
            </a:r>
            <a:r>
              <a:rPr lang="en-US" altLang="zh-CN" sz="2000" b="1" dirty="0" err="1">
                <a:solidFill>
                  <a:schemeClr val="tx1"/>
                </a:solidFill>
              </a:rPr>
              <a:t>p.rtag</a:t>
            </a:r>
            <a:r>
              <a:rPr lang="en-US" altLang="zh-CN" sz="2000" b="1" dirty="0">
                <a:solidFill>
                  <a:schemeClr val="tx1"/>
                </a:solidFill>
              </a:rPr>
              <a:t>==0) //</a:t>
            </a:r>
            <a:r>
              <a:rPr lang="zh-CN" altLang="en-US" sz="2000" b="1" dirty="0">
                <a:solidFill>
                  <a:schemeClr val="tx1"/>
                </a:solidFill>
              </a:rPr>
              <a:t>若右子树非空</a:t>
            </a:r>
          </a:p>
          <a:p>
            <a:pPr>
              <a:defRPr/>
            </a:pPr>
            <a:r>
              <a:rPr lang="zh-CN" altLang="en-US" sz="2000" b="1" dirty="0">
                <a:solidFill>
                  <a:schemeClr val="tx1"/>
                </a:solidFill>
              </a:rPr>
              <a:t>          </a:t>
            </a:r>
            <a:r>
              <a:rPr lang="en-US" altLang="zh-CN" sz="2000" b="1" dirty="0">
                <a:solidFill>
                  <a:schemeClr val="tx1"/>
                </a:solidFill>
              </a:rPr>
              <a:t>p=</a:t>
            </a:r>
            <a:r>
              <a:rPr lang="en-US" altLang="zh-CN" sz="2000" b="1" dirty="0" err="1">
                <a:solidFill>
                  <a:schemeClr val="tx1"/>
                </a:solidFill>
              </a:rPr>
              <a:t>p.right</a:t>
            </a:r>
            <a:r>
              <a:rPr lang="en-US" altLang="zh-CN" sz="2000" b="1" dirty="0">
                <a:solidFill>
                  <a:schemeClr val="tx1"/>
                </a:solidFill>
              </a:rPr>
              <a:t>; //</a:t>
            </a:r>
            <a:r>
              <a:rPr lang="zh-CN" altLang="en-US" sz="2000" b="1" dirty="0">
                <a:solidFill>
                  <a:schemeClr val="tx1"/>
                </a:solidFill>
              </a:rPr>
              <a:t>右孩子是</a:t>
            </a:r>
            <a:r>
              <a:rPr lang="en-US" altLang="zh-CN" sz="2000" b="1" dirty="0">
                <a:solidFill>
                  <a:schemeClr val="tx1"/>
                </a:solidFill>
              </a:rPr>
              <a:t>p</a:t>
            </a:r>
            <a:r>
              <a:rPr lang="zh-CN" altLang="en-US" sz="2000" b="1" dirty="0">
                <a:solidFill>
                  <a:schemeClr val="tx1"/>
                </a:solidFill>
              </a:rPr>
              <a:t>的后继结点</a:t>
            </a:r>
          </a:p>
          <a:p>
            <a:pPr>
              <a:defRPr/>
            </a:pPr>
            <a:r>
              <a:rPr lang="zh-CN" altLang="en-US" sz="2000" b="1" dirty="0">
                <a:solidFill>
                  <a:schemeClr val="tx1"/>
                </a:solidFill>
              </a:rPr>
              <a:t>       </a:t>
            </a:r>
            <a:r>
              <a:rPr lang="en-US" altLang="zh-CN" sz="2000" b="1" dirty="0">
                <a:solidFill>
                  <a:schemeClr val="tx1"/>
                </a:solidFill>
              </a:rPr>
              <a:t>else</a:t>
            </a:r>
          </a:p>
          <a:p>
            <a:pPr>
              <a:defRPr/>
            </a:pPr>
            <a:r>
              <a:rPr lang="en-US" altLang="zh-CN" sz="2000" b="1" dirty="0">
                <a:solidFill>
                  <a:schemeClr val="tx1"/>
                </a:solidFill>
              </a:rPr>
              <a:t>       { while(</a:t>
            </a:r>
            <a:r>
              <a:rPr lang="en-US" altLang="zh-CN" sz="2000" b="1" dirty="0" err="1">
                <a:solidFill>
                  <a:schemeClr val="tx1"/>
                </a:solidFill>
              </a:rPr>
              <a:t>p.rtag</a:t>
            </a:r>
            <a:r>
              <a:rPr lang="en-US" altLang="zh-CN" sz="2000" b="1" dirty="0">
                <a:solidFill>
                  <a:schemeClr val="tx1"/>
                </a:solidFill>
              </a:rPr>
              <a:t>==1 &amp;&amp; </a:t>
            </a:r>
            <a:r>
              <a:rPr lang="en-US" altLang="zh-CN" sz="2000" b="1" dirty="0" err="1">
                <a:solidFill>
                  <a:schemeClr val="tx1"/>
                </a:solidFill>
              </a:rPr>
              <a:t>p.right</a:t>
            </a:r>
            <a:r>
              <a:rPr lang="en-US" altLang="zh-CN" sz="2000" b="1" dirty="0">
                <a:solidFill>
                  <a:schemeClr val="tx1"/>
                </a:solidFill>
              </a:rPr>
              <a:t>!=null)</a:t>
            </a:r>
            <a:endParaRPr lang="zh-CN" altLang="en-US" sz="2000" b="1" dirty="0">
              <a:solidFill>
                <a:schemeClr val="tx1"/>
              </a:solidFill>
            </a:endParaRPr>
          </a:p>
          <a:p>
            <a:pPr>
              <a:defRPr/>
            </a:pPr>
            <a:r>
              <a:rPr lang="zh-CN" altLang="en-US" sz="2000" b="1" dirty="0">
                <a:solidFill>
                  <a:schemeClr val="tx1"/>
                </a:solidFill>
              </a:rPr>
              <a:t>              </a:t>
            </a:r>
            <a:r>
              <a:rPr lang="en-US" altLang="zh-CN" sz="2000" b="1" dirty="0">
                <a:solidFill>
                  <a:schemeClr val="tx1"/>
                </a:solidFill>
              </a:rPr>
              <a:t>p=</a:t>
            </a:r>
            <a:r>
              <a:rPr lang="en-US" altLang="zh-CN" sz="2000" b="1" dirty="0" err="1">
                <a:solidFill>
                  <a:schemeClr val="tx1"/>
                </a:solidFill>
              </a:rPr>
              <a:t>p.right</a:t>
            </a:r>
            <a:r>
              <a:rPr lang="en-US" altLang="zh-CN" sz="2000" b="1" dirty="0">
                <a:solidFill>
                  <a:schemeClr val="tx1"/>
                </a:solidFill>
              </a:rPr>
              <a:t>; </a:t>
            </a:r>
          </a:p>
          <a:p>
            <a:pPr>
              <a:defRPr/>
            </a:pPr>
            <a:r>
              <a:rPr lang="en-US" altLang="zh-CN" sz="2000" b="1" dirty="0">
                <a:solidFill>
                  <a:schemeClr val="tx1"/>
                </a:solidFill>
              </a:rPr>
              <a:t>         //</a:t>
            </a:r>
            <a:r>
              <a:rPr lang="zh-CN" altLang="en-US" sz="2000" b="1" dirty="0">
                <a:solidFill>
                  <a:schemeClr val="tx1"/>
                </a:solidFill>
              </a:rPr>
              <a:t>后继是其某个中序祖先的右孩子</a:t>
            </a:r>
          </a:p>
          <a:p>
            <a:pPr>
              <a:defRPr/>
            </a:pPr>
            <a:r>
              <a:rPr lang="zh-CN" altLang="en-US" sz="2000" b="1" dirty="0">
                <a:solidFill>
                  <a:schemeClr val="tx1"/>
                </a:solidFill>
              </a:rPr>
              <a:t>          </a:t>
            </a:r>
            <a:r>
              <a:rPr lang="en-US" altLang="zh-CN" sz="2000" b="1" dirty="0">
                <a:solidFill>
                  <a:schemeClr val="tx1"/>
                </a:solidFill>
              </a:rPr>
              <a:t>p=</a:t>
            </a:r>
            <a:r>
              <a:rPr lang="en-US" altLang="zh-CN" sz="2000" b="1" dirty="0" err="1">
                <a:solidFill>
                  <a:schemeClr val="tx1"/>
                </a:solidFill>
              </a:rPr>
              <a:t>p.right</a:t>
            </a:r>
            <a:r>
              <a:rPr lang="en-US" altLang="zh-CN" sz="2000" b="1" dirty="0">
                <a:solidFill>
                  <a:schemeClr val="tx1"/>
                </a:solidFill>
              </a:rPr>
              <a:t>; }   </a:t>
            </a:r>
          </a:p>
          <a:p>
            <a:pPr>
              <a:defRPr/>
            </a:pPr>
            <a:r>
              <a:rPr lang="en-US" altLang="zh-CN" sz="2000" b="1" dirty="0">
                <a:solidFill>
                  <a:schemeClr val="tx1"/>
                </a:solidFill>
              </a:rPr>
              <a:t>    }</a:t>
            </a:r>
          </a:p>
          <a:p>
            <a:pPr>
              <a:defRPr/>
            </a:pPr>
            <a:r>
              <a:rPr lang="en-US" altLang="zh-CN" sz="2000" b="1" dirty="0">
                <a:solidFill>
                  <a:schemeClr val="tx1"/>
                </a:solidFill>
              </a:rPr>
              <a:t>    return p;</a:t>
            </a:r>
          </a:p>
          <a:p>
            <a:pPr>
              <a:defRPr/>
            </a:pPr>
            <a:r>
              <a:rPr lang="en-US" altLang="zh-CN" sz="2000" b="1" dirty="0">
                <a:solidFill>
                  <a:schemeClr val="tx1"/>
                </a:solidFill>
              </a:rPr>
              <a:t>}</a:t>
            </a:r>
            <a:endParaRPr lang="zh-CN" altLang="en-US" sz="2000" b="1" dirty="0">
              <a:solidFill>
                <a:schemeClr val="tx1"/>
              </a:solidFill>
            </a:endParaRPr>
          </a:p>
        </p:txBody>
      </p:sp>
      <p:sp>
        <p:nvSpPr>
          <p:cNvPr id="2" name="灯片编号占位符 1">
            <a:extLst>
              <a:ext uri="{FF2B5EF4-FFF2-40B4-BE49-F238E27FC236}">
                <a16:creationId xmlns:a16="http://schemas.microsoft.com/office/drawing/2014/main" id="{FAFD5B33-1479-459A-A0B7-CD3166327213}"/>
              </a:ext>
            </a:extLst>
          </p:cNvPr>
          <p:cNvSpPr>
            <a:spLocks noGrp="1"/>
          </p:cNvSpPr>
          <p:nvPr>
            <p:ph type="sldNum" sz="quarter" idx="12"/>
          </p:nvPr>
        </p:nvSpPr>
        <p:spPr/>
        <p:txBody>
          <a:bodyPr/>
          <a:lstStyle/>
          <a:p>
            <a:fld id="{43395A8B-0B77-4D91-93A1-E00555122DC8}" type="slidenum">
              <a:rPr lang="zh-CN" altLang="en-US" smtClean="0"/>
              <a:pPr/>
              <a:t>121</a:t>
            </a:fld>
            <a:endParaRPr lang="en-US" altLang="zh-CN"/>
          </a:p>
        </p:txBody>
      </p:sp>
    </p:spTree>
    <p:extLst>
      <p:ext uri="{BB962C8B-B14F-4D97-AF65-F5344CB8AC3E}">
        <p14:creationId xmlns:p14="http://schemas.microsoft.com/office/powerpoint/2010/main" val="28711569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a:extLst>
              <a:ext uri="{FF2B5EF4-FFF2-40B4-BE49-F238E27FC236}">
                <a16:creationId xmlns:a16="http://schemas.microsoft.com/office/drawing/2014/main" id="{DDE4F47A-5507-4DE1-8A03-756BC225E187}"/>
              </a:ext>
            </a:extLst>
          </p:cNvPr>
          <p:cNvSpPr>
            <a:spLocks noGrp="1"/>
          </p:cNvSpPr>
          <p:nvPr>
            <p:ph type="title"/>
          </p:nvPr>
        </p:nvSpPr>
        <p:spPr/>
        <p:txBody>
          <a:bodyPr/>
          <a:lstStyle/>
          <a:p>
            <a:r>
              <a:rPr lang="en-US" altLang="zh-CN" sz="4000"/>
              <a:t>4.</a:t>
            </a:r>
            <a:r>
              <a:rPr lang="zh-CN" altLang="en-US" sz="4000"/>
              <a:t>先根次序遍历中序线索二叉树 </a:t>
            </a:r>
          </a:p>
        </p:txBody>
      </p:sp>
      <p:sp>
        <p:nvSpPr>
          <p:cNvPr id="3" name="内容占位符 2">
            <a:extLst>
              <a:ext uri="{FF2B5EF4-FFF2-40B4-BE49-F238E27FC236}">
                <a16:creationId xmlns:a16="http://schemas.microsoft.com/office/drawing/2014/main" id="{AB51A68B-38FC-4C6C-9AAB-B8923A9D00B6}"/>
              </a:ext>
            </a:extLst>
          </p:cNvPr>
          <p:cNvSpPr>
            <a:spLocks noGrp="1"/>
          </p:cNvSpPr>
          <p:nvPr>
            <p:ph idx="1"/>
          </p:nvPr>
        </p:nvSpPr>
        <p:spPr>
          <a:xfrm>
            <a:off x="0" y="1988840"/>
            <a:ext cx="3783335" cy="4114800"/>
          </a:xfrm>
        </p:spPr>
        <p:txBody>
          <a:bodyPr/>
          <a:lstStyle/>
          <a:p>
            <a:pPr>
              <a:buFont typeface="Wingdings" panose="05000000000000000000" pitchFamily="2" charset="2"/>
              <a:buNone/>
            </a:pPr>
            <a:r>
              <a:rPr lang="zh-CN" altLang="en-US" sz="2800" dirty="0"/>
              <a:t>（</a:t>
            </a:r>
            <a:r>
              <a:rPr lang="en-US" altLang="zh-CN" sz="2800" dirty="0"/>
              <a:t>3</a:t>
            </a:r>
            <a:r>
              <a:rPr lang="zh-CN" altLang="en-US" sz="2800" dirty="0"/>
              <a:t>）若</a:t>
            </a:r>
            <a:r>
              <a:rPr lang="en-US" altLang="zh-CN" sz="2800" dirty="0"/>
              <a:t>p</a:t>
            </a:r>
            <a:r>
              <a:rPr lang="zh-CN" altLang="en-US" sz="2800" dirty="0"/>
              <a:t>是叶子结点，则沿着</a:t>
            </a:r>
            <a:r>
              <a:rPr lang="en-US" altLang="zh-CN" sz="2800" dirty="0"/>
              <a:t>right</a:t>
            </a:r>
            <a:r>
              <a:rPr lang="zh-CN" altLang="en-US" sz="2800" dirty="0"/>
              <a:t>线索向上遇到</a:t>
            </a:r>
            <a:r>
              <a:rPr lang="en-US" altLang="zh-CN" sz="2800" dirty="0"/>
              <a:t>p</a:t>
            </a:r>
            <a:r>
              <a:rPr lang="zh-CN" altLang="en-US" sz="2800" dirty="0"/>
              <a:t>的祖先结点</a:t>
            </a:r>
            <a:r>
              <a:rPr lang="en-US" altLang="zh-CN" sz="2800" dirty="0"/>
              <a:t>t</a:t>
            </a:r>
            <a:r>
              <a:rPr lang="zh-CN" altLang="en-US" sz="2800" dirty="0"/>
              <a:t>的右孩子即为</a:t>
            </a:r>
            <a:r>
              <a:rPr lang="en-US" altLang="zh-CN" sz="2800" dirty="0"/>
              <a:t>p</a:t>
            </a:r>
            <a:r>
              <a:rPr lang="zh-CN" altLang="en-US" sz="2800" dirty="0"/>
              <a:t>的后继结点。</a:t>
            </a:r>
            <a:endParaRPr lang="en-US" altLang="zh-CN" sz="2800" dirty="0"/>
          </a:p>
          <a:p>
            <a:pPr>
              <a:buFont typeface="Wingdings" panose="05000000000000000000" pitchFamily="2" charset="2"/>
              <a:buNone/>
            </a:pPr>
            <a:r>
              <a:rPr lang="zh-CN" altLang="en-US" sz="2800" dirty="0"/>
              <a:t>       如此从第一个根结点开始，依次找到后继结点得到的序列就是先根序列。</a:t>
            </a:r>
          </a:p>
        </p:txBody>
      </p:sp>
      <p:sp>
        <p:nvSpPr>
          <p:cNvPr id="4" name="圆角矩形标注 3">
            <a:extLst>
              <a:ext uri="{FF2B5EF4-FFF2-40B4-BE49-F238E27FC236}">
                <a16:creationId xmlns:a16="http://schemas.microsoft.com/office/drawing/2014/main" id="{1A711666-6387-4272-85BC-5D097C9F930A}"/>
              </a:ext>
            </a:extLst>
          </p:cNvPr>
          <p:cNvSpPr/>
          <p:nvPr/>
        </p:nvSpPr>
        <p:spPr>
          <a:xfrm>
            <a:off x="3635896" y="1811234"/>
            <a:ext cx="5400600" cy="4857750"/>
          </a:xfrm>
          <a:prstGeom prst="wedgeRoundRectCallout">
            <a:avLst>
              <a:gd name="adj1" fmla="val -50097"/>
              <a:gd name="adj2" fmla="val 14804"/>
              <a:gd name="adj3" fmla="val 16667"/>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sz="2000" b="1" dirty="0" err="1">
                <a:solidFill>
                  <a:schemeClr val="tx1"/>
                </a:solidFill>
              </a:rPr>
              <a:t>preNext</a:t>
            </a:r>
            <a:r>
              <a:rPr lang="en-US" altLang="zh-CN" sz="2000" b="1" dirty="0">
                <a:solidFill>
                  <a:schemeClr val="tx1"/>
                </a:solidFill>
              </a:rPr>
              <a:t>(</a:t>
            </a:r>
            <a:r>
              <a:rPr lang="en-US" altLang="zh-CN" sz="2000" b="1" dirty="0" err="1">
                <a:solidFill>
                  <a:schemeClr val="tx1"/>
                </a:solidFill>
              </a:rPr>
              <a:t>ThreadBinaryNode</a:t>
            </a:r>
            <a:r>
              <a:rPr lang="en-US" altLang="zh-CN" sz="2000" b="1" dirty="0">
                <a:solidFill>
                  <a:schemeClr val="tx1"/>
                </a:solidFill>
              </a:rPr>
              <a:t>&lt;T&gt; p)</a:t>
            </a:r>
          </a:p>
          <a:p>
            <a:pPr>
              <a:defRPr/>
            </a:pPr>
            <a:r>
              <a:rPr lang="en-US" altLang="zh-CN" sz="2000" b="1" dirty="0">
                <a:solidFill>
                  <a:schemeClr val="tx1"/>
                </a:solidFill>
              </a:rPr>
              <a:t>{</a:t>
            </a:r>
          </a:p>
          <a:p>
            <a:pPr>
              <a:defRPr/>
            </a:pPr>
            <a:r>
              <a:rPr lang="en-US" altLang="zh-CN" sz="2000" b="1" dirty="0">
                <a:solidFill>
                  <a:schemeClr val="tx1"/>
                </a:solidFill>
              </a:rPr>
              <a:t>   if(</a:t>
            </a:r>
            <a:r>
              <a:rPr lang="en-US" altLang="zh-CN" sz="2000" b="1" dirty="0" err="1">
                <a:solidFill>
                  <a:schemeClr val="tx1"/>
                </a:solidFill>
              </a:rPr>
              <a:t>p.ltag</a:t>
            </a:r>
            <a:r>
              <a:rPr lang="en-US" altLang="zh-CN" sz="2000" b="1" dirty="0">
                <a:solidFill>
                  <a:schemeClr val="tx1"/>
                </a:solidFill>
              </a:rPr>
              <a:t>==0)        //</a:t>
            </a:r>
            <a:r>
              <a:rPr lang="zh-CN" altLang="en-US" sz="2000" b="1" dirty="0">
                <a:solidFill>
                  <a:schemeClr val="tx1"/>
                </a:solidFill>
              </a:rPr>
              <a:t>若左子树非空</a:t>
            </a:r>
          </a:p>
          <a:p>
            <a:pPr>
              <a:defRPr/>
            </a:pPr>
            <a:r>
              <a:rPr lang="zh-CN" altLang="en-US" sz="2000" b="1" dirty="0">
                <a:solidFill>
                  <a:schemeClr val="tx1"/>
                </a:solidFill>
              </a:rPr>
              <a:t>       </a:t>
            </a:r>
            <a:r>
              <a:rPr lang="en-US" altLang="zh-CN" sz="2000" b="1" dirty="0">
                <a:solidFill>
                  <a:schemeClr val="tx1"/>
                </a:solidFill>
              </a:rPr>
              <a:t>p=</a:t>
            </a:r>
            <a:r>
              <a:rPr lang="en-US" altLang="zh-CN" sz="2000" b="1" dirty="0" err="1">
                <a:solidFill>
                  <a:schemeClr val="tx1"/>
                </a:solidFill>
              </a:rPr>
              <a:t>p.left</a:t>
            </a:r>
            <a:r>
              <a:rPr lang="en-US" altLang="zh-CN" sz="2000" b="1" dirty="0">
                <a:solidFill>
                  <a:schemeClr val="tx1"/>
                </a:solidFill>
              </a:rPr>
              <a:t>; //</a:t>
            </a:r>
            <a:r>
              <a:rPr lang="zh-CN" altLang="en-US" sz="2000" b="1" dirty="0">
                <a:solidFill>
                  <a:schemeClr val="tx1"/>
                </a:solidFill>
              </a:rPr>
              <a:t>左孩子就是</a:t>
            </a:r>
            <a:r>
              <a:rPr lang="en-US" altLang="zh-CN" sz="2000" b="1" dirty="0">
                <a:solidFill>
                  <a:schemeClr val="tx1"/>
                </a:solidFill>
              </a:rPr>
              <a:t>p</a:t>
            </a:r>
            <a:r>
              <a:rPr lang="zh-CN" altLang="en-US" sz="2000" b="1" dirty="0">
                <a:solidFill>
                  <a:schemeClr val="tx1"/>
                </a:solidFill>
              </a:rPr>
              <a:t>的后继结点</a:t>
            </a:r>
          </a:p>
          <a:p>
            <a:pPr>
              <a:defRPr/>
            </a:pPr>
            <a:r>
              <a:rPr lang="zh-CN" altLang="en-US" sz="2000" b="1" dirty="0">
                <a:solidFill>
                  <a:schemeClr val="tx1"/>
                </a:solidFill>
              </a:rPr>
              <a:t>   </a:t>
            </a:r>
            <a:r>
              <a:rPr lang="en-US" altLang="zh-CN" sz="2000" b="1" dirty="0">
                <a:solidFill>
                  <a:schemeClr val="tx1"/>
                </a:solidFill>
              </a:rPr>
              <a:t>else   //</a:t>
            </a:r>
            <a:r>
              <a:rPr lang="zh-CN" altLang="en-US" sz="2000" b="1" dirty="0">
                <a:solidFill>
                  <a:schemeClr val="tx1"/>
                </a:solidFill>
              </a:rPr>
              <a:t>否则，后继是右孩子或某个中序祖先的右孩子</a:t>
            </a:r>
          </a:p>
          <a:p>
            <a:pPr>
              <a:defRPr/>
            </a:pPr>
            <a:r>
              <a:rPr lang="zh-CN" altLang="en-US" sz="2000" b="1" dirty="0">
                <a:solidFill>
                  <a:schemeClr val="tx1"/>
                </a:solidFill>
              </a:rPr>
              <a:t>   </a:t>
            </a:r>
            <a:r>
              <a:rPr lang="en-US" altLang="zh-CN" sz="2000" b="1" dirty="0">
                <a:solidFill>
                  <a:schemeClr val="tx1"/>
                </a:solidFill>
              </a:rPr>
              <a:t>{ if(</a:t>
            </a:r>
            <a:r>
              <a:rPr lang="en-US" altLang="zh-CN" sz="2000" b="1" dirty="0" err="1">
                <a:solidFill>
                  <a:schemeClr val="tx1"/>
                </a:solidFill>
              </a:rPr>
              <a:t>p.rtag</a:t>
            </a:r>
            <a:r>
              <a:rPr lang="en-US" altLang="zh-CN" sz="2000" b="1" dirty="0">
                <a:solidFill>
                  <a:schemeClr val="tx1"/>
                </a:solidFill>
              </a:rPr>
              <a:t>==0) //</a:t>
            </a:r>
            <a:r>
              <a:rPr lang="zh-CN" altLang="en-US" sz="2000" b="1" dirty="0">
                <a:solidFill>
                  <a:schemeClr val="tx1"/>
                </a:solidFill>
              </a:rPr>
              <a:t>若右子树非空</a:t>
            </a:r>
          </a:p>
          <a:p>
            <a:pPr>
              <a:defRPr/>
            </a:pPr>
            <a:r>
              <a:rPr lang="zh-CN" altLang="en-US" sz="2000" b="1" dirty="0">
                <a:solidFill>
                  <a:schemeClr val="tx1"/>
                </a:solidFill>
              </a:rPr>
              <a:t>          </a:t>
            </a:r>
            <a:r>
              <a:rPr lang="en-US" altLang="zh-CN" sz="2000" b="1" dirty="0">
                <a:solidFill>
                  <a:schemeClr val="tx1"/>
                </a:solidFill>
              </a:rPr>
              <a:t>p=</a:t>
            </a:r>
            <a:r>
              <a:rPr lang="en-US" altLang="zh-CN" sz="2000" b="1" dirty="0" err="1">
                <a:solidFill>
                  <a:schemeClr val="tx1"/>
                </a:solidFill>
              </a:rPr>
              <a:t>p.right</a:t>
            </a:r>
            <a:r>
              <a:rPr lang="en-US" altLang="zh-CN" sz="2000" b="1" dirty="0">
                <a:solidFill>
                  <a:schemeClr val="tx1"/>
                </a:solidFill>
              </a:rPr>
              <a:t>; //</a:t>
            </a:r>
            <a:r>
              <a:rPr lang="zh-CN" altLang="en-US" sz="2000" b="1" dirty="0">
                <a:solidFill>
                  <a:schemeClr val="tx1"/>
                </a:solidFill>
              </a:rPr>
              <a:t>右孩子是</a:t>
            </a:r>
            <a:r>
              <a:rPr lang="en-US" altLang="zh-CN" sz="2000" b="1" dirty="0">
                <a:solidFill>
                  <a:schemeClr val="tx1"/>
                </a:solidFill>
              </a:rPr>
              <a:t>p</a:t>
            </a:r>
            <a:r>
              <a:rPr lang="zh-CN" altLang="en-US" sz="2000" b="1" dirty="0">
                <a:solidFill>
                  <a:schemeClr val="tx1"/>
                </a:solidFill>
              </a:rPr>
              <a:t>的后继结点</a:t>
            </a:r>
          </a:p>
          <a:p>
            <a:pPr>
              <a:defRPr/>
            </a:pPr>
            <a:r>
              <a:rPr lang="zh-CN" altLang="en-US" sz="2000" b="1" dirty="0">
                <a:solidFill>
                  <a:schemeClr val="tx1"/>
                </a:solidFill>
              </a:rPr>
              <a:t>       </a:t>
            </a:r>
            <a:r>
              <a:rPr lang="en-US" altLang="zh-CN" sz="2000" b="1" dirty="0">
                <a:solidFill>
                  <a:schemeClr val="tx1"/>
                </a:solidFill>
              </a:rPr>
              <a:t>else</a:t>
            </a:r>
          </a:p>
          <a:p>
            <a:pPr>
              <a:defRPr/>
            </a:pPr>
            <a:r>
              <a:rPr lang="en-US" altLang="zh-CN" sz="2000" b="1" dirty="0">
                <a:solidFill>
                  <a:schemeClr val="tx1"/>
                </a:solidFill>
              </a:rPr>
              <a:t>       { while(</a:t>
            </a:r>
            <a:r>
              <a:rPr lang="en-US" altLang="zh-CN" sz="2000" b="1" dirty="0" err="1">
                <a:solidFill>
                  <a:schemeClr val="tx1"/>
                </a:solidFill>
              </a:rPr>
              <a:t>p.rtag</a:t>
            </a:r>
            <a:r>
              <a:rPr lang="en-US" altLang="zh-CN" sz="2000" b="1" dirty="0">
                <a:solidFill>
                  <a:schemeClr val="tx1"/>
                </a:solidFill>
              </a:rPr>
              <a:t>==1 &amp;&amp; </a:t>
            </a:r>
            <a:r>
              <a:rPr lang="en-US" altLang="zh-CN" sz="2000" b="1" dirty="0" err="1">
                <a:solidFill>
                  <a:schemeClr val="tx1"/>
                </a:solidFill>
              </a:rPr>
              <a:t>p.right</a:t>
            </a:r>
            <a:r>
              <a:rPr lang="en-US" altLang="zh-CN" sz="2000" b="1" dirty="0">
                <a:solidFill>
                  <a:schemeClr val="tx1"/>
                </a:solidFill>
              </a:rPr>
              <a:t>!=null)</a:t>
            </a:r>
            <a:endParaRPr lang="zh-CN" altLang="en-US" sz="2000" b="1" dirty="0">
              <a:solidFill>
                <a:schemeClr val="tx1"/>
              </a:solidFill>
            </a:endParaRPr>
          </a:p>
          <a:p>
            <a:pPr>
              <a:defRPr/>
            </a:pPr>
            <a:r>
              <a:rPr lang="zh-CN" altLang="en-US" sz="2000" b="1" dirty="0">
                <a:solidFill>
                  <a:schemeClr val="tx1"/>
                </a:solidFill>
              </a:rPr>
              <a:t>              </a:t>
            </a:r>
            <a:r>
              <a:rPr lang="en-US" altLang="zh-CN" sz="2000" b="1" dirty="0">
                <a:solidFill>
                  <a:schemeClr val="tx1"/>
                </a:solidFill>
              </a:rPr>
              <a:t>p=</a:t>
            </a:r>
            <a:r>
              <a:rPr lang="en-US" altLang="zh-CN" sz="2000" b="1" dirty="0" err="1">
                <a:solidFill>
                  <a:schemeClr val="tx1"/>
                </a:solidFill>
              </a:rPr>
              <a:t>p.right</a:t>
            </a:r>
            <a:r>
              <a:rPr lang="en-US" altLang="zh-CN" sz="2000" b="1" dirty="0">
                <a:solidFill>
                  <a:schemeClr val="tx1"/>
                </a:solidFill>
              </a:rPr>
              <a:t>; </a:t>
            </a:r>
          </a:p>
          <a:p>
            <a:pPr>
              <a:defRPr/>
            </a:pPr>
            <a:r>
              <a:rPr lang="en-US" altLang="zh-CN" sz="2000" b="1" dirty="0">
                <a:solidFill>
                  <a:schemeClr val="tx1"/>
                </a:solidFill>
              </a:rPr>
              <a:t>         //</a:t>
            </a:r>
            <a:r>
              <a:rPr lang="zh-CN" altLang="en-US" sz="2000" b="1" dirty="0">
                <a:solidFill>
                  <a:schemeClr val="tx1"/>
                </a:solidFill>
              </a:rPr>
              <a:t>后继是其某个中序祖先的右孩子</a:t>
            </a:r>
          </a:p>
          <a:p>
            <a:pPr>
              <a:defRPr/>
            </a:pPr>
            <a:r>
              <a:rPr lang="zh-CN" altLang="en-US" sz="2000" b="1" dirty="0">
                <a:solidFill>
                  <a:schemeClr val="tx1"/>
                </a:solidFill>
              </a:rPr>
              <a:t>          </a:t>
            </a:r>
            <a:r>
              <a:rPr lang="en-US" altLang="zh-CN" sz="2000" b="1" dirty="0">
                <a:solidFill>
                  <a:schemeClr val="tx1"/>
                </a:solidFill>
              </a:rPr>
              <a:t>p=</a:t>
            </a:r>
            <a:r>
              <a:rPr lang="en-US" altLang="zh-CN" sz="2000" b="1" dirty="0" err="1">
                <a:solidFill>
                  <a:schemeClr val="tx1"/>
                </a:solidFill>
              </a:rPr>
              <a:t>p.right</a:t>
            </a:r>
            <a:r>
              <a:rPr lang="en-US" altLang="zh-CN" sz="2000" b="1" dirty="0">
                <a:solidFill>
                  <a:schemeClr val="tx1"/>
                </a:solidFill>
              </a:rPr>
              <a:t>; }   </a:t>
            </a:r>
          </a:p>
          <a:p>
            <a:pPr>
              <a:defRPr/>
            </a:pPr>
            <a:r>
              <a:rPr lang="en-US" altLang="zh-CN" sz="2000" b="1" dirty="0">
                <a:solidFill>
                  <a:schemeClr val="tx1"/>
                </a:solidFill>
              </a:rPr>
              <a:t>    }</a:t>
            </a:r>
          </a:p>
          <a:p>
            <a:pPr>
              <a:defRPr/>
            </a:pPr>
            <a:r>
              <a:rPr lang="en-US" altLang="zh-CN" sz="2000" b="1" dirty="0">
                <a:solidFill>
                  <a:schemeClr val="tx1"/>
                </a:solidFill>
              </a:rPr>
              <a:t>    return p;</a:t>
            </a:r>
          </a:p>
          <a:p>
            <a:pPr>
              <a:defRPr/>
            </a:pPr>
            <a:r>
              <a:rPr lang="en-US" altLang="zh-CN" sz="2000" b="1" dirty="0">
                <a:solidFill>
                  <a:schemeClr val="tx1"/>
                </a:solidFill>
              </a:rPr>
              <a:t>}</a:t>
            </a:r>
            <a:endParaRPr lang="zh-CN" altLang="en-US" sz="2000" b="1" dirty="0">
              <a:solidFill>
                <a:schemeClr val="tx1"/>
              </a:solidFill>
            </a:endParaRPr>
          </a:p>
        </p:txBody>
      </p:sp>
      <p:sp>
        <p:nvSpPr>
          <p:cNvPr id="2" name="灯片编号占位符 1">
            <a:extLst>
              <a:ext uri="{FF2B5EF4-FFF2-40B4-BE49-F238E27FC236}">
                <a16:creationId xmlns:a16="http://schemas.microsoft.com/office/drawing/2014/main" id="{FAFD5B33-1479-459A-A0B7-CD3166327213}"/>
              </a:ext>
            </a:extLst>
          </p:cNvPr>
          <p:cNvSpPr>
            <a:spLocks noGrp="1"/>
          </p:cNvSpPr>
          <p:nvPr>
            <p:ph type="sldNum" sz="quarter" idx="12"/>
          </p:nvPr>
        </p:nvSpPr>
        <p:spPr/>
        <p:txBody>
          <a:bodyPr/>
          <a:lstStyle/>
          <a:p>
            <a:fld id="{43395A8B-0B77-4D91-93A1-E00555122DC8}" type="slidenum">
              <a:rPr lang="zh-CN" altLang="en-US" smtClean="0"/>
              <a:pPr/>
              <a:t>122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361AB505-302E-4D29-86E7-7727F3BDF48F}"/>
              </a:ext>
            </a:extLst>
          </p:cNvPr>
          <p:cNvSpPr>
            <a:spLocks noGrp="1" noChangeArrowheads="1"/>
          </p:cNvSpPr>
          <p:nvPr>
            <p:ph type="title"/>
          </p:nvPr>
        </p:nvSpPr>
        <p:spPr/>
        <p:txBody>
          <a:bodyPr/>
          <a:lstStyle/>
          <a:p>
            <a:pPr eaLnBrk="1" hangingPunct="1"/>
            <a:r>
              <a:rPr lang="en-US" altLang="zh-CN" sz="4000"/>
              <a:t>4.</a:t>
            </a:r>
            <a:r>
              <a:rPr lang="zh-CN" altLang="en-US" sz="4000"/>
              <a:t>先根次序遍历中序线索二叉树 </a:t>
            </a:r>
          </a:p>
        </p:txBody>
      </p:sp>
      <p:pic>
        <p:nvPicPr>
          <p:cNvPr id="110595" name="Picture 4" descr="6D25">
            <a:extLst>
              <a:ext uri="{FF2B5EF4-FFF2-40B4-BE49-F238E27FC236}">
                <a16:creationId xmlns:a16="http://schemas.microsoft.com/office/drawing/2014/main" id="{98115EC6-CA0E-4F36-BD75-654883F9E5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33272"/>
            <a:ext cx="6911975" cy="3614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9A05F428-0D1D-4711-9C99-0FD56FFBBDFD}"/>
              </a:ext>
            </a:extLst>
          </p:cNvPr>
          <p:cNvSpPr txBox="1">
            <a:spLocks noChangeArrowheads="1"/>
          </p:cNvSpPr>
          <p:nvPr/>
        </p:nvSpPr>
        <p:spPr bwMode="auto">
          <a:xfrm>
            <a:off x="5000625" y="4683804"/>
            <a:ext cx="4143375" cy="5238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t>先根序列：</a:t>
            </a:r>
            <a:r>
              <a:rPr lang="en-US" altLang="zh-CN" sz="2800" dirty="0"/>
              <a:t>ABDEGCFHK</a:t>
            </a:r>
            <a:endParaRPr lang="zh-CN" altLang="en-US" sz="2800" dirty="0"/>
          </a:p>
        </p:txBody>
      </p:sp>
      <p:sp>
        <p:nvSpPr>
          <p:cNvPr id="2" name="灯片编号占位符 1">
            <a:extLst>
              <a:ext uri="{FF2B5EF4-FFF2-40B4-BE49-F238E27FC236}">
                <a16:creationId xmlns:a16="http://schemas.microsoft.com/office/drawing/2014/main" id="{AC9A17B0-B903-4DAB-BCF9-151430D10478}"/>
              </a:ext>
            </a:extLst>
          </p:cNvPr>
          <p:cNvSpPr>
            <a:spLocks noGrp="1"/>
          </p:cNvSpPr>
          <p:nvPr>
            <p:ph type="sldNum" sz="quarter" idx="12"/>
          </p:nvPr>
        </p:nvSpPr>
        <p:spPr/>
        <p:txBody>
          <a:bodyPr/>
          <a:lstStyle/>
          <a:p>
            <a:fld id="{43395A8B-0B77-4D91-93A1-E00555122DC8}" type="slidenum">
              <a:rPr lang="zh-CN" altLang="en-US" smtClean="0"/>
              <a:pPr/>
              <a:t>123</a:t>
            </a:fld>
            <a:endParaRPr lang="en-US" altLang="zh-CN"/>
          </a:p>
        </p:txBody>
      </p:sp>
      <p:sp>
        <p:nvSpPr>
          <p:cNvPr id="4" name="矩形 3">
            <a:extLst>
              <a:ext uri="{FF2B5EF4-FFF2-40B4-BE49-F238E27FC236}">
                <a16:creationId xmlns:a16="http://schemas.microsoft.com/office/drawing/2014/main" id="{4983BBE8-38F7-4320-8990-9597DECE3B00}"/>
              </a:ext>
            </a:extLst>
          </p:cNvPr>
          <p:cNvSpPr/>
          <p:nvPr/>
        </p:nvSpPr>
        <p:spPr>
          <a:xfrm>
            <a:off x="2009092" y="5288340"/>
            <a:ext cx="5155196" cy="15696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pPr>
              <a:defRPr/>
            </a:pPr>
            <a:r>
              <a:rPr lang="en-US" altLang="zh-CN" b="1" dirty="0">
                <a:solidFill>
                  <a:srgbClr val="FF0000"/>
                </a:solidFill>
              </a:rPr>
              <a:t>while(</a:t>
            </a:r>
            <a:r>
              <a:rPr lang="en-US" altLang="zh-CN" b="1" dirty="0" err="1">
                <a:solidFill>
                  <a:srgbClr val="FF0000"/>
                </a:solidFill>
              </a:rPr>
              <a:t>p.rtag</a:t>
            </a:r>
            <a:r>
              <a:rPr lang="en-US" altLang="zh-CN" b="1" dirty="0">
                <a:solidFill>
                  <a:srgbClr val="FF0000"/>
                </a:solidFill>
              </a:rPr>
              <a:t>==1 &amp;&amp; </a:t>
            </a:r>
            <a:r>
              <a:rPr lang="en-US" altLang="zh-CN" b="1" dirty="0" err="1">
                <a:solidFill>
                  <a:srgbClr val="FF0000"/>
                </a:solidFill>
              </a:rPr>
              <a:t>p.right</a:t>
            </a:r>
            <a:r>
              <a:rPr lang="en-US" altLang="zh-CN" b="1" dirty="0">
                <a:solidFill>
                  <a:srgbClr val="FF0000"/>
                </a:solidFill>
              </a:rPr>
              <a:t>!=null)</a:t>
            </a:r>
            <a:endParaRPr lang="zh-CN" altLang="en-US" b="1" dirty="0">
              <a:solidFill>
                <a:srgbClr val="FF0000"/>
              </a:solidFill>
            </a:endParaRPr>
          </a:p>
          <a:p>
            <a:pPr>
              <a:defRPr/>
            </a:pPr>
            <a:r>
              <a:rPr lang="zh-CN" altLang="en-US" b="1" dirty="0">
                <a:solidFill>
                  <a:srgbClr val="FF0000"/>
                </a:solidFill>
              </a:rPr>
              <a:t>              </a:t>
            </a:r>
            <a:r>
              <a:rPr lang="en-US" altLang="zh-CN" b="1" dirty="0">
                <a:solidFill>
                  <a:srgbClr val="FF0000"/>
                </a:solidFill>
              </a:rPr>
              <a:t>p=</a:t>
            </a:r>
            <a:r>
              <a:rPr lang="en-US" altLang="zh-CN" b="1" dirty="0" err="1">
                <a:solidFill>
                  <a:srgbClr val="FF0000"/>
                </a:solidFill>
              </a:rPr>
              <a:t>p.right</a:t>
            </a:r>
            <a:r>
              <a:rPr lang="en-US" altLang="zh-CN" b="1" dirty="0">
                <a:solidFill>
                  <a:srgbClr val="FF0000"/>
                </a:solidFill>
              </a:rPr>
              <a:t>; </a:t>
            </a:r>
          </a:p>
          <a:p>
            <a:pPr>
              <a:defRPr/>
            </a:pPr>
            <a:r>
              <a:rPr lang="en-US" altLang="zh-CN" b="1" dirty="0">
                <a:solidFill>
                  <a:srgbClr val="FF0000"/>
                </a:solidFill>
              </a:rPr>
              <a:t>  //</a:t>
            </a:r>
            <a:r>
              <a:rPr lang="zh-CN" altLang="en-US" b="1" dirty="0">
                <a:solidFill>
                  <a:srgbClr val="FF0000"/>
                </a:solidFill>
              </a:rPr>
              <a:t>后继是其某个中序祖先的右孩子</a:t>
            </a:r>
          </a:p>
          <a:p>
            <a:pPr>
              <a:defRPr/>
            </a:pPr>
            <a:r>
              <a:rPr lang="zh-CN" altLang="en-US" b="1" dirty="0">
                <a:solidFill>
                  <a:srgbClr val="FF0000"/>
                </a:solidFill>
              </a:rPr>
              <a:t>          </a:t>
            </a:r>
            <a:r>
              <a:rPr lang="en-US" altLang="zh-CN" b="1" dirty="0">
                <a:solidFill>
                  <a:srgbClr val="FF0000"/>
                </a:solidFill>
              </a:rPr>
              <a:t>p=</a:t>
            </a:r>
            <a:r>
              <a:rPr lang="en-US" altLang="zh-CN" b="1" dirty="0" err="1">
                <a:solidFill>
                  <a:srgbClr val="FF0000"/>
                </a:solidFill>
              </a:rPr>
              <a:t>p.right</a:t>
            </a:r>
            <a:r>
              <a:rPr lang="en-US" altLang="zh-CN" b="1" dirty="0">
                <a:solidFill>
                  <a:srgbClr val="FF0000"/>
                </a:solidFill>
              </a:rPr>
              <a:t>;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
            <a:extLst>
              <a:ext uri="{FF2B5EF4-FFF2-40B4-BE49-F238E27FC236}">
                <a16:creationId xmlns:a16="http://schemas.microsoft.com/office/drawing/2014/main" id="{739CB276-EDE6-4670-A8A5-9494604CC25A}"/>
              </a:ext>
            </a:extLst>
          </p:cNvPr>
          <p:cNvSpPr>
            <a:spLocks noGrp="1"/>
          </p:cNvSpPr>
          <p:nvPr>
            <p:ph type="title"/>
          </p:nvPr>
        </p:nvSpPr>
        <p:spPr/>
        <p:txBody>
          <a:bodyPr/>
          <a:lstStyle/>
          <a:p>
            <a:r>
              <a:rPr lang="en-US" altLang="zh-CN" sz="4000" dirty="0"/>
              <a:t>5.</a:t>
            </a:r>
            <a:r>
              <a:rPr lang="zh-CN" altLang="en-US" sz="4000" dirty="0"/>
              <a:t>后根次序遍历中序线索二叉树 </a:t>
            </a:r>
          </a:p>
        </p:txBody>
      </p:sp>
      <p:sp>
        <p:nvSpPr>
          <p:cNvPr id="114691" name="内容占位符 2">
            <a:extLst>
              <a:ext uri="{FF2B5EF4-FFF2-40B4-BE49-F238E27FC236}">
                <a16:creationId xmlns:a16="http://schemas.microsoft.com/office/drawing/2014/main" id="{8FD1078A-C3E9-4991-9FA7-0C4E6C39121D}"/>
              </a:ext>
            </a:extLst>
          </p:cNvPr>
          <p:cNvSpPr>
            <a:spLocks noGrp="1"/>
          </p:cNvSpPr>
          <p:nvPr>
            <p:ph idx="1"/>
          </p:nvPr>
        </p:nvSpPr>
        <p:spPr>
          <a:xfrm>
            <a:off x="214313" y="1989138"/>
            <a:ext cx="8929687" cy="4114800"/>
          </a:xfrm>
        </p:spPr>
        <p:txBody>
          <a:bodyPr/>
          <a:lstStyle/>
          <a:p>
            <a:pPr>
              <a:buFont typeface="Wingdings" panose="05000000000000000000" pitchFamily="2" charset="2"/>
              <a:buNone/>
            </a:pPr>
            <a:r>
              <a:rPr lang="en-US" altLang="zh-CN" sz="2400" dirty="0"/>
              <a:t> public void </a:t>
            </a:r>
            <a:r>
              <a:rPr lang="en-US" altLang="zh-CN" sz="2400" dirty="0" err="1"/>
              <a:t>postOrder_previous</a:t>
            </a:r>
            <a:r>
              <a:rPr lang="en-US" altLang="zh-CN" sz="2400" dirty="0"/>
              <a:t>() //</a:t>
            </a:r>
            <a:r>
              <a:rPr lang="zh-CN" altLang="en-US" sz="2400" dirty="0"/>
              <a:t>后根次序遍历中序线索二叉树</a:t>
            </a:r>
          </a:p>
          <a:p>
            <a:pPr>
              <a:buFont typeface="Wingdings" panose="05000000000000000000" pitchFamily="2" charset="2"/>
              <a:buNone/>
            </a:pPr>
            <a:r>
              <a:rPr lang="zh-CN" altLang="en-US" sz="2400" dirty="0"/>
              <a:t>    </a:t>
            </a:r>
            <a:r>
              <a:rPr lang="en-US" altLang="zh-CN" sz="2400" dirty="0"/>
              <a:t>{  </a:t>
            </a:r>
            <a:r>
              <a:rPr lang="en-US" altLang="zh-CN" sz="2400" dirty="0" err="1"/>
              <a:t>ThreadBinaryNode</a:t>
            </a:r>
            <a:r>
              <a:rPr lang="en-US" altLang="zh-CN" sz="2400" dirty="0"/>
              <a:t>&lt;T&gt; p=root;</a:t>
            </a:r>
          </a:p>
          <a:p>
            <a:pPr>
              <a:buFont typeface="Wingdings" panose="05000000000000000000" pitchFamily="2" charset="2"/>
              <a:buNone/>
            </a:pPr>
            <a:r>
              <a:rPr lang="en-US" altLang="zh-CN" sz="2400" dirty="0"/>
              <a:t>        if(p!=null)</a:t>
            </a:r>
          </a:p>
          <a:p>
            <a:pPr>
              <a:buFont typeface="Wingdings" panose="05000000000000000000" pitchFamily="2" charset="2"/>
              <a:buNone/>
            </a:pPr>
            <a:r>
              <a:rPr lang="en-US" altLang="zh-CN" sz="2400" dirty="0"/>
              <a:t>        {   </a:t>
            </a:r>
            <a:r>
              <a:rPr lang="en-US" altLang="zh-CN" sz="2400" dirty="0" err="1"/>
              <a:t>System.out.print</a:t>
            </a:r>
            <a:r>
              <a:rPr lang="en-US" altLang="zh-CN" sz="2400" dirty="0"/>
              <a:t>("</a:t>
            </a:r>
            <a:r>
              <a:rPr lang="zh-CN" altLang="en-US" sz="2400" dirty="0"/>
              <a:t>后根次序遍历（反序）：  </a:t>
            </a:r>
            <a:r>
              <a:rPr lang="en-US" altLang="zh-CN" sz="2400" dirty="0"/>
              <a:t>");</a:t>
            </a:r>
          </a:p>
          <a:p>
            <a:pPr>
              <a:buFont typeface="Wingdings" panose="05000000000000000000" pitchFamily="2" charset="2"/>
              <a:buNone/>
            </a:pPr>
            <a:r>
              <a:rPr lang="en-US" altLang="zh-CN" sz="2400" dirty="0"/>
              <a:t>            do</a:t>
            </a:r>
          </a:p>
          <a:p>
            <a:pPr>
              <a:buFont typeface="Wingdings" panose="05000000000000000000" pitchFamily="2" charset="2"/>
              <a:buNone/>
            </a:pPr>
            <a:r>
              <a:rPr lang="en-US" altLang="zh-CN" sz="2400" dirty="0"/>
              <a:t>            {  </a:t>
            </a:r>
            <a:r>
              <a:rPr lang="en-US" altLang="zh-CN" sz="2400" dirty="0" err="1"/>
              <a:t>System.out.print</a:t>
            </a:r>
            <a:r>
              <a:rPr lang="en-US" altLang="zh-CN" sz="2400" dirty="0"/>
              <a:t>(</a:t>
            </a:r>
            <a:r>
              <a:rPr lang="en-US" altLang="zh-CN" sz="2400" dirty="0" err="1"/>
              <a:t>p.data</a:t>
            </a:r>
            <a:r>
              <a:rPr lang="en-US" altLang="zh-CN" sz="2400" dirty="0"/>
              <a:t>+" ");</a:t>
            </a:r>
          </a:p>
          <a:p>
            <a:pPr>
              <a:buFont typeface="Wingdings" panose="05000000000000000000" pitchFamily="2" charset="2"/>
              <a:buNone/>
            </a:pPr>
            <a:r>
              <a:rPr lang="en-US" altLang="zh-CN" sz="2400" dirty="0"/>
              <a:t>                </a:t>
            </a:r>
            <a:r>
              <a:rPr lang="en-US" altLang="zh-CN" sz="2400" dirty="0">
                <a:solidFill>
                  <a:srgbClr val="FF0000"/>
                </a:solidFill>
              </a:rPr>
              <a:t>p=</a:t>
            </a:r>
            <a:r>
              <a:rPr lang="en-US" altLang="zh-CN" sz="2400" dirty="0" err="1">
                <a:solidFill>
                  <a:srgbClr val="FF0000"/>
                </a:solidFill>
              </a:rPr>
              <a:t>postPrevious</a:t>
            </a:r>
            <a:r>
              <a:rPr lang="en-US" altLang="zh-CN" sz="2400" dirty="0">
                <a:solidFill>
                  <a:srgbClr val="FF0000"/>
                </a:solidFill>
              </a:rPr>
              <a:t>(p);</a:t>
            </a:r>
            <a:r>
              <a:rPr lang="en-US" altLang="zh-CN" sz="2400" dirty="0"/>
              <a:t>  //</a:t>
            </a:r>
            <a:r>
              <a:rPr lang="zh-CN" altLang="en-US" sz="2400" dirty="0"/>
              <a:t>返回</a:t>
            </a:r>
            <a:r>
              <a:rPr lang="en-US" altLang="zh-CN" sz="2400" dirty="0"/>
              <a:t>p</a:t>
            </a:r>
            <a:r>
              <a:rPr lang="zh-CN" altLang="en-US" sz="2400" dirty="0"/>
              <a:t>在后根次序下的前驱结点</a:t>
            </a:r>
          </a:p>
          <a:p>
            <a:pPr>
              <a:buFont typeface="Wingdings" panose="05000000000000000000" pitchFamily="2" charset="2"/>
              <a:buNone/>
            </a:pPr>
            <a:r>
              <a:rPr lang="zh-CN" altLang="en-US" sz="2400" dirty="0"/>
              <a:t>            </a:t>
            </a:r>
            <a:r>
              <a:rPr lang="en-US" altLang="zh-CN" sz="2400" dirty="0"/>
              <a:t>} while(p!=null);</a:t>
            </a:r>
          </a:p>
          <a:p>
            <a:pPr>
              <a:buFont typeface="Wingdings" panose="05000000000000000000" pitchFamily="2" charset="2"/>
              <a:buNone/>
            </a:pPr>
            <a:r>
              <a:rPr lang="en-US" altLang="zh-CN" sz="2400" dirty="0"/>
              <a:t>            </a:t>
            </a:r>
            <a:r>
              <a:rPr lang="en-US" altLang="zh-CN" sz="2400" dirty="0" err="1"/>
              <a:t>System.out.println</a:t>
            </a:r>
            <a:r>
              <a:rPr lang="en-US" altLang="zh-CN" sz="2400" dirty="0"/>
              <a:t>();</a:t>
            </a:r>
          </a:p>
          <a:p>
            <a:pPr>
              <a:buFont typeface="Wingdings" panose="05000000000000000000" pitchFamily="2" charset="2"/>
              <a:buNone/>
            </a:pPr>
            <a:r>
              <a:rPr lang="en-US" altLang="zh-CN" sz="2400" dirty="0"/>
              <a:t>        }</a:t>
            </a:r>
          </a:p>
          <a:p>
            <a:pPr>
              <a:buFont typeface="Wingdings" panose="05000000000000000000" pitchFamily="2" charset="2"/>
              <a:buNone/>
            </a:pPr>
            <a:r>
              <a:rPr lang="en-US" altLang="zh-CN" sz="2400" dirty="0"/>
              <a:t>    }</a:t>
            </a:r>
            <a:endParaRPr lang="zh-CN" altLang="en-US" sz="2400" dirty="0"/>
          </a:p>
        </p:txBody>
      </p:sp>
      <p:sp>
        <p:nvSpPr>
          <p:cNvPr id="2" name="灯片编号占位符 1">
            <a:extLst>
              <a:ext uri="{FF2B5EF4-FFF2-40B4-BE49-F238E27FC236}">
                <a16:creationId xmlns:a16="http://schemas.microsoft.com/office/drawing/2014/main" id="{257E77E5-7BAF-43EE-B4C6-346442621264}"/>
              </a:ext>
            </a:extLst>
          </p:cNvPr>
          <p:cNvSpPr>
            <a:spLocks noGrp="1"/>
          </p:cNvSpPr>
          <p:nvPr>
            <p:ph type="sldNum" sz="quarter" idx="12"/>
          </p:nvPr>
        </p:nvSpPr>
        <p:spPr/>
        <p:txBody>
          <a:bodyPr/>
          <a:lstStyle/>
          <a:p>
            <a:fld id="{43395A8B-0B77-4D91-93A1-E00555122DC8}" type="slidenum">
              <a:rPr lang="zh-CN" altLang="en-US" smtClean="0"/>
              <a:pPr/>
              <a:t>124</a:t>
            </a:fld>
            <a:endParaRPr lang="en-US" altLang="zh-CN"/>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
            <a:extLst>
              <a:ext uri="{FF2B5EF4-FFF2-40B4-BE49-F238E27FC236}">
                <a16:creationId xmlns:a16="http://schemas.microsoft.com/office/drawing/2014/main" id="{74CA433C-9458-41D9-A1A7-C0031EB288FD}"/>
              </a:ext>
            </a:extLst>
          </p:cNvPr>
          <p:cNvSpPr>
            <a:spLocks noGrp="1"/>
          </p:cNvSpPr>
          <p:nvPr>
            <p:ph type="title"/>
          </p:nvPr>
        </p:nvSpPr>
        <p:spPr/>
        <p:txBody>
          <a:bodyPr/>
          <a:lstStyle/>
          <a:p>
            <a:r>
              <a:rPr lang="en-US" altLang="zh-CN" sz="4000"/>
              <a:t>5.</a:t>
            </a:r>
            <a:r>
              <a:rPr lang="zh-CN" altLang="en-US" sz="4000"/>
              <a:t>后根次序遍历中序线索二叉树 </a:t>
            </a:r>
          </a:p>
        </p:txBody>
      </p:sp>
      <p:sp>
        <p:nvSpPr>
          <p:cNvPr id="3" name="内容占位符 2">
            <a:extLst>
              <a:ext uri="{FF2B5EF4-FFF2-40B4-BE49-F238E27FC236}">
                <a16:creationId xmlns:a16="http://schemas.microsoft.com/office/drawing/2014/main" id="{0EA99CFE-A087-47AA-8A91-AC4B6FA43800}"/>
              </a:ext>
            </a:extLst>
          </p:cNvPr>
          <p:cNvSpPr>
            <a:spLocks noGrp="1"/>
          </p:cNvSpPr>
          <p:nvPr>
            <p:ph idx="1"/>
          </p:nvPr>
        </p:nvSpPr>
        <p:spPr>
          <a:xfrm>
            <a:off x="341313" y="2208957"/>
            <a:ext cx="8602662" cy="4114800"/>
          </a:xfrm>
        </p:spPr>
        <p:txBody>
          <a:bodyPr/>
          <a:lstStyle/>
          <a:p>
            <a:pPr>
              <a:buFont typeface="Wingdings" panose="05000000000000000000" pitchFamily="2" charset="2"/>
              <a:buNone/>
            </a:pPr>
            <a:r>
              <a:rPr lang="zh-CN" altLang="en-US" sz="2800" dirty="0"/>
              <a:t>   对于中序线索二叉树来说，求一个结点在后根次序下的前驱结点也是很容易的</a:t>
            </a:r>
            <a:endParaRPr lang="en-US" altLang="zh-CN" sz="2800" dirty="0"/>
          </a:p>
          <a:p>
            <a:pPr>
              <a:buFont typeface="Wingdings" panose="05000000000000000000" pitchFamily="2" charset="2"/>
              <a:buNone/>
            </a:pPr>
            <a:r>
              <a:rPr lang="zh-CN" altLang="en-US" sz="2800" dirty="0"/>
              <a:t>（</a:t>
            </a:r>
            <a:r>
              <a:rPr lang="en-US" altLang="zh-CN" sz="2800" dirty="0"/>
              <a:t>1</a:t>
            </a:r>
            <a:r>
              <a:rPr lang="zh-CN" altLang="en-US" sz="2800" dirty="0"/>
              <a:t>）如果</a:t>
            </a:r>
            <a:r>
              <a:rPr lang="en-US" altLang="zh-CN" sz="2800" dirty="0"/>
              <a:t>p</a:t>
            </a:r>
            <a:r>
              <a:rPr lang="zh-CN" altLang="en-US" sz="2800" dirty="0"/>
              <a:t>结点有右孩子，则</a:t>
            </a:r>
            <a:r>
              <a:rPr lang="en-US" altLang="zh-CN" sz="2800" dirty="0"/>
              <a:t>p</a:t>
            </a:r>
            <a:r>
              <a:rPr lang="zh-CN" altLang="en-US" sz="2800" dirty="0"/>
              <a:t>的右孩子即为</a:t>
            </a:r>
            <a:r>
              <a:rPr lang="en-US" altLang="zh-CN" sz="2800" dirty="0"/>
              <a:t>p</a:t>
            </a:r>
            <a:r>
              <a:rPr lang="zh-CN" altLang="en-US" sz="2800" dirty="0"/>
              <a:t>的前驱结点。</a:t>
            </a:r>
            <a:endParaRPr lang="en-US" altLang="zh-CN" sz="2800" dirty="0"/>
          </a:p>
          <a:p>
            <a:pPr>
              <a:buFont typeface="Wingdings" panose="05000000000000000000" pitchFamily="2" charset="2"/>
              <a:buNone/>
            </a:pPr>
            <a:r>
              <a:rPr lang="zh-CN" altLang="en-US" sz="2800" dirty="0"/>
              <a:t>（</a:t>
            </a:r>
            <a:r>
              <a:rPr lang="en-US" altLang="zh-CN" sz="2800" dirty="0"/>
              <a:t>2</a:t>
            </a:r>
            <a:r>
              <a:rPr lang="zh-CN" altLang="en-US" sz="2800" dirty="0"/>
              <a:t>）如果</a:t>
            </a:r>
            <a:r>
              <a:rPr lang="en-US" altLang="zh-CN" sz="2800" dirty="0"/>
              <a:t>p</a:t>
            </a:r>
            <a:r>
              <a:rPr lang="zh-CN" altLang="en-US" sz="2800" dirty="0"/>
              <a:t>结点没有右孩子有左孩子，则</a:t>
            </a:r>
            <a:r>
              <a:rPr lang="en-US" altLang="zh-CN" sz="2800" dirty="0"/>
              <a:t>p</a:t>
            </a:r>
            <a:r>
              <a:rPr lang="zh-CN" altLang="en-US" sz="2800" dirty="0"/>
              <a:t>的左孩子即为</a:t>
            </a:r>
            <a:r>
              <a:rPr lang="en-US" altLang="zh-CN" sz="2800" dirty="0"/>
              <a:t>p</a:t>
            </a:r>
            <a:r>
              <a:rPr lang="zh-CN" altLang="en-US" sz="2800" dirty="0"/>
              <a:t>的前驱结点。</a:t>
            </a:r>
            <a:endParaRPr lang="en-US" altLang="zh-CN" sz="2800" dirty="0"/>
          </a:p>
          <a:p>
            <a:pPr>
              <a:buFont typeface="Wingdings" panose="05000000000000000000" pitchFamily="2" charset="2"/>
              <a:buNone/>
            </a:pPr>
            <a:r>
              <a:rPr lang="zh-CN" altLang="en-US" sz="2800" dirty="0"/>
              <a:t>（</a:t>
            </a:r>
            <a:r>
              <a:rPr lang="en-US" altLang="zh-CN" sz="2800" dirty="0"/>
              <a:t>3</a:t>
            </a:r>
            <a:r>
              <a:rPr lang="zh-CN" altLang="en-US" sz="2800" dirty="0"/>
              <a:t>）如果</a:t>
            </a:r>
            <a:r>
              <a:rPr lang="en-US" altLang="zh-CN" sz="2800" dirty="0"/>
              <a:t>p</a:t>
            </a:r>
            <a:r>
              <a:rPr lang="zh-CN" altLang="en-US" sz="2800" dirty="0"/>
              <a:t>是叶子结点，则沿着</a:t>
            </a:r>
            <a:r>
              <a:rPr lang="en-US" altLang="zh-CN" sz="2800" dirty="0"/>
              <a:t>left</a:t>
            </a:r>
            <a:r>
              <a:rPr lang="zh-CN" altLang="en-US" sz="2800" dirty="0"/>
              <a:t>线索向上遇到</a:t>
            </a:r>
            <a:r>
              <a:rPr lang="en-US" altLang="zh-CN" sz="2800" dirty="0"/>
              <a:t>p</a:t>
            </a:r>
            <a:r>
              <a:rPr lang="zh-CN" altLang="en-US" sz="2800" dirty="0"/>
              <a:t>的祖先结点</a:t>
            </a:r>
            <a:r>
              <a:rPr lang="en-US" altLang="zh-CN" sz="2800" dirty="0"/>
              <a:t>t</a:t>
            </a:r>
            <a:r>
              <a:rPr lang="zh-CN" altLang="en-US" sz="2800" dirty="0"/>
              <a:t>的左孩子即为</a:t>
            </a:r>
            <a:r>
              <a:rPr lang="en-US" altLang="zh-CN" sz="2800" dirty="0"/>
              <a:t>p</a:t>
            </a:r>
            <a:r>
              <a:rPr lang="zh-CN" altLang="en-US" sz="2800" dirty="0"/>
              <a:t>的前驱结点。</a:t>
            </a:r>
            <a:endParaRPr lang="en-US" altLang="zh-CN" sz="2800" dirty="0"/>
          </a:p>
          <a:p>
            <a:pPr>
              <a:buFont typeface="Wingdings" panose="05000000000000000000" pitchFamily="2" charset="2"/>
              <a:buNone/>
            </a:pPr>
            <a:r>
              <a:rPr lang="zh-CN" altLang="en-US" sz="2800" dirty="0"/>
              <a:t>如此从第一个根结点开始，依次找到前驱结点得到的序列就是后根序列的倒序。</a:t>
            </a:r>
          </a:p>
          <a:p>
            <a:pPr>
              <a:buFont typeface="Wingdings" panose="05000000000000000000" pitchFamily="2" charset="2"/>
              <a:buNone/>
            </a:pPr>
            <a:endParaRPr lang="zh-CN" altLang="en-US" sz="2800" dirty="0"/>
          </a:p>
        </p:txBody>
      </p:sp>
      <p:sp>
        <p:nvSpPr>
          <p:cNvPr id="4" name="圆角矩形标注 4">
            <a:extLst>
              <a:ext uri="{FF2B5EF4-FFF2-40B4-BE49-F238E27FC236}">
                <a16:creationId xmlns:a16="http://schemas.microsoft.com/office/drawing/2014/main" id="{0D99E2DE-AC0F-4F36-9949-08AE7F2C1028}"/>
              </a:ext>
            </a:extLst>
          </p:cNvPr>
          <p:cNvSpPr/>
          <p:nvPr/>
        </p:nvSpPr>
        <p:spPr>
          <a:xfrm>
            <a:off x="-32846" y="1793416"/>
            <a:ext cx="8730456" cy="5137354"/>
          </a:xfrm>
          <a:prstGeom prst="wedgeRoundRectCallout">
            <a:avLst>
              <a:gd name="adj1" fmla="val -50166"/>
              <a:gd name="adj2" fmla="val 15646"/>
              <a:gd name="adj3" fmla="val 16667"/>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b="1" dirty="0">
                <a:solidFill>
                  <a:schemeClr val="tx1"/>
                </a:solidFill>
              </a:rPr>
              <a:t>public </a:t>
            </a:r>
            <a:r>
              <a:rPr lang="en-US" altLang="zh-CN" b="1" dirty="0" err="1">
                <a:solidFill>
                  <a:schemeClr val="tx1"/>
                </a:solidFill>
              </a:rPr>
              <a:t>ThreadBinaryNode</a:t>
            </a:r>
            <a:r>
              <a:rPr lang="en-US" altLang="zh-CN" b="1" dirty="0">
                <a:solidFill>
                  <a:schemeClr val="tx1"/>
                </a:solidFill>
              </a:rPr>
              <a:t>&lt;T&gt; </a:t>
            </a:r>
            <a:r>
              <a:rPr lang="en-US" altLang="zh-CN" b="1" dirty="0" err="1">
                <a:solidFill>
                  <a:schemeClr val="tx1"/>
                </a:solidFill>
              </a:rPr>
              <a:t>postPrevious</a:t>
            </a:r>
            <a:r>
              <a:rPr lang="en-US" altLang="zh-CN" b="1" dirty="0">
                <a:solidFill>
                  <a:schemeClr val="tx1"/>
                </a:solidFill>
              </a:rPr>
              <a:t>(</a:t>
            </a:r>
            <a:r>
              <a:rPr lang="en-US" altLang="zh-CN" b="1" dirty="0" err="1">
                <a:solidFill>
                  <a:schemeClr val="tx1"/>
                </a:solidFill>
              </a:rPr>
              <a:t>ThreadBinaryNode</a:t>
            </a:r>
            <a:r>
              <a:rPr lang="en-US" altLang="zh-CN" b="1" dirty="0">
                <a:solidFill>
                  <a:schemeClr val="tx1"/>
                </a:solidFill>
              </a:rPr>
              <a:t>&lt;T&gt; p)   </a:t>
            </a:r>
          </a:p>
          <a:p>
            <a:pPr>
              <a:defRPr/>
            </a:pPr>
            <a:r>
              <a:rPr lang="en-US" altLang="zh-CN" b="1" dirty="0">
                <a:solidFill>
                  <a:schemeClr val="tx1"/>
                </a:solidFill>
              </a:rPr>
              <a:t>//</a:t>
            </a:r>
            <a:r>
              <a:rPr lang="zh-CN" altLang="en-US" b="1" dirty="0">
                <a:solidFill>
                  <a:schemeClr val="tx1"/>
                </a:solidFill>
              </a:rPr>
              <a:t>返回</a:t>
            </a:r>
            <a:r>
              <a:rPr lang="en-US" altLang="zh-CN" b="1" dirty="0">
                <a:solidFill>
                  <a:schemeClr val="tx1"/>
                </a:solidFill>
              </a:rPr>
              <a:t>p</a:t>
            </a:r>
            <a:r>
              <a:rPr lang="zh-CN" altLang="en-US" b="1" dirty="0">
                <a:solidFill>
                  <a:schemeClr val="tx1"/>
                </a:solidFill>
              </a:rPr>
              <a:t>在后根次序下的前驱结点</a:t>
            </a:r>
          </a:p>
          <a:p>
            <a:pPr>
              <a:defRPr/>
            </a:pPr>
            <a:r>
              <a:rPr lang="zh-CN" altLang="en-US" b="1" dirty="0">
                <a:solidFill>
                  <a:schemeClr val="tx1"/>
                </a:solidFill>
              </a:rPr>
              <a:t>    </a:t>
            </a:r>
            <a:r>
              <a:rPr lang="en-US" altLang="zh-CN" b="1" dirty="0">
                <a:solidFill>
                  <a:schemeClr val="tx1"/>
                </a:solidFill>
              </a:rPr>
              <a:t>{   if(</a:t>
            </a:r>
            <a:r>
              <a:rPr lang="en-US" altLang="zh-CN" b="1" dirty="0" err="1">
                <a:solidFill>
                  <a:schemeClr val="tx1"/>
                </a:solidFill>
              </a:rPr>
              <a:t>p.rtag</a:t>
            </a:r>
            <a:r>
              <a:rPr lang="en-US" altLang="zh-CN" b="1" dirty="0">
                <a:solidFill>
                  <a:schemeClr val="tx1"/>
                </a:solidFill>
              </a:rPr>
              <a:t>==0) //</a:t>
            </a:r>
            <a:r>
              <a:rPr lang="zh-CN" altLang="en-US" b="1" dirty="0">
                <a:solidFill>
                  <a:schemeClr val="tx1"/>
                </a:solidFill>
              </a:rPr>
              <a:t>右子树非空</a:t>
            </a:r>
          </a:p>
          <a:p>
            <a:pPr>
              <a:defRPr/>
            </a:pPr>
            <a:r>
              <a:rPr lang="zh-CN" altLang="en-US" b="1" dirty="0">
                <a:solidFill>
                  <a:schemeClr val="tx1"/>
                </a:solidFill>
              </a:rPr>
              <a:t>            </a:t>
            </a:r>
            <a:r>
              <a:rPr lang="en-US" altLang="zh-CN" b="1" dirty="0">
                <a:solidFill>
                  <a:schemeClr val="tx1"/>
                </a:solidFill>
              </a:rPr>
              <a:t>p=</a:t>
            </a:r>
            <a:r>
              <a:rPr lang="en-US" altLang="zh-CN" b="1" dirty="0" err="1">
                <a:solidFill>
                  <a:schemeClr val="tx1"/>
                </a:solidFill>
              </a:rPr>
              <a:t>p.right</a:t>
            </a:r>
            <a:r>
              <a:rPr lang="en-US" altLang="zh-CN" b="1" dirty="0">
                <a:solidFill>
                  <a:schemeClr val="tx1"/>
                </a:solidFill>
              </a:rPr>
              <a:t>; //</a:t>
            </a:r>
            <a:r>
              <a:rPr lang="zh-CN" altLang="en-US" b="1" dirty="0">
                <a:solidFill>
                  <a:schemeClr val="tx1"/>
                </a:solidFill>
              </a:rPr>
              <a:t>右孩子是</a:t>
            </a:r>
            <a:r>
              <a:rPr lang="en-US" altLang="zh-CN" b="1" dirty="0">
                <a:solidFill>
                  <a:schemeClr val="tx1"/>
                </a:solidFill>
              </a:rPr>
              <a:t>p</a:t>
            </a:r>
            <a:r>
              <a:rPr lang="zh-CN" altLang="en-US" b="1" dirty="0">
                <a:solidFill>
                  <a:schemeClr val="tx1"/>
                </a:solidFill>
              </a:rPr>
              <a:t>的前驱结点</a:t>
            </a:r>
          </a:p>
          <a:p>
            <a:pPr>
              <a:defRPr/>
            </a:pPr>
            <a:r>
              <a:rPr lang="zh-CN" altLang="en-US" b="1" dirty="0">
                <a:solidFill>
                  <a:schemeClr val="tx1"/>
                </a:solidFill>
              </a:rPr>
              <a:t>        </a:t>
            </a:r>
            <a:r>
              <a:rPr lang="en-US" altLang="zh-CN" b="1" dirty="0">
                <a:solidFill>
                  <a:schemeClr val="tx1"/>
                </a:solidFill>
              </a:rPr>
              <a:t>else  //</a:t>
            </a:r>
            <a:r>
              <a:rPr lang="zh-CN" altLang="en-US" b="1" dirty="0">
                <a:solidFill>
                  <a:schemeClr val="tx1"/>
                </a:solidFill>
              </a:rPr>
              <a:t>前驱是某个中序祖先的左孩子</a:t>
            </a:r>
          </a:p>
          <a:p>
            <a:pPr>
              <a:defRPr/>
            </a:pPr>
            <a:r>
              <a:rPr lang="zh-CN" altLang="en-US" b="1" dirty="0">
                <a:solidFill>
                  <a:schemeClr val="tx1"/>
                </a:solidFill>
              </a:rPr>
              <a:t>        </a:t>
            </a:r>
            <a:r>
              <a:rPr lang="en-US" altLang="zh-CN" b="1" dirty="0">
                <a:solidFill>
                  <a:schemeClr val="tx1"/>
                </a:solidFill>
              </a:rPr>
              <a:t>{   if(</a:t>
            </a:r>
            <a:r>
              <a:rPr lang="en-US" altLang="zh-CN" b="1" dirty="0" err="1">
                <a:solidFill>
                  <a:schemeClr val="tx1"/>
                </a:solidFill>
              </a:rPr>
              <a:t>p.ltag</a:t>
            </a:r>
            <a:r>
              <a:rPr lang="en-US" altLang="zh-CN" b="1" dirty="0">
                <a:solidFill>
                  <a:schemeClr val="tx1"/>
                </a:solidFill>
              </a:rPr>
              <a:t>==0)</a:t>
            </a:r>
          </a:p>
          <a:p>
            <a:pPr>
              <a:defRPr/>
            </a:pPr>
            <a:r>
              <a:rPr lang="en-US" altLang="zh-CN" b="1" dirty="0">
                <a:solidFill>
                  <a:schemeClr val="tx1"/>
                </a:solidFill>
              </a:rPr>
              <a:t>             p = </a:t>
            </a:r>
            <a:r>
              <a:rPr lang="en-US" altLang="zh-CN" b="1" dirty="0" err="1">
                <a:solidFill>
                  <a:schemeClr val="tx1"/>
                </a:solidFill>
              </a:rPr>
              <a:t>p.left</a:t>
            </a:r>
            <a:r>
              <a:rPr lang="en-US" altLang="zh-CN" b="1" dirty="0">
                <a:solidFill>
                  <a:schemeClr val="tx1"/>
                </a:solidFill>
              </a:rPr>
              <a:t>; //</a:t>
            </a:r>
            <a:r>
              <a:rPr lang="zh-CN" altLang="en-US" b="1" dirty="0">
                <a:solidFill>
                  <a:schemeClr val="tx1"/>
                </a:solidFill>
              </a:rPr>
              <a:t>左子树非空，左孩子就是</a:t>
            </a:r>
            <a:r>
              <a:rPr lang="en-US" altLang="zh-CN" b="1" dirty="0">
                <a:solidFill>
                  <a:schemeClr val="tx1"/>
                </a:solidFill>
              </a:rPr>
              <a:t>p</a:t>
            </a:r>
            <a:r>
              <a:rPr lang="zh-CN" altLang="en-US" b="1" dirty="0">
                <a:solidFill>
                  <a:schemeClr val="tx1"/>
                </a:solidFill>
              </a:rPr>
              <a:t>的前驱结点</a:t>
            </a:r>
            <a:endParaRPr lang="en-US" altLang="zh-CN" b="1" dirty="0">
              <a:solidFill>
                <a:schemeClr val="tx1"/>
              </a:solidFill>
            </a:endParaRPr>
          </a:p>
          <a:p>
            <a:pPr>
              <a:defRPr/>
            </a:pPr>
            <a:r>
              <a:rPr lang="en-US" altLang="zh-CN" b="1" dirty="0">
                <a:solidFill>
                  <a:schemeClr val="tx1"/>
                </a:solidFill>
              </a:rPr>
              <a:t>             else{</a:t>
            </a:r>
          </a:p>
          <a:p>
            <a:pPr>
              <a:defRPr/>
            </a:pPr>
            <a:r>
              <a:rPr lang="en-US" altLang="zh-CN" b="1" dirty="0">
                <a:solidFill>
                  <a:schemeClr val="tx1"/>
                </a:solidFill>
              </a:rPr>
              <a:t>                  while(</a:t>
            </a:r>
            <a:r>
              <a:rPr lang="en-US" altLang="zh-CN" b="1" dirty="0" err="1">
                <a:solidFill>
                  <a:schemeClr val="tx1"/>
                </a:solidFill>
              </a:rPr>
              <a:t>p.ltag</a:t>
            </a:r>
            <a:r>
              <a:rPr lang="en-US" altLang="zh-CN" b="1" dirty="0">
                <a:solidFill>
                  <a:schemeClr val="tx1"/>
                </a:solidFill>
              </a:rPr>
              <a:t>==1 &amp;&amp; </a:t>
            </a:r>
            <a:r>
              <a:rPr lang="en-US" altLang="zh-CN" b="1" dirty="0" err="1">
                <a:solidFill>
                  <a:schemeClr val="tx1"/>
                </a:solidFill>
              </a:rPr>
              <a:t>p.left</a:t>
            </a:r>
            <a:r>
              <a:rPr lang="en-US" altLang="zh-CN" b="1" dirty="0">
                <a:solidFill>
                  <a:schemeClr val="tx1"/>
                </a:solidFill>
              </a:rPr>
              <a:t>!=null)</a:t>
            </a:r>
          </a:p>
          <a:p>
            <a:pPr>
              <a:defRPr/>
            </a:pPr>
            <a:r>
              <a:rPr lang="en-US" altLang="zh-CN" b="1" dirty="0">
                <a:solidFill>
                  <a:schemeClr val="tx1"/>
                </a:solidFill>
              </a:rPr>
              <a:t>                     p=</a:t>
            </a:r>
            <a:r>
              <a:rPr lang="en-US" altLang="zh-CN" b="1" dirty="0" err="1">
                <a:solidFill>
                  <a:schemeClr val="tx1"/>
                </a:solidFill>
              </a:rPr>
              <a:t>p.left</a:t>
            </a:r>
            <a:r>
              <a:rPr lang="en-US" altLang="zh-CN" b="1" dirty="0">
                <a:solidFill>
                  <a:schemeClr val="tx1"/>
                </a:solidFill>
              </a:rPr>
              <a:t>; //</a:t>
            </a:r>
            <a:r>
              <a:rPr lang="zh-CN" altLang="en-US" b="1" dirty="0">
                <a:solidFill>
                  <a:schemeClr val="tx1"/>
                </a:solidFill>
              </a:rPr>
              <a:t>寻找其某个中序祖先</a:t>
            </a:r>
          </a:p>
          <a:p>
            <a:pPr>
              <a:defRPr/>
            </a:pPr>
            <a:r>
              <a:rPr lang="zh-CN" altLang="en-US" b="1" dirty="0">
                <a:solidFill>
                  <a:schemeClr val="tx1"/>
                </a:solidFill>
              </a:rPr>
              <a:t>                   </a:t>
            </a:r>
            <a:r>
              <a:rPr lang="en-US" altLang="zh-CN" b="1" dirty="0">
                <a:solidFill>
                  <a:schemeClr val="tx1"/>
                </a:solidFill>
              </a:rPr>
              <a:t>p=</a:t>
            </a:r>
            <a:r>
              <a:rPr lang="en-US" altLang="zh-CN" b="1" dirty="0" err="1">
                <a:solidFill>
                  <a:schemeClr val="tx1"/>
                </a:solidFill>
              </a:rPr>
              <a:t>p.left</a:t>
            </a:r>
            <a:r>
              <a:rPr lang="en-US" altLang="zh-CN" b="1" dirty="0">
                <a:solidFill>
                  <a:schemeClr val="tx1"/>
                </a:solidFill>
              </a:rPr>
              <a:t>; //</a:t>
            </a:r>
            <a:r>
              <a:rPr lang="zh-CN" altLang="en-US" b="1" dirty="0">
                <a:solidFill>
                  <a:schemeClr val="tx1"/>
                </a:solidFill>
              </a:rPr>
              <a:t>左孩子是</a:t>
            </a:r>
            <a:r>
              <a:rPr lang="en-US" altLang="zh-CN" b="1" dirty="0">
                <a:solidFill>
                  <a:schemeClr val="tx1"/>
                </a:solidFill>
              </a:rPr>
              <a:t>p</a:t>
            </a:r>
            <a:r>
              <a:rPr lang="zh-CN" altLang="en-US" b="1" dirty="0">
                <a:solidFill>
                  <a:schemeClr val="tx1"/>
                </a:solidFill>
              </a:rPr>
              <a:t>的前驱结点</a:t>
            </a:r>
            <a:r>
              <a:rPr lang="en-US" altLang="zh-CN" b="1" dirty="0">
                <a:solidFill>
                  <a:schemeClr val="tx1"/>
                </a:solidFill>
              </a:rPr>
              <a:t> }  </a:t>
            </a:r>
            <a:endParaRPr lang="zh-CN" altLang="en-US" b="1" dirty="0">
              <a:solidFill>
                <a:schemeClr val="tx1"/>
              </a:solidFill>
            </a:endParaRPr>
          </a:p>
          <a:p>
            <a:pPr>
              <a:defRPr/>
            </a:pPr>
            <a:r>
              <a:rPr lang="zh-CN" altLang="en-US" b="1" dirty="0">
                <a:solidFill>
                  <a:schemeClr val="tx1"/>
                </a:solidFill>
              </a:rPr>
              <a:t>        </a:t>
            </a:r>
            <a:r>
              <a:rPr lang="en-US" altLang="zh-CN" b="1" dirty="0">
                <a:solidFill>
                  <a:schemeClr val="tx1"/>
                </a:solidFill>
              </a:rPr>
              <a:t>}</a:t>
            </a:r>
          </a:p>
          <a:p>
            <a:pPr>
              <a:defRPr/>
            </a:pPr>
            <a:r>
              <a:rPr lang="en-US" altLang="zh-CN" b="1" dirty="0">
                <a:solidFill>
                  <a:schemeClr val="tx1"/>
                </a:solidFill>
              </a:rPr>
              <a:t>        return p;</a:t>
            </a:r>
          </a:p>
          <a:p>
            <a:pPr>
              <a:defRPr/>
            </a:pPr>
            <a:r>
              <a:rPr lang="en-US" altLang="zh-CN" b="1" dirty="0">
                <a:solidFill>
                  <a:schemeClr val="tx1"/>
                </a:solidFill>
              </a:rPr>
              <a:t>    }</a:t>
            </a:r>
            <a:endParaRPr lang="zh-CN" altLang="en-US" b="1" dirty="0">
              <a:solidFill>
                <a:schemeClr val="tx1"/>
              </a:solidFill>
            </a:endParaRPr>
          </a:p>
        </p:txBody>
      </p:sp>
      <p:sp>
        <p:nvSpPr>
          <p:cNvPr id="2" name="灯片编号占位符 1">
            <a:extLst>
              <a:ext uri="{FF2B5EF4-FFF2-40B4-BE49-F238E27FC236}">
                <a16:creationId xmlns:a16="http://schemas.microsoft.com/office/drawing/2014/main" id="{DC6805A3-7888-4A6F-A8B6-D0DA239D1AC0}"/>
              </a:ext>
            </a:extLst>
          </p:cNvPr>
          <p:cNvSpPr>
            <a:spLocks noGrp="1"/>
          </p:cNvSpPr>
          <p:nvPr>
            <p:ph type="sldNum" sz="quarter" idx="12"/>
          </p:nvPr>
        </p:nvSpPr>
        <p:spPr/>
        <p:txBody>
          <a:bodyPr/>
          <a:lstStyle/>
          <a:p>
            <a:fld id="{43395A8B-0B77-4D91-93A1-E00555122DC8}" type="slidenum">
              <a:rPr lang="zh-CN" altLang="en-US" smtClean="0"/>
              <a:pPr/>
              <a:t>125</a:t>
            </a:fld>
            <a:endParaRPr lang="en-US" altLang="zh-CN"/>
          </a:p>
        </p:txBody>
      </p:sp>
      <p:pic>
        <p:nvPicPr>
          <p:cNvPr id="6" name="Picture 4" descr="6D26">
            <a:extLst>
              <a:ext uri="{FF2B5EF4-FFF2-40B4-BE49-F238E27FC236}">
                <a16:creationId xmlns:a16="http://schemas.microsoft.com/office/drawing/2014/main" id="{AD8FA3CD-C64F-4531-AECF-8D994931E3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7456" y="-19718"/>
            <a:ext cx="4108299" cy="2308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4">
            <a:extLst>
              <a:ext uri="{FF2B5EF4-FFF2-40B4-BE49-F238E27FC236}">
                <a16:creationId xmlns:a16="http://schemas.microsoft.com/office/drawing/2014/main" id="{6758697A-82D2-44A8-8E6A-3B69405A36A7}"/>
              </a:ext>
            </a:extLst>
          </p:cNvPr>
          <p:cNvSpPr txBox="1">
            <a:spLocks noChangeArrowheads="1"/>
          </p:cNvSpPr>
          <p:nvPr/>
        </p:nvSpPr>
        <p:spPr bwMode="auto">
          <a:xfrm>
            <a:off x="789833" y="108376"/>
            <a:ext cx="4248471" cy="83099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后根序列倒序：</a:t>
            </a:r>
            <a:r>
              <a:rPr lang="en-US" altLang="zh-CN" dirty="0"/>
              <a:t>ACKFHBEGD</a:t>
            </a:r>
          </a:p>
          <a:p>
            <a:pPr eaLnBrk="1" hangingPunct="1"/>
            <a:r>
              <a:rPr lang="en-US" altLang="zh-CN" dirty="0"/>
              <a:t>        </a:t>
            </a:r>
            <a:r>
              <a:rPr lang="zh-CN" altLang="en-US" dirty="0"/>
              <a:t>后根序列：</a:t>
            </a:r>
            <a:r>
              <a:rPr lang="en-US" altLang="zh-CN" dirty="0"/>
              <a:t>DGEBHFKCA</a:t>
            </a:r>
            <a:endParaRPr lang="zh-CN" altLang="en-US" dirty="0"/>
          </a:p>
        </p:txBody>
      </p:sp>
    </p:spTree>
    <p:extLst>
      <p:ext uri="{BB962C8B-B14F-4D97-AF65-F5344CB8AC3E}">
        <p14:creationId xmlns:p14="http://schemas.microsoft.com/office/powerpoint/2010/main" val="1444251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blinds(horizontal)">
                                      <p:cBhvr>
                                        <p:cTn id="21" dur="500"/>
                                        <p:tgtEl>
                                          <p:spTgt spid="3">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blinds(horizontal)">
                                      <p:cBhvr>
                                        <p:cTn id="26" dur="500"/>
                                        <p:tgtEl>
                                          <p:spTgt spid="3">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blinds(horizontal)">
                                      <p:cBhvr>
                                        <p:cTn id="31" dur="500"/>
                                        <p:tgtEl>
                                          <p:spTgt spid="3">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blinds(horizontal)">
                                      <p:cBhvr>
                                        <p:cTn id="36" dur="500"/>
                                        <p:tgtEl>
                                          <p:spTgt spid="3">
                                            <p:txEl>
                                              <p:pRg st="4" end="4"/>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blinds(horizontal)">
                                      <p:cBhvr>
                                        <p:cTn id="4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7"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
            <a:extLst>
              <a:ext uri="{FF2B5EF4-FFF2-40B4-BE49-F238E27FC236}">
                <a16:creationId xmlns:a16="http://schemas.microsoft.com/office/drawing/2014/main" id="{74CA433C-9458-41D9-A1A7-C0031EB288FD}"/>
              </a:ext>
            </a:extLst>
          </p:cNvPr>
          <p:cNvSpPr>
            <a:spLocks noGrp="1"/>
          </p:cNvSpPr>
          <p:nvPr>
            <p:ph type="title"/>
          </p:nvPr>
        </p:nvSpPr>
        <p:spPr/>
        <p:txBody>
          <a:bodyPr/>
          <a:lstStyle/>
          <a:p>
            <a:r>
              <a:rPr lang="en-US" altLang="zh-CN" sz="4000"/>
              <a:t>5.</a:t>
            </a:r>
            <a:r>
              <a:rPr lang="zh-CN" altLang="en-US" sz="4000"/>
              <a:t>后根次序遍历中序线索二叉树 </a:t>
            </a:r>
          </a:p>
        </p:txBody>
      </p:sp>
      <p:sp>
        <p:nvSpPr>
          <p:cNvPr id="4" name="圆角矩形标注 4">
            <a:extLst>
              <a:ext uri="{FF2B5EF4-FFF2-40B4-BE49-F238E27FC236}">
                <a16:creationId xmlns:a16="http://schemas.microsoft.com/office/drawing/2014/main" id="{0D99E2DE-AC0F-4F36-9949-08AE7F2C1028}"/>
              </a:ext>
            </a:extLst>
          </p:cNvPr>
          <p:cNvSpPr/>
          <p:nvPr/>
        </p:nvSpPr>
        <p:spPr>
          <a:xfrm>
            <a:off x="683568" y="1890713"/>
            <a:ext cx="8316912" cy="4803775"/>
          </a:xfrm>
          <a:prstGeom prst="wedgeRoundRectCallout">
            <a:avLst>
              <a:gd name="adj1" fmla="val -50166"/>
              <a:gd name="adj2" fmla="val 15646"/>
              <a:gd name="adj3" fmla="val 16667"/>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zh-CN" b="1" dirty="0">
                <a:solidFill>
                  <a:schemeClr val="tx1"/>
                </a:solidFill>
              </a:rPr>
              <a:t>public </a:t>
            </a:r>
            <a:r>
              <a:rPr lang="en-US" altLang="zh-CN" b="1" dirty="0" err="1">
                <a:solidFill>
                  <a:schemeClr val="tx1"/>
                </a:solidFill>
              </a:rPr>
              <a:t>ThreadBinaryNode</a:t>
            </a:r>
            <a:r>
              <a:rPr lang="en-US" altLang="zh-CN" b="1" dirty="0">
                <a:solidFill>
                  <a:schemeClr val="tx1"/>
                </a:solidFill>
              </a:rPr>
              <a:t>&lt;T&gt; </a:t>
            </a:r>
            <a:r>
              <a:rPr lang="en-US" altLang="zh-CN" b="1" dirty="0" err="1">
                <a:solidFill>
                  <a:schemeClr val="tx1"/>
                </a:solidFill>
              </a:rPr>
              <a:t>postPrevious</a:t>
            </a:r>
            <a:r>
              <a:rPr lang="en-US" altLang="zh-CN" b="1" dirty="0">
                <a:solidFill>
                  <a:schemeClr val="tx1"/>
                </a:solidFill>
              </a:rPr>
              <a:t>(</a:t>
            </a:r>
            <a:r>
              <a:rPr lang="en-US" altLang="zh-CN" b="1" dirty="0" err="1">
                <a:solidFill>
                  <a:schemeClr val="tx1"/>
                </a:solidFill>
              </a:rPr>
              <a:t>ThreadBinaryNode</a:t>
            </a:r>
            <a:r>
              <a:rPr lang="en-US" altLang="zh-CN" b="1" dirty="0">
                <a:solidFill>
                  <a:schemeClr val="tx1"/>
                </a:solidFill>
              </a:rPr>
              <a:t>&lt;T&gt; p)   //</a:t>
            </a:r>
            <a:r>
              <a:rPr lang="zh-CN" altLang="en-US" b="1" dirty="0">
                <a:solidFill>
                  <a:schemeClr val="tx1"/>
                </a:solidFill>
              </a:rPr>
              <a:t>返回</a:t>
            </a:r>
            <a:r>
              <a:rPr lang="en-US" altLang="zh-CN" b="1" dirty="0">
                <a:solidFill>
                  <a:schemeClr val="tx1"/>
                </a:solidFill>
              </a:rPr>
              <a:t>p</a:t>
            </a:r>
            <a:r>
              <a:rPr lang="zh-CN" altLang="en-US" b="1" dirty="0">
                <a:solidFill>
                  <a:schemeClr val="tx1"/>
                </a:solidFill>
              </a:rPr>
              <a:t>在后根次序下的前驱结点</a:t>
            </a:r>
          </a:p>
          <a:p>
            <a:pPr>
              <a:defRPr/>
            </a:pPr>
            <a:r>
              <a:rPr lang="zh-CN" altLang="en-US" b="1" dirty="0">
                <a:solidFill>
                  <a:schemeClr val="tx1"/>
                </a:solidFill>
              </a:rPr>
              <a:t>    </a:t>
            </a:r>
            <a:r>
              <a:rPr lang="en-US" altLang="zh-CN" b="1" dirty="0">
                <a:solidFill>
                  <a:schemeClr val="tx1"/>
                </a:solidFill>
              </a:rPr>
              <a:t>{   if(</a:t>
            </a:r>
            <a:r>
              <a:rPr lang="en-US" altLang="zh-CN" b="1" dirty="0" err="1">
                <a:solidFill>
                  <a:schemeClr val="tx1"/>
                </a:solidFill>
              </a:rPr>
              <a:t>p.rtag</a:t>
            </a:r>
            <a:r>
              <a:rPr lang="en-US" altLang="zh-CN" b="1" dirty="0">
                <a:solidFill>
                  <a:schemeClr val="tx1"/>
                </a:solidFill>
              </a:rPr>
              <a:t>==0) //</a:t>
            </a:r>
            <a:r>
              <a:rPr lang="zh-CN" altLang="en-US" b="1" dirty="0">
                <a:solidFill>
                  <a:schemeClr val="tx1"/>
                </a:solidFill>
              </a:rPr>
              <a:t>右子树非空</a:t>
            </a:r>
          </a:p>
          <a:p>
            <a:pPr>
              <a:defRPr/>
            </a:pPr>
            <a:r>
              <a:rPr lang="zh-CN" altLang="en-US" b="1" dirty="0">
                <a:solidFill>
                  <a:schemeClr val="tx1"/>
                </a:solidFill>
              </a:rPr>
              <a:t>            </a:t>
            </a:r>
            <a:r>
              <a:rPr lang="en-US" altLang="zh-CN" b="1" dirty="0">
                <a:solidFill>
                  <a:schemeClr val="tx1"/>
                </a:solidFill>
              </a:rPr>
              <a:t>p=</a:t>
            </a:r>
            <a:r>
              <a:rPr lang="en-US" altLang="zh-CN" b="1" dirty="0" err="1">
                <a:solidFill>
                  <a:schemeClr val="tx1"/>
                </a:solidFill>
              </a:rPr>
              <a:t>p.right</a:t>
            </a:r>
            <a:r>
              <a:rPr lang="en-US" altLang="zh-CN" b="1" dirty="0">
                <a:solidFill>
                  <a:schemeClr val="tx1"/>
                </a:solidFill>
              </a:rPr>
              <a:t>; //</a:t>
            </a:r>
            <a:r>
              <a:rPr lang="zh-CN" altLang="en-US" b="1" dirty="0">
                <a:solidFill>
                  <a:schemeClr val="tx1"/>
                </a:solidFill>
              </a:rPr>
              <a:t>右孩子是</a:t>
            </a:r>
            <a:r>
              <a:rPr lang="en-US" altLang="zh-CN" b="1" dirty="0">
                <a:solidFill>
                  <a:schemeClr val="tx1"/>
                </a:solidFill>
              </a:rPr>
              <a:t>p</a:t>
            </a:r>
            <a:r>
              <a:rPr lang="zh-CN" altLang="en-US" b="1" dirty="0">
                <a:solidFill>
                  <a:schemeClr val="tx1"/>
                </a:solidFill>
              </a:rPr>
              <a:t>的前驱结点</a:t>
            </a:r>
          </a:p>
          <a:p>
            <a:pPr>
              <a:defRPr/>
            </a:pPr>
            <a:r>
              <a:rPr lang="zh-CN" altLang="en-US" b="1" dirty="0">
                <a:solidFill>
                  <a:schemeClr val="tx1"/>
                </a:solidFill>
              </a:rPr>
              <a:t>        </a:t>
            </a:r>
            <a:r>
              <a:rPr lang="en-US" altLang="zh-CN" b="1" dirty="0">
                <a:solidFill>
                  <a:schemeClr val="tx1"/>
                </a:solidFill>
              </a:rPr>
              <a:t>else  //</a:t>
            </a:r>
            <a:r>
              <a:rPr lang="zh-CN" altLang="en-US" b="1" dirty="0">
                <a:solidFill>
                  <a:schemeClr val="tx1"/>
                </a:solidFill>
              </a:rPr>
              <a:t>前驱是某个中序祖先的左孩子</a:t>
            </a:r>
          </a:p>
          <a:p>
            <a:pPr>
              <a:defRPr/>
            </a:pPr>
            <a:r>
              <a:rPr lang="zh-CN" altLang="en-US" b="1" dirty="0">
                <a:solidFill>
                  <a:schemeClr val="tx1"/>
                </a:solidFill>
              </a:rPr>
              <a:t>        </a:t>
            </a:r>
            <a:r>
              <a:rPr lang="en-US" altLang="zh-CN" b="1" dirty="0">
                <a:solidFill>
                  <a:schemeClr val="tx1"/>
                </a:solidFill>
              </a:rPr>
              <a:t>{       </a:t>
            </a:r>
          </a:p>
          <a:p>
            <a:pPr>
              <a:defRPr/>
            </a:pPr>
            <a:r>
              <a:rPr lang="en-US" altLang="zh-CN" b="1" dirty="0">
                <a:solidFill>
                  <a:schemeClr val="tx1"/>
                </a:solidFill>
              </a:rPr>
              <a:t>            while(</a:t>
            </a:r>
            <a:r>
              <a:rPr lang="en-US" altLang="zh-CN" b="1" dirty="0" err="1">
                <a:solidFill>
                  <a:schemeClr val="tx1"/>
                </a:solidFill>
              </a:rPr>
              <a:t>p.ltag</a:t>
            </a:r>
            <a:r>
              <a:rPr lang="en-US" altLang="zh-CN" b="1" dirty="0">
                <a:solidFill>
                  <a:schemeClr val="tx1"/>
                </a:solidFill>
              </a:rPr>
              <a:t>==1 &amp;&amp; </a:t>
            </a:r>
            <a:r>
              <a:rPr lang="en-US" altLang="zh-CN" b="1" dirty="0" err="1">
                <a:solidFill>
                  <a:schemeClr val="tx1"/>
                </a:solidFill>
              </a:rPr>
              <a:t>p.left</a:t>
            </a:r>
            <a:r>
              <a:rPr lang="en-US" altLang="zh-CN" b="1" dirty="0">
                <a:solidFill>
                  <a:schemeClr val="tx1"/>
                </a:solidFill>
              </a:rPr>
              <a:t>!=null)</a:t>
            </a:r>
          </a:p>
          <a:p>
            <a:pPr>
              <a:defRPr/>
            </a:pPr>
            <a:r>
              <a:rPr lang="en-US" altLang="zh-CN" b="1" dirty="0">
                <a:solidFill>
                  <a:schemeClr val="tx1"/>
                </a:solidFill>
              </a:rPr>
              <a:t>                p=</a:t>
            </a:r>
            <a:r>
              <a:rPr lang="en-US" altLang="zh-CN" b="1" dirty="0" err="1">
                <a:solidFill>
                  <a:schemeClr val="tx1"/>
                </a:solidFill>
              </a:rPr>
              <a:t>p.left</a:t>
            </a:r>
            <a:r>
              <a:rPr lang="en-US" altLang="zh-CN" b="1" dirty="0">
                <a:solidFill>
                  <a:schemeClr val="tx1"/>
                </a:solidFill>
              </a:rPr>
              <a:t>; //</a:t>
            </a:r>
            <a:r>
              <a:rPr lang="zh-CN" altLang="en-US" b="1" dirty="0">
                <a:solidFill>
                  <a:schemeClr val="tx1"/>
                </a:solidFill>
              </a:rPr>
              <a:t>寻找其某个中序祖先</a:t>
            </a:r>
          </a:p>
          <a:p>
            <a:pPr>
              <a:defRPr/>
            </a:pPr>
            <a:r>
              <a:rPr lang="zh-CN" altLang="en-US" b="1" dirty="0">
                <a:solidFill>
                  <a:schemeClr val="tx1"/>
                </a:solidFill>
              </a:rPr>
              <a:t>            </a:t>
            </a:r>
            <a:r>
              <a:rPr lang="en-US" altLang="zh-CN" b="1" dirty="0">
                <a:solidFill>
                  <a:schemeClr val="tx1"/>
                </a:solidFill>
              </a:rPr>
              <a:t>p=</a:t>
            </a:r>
            <a:r>
              <a:rPr lang="en-US" altLang="zh-CN" b="1" dirty="0" err="1">
                <a:solidFill>
                  <a:schemeClr val="tx1"/>
                </a:solidFill>
              </a:rPr>
              <a:t>p.left</a:t>
            </a:r>
            <a:r>
              <a:rPr lang="en-US" altLang="zh-CN" b="1" dirty="0">
                <a:solidFill>
                  <a:schemeClr val="tx1"/>
                </a:solidFill>
              </a:rPr>
              <a:t>; //</a:t>
            </a:r>
            <a:r>
              <a:rPr lang="zh-CN" altLang="en-US" b="1" dirty="0">
                <a:solidFill>
                  <a:schemeClr val="tx1"/>
                </a:solidFill>
              </a:rPr>
              <a:t>左孩子是</a:t>
            </a:r>
            <a:r>
              <a:rPr lang="en-US" altLang="zh-CN" b="1" dirty="0">
                <a:solidFill>
                  <a:schemeClr val="tx1"/>
                </a:solidFill>
              </a:rPr>
              <a:t>p</a:t>
            </a:r>
            <a:r>
              <a:rPr lang="zh-CN" altLang="en-US" b="1" dirty="0">
                <a:solidFill>
                  <a:schemeClr val="tx1"/>
                </a:solidFill>
              </a:rPr>
              <a:t>的前驱结点</a:t>
            </a:r>
          </a:p>
          <a:p>
            <a:pPr>
              <a:defRPr/>
            </a:pPr>
            <a:r>
              <a:rPr lang="zh-CN" altLang="en-US" b="1" dirty="0">
                <a:solidFill>
                  <a:schemeClr val="tx1"/>
                </a:solidFill>
              </a:rPr>
              <a:t>        </a:t>
            </a:r>
            <a:r>
              <a:rPr lang="en-US" altLang="zh-CN" b="1" dirty="0">
                <a:solidFill>
                  <a:schemeClr val="tx1"/>
                </a:solidFill>
              </a:rPr>
              <a:t>}</a:t>
            </a:r>
          </a:p>
          <a:p>
            <a:pPr>
              <a:defRPr/>
            </a:pPr>
            <a:r>
              <a:rPr lang="en-US" altLang="zh-CN" b="1" dirty="0">
                <a:solidFill>
                  <a:schemeClr val="tx1"/>
                </a:solidFill>
              </a:rPr>
              <a:t>        return p;</a:t>
            </a:r>
          </a:p>
          <a:p>
            <a:pPr>
              <a:defRPr/>
            </a:pPr>
            <a:r>
              <a:rPr lang="en-US" altLang="zh-CN" b="1" dirty="0">
                <a:solidFill>
                  <a:schemeClr val="tx1"/>
                </a:solidFill>
              </a:rPr>
              <a:t>    }</a:t>
            </a:r>
            <a:endParaRPr lang="zh-CN" altLang="en-US" b="1" dirty="0">
              <a:solidFill>
                <a:schemeClr val="tx1"/>
              </a:solidFill>
            </a:endParaRPr>
          </a:p>
        </p:txBody>
      </p:sp>
      <p:sp>
        <p:nvSpPr>
          <p:cNvPr id="2" name="灯片编号占位符 1">
            <a:extLst>
              <a:ext uri="{FF2B5EF4-FFF2-40B4-BE49-F238E27FC236}">
                <a16:creationId xmlns:a16="http://schemas.microsoft.com/office/drawing/2014/main" id="{DC6805A3-7888-4A6F-A8B6-D0DA239D1AC0}"/>
              </a:ext>
            </a:extLst>
          </p:cNvPr>
          <p:cNvSpPr>
            <a:spLocks noGrp="1"/>
          </p:cNvSpPr>
          <p:nvPr>
            <p:ph type="sldNum" sz="quarter" idx="12"/>
          </p:nvPr>
        </p:nvSpPr>
        <p:spPr/>
        <p:txBody>
          <a:bodyPr/>
          <a:lstStyle/>
          <a:p>
            <a:fld id="{43395A8B-0B77-4D91-93A1-E00555122DC8}" type="slidenum">
              <a:rPr lang="zh-CN" altLang="en-US" smtClean="0"/>
              <a:pPr/>
              <a:t>126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45F69877-F491-4121-AEEF-846386CC37AA}"/>
              </a:ext>
            </a:extLst>
          </p:cNvPr>
          <p:cNvSpPr>
            <a:spLocks noGrp="1" noChangeArrowheads="1"/>
          </p:cNvSpPr>
          <p:nvPr>
            <p:ph type="title"/>
          </p:nvPr>
        </p:nvSpPr>
        <p:spPr/>
        <p:txBody>
          <a:bodyPr/>
          <a:lstStyle/>
          <a:p>
            <a:pPr eaLnBrk="1" hangingPunct="1"/>
            <a:r>
              <a:rPr lang="en-US" altLang="zh-CN" sz="4000"/>
              <a:t>5.</a:t>
            </a:r>
            <a:r>
              <a:rPr lang="zh-CN" altLang="en-US" sz="4000"/>
              <a:t>后根次序遍历中序线索二叉树 </a:t>
            </a:r>
          </a:p>
        </p:txBody>
      </p:sp>
      <p:pic>
        <p:nvPicPr>
          <p:cNvPr id="113667" name="Picture 4" descr="6D26">
            <a:extLst>
              <a:ext uri="{FF2B5EF4-FFF2-40B4-BE49-F238E27FC236}">
                <a16:creationId xmlns:a16="http://schemas.microsoft.com/office/drawing/2014/main" id="{F07A479D-B49D-486C-8520-82A9666D40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2133600"/>
            <a:ext cx="6029325"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8F0DDA9D-70EA-4FC2-8838-3BFFF846D2B3}"/>
              </a:ext>
            </a:extLst>
          </p:cNvPr>
          <p:cNvSpPr txBox="1">
            <a:spLocks noChangeArrowheads="1"/>
          </p:cNvSpPr>
          <p:nvPr/>
        </p:nvSpPr>
        <p:spPr bwMode="auto">
          <a:xfrm>
            <a:off x="1071563" y="5572125"/>
            <a:ext cx="6072187" cy="95408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t>后根序列倒序：</a:t>
            </a:r>
            <a:r>
              <a:rPr lang="en-US" altLang="zh-CN" sz="2800" dirty="0"/>
              <a:t>ACKFHBEGD</a:t>
            </a:r>
          </a:p>
          <a:p>
            <a:pPr eaLnBrk="1" hangingPunct="1"/>
            <a:r>
              <a:rPr lang="en-US" altLang="zh-CN" sz="2800" dirty="0"/>
              <a:t>        </a:t>
            </a:r>
            <a:r>
              <a:rPr lang="zh-CN" altLang="en-US" sz="2800" dirty="0"/>
              <a:t>后根序列：</a:t>
            </a:r>
            <a:r>
              <a:rPr lang="en-US" altLang="zh-CN" sz="2800" dirty="0"/>
              <a:t>DGEBHFKCA</a:t>
            </a:r>
            <a:endParaRPr lang="zh-CN" altLang="en-US" sz="2800" dirty="0"/>
          </a:p>
        </p:txBody>
      </p:sp>
      <p:sp>
        <p:nvSpPr>
          <p:cNvPr id="2" name="灯片编号占位符 1">
            <a:extLst>
              <a:ext uri="{FF2B5EF4-FFF2-40B4-BE49-F238E27FC236}">
                <a16:creationId xmlns:a16="http://schemas.microsoft.com/office/drawing/2014/main" id="{FE974F8E-2BBA-4518-8D59-65D92BC68413}"/>
              </a:ext>
            </a:extLst>
          </p:cNvPr>
          <p:cNvSpPr>
            <a:spLocks noGrp="1"/>
          </p:cNvSpPr>
          <p:nvPr>
            <p:ph type="sldNum" sz="quarter" idx="12"/>
          </p:nvPr>
        </p:nvSpPr>
        <p:spPr/>
        <p:txBody>
          <a:bodyPr/>
          <a:lstStyle/>
          <a:p>
            <a:fld id="{43395A8B-0B77-4D91-93A1-E00555122DC8}" type="slidenum">
              <a:rPr lang="zh-CN" altLang="en-US" smtClean="0"/>
              <a:pPr/>
              <a:t>127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9AA6E26D-41EB-450D-8345-F11DDAA4B865}"/>
              </a:ext>
            </a:extLst>
          </p:cNvPr>
          <p:cNvSpPr>
            <a:spLocks noGrp="1" noChangeArrowheads="1"/>
          </p:cNvSpPr>
          <p:nvPr>
            <p:ph type="title"/>
          </p:nvPr>
        </p:nvSpPr>
        <p:spPr>
          <a:xfrm>
            <a:off x="858838" y="1196975"/>
            <a:ext cx="7848600" cy="609600"/>
          </a:xfrm>
        </p:spPr>
        <p:txBody>
          <a:bodyPr/>
          <a:lstStyle/>
          <a:p>
            <a:r>
              <a:rPr lang="en-US" altLang="zh-CN" sz="4000" dirty="0">
                <a:solidFill>
                  <a:schemeClr val="bg2"/>
                </a:solidFill>
                <a:latin typeface="楷体_GB2312" pitchFamily="49" charset="-122"/>
                <a:ea typeface="楷体_GB2312" pitchFamily="49" charset="-122"/>
              </a:rPr>
              <a:t>6.5</a:t>
            </a:r>
            <a:r>
              <a:rPr lang="zh-CN" altLang="en-US" sz="4000" dirty="0">
                <a:solidFill>
                  <a:schemeClr val="bg2"/>
                </a:solidFill>
                <a:latin typeface="楷体_GB2312" pitchFamily="49" charset="-122"/>
                <a:ea typeface="楷体_GB2312" pitchFamily="49" charset="-122"/>
              </a:rPr>
              <a:t>哈夫曼编码</a:t>
            </a:r>
            <a:br>
              <a:rPr lang="en-US" altLang="zh-CN" sz="4000" dirty="0">
                <a:solidFill>
                  <a:schemeClr val="bg2"/>
                </a:solidFill>
                <a:latin typeface="楷体_GB2312" pitchFamily="49" charset="-122"/>
                <a:ea typeface="楷体_GB2312" pitchFamily="49" charset="-122"/>
              </a:rPr>
            </a:br>
            <a:r>
              <a:rPr lang="zh-CN" altLang="en-US" sz="4000" dirty="0">
                <a:solidFill>
                  <a:schemeClr val="bg2"/>
                </a:solidFill>
                <a:latin typeface="楷体_GB2312" pitchFamily="49" charset="-122"/>
                <a:ea typeface="楷体_GB2312" pitchFamily="49" charset="-122"/>
              </a:rPr>
              <a:t>与哈夫曼树（</a:t>
            </a:r>
            <a:r>
              <a:rPr lang="en-US" altLang="zh-CN" sz="4000" dirty="0" err="1">
                <a:solidFill>
                  <a:schemeClr val="bg2"/>
                </a:solidFill>
                <a:latin typeface="楷体_GB2312" pitchFamily="49" charset="-122"/>
                <a:ea typeface="楷体_GB2312" pitchFamily="49" charset="-122"/>
              </a:rPr>
              <a:t>Hufaman</a:t>
            </a:r>
            <a:r>
              <a:rPr lang="zh-CN" altLang="en-US" sz="4000" dirty="0">
                <a:solidFill>
                  <a:schemeClr val="bg2"/>
                </a:solidFill>
                <a:latin typeface="楷体_GB2312" pitchFamily="49" charset="-122"/>
                <a:ea typeface="楷体_GB2312" pitchFamily="49" charset="-122"/>
              </a:rPr>
              <a:t>树）</a:t>
            </a:r>
          </a:p>
        </p:txBody>
      </p:sp>
      <p:sp>
        <p:nvSpPr>
          <p:cNvPr id="115716" name="Text Box 6">
            <a:extLst>
              <a:ext uri="{FF2B5EF4-FFF2-40B4-BE49-F238E27FC236}">
                <a16:creationId xmlns:a16="http://schemas.microsoft.com/office/drawing/2014/main" id="{CAEFAC76-2BE7-42B1-9CA0-205A5A78ADA1}"/>
              </a:ext>
            </a:extLst>
          </p:cNvPr>
          <p:cNvSpPr txBox="1">
            <a:spLocks noChangeArrowheads="1"/>
          </p:cNvSpPr>
          <p:nvPr/>
        </p:nvSpPr>
        <p:spPr bwMode="auto">
          <a:xfrm>
            <a:off x="1522413" y="-14288"/>
            <a:ext cx="7051675" cy="701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sz="4000" b="1" dirty="0">
                <a:solidFill>
                  <a:schemeClr val="bg1"/>
                </a:solidFill>
              </a:rPr>
              <a:t>6.7    </a:t>
            </a:r>
            <a:r>
              <a:rPr lang="zh-CN" altLang="en-US" sz="4000" b="1" dirty="0">
                <a:solidFill>
                  <a:schemeClr val="bg1"/>
                </a:solidFill>
              </a:rPr>
              <a:t>哈夫曼树及哈夫曼编码</a:t>
            </a:r>
          </a:p>
        </p:txBody>
      </p:sp>
      <p:sp>
        <p:nvSpPr>
          <p:cNvPr id="115718" name="灯片编号占位符 2">
            <a:extLst>
              <a:ext uri="{FF2B5EF4-FFF2-40B4-BE49-F238E27FC236}">
                <a16:creationId xmlns:a16="http://schemas.microsoft.com/office/drawing/2014/main" id="{0D48040C-64C9-435D-85E1-A52C7090ED07}"/>
              </a:ext>
            </a:extLst>
          </p:cNvPr>
          <p:cNvSpPr>
            <a:spLocks noGrp="1"/>
          </p:cNvSpPr>
          <p:nvPr>
            <p:ph type="sldNum" sz="quarter" idx="12"/>
          </p:nvPr>
        </p:nvSpPr>
        <p:spPr>
          <a:xfrm>
            <a:off x="7204075" y="6669360"/>
            <a:ext cx="1907877" cy="18864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B3BE40C7-7ED6-4586-954E-6BD24F8B85EF}" type="slidenum">
              <a:rPr lang="ko-KR" altLang="en-US" sz="1200">
                <a:latin typeface="Verdana" panose="020B0604030504040204" pitchFamily="34" charset="0"/>
              </a:rPr>
              <a:pPr algn="ctr" eaLnBrk="1" hangingPunct="1"/>
              <a:t>128</a:t>
            </a:fld>
            <a:endParaRPr lang="en-US" altLang="ko-KR" sz="1200" dirty="0">
              <a:latin typeface="Verdana" panose="020B0604030504040204" pitchFamily="34" charset="0"/>
            </a:endParaRPr>
          </a:p>
        </p:txBody>
      </p:sp>
      <p:sp>
        <p:nvSpPr>
          <p:cNvPr id="3" name="文本框 2">
            <a:extLst>
              <a:ext uri="{FF2B5EF4-FFF2-40B4-BE49-F238E27FC236}">
                <a16:creationId xmlns:a16="http://schemas.microsoft.com/office/drawing/2014/main" id="{CFAD52AB-0C76-40C2-9576-8BC1FBF2A22C}"/>
              </a:ext>
            </a:extLst>
          </p:cNvPr>
          <p:cNvSpPr txBox="1"/>
          <p:nvPr/>
        </p:nvSpPr>
        <p:spPr>
          <a:xfrm>
            <a:off x="586297" y="2310861"/>
            <a:ext cx="8393682" cy="175432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en-US" altLang="zh-CN" sz="3600" dirty="0"/>
              <a:t>1.</a:t>
            </a:r>
            <a:r>
              <a:rPr lang="zh-CN" altLang="en-US" sz="3600" dirty="0"/>
              <a:t>什么是</a:t>
            </a:r>
            <a:r>
              <a:rPr lang="en-US" altLang="zh-CN" sz="3600" dirty="0"/>
              <a:t>Huffman</a:t>
            </a:r>
            <a:r>
              <a:rPr lang="zh-CN" altLang="en-US" sz="3600" dirty="0"/>
              <a:t>编码？</a:t>
            </a:r>
            <a:endParaRPr lang="en-US" altLang="zh-CN" sz="3600" dirty="0"/>
          </a:p>
          <a:p>
            <a:r>
              <a:rPr lang="en-US" altLang="zh-CN" sz="3600" dirty="0"/>
              <a:t>2.</a:t>
            </a:r>
            <a:r>
              <a:rPr lang="zh-CN" altLang="en-US" sz="3600" dirty="0"/>
              <a:t>为什么介绍</a:t>
            </a:r>
            <a:r>
              <a:rPr lang="en-US" altLang="zh-CN" sz="3600" dirty="0" err="1"/>
              <a:t>Haffman</a:t>
            </a:r>
            <a:r>
              <a:rPr lang="zh-CN" altLang="en-US" sz="3600" dirty="0"/>
              <a:t>编码？有什么用处？</a:t>
            </a:r>
            <a:endParaRPr lang="en-US" altLang="zh-CN" sz="3600" dirty="0"/>
          </a:p>
          <a:p>
            <a:r>
              <a:rPr lang="en-US" altLang="zh-CN" sz="3600" dirty="0"/>
              <a:t>3.Hummfan</a:t>
            </a:r>
            <a:r>
              <a:rPr lang="zh-CN" altLang="en-US" sz="3600" dirty="0"/>
              <a:t>树有没有特点？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9AA6E26D-41EB-450D-8345-F11DDAA4B865}"/>
              </a:ext>
            </a:extLst>
          </p:cNvPr>
          <p:cNvSpPr>
            <a:spLocks noGrp="1" noChangeArrowheads="1"/>
          </p:cNvSpPr>
          <p:nvPr>
            <p:ph type="title"/>
          </p:nvPr>
        </p:nvSpPr>
        <p:spPr>
          <a:xfrm>
            <a:off x="858838" y="1196975"/>
            <a:ext cx="7848600" cy="609600"/>
          </a:xfrm>
        </p:spPr>
        <p:txBody>
          <a:bodyPr/>
          <a:lstStyle/>
          <a:p>
            <a:r>
              <a:rPr lang="en-US" altLang="zh-CN" sz="4000" dirty="0">
                <a:solidFill>
                  <a:schemeClr val="bg2"/>
                </a:solidFill>
                <a:latin typeface="楷体_GB2312" pitchFamily="49" charset="-122"/>
                <a:ea typeface="楷体_GB2312" pitchFamily="49" charset="-122"/>
              </a:rPr>
              <a:t>6.5</a:t>
            </a:r>
            <a:r>
              <a:rPr lang="zh-CN" altLang="en-US" sz="4000" dirty="0">
                <a:solidFill>
                  <a:schemeClr val="bg2"/>
                </a:solidFill>
                <a:latin typeface="楷体_GB2312" pitchFamily="49" charset="-122"/>
                <a:ea typeface="楷体_GB2312" pitchFamily="49" charset="-122"/>
              </a:rPr>
              <a:t>哈夫曼编码</a:t>
            </a:r>
            <a:br>
              <a:rPr lang="en-US" altLang="zh-CN" sz="4000" dirty="0">
                <a:solidFill>
                  <a:schemeClr val="bg2"/>
                </a:solidFill>
                <a:latin typeface="楷体_GB2312" pitchFamily="49" charset="-122"/>
                <a:ea typeface="楷体_GB2312" pitchFamily="49" charset="-122"/>
              </a:rPr>
            </a:br>
            <a:r>
              <a:rPr lang="zh-CN" altLang="en-US" sz="4000" dirty="0">
                <a:solidFill>
                  <a:schemeClr val="bg2"/>
                </a:solidFill>
                <a:latin typeface="楷体_GB2312" pitchFamily="49" charset="-122"/>
                <a:ea typeface="楷体_GB2312" pitchFamily="49" charset="-122"/>
              </a:rPr>
              <a:t>与哈夫曼树（</a:t>
            </a:r>
            <a:r>
              <a:rPr lang="en-US" altLang="zh-CN" sz="4000" dirty="0" err="1">
                <a:solidFill>
                  <a:schemeClr val="bg2"/>
                </a:solidFill>
                <a:latin typeface="楷体_GB2312" pitchFamily="49" charset="-122"/>
                <a:ea typeface="楷体_GB2312" pitchFamily="49" charset="-122"/>
              </a:rPr>
              <a:t>Hufaman</a:t>
            </a:r>
            <a:r>
              <a:rPr lang="zh-CN" altLang="en-US" sz="4000" dirty="0">
                <a:solidFill>
                  <a:schemeClr val="bg2"/>
                </a:solidFill>
                <a:latin typeface="楷体_GB2312" pitchFamily="49" charset="-122"/>
                <a:ea typeface="楷体_GB2312" pitchFamily="49" charset="-122"/>
              </a:rPr>
              <a:t>树）</a:t>
            </a:r>
          </a:p>
        </p:txBody>
      </p:sp>
      <p:sp>
        <p:nvSpPr>
          <p:cNvPr id="115716" name="Text Box 6">
            <a:extLst>
              <a:ext uri="{FF2B5EF4-FFF2-40B4-BE49-F238E27FC236}">
                <a16:creationId xmlns:a16="http://schemas.microsoft.com/office/drawing/2014/main" id="{CAEFAC76-2BE7-42B1-9CA0-205A5A78ADA1}"/>
              </a:ext>
            </a:extLst>
          </p:cNvPr>
          <p:cNvSpPr txBox="1">
            <a:spLocks noChangeArrowheads="1"/>
          </p:cNvSpPr>
          <p:nvPr/>
        </p:nvSpPr>
        <p:spPr bwMode="auto">
          <a:xfrm>
            <a:off x="1522413" y="-14288"/>
            <a:ext cx="7051675" cy="701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sz="4000" b="1" dirty="0">
                <a:solidFill>
                  <a:schemeClr val="bg1"/>
                </a:solidFill>
              </a:rPr>
              <a:t>6.7    </a:t>
            </a:r>
            <a:r>
              <a:rPr lang="zh-CN" altLang="en-US" sz="4000" b="1" dirty="0">
                <a:solidFill>
                  <a:schemeClr val="bg1"/>
                </a:solidFill>
              </a:rPr>
              <a:t>哈夫曼树及哈夫曼编码</a:t>
            </a:r>
          </a:p>
        </p:txBody>
      </p:sp>
      <p:sp>
        <p:nvSpPr>
          <p:cNvPr id="115718" name="灯片编号占位符 2">
            <a:extLst>
              <a:ext uri="{FF2B5EF4-FFF2-40B4-BE49-F238E27FC236}">
                <a16:creationId xmlns:a16="http://schemas.microsoft.com/office/drawing/2014/main" id="{0D48040C-64C9-435D-85E1-A52C7090ED07}"/>
              </a:ext>
            </a:extLst>
          </p:cNvPr>
          <p:cNvSpPr>
            <a:spLocks noGrp="1"/>
          </p:cNvSpPr>
          <p:nvPr>
            <p:ph type="sldNum" sz="quarter" idx="12"/>
          </p:nvPr>
        </p:nvSpPr>
        <p:spPr>
          <a:xfrm>
            <a:off x="7204075" y="6669360"/>
            <a:ext cx="1907877" cy="18864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B3BE40C7-7ED6-4586-954E-6BD24F8B85EF}" type="slidenum">
              <a:rPr lang="ko-KR" altLang="en-US" sz="1200">
                <a:latin typeface="Verdana" panose="020B0604030504040204" pitchFamily="34" charset="0"/>
              </a:rPr>
              <a:pPr algn="ctr" eaLnBrk="1" hangingPunct="1"/>
              <a:t>129</a:t>
            </a:fld>
            <a:endParaRPr lang="en-US" altLang="ko-KR" sz="1200" dirty="0">
              <a:latin typeface="Verdana" panose="020B0604030504040204" pitchFamily="34" charset="0"/>
            </a:endParaRPr>
          </a:p>
        </p:txBody>
      </p:sp>
      <p:sp>
        <p:nvSpPr>
          <p:cNvPr id="3" name="文本框 2">
            <a:extLst>
              <a:ext uri="{FF2B5EF4-FFF2-40B4-BE49-F238E27FC236}">
                <a16:creationId xmlns:a16="http://schemas.microsoft.com/office/drawing/2014/main" id="{CFAD52AB-0C76-40C2-9576-8BC1FBF2A22C}"/>
              </a:ext>
            </a:extLst>
          </p:cNvPr>
          <p:cNvSpPr txBox="1"/>
          <p:nvPr/>
        </p:nvSpPr>
        <p:spPr>
          <a:xfrm>
            <a:off x="734012" y="2145045"/>
            <a:ext cx="7973426" cy="452431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r>
              <a:rPr lang="zh-CN" altLang="en-US" sz="3600" dirty="0"/>
              <a:t>为什么介绍</a:t>
            </a:r>
            <a:r>
              <a:rPr lang="en-US" altLang="zh-CN" sz="3600" dirty="0" err="1"/>
              <a:t>Haffman</a:t>
            </a:r>
            <a:r>
              <a:rPr lang="zh-CN" altLang="en-US" sz="3600" dirty="0"/>
              <a:t>编码？有什么用处？</a:t>
            </a:r>
            <a:endParaRPr lang="en-US" altLang="zh-CN" sz="3600" dirty="0"/>
          </a:p>
          <a:p>
            <a:r>
              <a:rPr lang="zh-CN" altLang="en-US" sz="3600" dirty="0"/>
              <a:t>目前常用的图像、音频、视频等数据量很大，需要采用</a:t>
            </a:r>
            <a:r>
              <a:rPr lang="zh-CN" altLang="en-US" sz="3600" dirty="0">
                <a:solidFill>
                  <a:srgbClr val="FF0000"/>
                </a:solidFill>
              </a:rPr>
              <a:t>数据压缩技术</a:t>
            </a:r>
            <a:r>
              <a:rPr lang="zh-CN" altLang="en-US" sz="3600" dirty="0"/>
              <a:t>来实现存储和传输。</a:t>
            </a:r>
            <a:endParaRPr lang="en-US" altLang="zh-CN" sz="3600" dirty="0"/>
          </a:p>
          <a:p>
            <a:r>
              <a:rPr lang="zh-CN" altLang="en-US" sz="3600" dirty="0"/>
              <a:t>数据压缩技术：</a:t>
            </a:r>
            <a:endParaRPr lang="en-US" altLang="zh-CN" sz="3600" dirty="0"/>
          </a:p>
          <a:p>
            <a:r>
              <a:rPr lang="en-US" altLang="zh-CN" sz="3600" dirty="0"/>
              <a:t>              </a:t>
            </a:r>
            <a:r>
              <a:rPr lang="zh-CN" altLang="en-US" sz="3600" dirty="0">
                <a:solidFill>
                  <a:srgbClr val="FF0000"/>
                </a:solidFill>
              </a:rPr>
              <a:t>编码</a:t>
            </a:r>
            <a:r>
              <a:rPr lang="zh-CN" altLang="en-US" sz="3600" dirty="0"/>
              <a:t>：进行压缩；</a:t>
            </a:r>
            <a:endParaRPr lang="en-US" altLang="zh-CN" sz="3600" dirty="0"/>
          </a:p>
          <a:p>
            <a:r>
              <a:rPr lang="en-US" altLang="zh-CN" sz="3600" dirty="0"/>
              <a:t>              </a:t>
            </a:r>
            <a:r>
              <a:rPr lang="zh-CN" altLang="en-US" sz="3600" dirty="0">
                <a:solidFill>
                  <a:srgbClr val="FF0000"/>
                </a:solidFill>
              </a:rPr>
              <a:t>解码</a:t>
            </a:r>
            <a:r>
              <a:rPr lang="zh-CN" altLang="en-US" sz="3600" dirty="0"/>
              <a:t>：解压缩；</a:t>
            </a:r>
            <a:endParaRPr lang="en-US" altLang="zh-CN" sz="3600" dirty="0"/>
          </a:p>
          <a:p>
            <a:r>
              <a:rPr lang="en-US" altLang="zh-CN" sz="3600" dirty="0"/>
              <a:t>Huffman</a:t>
            </a:r>
            <a:r>
              <a:rPr lang="zh-CN" altLang="en-US" sz="3600" dirty="0"/>
              <a:t>编码就是数据压缩技术。</a:t>
            </a:r>
          </a:p>
        </p:txBody>
      </p:sp>
    </p:spTree>
    <p:extLst>
      <p:ext uri="{BB962C8B-B14F-4D97-AF65-F5344CB8AC3E}">
        <p14:creationId xmlns:p14="http://schemas.microsoft.com/office/powerpoint/2010/main" val="4165228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23FC3E2C-6987-4A7A-8F80-EB6DA43FAD2A}"/>
              </a:ext>
            </a:extLst>
          </p:cNvPr>
          <p:cNvSpPr>
            <a:spLocks noGrp="1"/>
          </p:cNvSpPr>
          <p:nvPr>
            <p:ph type="title"/>
          </p:nvPr>
        </p:nvSpPr>
        <p:spPr/>
        <p:txBody>
          <a:bodyPr/>
          <a:lstStyle/>
          <a:p>
            <a:r>
              <a:rPr lang="en-US" altLang="zh-CN"/>
              <a:t>6.1.3   </a:t>
            </a:r>
            <a:r>
              <a:rPr lang="zh-CN" altLang="en-US"/>
              <a:t>树的表示法</a:t>
            </a:r>
          </a:p>
        </p:txBody>
      </p:sp>
      <p:sp>
        <p:nvSpPr>
          <p:cNvPr id="3" name="内容占位符 2">
            <a:extLst>
              <a:ext uri="{FF2B5EF4-FFF2-40B4-BE49-F238E27FC236}">
                <a16:creationId xmlns:a16="http://schemas.microsoft.com/office/drawing/2014/main" id="{CEF0E2AA-665E-4547-8AA1-45B6E0DB2F9B}"/>
              </a:ext>
            </a:extLst>
          </p:cNvPr>
          <p:cNvSpPr>
            <a:spLocks noGrp="1"/>
          </p:cNvSpPr>
          <p:nvPr>
            <p:ph idx="1"/>
          </p:nvPr>
        </p:nvSpPr>
        <p:spPr>
          <a:xfrm>
            <a:off x="285750" y="1857375"/>
            <a:ext cx="8674100" cy="4786313"/>
          </a:xfrm>
        </p:spPr>
        <p:txBody>
          <a:bodyPr/>
          <a:lstStyle/>
          <a:p>
            <a:pPr marL="0" indent="446088">
              <a:buFont typeface="Wingdings" panose="05000000000000000000" pitchFamily="2" charset="2"/>
              <a:buNone/>
              <a:defRPr/>
            </a:pPr>
            <a:r>
              <a:rPr lang="zh-CN" altLang="en-US" dirty="0"/>
              <a:t>树结构的</a:t>
            </a:r>
            <a:r>
              <a:rPr lang="zh-CN" altLang="en-US" dirty="0">
                <a:solidFill>
                  <a:srgbClr val="FF0000"/>
                </a:solidFill>
              </a:rPr>
              <a:t>逻辑特征</a:t>
            </a:r>
            <a:r>
              <a:rPr lang="zh-CN" altLang="en-US" dirty="0"/>
              <a:t>可用树中结点之间的父子关系来描述：</a:t>
            </a:r>
            <a:endParaRPr lang="en-US" altLang="zh-CN" dirty="0"/>
          </a:p>
          <a:p>
            <a:pPr marL="0" indent="446088">
              <a:buFont typeface="Arial" pitchFamily="34" charset="0"/>
              <a:buChar char="•"/>
              <a:defRPr/>
            </a:pPr>
            <a:r>
              <a:rPr lang="zh-CN" altLang="en-US" dirty="0"/>
              <a:t>树中</a:t>
            </a:r>
            <a:r>
              <a:rPr lang="zh-CN" altLang="en-US" dirty="0">
                <a:solidFill>
                  <a:srgbClr val="003399"/>
                </a:solidFill>
              </a:rPr>
              <a:t>任一结点</a:t>
            </a:r>
            <a:r>
              <a:rPr lang="zh-CN" altLang="en-US" dirty="0"/>
              <a:t>可以</a:t>
            </a:r>
            <a:r>
              <a:rPr lang="zh-CN" altLang="en-US" dirty="0">
                <a:solidFill>
                  <a:srgbClr val="003399"/>
                </a:solidFill>
              </a:rPr>
              <a:t>有零个或多个孩子 </a:t>
            </a:r>
            <a:r>
              <a:rPr lang="en-US" altLang="zh-CN" dirty="0"/>
              <a:t>(</a:t>
            </a:r>
            <a:r>
              <a:rPr lang="zh-CN" altLang="en-US" u="sng" dirty="0">
                <a:solidFill>
                  <a:srgbClr val="003399"/>
                </a:solidFill>
              </a:rPr>
              <a:t>后继</a:t>
            </a:r>
            <a:r>
              <a:rPr lang="en-US" altLang="zh-CN" dirty="0"/>
              <a:t>)</a:t>
            </a:r>
            <a:r>
              <a:rPr lang="zh-CN" altLang="en-US" dirty="0"/>
              <a:t>结点，但</a:t>
            </a:r>
            <a:r>
              <a:rPr lang="zh-CN" altLang="en-US" u="sng" dirty="0">
                <a:solidFill>
                  <a:srgbClr val="003399"/>
                </a:solidFill>
              </a:rPr>
              <a:t>只能</a:t>
            </a:r>
            <a:r>
              <a:rPr lang="zh-CN" altLang="en-US" dirty="0">
                <a:solidFill>
                  <a:srgbClr val="003399"/>
                </a:solidFill>
              </a:rPr>
              <a:t>有一个双亲 </a:t>
            </a:r>
            <a:r>
              <a:rPr lang="en-US" altLang="zh-CN" dirty="0"/>
              <a:t>(</a:t>
            </a:r>
            <a:r>
              <a:rPr lang="zh-CN" altLang="en-US" dirty="0"/>
              <a:t>即</a:t>
            </a:r>
            <a:r>
              <a:rPr lang="zh-CN" altLang="en-US" u="sng" dirty="0">
                <a:solidFill>
                  <a:srgbClr val="003399"/>
                </a:solidFill>
              </a:rPr>
              <a:t>前驱</a:t>
            </a:r>
            <a:r>
              <a:rPr lang="en-US" altLang="zh-CN" dirty="0"/>
              <a:t>)</a:t>
            </a:r>
            <a:r>
              <a:rPr lang="zh-CN" altLang="en-US" dirty="0"/>
              <a:t>结点</a:t>
            </a:r>
            <a:r>
              <a:rPr lang="en-US" altLang="zh-CN" dirty="0"/>
              <a:t>(</a:t>
            </a:r>
            <a:r>
              <a:rPr lang="zh-CN" altLang="en-US" dirty="0"/>
              <a:t>根结点除外</a:t>
            </a:r>
            <a:r>
              <a:rPr lang="en-US" altLang="zh-CN" dirty="0"/>
              <a:t>)</a:t>
            </a:r>
            <a:r>
              <a:rPr lang="zh-CN" altLang="en-US" dirty="0"/>
              <a:t>。</a:t>
            </a:r>
            <a:endParaRPr lang="en-US" altLang="zh-CN" dirty="0"/>
          </a:p>
          <a:p>
            <a:pPr marL="0" indent="446088">
              <a:buFont typeface="Arial" pitchFamily="34" charset="0"/>
              <a:buChar char="•"/>
              <a:defRPr/>
            </a:pPr>
            <a:r>
              <a:rPr lang="zh-CN" altLang="en-US" dirty="0"/>
              <a:t>树中只有</a:t>
            </a:r>
            <a:r>
              <a:rPr lang="zh-CN" altLang="en-US" dirty="0">
                <a:solidFill>
                  <a:srgbClr val="003399"/>
                </a:solidFill>
              </a:rPr>
              <a:t>根结点无前驱结点</a:t>
            </a:r>
            <a:r>
              <a:rPr lang="zh-CN" altLang="en-US" dirty="0"/>
              <a:t>，所有的</a:t>
            </a:r>
            <a:r>
              <a:rPr lang="zh-CN" altLang="en-US" dirty="0">
                <a:solidFill>
                  <a:srgbClr val="003399"/>
                </a:solidFill>
              </a:rPr>
              <a:t>叶子结点都无后继结点</a:t>
            </a:r>
            <a:r>
              <a:rPr lang="zh-CN" altLang="en-US" dirty="0"/>
              <a:t>。</a:t>
            </a:r>
            <a:endParaRPr lang="en-US" altLang="zh-CN" dirty="0"/>
          </a:p>
          <a:p>
            <a:pPr marL="0" indent="446088">
              <a:buFont typeface="Arial" pitchFamily="34" charset="0"/>
              <a:buChar char="•"/>
              <a:defRPr/>
            </a:pPr>
            <a:r>
              <a:rPr lang="zh-CN" altLang="en-US" dirty="0"/>
              <a:t>显然父子关系是非线性的，由此看到</a:t>
            </a:r>
            <a:r>
              <a:rPr lang="zh-CN" altLang="en-US" dirty="0">
                <a:solidFill>
                  <a:srgbClr val="FF0000"/>
                </a:solidFill>
              </a:rPr>
              <a:t>树结构是非线性结构</a:t>
            </a:r>
            <a:r>
              <a:rPr lang="zh-CN" altLang="en-US" dirty="0"/>
              <a:t>。</a:t>
            </a:r>
          </a:p>
          <a:p>
            <a:pPr>
              <a:defRPr/>
            </a:pPr>
            <a:endParaRPr lang="zh-CN" altLang="en-US" dirty="0"/>
          </a:p>
        </p:txBody>
      </p:sp>
      <p:sp>
        <p:nvSpPr>
          <p:cNvPr id="2" name="灯片编号占位符 1">
            <a:extLst>
              <a:ext uri="{FF2B5EF4-FFF2-40B4-BE49-F238E27FC236}">
                <a16:creationId xmlns:a16="http://schemas.microsoft.com/office/drawing/2014/main" id="{214F974E-6C62-4F40-B0D0-F7133DE6F05A}"/>
              </a:ext>
            </a:extLst>
          </p:cNvPr>
          <p:cNvSpPr>
            <a:spLocks noGrp="1"/>
          </p:cNvSpPr>
          <p:nvPr>
            <p:ph type="sldNum" sz="quarter" idx="12"/>
          </p:nvPr>
        </p:nvSpPr>
        <p:spPr/>
        <p:txBody>
          <a:bodyPr/>
          <a:lstStyle/>
          <a:p>
            <a:fld id="{43395A8B-0B77-4D91-93A1-E00555122DC8}" type="slidenum">
              <a:rPr lang="zh-CN" altLang="en-US" smtClean="0"/>
              <a:pPr/>
              <a:t>13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9AA6E26D-41EB-450D-8345-F11DDAA4B865}"/>
              </a:ext>
            </a:extLst>
          </p:cNvPr>
          <p:cNvSpPr>
            <a:spLocks noGrp="1" noChangeArrowheads="1"/>
          </p:cNvSpPr>
          <p:nvPr>
            <p:ph type="title"/>
          </p:nvPr>
        </p:nvSpPr>
        <p:spPr>
          <a:xfrm>
            <a:off x="858838" y="1196975"/>
            <a:ext cx="7848600" cy="609600"/>
          </a:xfrm>
        </p:spPr>
        <p:txBody>
          <a:bodyPr/>
          <a:lstStyle/>
          <a:p>
            <a:r>
              <a:rPr lang="en-US" altLang="zh-CN" sz="4000">
                <a:solidFill>
                  <a:schemeClr val="bg2"/>
                </a:solidFill>
                <a:latin typeface="楷体_GB2312" pitchFamily="49" charset="-122"/>
                <a:ea typeface="楷体_GB2312" pitchFamily="49" charset="-122"/>
              </a:rPr>
              <a:t>6.5</a:t>
            </a:r>
            <a:r>
              <a:rPr lang="zh-CN" altLang="en-US" sz="4000">
                <a:solidFill>
                  <a:schemeClr val="bg2"/>
                </a:solidFill>
                <a:latin typeface="楷体_GB2312" pitchFamily="49" charset="-122"/>
                <a:ea typeface="楷体_GB2312" pitchFamily="49" charset="-122"/>
              </a:rPr>
              <a:t>哈夫曼编码与哈夫曼树</a:t>
            </a:r>
          </a:p>
        </p:txBody>
      </p:sp>
      <p:sp>
        <p:nvSpPr>
          <p:cNvPr id="115715" name="Rectangle 3">
            <a:extLst>
              <a:ext uri="{FF2B5EF4-FFF2-40B4-BE49-F238E27FC236}">
                <a16:creationId xmlns:a16="http://schemas.microsoft.com/office/drawing/2014/main" id="{0D609967-8481-435B-B50D-FFD9881CA9BE}"/>
              </a:ext>
            </a:extLst>
          </p:cNvPr>
          <p:cNvSpPr>
            <a:spLocks noGrp="1" noChangeArrowheads="1"/>
          </p:cNvSpPr>
          <p:nvPr>
            <p:ph type="body" idx="1"/>
          </p:nvPr>
        </p:nvSpPr>
        <p:spPr>
          <a:xfrm>
            <a:off x="609600" y="2017713"/>
            <a:ext cx="8345488" cy="4114800"/>
          </a:xfrm>
        </p:spPr>
        <p:txBody>
          <a:bodyPr/>
          <a:lstStyle/>
          <a:p>
            <a:pPr>
              <a:buFont typeface="Wingdings" panose="05000000000000000000" pitchFamily="2" charset="2"/>
              <a:buNone/>
            </a:pPr>
            <a:r>
              <a:rPr lang="zh-CN" altLang="en-US" dirty="0">
                <a:solidFill>
                  <a:schemeClr val="bg2"/>
                </a:solidFill>
                <a:latin typeface="宋体" panose="02010600030101010101" pitchFamily="2" charset="-122"/>
              </a:rPr>
              <a:t>1、等长编码与不等长编码</a:t>
            </a:r>
          </a:p>
          <a:p>
            <a:pPr>
              <a:buFont typeface="Wingdings" panose="05000000000000000000" pitchFamily="2" charset="2"/>
              <a:buNone/>
            </a:pPr>
            <a:r>
              <a:rPr lang="zh-CN" altLang="en-US" dirty="0">
                <a:solidFill>
                  <a:schemeClr val="bg2"/>
                </a:solidFill>
                <a:latin typeface="宋体" panose="02010600030101010101" pitchFamily="2" charset="-122"/>
              </a:rPr>
              <a:t>	(1)等长编码：码的位长相等的编码</a:t>
            </a:r>
          </a:p>
          <a:p>
            <a:pPr>
              <a:buFont typeface="Wingdings" panose="05000000000000000000" pitchFamily="2" charset="2"/>
              <a:buNone/>
            </a:pPr>
            <a:r>
              <a:rPr lang="zh-CN" altLang="en-US" dirty="0">
                <a:solidFill>
                  <a:schemeClr val="bg2"/>
                </a:solidFill>
                <a:latin typeface="宋体" panose="02010600030101010101" pitchFamily="2" charset="-122"/>
              </a:rPr>
              <a:t>	   例：  </a:t>
            </a:r>
            <a:r>
              <a:rPr lang="en-US" altLang="zh-CN" dirty="0">
                <a:solidFill>
                  <a:schemeClr val="bg2"/>
                </a:solidFill>
                <a:latin typeface="宋体" panose="02010600030101010101" pitchFamily="2" charset="-122"/>
              </a:rPr>
              <a:t>A ——00</a:t>
            </a:r>
          </a:p>
          <a:p>
            <a:pPr>
              <a:buFont typeface="Wingdings" panose="05000000000000000000" pitchFamily="2" charset="2"/>
              <a:buNone/>
            </a:pPr>
            <a:r>
              <a:rPr lang="en-US" altLang="zh-CN" dirty="0">
                <a:solidFill>
                  <a:schemeClr val="bg2"/>
                </a:solidFill>
                <a:latin typeface="宋体" panose="02010600030101010101" pitchFamily="2" charset="-122"/>
              </a:rPr>
              <a:t>            B ——01</a:t>
            </a:r>
          </a:p>
          <a:p>
            <a:pPr>
              <a:buFont typeface="Wingdings" panose="05000000000000000000" pitchFamily="2" charset="2"/>
              <a:buNone/>
            </a:pPr>
            <a:r>
              <a:rPr lang="en-US" altLang="zh-CN" dirty="0">
                <a:solidFill>
                  <a:schemeClr val="bg2"/>
                </a:solidFill>
                <a:latin typeface="宋体" panose="02010600030101010101" pitchFamily="2" charset="-122"/>
              </a:rPr>
              <a:t>            C ——10</a:t>
            </a:r>
          </a:p>
          <a:p>
            <a:pPr>
              <a:buFont typeface="Wingdings" panose="05000000000000000000" pitchFamily="2" charset="2"/>
              <a:buNone/>
            </a:pPr>
            <a:r>
              <a:rPr lang="en-US" altLang="zh-CN" dirty="0">
                <a:solidFill>
                  <a:schemeClr val="bg2"/>
                </a:solidFill>
                <a:latin typeface="宋体" panose="02010600030101010101" pitchFamily="2" charset="-122"/>
              </a:rPr>
              <a:t>            D ——11</a:t>
            </a:r>
          </a:p>
          <a:p>
            <a:pPr>
              <a:buFont typeface="Wingdings" panose="05000000000000000000" pitchFamily="2" charset="2"/>
              <a:buNone/>
            </a:pPr>
            <a:r>
              <a:rPr lang="en-US" altLang="zh-CN" dirty="0">
                <a:solidFill>
                  <a:schemeClr val="bg2"/>
                </a:solidFill>
                <a:latin typeface="宋体" panose="02010600030101010101" pitchFamily="2" charset="-122"/>
              </a:rPr>
              <a:t>     </a:t>
            </a:r>
            <a:r>
              <a:rPr lang="zh-CN" altLang="en-US" dirty="0">
                <a:solidFill>
                  <a:schemeClr val="bg2"/>
                </a:solidFill>
                <a:latin typeface="宋体" panose="02010600030101010101" pitchFamily="2" charset="-122"/>
              </a:rPr>
              <a:t>特点：编码简单，但传送电文较长</a:t>
            </a:r>
          </a:p>
          <a:p>
            <a:endParaRPr lang="zh-CN" altLang="en-US" dirty="0">
              <a:solidFill>
                <a:schemeClr val="bg2"/>
              </a:solidFill>
              <a:latin typeface="宋体" panose="02010600030101010101" pitchFamily="2" charset="-122"/>
            </a:endParaRPr>
          </a:p>
        </p:txBody>
      </p:sp>
      <p:sp>
        <p:nvSpPr>
          <p:cNvPr id="115716" name="Text Box 6">
            <a:extLst>
              <a:ext uri="{FF2B5EF4-FFF2-40B4-BE49-F238E27FC236}">
                <a16:creationId xmlns:a16="http://schemas.microsoft.com/office/drawing/2014/main" id="{CAEFAC76-2BE7-42B1-9CA0-205A5A78ADA1}"/>
              </a:ext>
            </a:extLst>
          </p:cNvPr>
          <p:cNvSpPr txBox="1">
            <a:spLocks noChangeArrowheads="1"/>
          </p:cNvSpPr>
          <p:nvPr/>
        </p:nvSpPr>
        <p:spPr bwMode="auto">
          <a:xfrm>
            <a:off x="1522413" y="-14288"/>
            <a:ext cx="7051675" cy="701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sz="4000" b="1">
                <a:solidFill>
                  <a:schemeClr val="bg1"/>
                </a:solidFill>
              </a:rPr>
              <a:t>6.7    </a:t>
            </a:r>
            <a:r>
              <a:rPr lang="zh-CN" altLang="en-US" sz="4000" b="1">
                <a:solidFill>
                  <a:schemeClr val="bg1"/>
                </a:solidFill>
              </a:rPr>
              <a:t>哈夫曼树及哈夫曼编码</a:t>
            </a:r>
          </a:p>
        </p:txBody>
      </p:sp>
      <p:sp>
        <p:nvSpPr>
          <p:cNvPr id="115718" name="灯片编号占位符 2">
            <a:extLst>
              <a:ext uri="{FF2B5EF4-FFF2-40B4-BE49-F238E27FC236}">
                <a16:creationId xmlns:a16="http://schemas.microsoft.com/office/drawing/2014/main" id="{0D48040C-64C9-435D-85E1-A52C7090ED07}"/>
              </a:ext>
            </a:extLst>
          </p:cNvPr>
          <p:cNvSpPr>
            <a:spLocks noGrp="1"/>
          </p:cNvSpPr>
          <p:nvPr>
            <p:ph type="sldNum" sz="quarter" idx="12"/>
          </p:nvPr>
        </p:nvSpPr>
        <p:spPr>
          <a:xfrm>
            <a:off x="7204075" y="6669360"/>
            <a:ext cx="1907877" cy="18864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B3BE40C7-7ED6-4586-954E-6BD24F8B85EF}" type="slidenum">
              <a:rPr lang="ko-KR" altLang="en-US" sz="1200">
                <a:latin typeface="Verdana" panose="020B0604030504040204" pitchFamily="34" charset="0"/>
              </a:rPr>
              <a:pPr algn="ctr" eaLnBrk="1" hangingPunct="1"/>
              <a:t>130</a:t>
            </a:fld>
            <a:endParaRPr lang="en-US" altLang="ko-KR" sz="1200" dirty="0">
              <a:latin typeface="Verdana" panose="020B0604030504040204" pitchFamily="34" charset="0"/>
            </a:endParaRPr>
          </a:p>
        </p:txBody>
      </p:sp>
    </p:spTree>
    <p:extLst>
      <p:ext uri="{BB962C8B-B14F-4D97-AF65-F5344CB8AC3E}">
        <p14:creationId xmlns:p14="http://schemas.microsoft.com/office/powerpoint/2010/main" val="383629329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3">
            <a:extLst>
              <a:ext uri="{FF2B5EF4-FFF2-40B4-BE49-F238E27FC236}">
                <a16:creationId xmlns:a16="http://schemas.microsoft.com/office/drawing/2014/main" id="{A39A2BE9-BA0D-4BC4-B989-FDBCF550E06C}"/>
              </a:ext>
            </a:extLst>
          </p:cNvPr>
          <p:cNvSpPr>
            <a:spLocks noGrp="1" noChangeArrowheads="1"/>
          </p:cNvSpPr>
          <p:nvPr>
            <p:ph type="body" idx="1"/>
          </p:nvPr>
        </p:nvSpPr>
        <p:spPr>
          <a:xfrm>
            <a:off x="457200" y="2017713"/>
            <a:ext cx="8497888" cy="4611687"/>
          </a:xfrm>
        </p:spPr>
        <p:txBody>
          <a:bodyPr/>
          <a:lstStyle/>
          <a:p>
            <a:pPr>
              <a:lnSpc>
                <a:spcPct val="90000"/>
              </a:lnSpc>
              <a:buFont typeface="Wingdings" panose="05000000000000000000" pitchFamily="2" charset="2"/>
              <a:buNone/>
            </a:pPr>
            <a:r>
              <a:rPr lang="zh-CN" altLang="en-US" dirty="0">
                <a:solidFill>
                  <a:schemeClr val="bg2"/>
                </a:solidFill>
                <a:latin typeface="宋体" panose="02010600030101010101" pitchFamily="2" charset="-122"/>
              </a:rPr>
              <a:t>(2)不等长编码：码的位长不相同的编码</a:t>
            </a:r>
          </a:p>
          <a:p>
            <a:pPr>
              <a:lnSpc>
                <a:spcPct val="90000"/>
              </a:lnSpc>
              <a:buFont typeface="Wingdings" panose="05000000000000000000" pitchFamily="2" charset="2"/>
              <a:buNone/>
            </a:pPr>
            <a:r>
              <a:rPr lang="zh-CN" altLang="en-US" dirty="0">
                <a:solidFill>
                  <a:schemeClr val="bg2"/>
                </a:solidFill>
                <a:latin typeface="宋体" panose="02010600030101010101" pitchFamily="2" charset="-122"/>
              </a:rPr>
              <a:t>	   例：  </a:t>
            </a:r>
            <a:r>
              <a:rPr lang="en-US" altLang="zh-CN" dirty="0">
                <a:solidFill>
                  <a:schemeClr val="bg2"/>
                </a:solidFill>
                <a:latin typeface="宋体" panose="02010600030101010101" pitchFamily="2" charset="-122"/>
              </a:rPr>
              <a:t>A ——0</a:t>
            </a:r>
          </a:p>
          <a:p>
            <a:pPr>
              <a:lnSpc>
                <a:spcPct val="90000"/>
              </a:lnSpc>
              <a:buFont typeface="Wingdings" panose="05000000000000000000" pitchFamily="2" charset="2"/>
              <a:buNone/>
            </a:pPr>
            <a:r>
              <a:rPr lang="en-US" altLang="zh-CN" dirty="0">
                <a:solidFill>
                  <a:schemeClr val="bg2"/>
                </a:solidFill>
                <a:latin typeface="宋体" panose="02010600030101010101" pitchFamily="2" charset="-122"/>
              </a:rPr>
              <a:t>            B ——1</a:t>
            </a:r>
          </a:p>
          <a:p>
            <a:pPr>
              <a:lnSpc>
                <a:spcPct val="90000"/>
              </a:lnSpc>
              <a:buFont typeface="Wingdings" panose="05000000000000000000" pitchFamily="2" charset="2"/>
              <a:buNone/>
            </a:pPr>
            <a:r>
              <a:rPr lang="en-US" altLang="zh-CN" dirty="0">
                <a:solidFill>
                  <a:schemeClr val="bg2"/>
                </a:solidFill>
                <a:latin typeface="宋体" panose="02010600030101010101" pitchFamily="2" charset="-122"/>
              </a:rPr>
              <a:t>            C ——10</a:t>
            </a:r>
          </a:p>
          <a:p>
            <a:pPr>
              <a:lnSpc>
                <a:spcPct val="90000"/>
              </a:lnSpc>
              <a:buFont typeface="Wingdings" panose="05000000000000000000" pitchFamily="2" charset="2"/>
              <a:buNone/>
            </a:pPr>
            <a:r>
              <a:rPr lang="en-US" altLang="zh-CN" dirty="0">
                <a:solidFill>
                  <a:schemeClr val="bg2"/>
                </a:solidFill>
                <a:latin typeface="宋体" panose="02010600030101010101" pitchFamily="2" charset="-122"/>
              </a:rPr>
              <a:t>            D ——11</a:t>
            </a:r>
          </a:p>
          <a:p>
            <a:pPr>
              <a:lnSpc>
                <a:spcPct val="90000"/>
              </a:lnSpc>
              <a:buFont typeface="Wingdings" panose="05000000000000000000" pitchFamily="2" charset="2"/>
              <a:buNone/>
            </a:pPr>
            <a:r>
              <a:rPr lang="zh-CN" altLang="en-US" dirty="0">
                <a:solidFill>
                  <a:schemeClr val="bg2"/>
                </a:solidFill>
                <a:latin typeface="宋体" panose="02010600030101010101" pitchFamily="2" charset="-122"/>
              </a:rPr>
              <a:t>特点：将使用频度高的字符尽量用短码表示，</a:t>
            </a:r>
          </a:p>
          <a:p>
            <a:pPr>
              <a:lnSpc>
                <a:spcPct val="90000"/>
              </a:lnSpc>
              <a:buFont typeface="Wingdings" panose="05000000000000000000" pitchFamily="2" charset="2"/>
              <a:buNone/>
            </a:pPr>
            <a:r>
              <a:rPr lang="zh-CN" altLang="en-US" dirty="0">
                <a:solidFill>
                  <a:schemeClr val="bg2"/>
                </a:solidFill>
                <a:latin typeface="宋体" panose="02010600030101010101" pitchFamily="2" charset="-122"/>
              </a:rPr>
              <a:t>使传送的电文缩短。但编码复杂，不易译码。</a:t>
            </a:r>
          </a:p>
          <a:p>
            <a:pPr>
              <a:lnSpc>
                <a:spcPct val="90000"/>
              </a:lnSpc>
              <a:buFont typeface="Wingdings" panose="05000000000000000000" pitchFamily="2" charset="2"/>
              <a:buNone/>
            </a:pPr>
            <a:r>
              <a:rPr lang="zh-CN" altLang="en-US" dirty="0">
                <a:solidFill>
                  <a:schemeClr val="bg2"/>
                </a:solidFill>
                <a:latin typeface="宋体" panose="02010600030101010101" pitchFamily="2" charset="-122"/>
              </a:rPr>
              <a:t>例： 010  解码：    或     </a:t>
            </a:r>
            <a:r>
              <a:rPr lang="en-US" altLang="zh-CN" dirty="0">
                <a:solidFill>
                  <a:schemeClr val="bg2"/>
                </a:solidFill>
                <a:latin typeface="宋体" panose="02010600030101010101" pitchFamily="2" charset="-122"/>
              </a:rPr>
              <a:t>   </a:t>
            </a:r>
          </a:p>
        </p:txBody>
      </p:sp>
      <p:sp>
        <p:nvSpPr>
          <p:cNvPr id="116739" name="Text Box 6">
            <a:extLst>
              <a:ext uri="{FF2B5EF4-FFF2-40B4-BE49-F238E27FC236}">
                <a16:creationId xmlns:a16="http://schemas.microsoft.com/office/drawing/2014/main" id="{6EAF625C-61BE-4D4B-A702-3BB14D7C6A98}"/>
              </a:ext>
            </a:extLst>
          </p:cNvPr>
          <p:cNvSpPr txBox="1">
            <a:spLocks noChangeArrowheads="1"/>
          </p:cNvSpPr>
          <p:nvPr/>
        </p:nvSpPr>
        <p:spPr bwMode="auto">
          <a:xfrm>
            <a:off x="1522413" y="-14288"/>
            <a:ext cx="7051675" cy="701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sz="4000" b="1">
                <a:solidFill>
                  <a:schemeClr val="bg1"/>
                </a:solidFill>
              </a:rPr>
              <a:t>6.7    </a:t>
            </a:r>
            <a:r>
              <a:rPr lang="zh-CN" altLang="en-US" sz="4000" b="1">
                <a:solidFill>
                  <a:schemeClr val="bg1"/>
                </a:solidFill>
              </a:rPr>
              <a:t>哈夫曼树及哈夫曼编码</a:t>
            </a:r>
          </a:p>
        </p:txBody>
      </p:sp>
      <p:sp>
        <p:nvSpPr>
          <p:cNvPr id="116740" name="灯片编号占位符 2">
            <a:extLst>
              <a:ext uri="{FF2B5EF4-FFF2-40B4-BE49-F238E27FC236}">
                <a16:creationId xmlns:a16="http://schemas.microsoft.com/office/drawing/2014/main" id="{8C05569A-DE79-4A1B-8937-63608D1CE0E8}"/>
              </a:ext>
            </a:extLst>
          </p:cNvPr>
          <p:cNvSpPr>
            <a:spLocks noGrp="1"/>
          </p:cNvSpPr>
          <p:nvPr>
            <p:ph type="sldNum" sz="quarter" idx="12"/>
          </p:nvPr>
        </p:nvSpPr>
        <p:spPr>
          <a:xfrm>
            <a:off x="7315835" y="6629400"/>
            <a:ext cx="1763861" cy="228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E04C4016-4251-4197-A7F8-F9720B78F2F2}" type="slidenum">
              <a:rPr lang="ko-KR" altLang="en-US" sz="1200">
                <a:latin typeface="Verdana" panose="020B0604030504040204" pitchFamily="34" charset="0"/>
              </a:rPr>
              <a:pPr algn="ctr" eaLnBrk="1" hangingPunct="1"/>
              <a:t>131</a:t>
            </a:fld>
            <a:endParaRPr lang="en-US" altLang="ko-KR" sz="1200" dirty="0">
              <a:latin typeface="Verdana" panose="020B0604030504040204" pitchFamily="34" charset="0"/>
            </a:endParaRPr>
          </a:p>
        </p:txBody>
      </p:sp>
      <p:sp>
        <p:nvSpPr>
          <p:cNvPr id="116742" name="Rectangle 2">
            <a:extLst>
              <a:ext uri="{FF2B5EF4-FFF2-40B4-BE49-F238E27FC236}">
                <a16:creationId xmlns:a16="http://schemas.microsoft.com/office/drawing/2014/main" id="{549C0B60-F75D-4024-9021-A91084742116}"/>
              </a:ext>
            </a:extLst>
          </p:cNvPr>
          <p:cNvSpPr txBox="1">
            <a:spLocks noChangeArrowheads="1"/>
          </p:cNvSpPr>
          <p:nvPr/>
        </p:nvSpPr>
        <p:spPr bwMode="auto">
          <a:xfrm>
            <a:off x="858838" y="1196975"/>
            <a:ext cx="7848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sz="4000" b="1">
                <a:solidFill>
                  <a:schemeClr val="bg2"/>
                </a:solidFill>
                <a:latin typeface="楷体_GB2312" pitchFamily="49" charset="-122"/>
                <a:ea typeface="楷体_GB2312" pitchFamily="49" charset="-122"/>
              </a:rPr>
              <a:t>6.5</a:t>
            </a:r>
            <a:r>
              <a:rPr lang="zh-CN" altLang="en-US" sz="4000" b="1">
                <a:solidFill>
                  <a:schemeClr val="bg2"/>
                </a:solidFill>
                <a:latin typeface="楷体_GB2312" pitchFamily="49" charset="-122"/>
                <a:ea typeface="楷体_GB2312" pitchFamily="49" charset="-122"/>
              </a:rPr>
              <a:t>哈夫曼编码与哈夫曼树</a:t>
            </a:r>
          </a:p>
        </p:txBody>
      </p:sp>
      <p:sp>
        <p:nvSpPr>
          <p:cNvPr id="2" name="文本框 1">
            <a:extLst>
              <a:ext uri="{FF2B5EF4-FFF2-40B4-BE49-F238E27FC236}">
                <a16:creationId xmlns:a16="http://schemas.microsoft.com/office/drawing/2014/main" id="{AB829B5B-C9E3-43F2-88CC-4A72C46AA041}"/>
              </a:ext>
            </a:extLst>
          </p:cNvPr>
          <p:cNvSpPr txBox="1"/>
          <p:nvPr/>
        </p:nvSpPr>
        <p:spPr>
          <a:xfrm>
            <a:off x="5060682" y="5424661"/>
            <a:ext cx="683200" cy="892552"/>
          </a:xfrm>
          <a:prstGeom prst="rect">
            <a:avLst/>
          </a:prstGeom>
          <a:noFill/>
        </p:spPr>
        <p:txBody>
          <a:bodyPr wrap="none" rtlCol="0">
            <a:spAutoFit/>
          </a:bodyPr>
          <a:lstStyle/>
          <a:p>
            <a:endParaRPr lang="en-US" altLang="zh-CN" dirty="0"/>
          </a:p>
          <a:p>
            <a:r>
              <a:rPr lang="en-US" altLang="zh-CN" sz="2800" dirty="0"/>
              <a:t>AC</a:t>
            </a:r>
            <a:endParaRPr lang="zh-CN" altLang="en-US" sz="2800" dirty="0"/>
          </a:p>
        </p:txBody>
      </p:sp>
      <p:sp>
        <p:nvSpPr>
          <p:cNvPr id="8" name="文本框 7">
            <a:extLst>
              <a:ext uri="{FF2B5EF4-FFF2-40B4-BE49-F238E27FC236}">
                <a16:creationId xmlns:a16="http://schemas.microsoft.com/office/drawing/2014/main" id="{EB0EA7E1-FCD6-4C9C-AEDB-86EE44F672BD}"/>
              </a:ext>
            </a:extLst>
          </p:cNvPr>
          <p:cNvSpPr txBox="1"/>
          <p:nvPr/>
        </p:nvSpPr>
        <p:spPr>
          <a:xfrm>
            <a:off x="3665576" y="5424661"/>
            <a:ext cx="942887" cy="892552"/>
          </a:xfrm>
          <a:prstGeom prst="rect">
            <a:avLst/>
          </a:prstGeom>
          <a:noFill/>
        </p:spPr>
        <p:txBody>
          <a:bodyPr wrap="none" rtlCol="0">
            <a:spAutoFit/>
          </a:bodyPr>
          <a:lstStyle/>
          <a:p>
            <a:endParaRPr lang="en-US" altLang="zh-CN" dirty="0"/>
          </a:p>
          <a:p>
            <a:r>
              <a:rPr lang="en-US" altLang="zh-CN" sz="2800" dirty="0"/>
              <a:t>ABA</a:t>
            </a:r>
            <a:endParaRPr lang="zh-CN" altLang="en-US" sz="2800" dirty="0"/>
          </a:p>
        </p:txBody>
      </p:sp>
      <p:cxnSp>
        <p:nvCxnSpPr>
          <p:cNvPr id="6" name="直接连接符 5">
            <a:extLst>
              <a:ext uri="{FF2B5EF4-FFF2-40B4-BE49-F238E27FC236}">
                <a16:creationId xmlns:a16="http://schemas.microsoft.com/office/drawing/2014/main" id="{688E992C-B290-4CD7-AC43-40DDE36A47F3}"/>
              </a:ext>
            </a:extLst>
          </p:cNvPr>
          <p:cNvCxnSpPr/>
          <p:nvPr/>
        </p:nvCxnSpPr>
        <p:spPr>
          <a:xfrm>
            <a:off x="3779912" y="6317213"/>
            <a:ext cx="792088"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0C794BA9-5FEF-4491-A226-90D7BC177238}"/>
              </a:ext>
            </a:extLst>
          </p:cNvPr>
          <p:cNvCxnSpPr/>
          <p:nvPr/>
        </p:nvCxnSpPr>
        <p:spPr>
          <a:xfrm>
            <a:off x="5154994" y="6317213"/>
            <a:ext cx="792088"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D86FF35D-9D45-4530-9D58-E1A092DE1EF4}"/>
              </a:ext>
            </a:extLst>
          </p:cNvPr>
          <p:cNvSpPr>
            <a:spLocks noGrp="1" noChangeArrowheads="1"/>
          </p:cNvSpPr>
          <p:nvPr>
            <p:ph type="title"/>
          </p:nvPr>
        </p:nvSpPr>
        <p:spPr>
          <a:xfrm>
            <a:off x="896938" y="1196975"/>
            <a:ext cx="7848600" cy="609600"/>
          </a:xfrm>
        </p:spPr>
        <p:txBody>
          <a:bodyPr/>
          <a:lstStyle/>
          <a:p>
            <a:r>
              <a:rPr lang="zh-CN" altLang="en-US" sz="3200">
                <a:solidFill>
                  <a:schemeClr val="bg2"/>
                </a:solidFill>
                <a:latin typeface="楷体_GB2312" pitchFamily="49" charset="-122"/>
                <a:ea typeface="楷体_GB2312" pitchFamily="49" charset="-122"/>
              </a:rPr>
              <a:t>2、前缀码</a:t>
            </a:r>
          </a:p>
        </p:txBody>
      </p:sp>
      <p:sp>
        <p:nvSpPr>
          <p:cNvPr id="226307" name="Rectangle 3">
            <a:extLst>
              <a:ext uri="{FF2B5EF4-FFF2-40B4-BE49-F238E27FC236}">
                <a16:creationId xmlns:a16="http://schemas.microsoft.com/office/drawing/2014/main" id="{FFCC238A-5D2B-4DFC-90B2-218029DBEBB9}"/>
              </a:ext>
            </a:extLst>
          </p:cNvPr>
          <p:cNvSpPr>
            <a:spLocks noGrp="1" noChangeArrowheads="1"/>
          </p:cNvSpPr>
          <p:nvPr>
            <p:ph type="body" idx="1"/>
          </p:nvPr>
        </p:nvSpPr>
        <p:spPr>
          <a:xfrm>
            <a:off x="685800" y="2017713"/>
            <a:ext cx="8269288" cy="4114800"/>
          </a:xfrm>
        </p:spPr>
        <p:txBody>
          <a:bodyPr/>
          <a:lstStyle/>
          <a:p>
            <a:pPr>
              <a:lnSpc>
                <a:spcPct val="150000"/>
              </a:lnSpc>
              <a:buFont typeface="Wingdings" panose="05000000000000000000" pitchFamily="2" charset="2"/>
              <a:buNone/>
            </a:pPr>
            <a:r>
              <a:rPr lang="zh-CN" altLang="en-US">
                <a:latin typeface="宋体" panose="02010600030101010101" pitchFamily="2" charset="-122"/>
              </a:rPr>
              <a:t>	给定一个码的集合序列，若没有一个序列是另一个序列的前缀，则称这个集合中的码为</a:t>
            </a:r>
            <a:r>
              <a:rPr lang="zh-CN" altLang="en-US">
                <a:solidFill>
                  <a:srgbClr val="CC0066"/>
                </a:solidFill>
                <a:latin typeface="宋体" panose="02010600030101010101" pitchFamily="2" charset="-122"/>
              </a:rPr>
              <a:t>前缀码</a:t>
            </a:r>
            <a:r>
              <a:rPr lang="zh-CN" altLang="en-US">
                <a:latin typeface="宋体" panose="02010600030101010101" pitchFamily="2" charset="-122"/>
              </a:rPr>
              <a:t>。</a:t>
            </a:r>
          </a:p>
          <a:p>
            <a:pPr>
              <a:lnSpc>
                <a:spcPct val="150000"/>
              </a:lnSpc>
              <a:buFont typeface="Wingdings" panose="05000000000000000000" pitchFamily="2" charset="2"/>
              <a:buNone/>
            </a:pPr>
            <a:r>
              <a:rPr lang="zh-CN" altLang="en-US">
                <a:solidFill>
                  <a:srgbClr val="006600"/>
                </a:solidFill>
                <a:latin typeface="宋体" panose="02010600030101010101" pitchFamily="2" charset="-122"/>
              </a:rPr>
              <a:t>例：</a:t>
            </a:r>
            <a:r>
              <a:rPr lang="zh-CN" altLang="en-US">
                <a:latin typeface="宋体" panose="02010600030101010101" pitchFamily="2" charset="-122"/>
              </a:rPr>
              <a:t>{000，001，01，10，11} ——前缀码</a:t>
            </a:r>
          </a:p>
          <a:p>
            <a:pPr>
              <a:lnSpc>
                <a:spcPct val="150000"/>
              </a:lnSpc>
              <a:buFont typeface="Wingdings" panose="05000000000000000000" pitchFamily="2" charset="2"/>
              <a:buNone/>
            </a:pPr>
            <a:r>
              <a:rPr lang="zh-CN" altLang="en-US">
                <a:latin typeface="宋体" panose="02010600030101010101" pitchFamily="2" charset="-122"/>
              </a:rPr>
              <a:t>	   {0，1，10，11} ——不是前缀码</a:t>
            </a:r>
          </a:p>
          <a:p>
            <a:pPr>
              <a:lnSpc>
                <a:spcPct val="150000"/>
              </a:lnSpc>
              <a:buFont typeface="Wingdings" panose="05000000000000000000" pitchFamily="2" charset="2"/>
              <a:buNone/>
            </a:pPr>
            <a:r>
              <a:rPr lang="zh-CN" altLang="en-US">
                <a:solidFill>
                  <a:srgbClr val="006600"/>
                </a:solidFill>
                <a:latin typeface="宋体" panose="02010600030101010101" pitchFamily="2" charset="-122"/>
              </a:rPr>
              <a:t>特点：</a:t>
            </a:r>
            <a:r>
              <a:rPr lang="zh-CN" altLang="en-US">
                <a:latin typeface="宋体" panose="02010600030101010101" pitchFamily="2" charset="-122"/>
              </a:rPr>
              <a:t>既可以缩短报文长度，又容易翻译。</a:t>
            </a:r>
          </a:p>
        </p:txBody>
      </p:sp>
      <p:sp>
        <p:nvSpPr>
          <p:cNvPr id="117764" name="Text Box 6">
            <a:extLst>
              <a:ext uri="{FF2B5EF4-FFF2-40B4-BE49-F238E27FC236}">
                <a16:creationId xmlns:a16="http://schemas.microsoft.com/office/drawing/2014/main" id="{47ABEC89-5D1F-47C6-BB46-598A40E6DC3D}"/>
              </a:ext>
            </a:extLst>
          </p:cNvPr>
          <p:cNvSpPr txBox="1">
            <a:spLocks noChangeArrowheads="1"/>
          </p:cNvSpPr>
          <p:nvPr/>
        </p:nvSpPr>
        <p:spPr bwMode="auto">
          <a:xfrm>
            <a:off x="1522413" y="-14288"/>
            <a:ext cx="7051675" cy="701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sz="4000" b="1">
                <a:solidFill>
                  <a:schemeClr val="bg1"/>
                </a:solidFill>
              </a:rPr>
              <a:t>6.7    </a:t>
            </a:r>
            <a:r>
              <a:rPr lang="zh-CN" altLang="en-US" sz="4000" b="1">
                <a:solidFill>
                  <a:schemeClr val="bg1"/>
                </a:solidFill>
              </a:rPr>
              <a:t>哈夫曼树及哈夫曼编码</a:t>
            </a:r>
          </a:p>
        </p:txBody>
      </p:sp>
      <p:sp>
        <p:nvSpPr>
          <p:cNvPr id="117765" name="灯片编号占位符 2">
            <a:extLst>
              <a:ext uri="{FF2B5EF4-FFF2-40B4-BE49-F238E27FC236}">
                <a16:creationId xmlns:a16="http://schemas.microsoft.com/office/drawing/2014/main" id="{27D6FE12-5428-430A-A455-8110FEC8AB0C}"/>
              </a:ext>
            </a:extLst>
          </p:cNvPr>
          <p:cNvSpPr>
            <a:spLocks noGrp="1"/>
          </p:cNvSpPr>
          <p:nvPr>
            <p:ph type="sldNum" sz="quarter" idx="12"/>
          </p:nvPr>
        </p:nvSpPr>
        <p:spPr>
          <a:xfrm>
            <a:off x="6804248" y="6642100"/>
            <a:ext cx="3311525" cy="21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D7A90B43-204D-42B6-B981-104981AB7DDC}" type="slidenum">
              <a:rPr lang="ko-KR" altLang="en-US" sz="1200">
                <a:latin typeface="Verdana" panose="020B0604030504040204" pitchFamily="34" charset="0"/>
              </a:rPr>
              <a:pPr algn="ctr" eaLnBrk="1" hangingPunct="1"/>
              <a:t>132</a:t>
            </a:fld>
            <a:endParaRPr lang="en-US" altLang="ko-KR" sz="1200" dirty="0">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630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6307">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263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3537CB0E-89E2-4FBA-A90E-35C023FCC56E}"/>
              </a:ext>
            </a:extLst>
          </p:cNvPr>
          <p:cNvSpPr>
            <a:spLocks noGrp="1" noChangeArrowheads="1"/>
          </p:cNvSpPr>
          <p:nvPr>
            <p:ph type="title"/>
          </p:nvPr>
        </p:nvSpPr>
        <p:spPr>
          <a:xfrm>
            <a:off x="971550" y="1125538"/>
            <a:ext cx="7848600" cy="609600"/>
          </a:xfrm>
        </p:spPr>
        <p:txBody>
          <a:bodyPr/>
          <a:lstStyle/>
          <a:p>
            <a:r>
              <a:rPr lang="zh-CN" altLang="en-US" sz="3200">
                <a:solidFill>
                  <a:schemeClr val="bg2"/>
                </a:solidFill>
                <a:latin typeface="楷体_GB2312" pitchFamily="49" charset="-122"/>
                <a:ea typeface="楷体_GB2312" pitchFamily="49" charset="-122"/>
              </a:rPr>
              <a:t>3、前缀码与二叉树的关系</a:t>
            </a:r>
          </a:p>
        </p:txBody>
      </p:sp>
      <p:sp>
        <p:nvSpPr>
          <p:cNvPr id="227331" name="Rectangle 3">
            <a:extLst>
              <a:ext uri="{FF2B5EF4-FFF2-40B4-BE49-F238E27FC236}">
                <a16:creationId xmlns:a16="http://schemas.microsoft.com/office/drawing/2014/main" id="{21C76484-6B8A-4488-8BCA-AB46B5F47A13}"/>
              </a:ext>
            </a:extLst>
          </p:cNvPr>
          <p:cNvSpPr>
            <a:spLocks noGrp="1" noChangeArrowheads="1"/>
          </p:cNvSpPr>
          <p:nvPr>
            <p:ph type="body" idx="1"/>
          </p:nvPr>
        </p:nvSpPr>
        <p:spPr>
          <a:xfrm>
            <a:off x="381000" y="2017713"/>
            <a:ext cx="8574088" cy="4383087"/>
          </a:xfrm>
        </p:spPr>
        <p:txBody>
          <a:bodyPr/>
          <a:lstStyle/>
          <a:p>
            <a:pPr marL="457200" indent="-457200">
              <a:lnSpc>
                <a:spcPct val="150000"/>
              </a:lnSpc>
              <a:buFont typeface="Wingdings" panose="05000000000000000000" pitchFamily="2" charset="2"/>
              <a:buChar char="p"/>
              <a:defRPr/>
            </a:pPr>
            <a:r>
              <a:rPr lang="zh-CN" altLang="en-US" dirty="0">
                <a:latin typeface="宋体" charset="-122"/>
              </a:rPr>
              <a:t>前缀码与二叉树具有</a:t>
            </a:r>
            <a:r>
              <a:rPr lang="zh-CN" altLang="en-US" dirty="0">
                <a:solidFill>
                  <a:srgbClr val="FF0000"/>
                </a:solidFill>
                <a:latin typeface="宋体" charset="-122"/>
              </a:rPr>
              <a:t>一一对应</a:t>
            </a:r>
            <a:r>
              <a:rPr lang="zh-CN" altLang="en-US" dirty="0">
                <a:latin typeface="宋体" charset="-122"/>
              </a:rPr>
              <a:t>的关系，可以相互转化。</a:t>
            </a:r>
            <a:endParaRPr lang="en-US" altLang="zh-CN" dirty="0">
              <a:latin typeface="宋体" charset="-122"/>
            </a:endParaRPr>
          </a:p>
          <a:p>
            <a:pPr marL="457200" indent="-457200">
              <a:lnSpc>
                <a:spcPct val="150000"/>
              </a:lnSpc>
              <a:buFont typeface="Wingdings" panose="05000000000000000000" pitchFamily="2" charset="2"/>
              <a:buChar char="p"/>
              <a:defRPr/>
            </a:pPr>
            <a:r>
              <a:rPr lang="zh-CN" altLang="en-US" dirty="0">
                <a:latin typeface="宋体" charset="-122"/>
              </a:rPr>
              <a:t>以二叉树中结点的最长路径决定码长的最大位数，并约定左分支表示‘0’，右分支表示‘1’。从根结点到叶子结点的路径上各分支字符组成的字符串为前缀码。</a:t>
            </a:r>
          </a:p>
          <a:p>
            <a:pPr>
              <a:lnSpc>
                <a:spcPct val="150000"/>
              </a:lnSpc>
              <a:buFont typeface="Wingdings" panose="05000000000000000000" pitchFamily="2" charset="2"/>
              <a:buNone/>
              <a:defRPr/>
            </a:pPr>
            <a:r>
              <a:rPr lang="zh-CN" altLang="en-US" dirty="0">
                <a:latin typeface="宋体" charset="-122"/>
              </a:rPr>
              <a:t>	</a:t>
            </a:r>
          </a:p>
        </p:txBody>
      </p:sp>
      <p:sp>
        <p:nvSpPr>
          <p:cNvPr id="118788" name="Text Box 6">
            <a:extLst>
              <a:ext uri="{FF2B5EF4-FFF2-40B4-BE49-F238E27FC236}">
                <a16:creationId xmlns:a16="http://schemas.microsoft.com/office/drawing/2014/main" id="{8BE75689-93F8-48B3-B0E3-2E85AD5869BF}"/>
              </a:ext>
            </a:extLst>
          </p:cNvPr>
          <p:cNvSpPr txBox="1">
            <a:spLocks noChangeArrowheads="1"/>
          </p:cNvSpPr>
          <p:nvPr/>
        </p:nvSpPr>
        <p:spPr bwMode="auto">
          <a:xfrm>
            <a:off x="1522413" y="-14288"/>
            <a:ext cx="7051675" cy="701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sz="4000" b="1">
                <a:solidFill>
                  <a:schemeClr val="bg1"/>
                </a:solidFill>
              </a:rPr>
              <a:t>6.7    </a:t>
            </a:r>
            <a:r>
              <a:rPr lang="zh-CN" altLang="en-US" sz="4000" b="1">
                <a:solidFill>
                  <a:schemeClr val="bg1"/>
                </a:solidFill>
              </a:rPr>
              <a:t>哈夫曼树及哈夫曼编码</a:t>
            </a:r>
          </a:p>
        </p:txBody>
      </p:sp>
      <p:sp>
        <p:nvSpPr>
          <p:cNvPr id="118790" name="灯片编号占位符 2">
            <a:extLst>
              <a:ext uri="{FF2B5EF4-FFF2-40B4-BE49-F238E27FC236}">
                <a16:creationId xmlns:a16="http://schemas.microsoft.com/office/drawing/2014/main" id="{19E48EF9-ED99-49AD-BDDF-B1C471B5EC99}"/>
              </a:ext>
            </a:extLst>
          </p:cNvPr>
          <p:cNvSpPr>
            <a:spLocks noGrp="1"/>
          </p:cNvSpPr>
          <p:nvPr>
            <p:ph type="sldNum" sz="quarter" idx="12"/>
          </p:nvPr>
        </p:nvSpPr>
        <p:spPr>
          <a:xfrm>
            <a:off x="6804248" y="6683375"/>
            <a:ext cx="3311525" cy="21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67DEFBCD-BBAB-497C-B1A0-3562B65AE01C}" type="slidenum">
              <a:rPr lang="ko-KR" altLang="en-US" sz="1200" smtClean="0">
                <a:latin typeface="Verdana" panose="020B0604030504040204" pitchFamily="34" charset="0"/>
              </a:rPr>
              <a:pPr algn="ctr" eaLnBrk="1" hangingPunct="1"/>
              <a:t>133</a:t>
            </a:fld>
            <a:r>
              <a:rPr lang="ko-KR" altLang="en-US" sz="1200" dirty="0">
                <a:latin typeface="Verdana" panose="020B0604030504040204" pitchFamily="34" charset="0"/>
              </a:rPr>
              <a:t> </a:t>
            </a:r>
            <a:endParaRPr lang="en-US" altLang="ko-KR" sz="1200" dirty="0">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2733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733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5BF40D2F-6463-4F3B-8E9D-8F208AF269F1}"/>
              </a:ext>
            </a:extLst>
          </p:cNvPr>
          <p:cNvSpPr>
            <a:spLocks noGrp="1" noChangeArrowheads="1"/>
          </p:cNvSpPr>
          <p:nvPr>
            <p:ph type="title"/>
          </p:nvPr>
        </p:nvSpPr>
        <p:spPr>
          <a:xfrm>
            <a:off x="838200" y="685998"/>
            <a:ext cx="7848600" cy="609600"/>
          </a:xfrm>
        </p:spPr>
        <p:txBody>
          <a:bodyPr/>
          <a:lstStyle/>
          <a:p>
            <a:endParaRPr lang="zh-CN" altLang="en-US">
              <a:latin typeface="楷体_GB2312" pitchFamily="49" charset="-122"/>
            </a:endParaRPr>
          </a:p>
        </p:txBody>
      </p:sp>
      <p:sp>
        <p:nvSpPr>
          <p:cNvPr id="119811" name="Rectangle 3">
            <a:extLst>
              <a:ext uri="{FF2B5EF4-FFF2-40B4-BE49-F238E27FC236}">
                <a16:creationId xmlns:a16="http://schemas.microsoft.com/office/drawing/2014/main" id="{76479964-AEBD-4603-AB3A-BC197B31FEF4}"/>
              </a:ext>
            </a:extLst>
          </p:cNvPr>
          <p:cNvSpPr>
            <a:spLocks noGrp="1" noChangeArrowheads="1"/>
          </p:cNvSpPr>
          <p:nvPr>
            <p:ph type="body" idx="1"/>
          </p:nvPr>
        </p:nvSpPr>
        <p:spPr>
          <a:xfrm>
            <a:off x="838200" y="1871861"/>
            <a:ext cx="8116888" cy="4611687"/>
          </a:xfrm>
        </p:spPr>
        <p:txBody>
          <a:bodyPr/>
          <a:lstStyle/>
          <a:p>
            <a:pPr marL="0" indent="0">
              <a:buNone/>
            </a:pPr>
            <a:r>
              <a:rPr lang="zh-CN" altLang="en-US" sz="3600" dirty="0">
                <a:solidFill>
                  <a:srgbClr val="006600"/>
                </a:solidFill>
                <a:latin typeface="宋体" panose="02010600030101010101" pitchFamily="2" charset="-122"/>
              </a:rPr>
              <a:t>(</a:t>
            </a:r>
            <a:r>
              <a:rPr lang="en-US" altLang="zh-CN" sz="3600" dirty="0">
                <a:solidFill>
                  <a:srgbClr val="006600"/>
                </a:solidFill>
                <a:latin typeface="宋体" panose="02010600030101010101" pitchFamily="2" charset="-122"/>
              </a:rPr>
              <a:t>1</a:t>
            </a:r>
            <a:r>
              <a:rPr lang="zh-CN" altLang="en-US" sz="3600" dirty="0">
                <a:solidFill>
                  <a:srgbClr val="006600"/>
                </a:solidFill>
                <a:latin typeface="宋体" panose="02010600030101010101" pitchFamily="2" charset="-122"/>
              </a:rPr>
              <a:t>) 二叉树      前缀码</a:t>
            </a:r>
          </a:p>
          <a:p>
            <a:pPr marL="0" indent="0">
              <a:buNone/>
            </a:pPr>
            <a:endParaRPr lang="zh-CN" altLang="en-US" sz="3600" dirty="0">
              <a:solidFill>
                <a:schemeClr val="bg2"/>
              </a:solidFill>
              <a:ea typeface="楷体_GB2312" pitchFamily="49" charset="-122"/>
            </a:endParaRPr>
          </a:p>
          <a:p>
            <a:endParaRPr lang="zh-CN" altLang="en-US" sz="3600" dirty="0">
              <a:solidFill>
                <a:schemeClr val="bg2"/>
              </a:solidFill>
              <a:ea typeface="楷体_GB2312" pitchFamily="49" charset="-122"/>
            </a:endParaRPr>
          </a:p>
          <a:p>
            <a:endParaRPr lang="zh-CN" altLang="en-US" sz="3600" dirty="0">
              <a:solidFill>
                <a:schemeClr val="bg2"/>
              </a:solidFill>
              <a:ea typeface="楷体_GB2312" pitchFamily="49" charset="-122"/>
            </a:endParaRPr>
          </a:p>
          <a:p>
            <a:endParaRPr lang="zh-CN" altLang="en-US" sz="3600" dirty="0">
              <a:solidFill>
                <a:schemeClr val="bg2"/>
              </a:solidFill>
              <a:ea typeface="楷体_GB2312" pitchFamily="49" charset="-122"/>
            </a:endParaRPr>
          </a:p>
          <a:p>
            <a:endParaRPr lang="zh-CN" altLang="en-US" sz="3600" dirty="0">
              <a:solidFill>
                <a:schemeClr val="bg2"/>
              </a:solidFill>
              <a:ea typeface="楷体_GB2312" pitchFamily="49" charset="-122"/>
            </a:endParaRPr>
          </a:p>
          <a:p>
            <a:pPr marL="0" indent="0">
              <a:buNone/>
            </a:pPr>
            <a:endParaRPr lang="zh-CN" altLang="en-US" sz="3600" dirty="0">
              <a:solidFill>
                <a:schemeClr val="bg2"/>
              </a:solidFill>
              <a:ea typeface="楷体_GB2312" pitchFamily="49" charset="-122"/>
            </a:endParaRPr>
          </a:p>
        </p:txBody>
      </p:sp>
      <p:sp>
        <p:nvSpPr>
          <p:cNvPr id="119812" name="Oval 4">
            <a:extLst>
              <a:ext uri="{FF2B5EF4-FFF2-40B4-BE49-F238E27FC236}">
                <a16:creationId xmlns:a16="http://schemas.microsoft.com/office/drawing/2014/main" id="{89790956-3183-4689-8DA9-C3AFD7DAA9C9}"/>
              </a:ext>
            </a:extLst>
          </p:cNvPr>
          <p:cNvSpPr>
            <a:spLocks noChangeArrowheads="1"/>
          </p:cNvSpPr>
          <p:nvPr/>
        </p:nvSpPr>
        <p:spPr bwMode="auto">
          <a:xfrm>
            <a:off x="1676400" y="2749748"/>
            <a:ext cx="228600" cy="2286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9813" name="Oval 5">
            <a:extLst>
              <a:ext uri="{FF2B5EF4-FFF2-40B4-BE49-F238E27FC236}">
                <a16:creationId xmlns:a16="http://schemas.microsoft.com/office/drawing/2014/main" id="{20A78660-AA69-4112-AD5C-0274D14680D0}"/>
              </a:ext>
            </a:extLst>
          </p:cNvPr>
          <p:cNvSpPr>
            <a:spLocks noChangeArrowheads="1"/>
          </p:cNvSpPr>
          <p:nvPr/>
        </p:nvSpPr>
        <p:spPr bwMode="auto">
          <a:xfrm>
            <a:off x="1143000" y="3359348"/>
            <a:ext cx="228600" cy="2286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9814" name="Oval 6">
            <a:extLst>
              <a:ext uri="{FF2B5EF4-FFF2-40B4-BE49-F238E27FC236}">
                <a16:creationId xmlns:a16="http://schemas.microsoft.com/office/drawing/2014/main" id="{252A7DDB-7C4B-4F5A-BF7E-4FFB1EAB385F}"/>
              </a:ext>
            </a:extLst>
          </p:cNvPr>
          <p:cNvSpPr>
            <a:spLocks noChangeArrowheads="1"/>
          </p:cNvSpPr>
          <p:nvPr/>
        </p:nvSpPr>
        <p:spPr bwMode="auto">
          <a:xfrm>
            <a:off x="2057400" y="3359348"/>
            <a:ext cx="228600" cy="2286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9815" name="Oval 7">
            <a:extLst>
              <a:ext uri="{FF2B5EF4-FFF2-40B4-BE49-F238E27FC236}">
                <a16:creationId xmlns:a16="http://schemas.microsoft.com/office/drawing/2014/main" id="{09F0B691-52EA-4AC4-ACAF-D38CB48A4441}"/>
              </a:ext>
            </a:extLst>
          </p:cNvPr>
          <p:cNvSpPr>
            <a:spLocks noChangeArrowheads="1"/>
          </p:cNvSpPr>
          <p:nvPr/>
        </p:nvSpPr>
        <p:spPr bwMode="auto">
          <a:xfrm>
            <a:off x="1524000" y="3968948"/>
            <a:ext cx="228600" cy="2286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9816" name="Oval 8">
            <a:extLst>
              <a:ext uri="{FF2B5EF4-FFF2-40B4-BE49-F238E27FC236}">
                <a16:creationId xmlns:a16="http://schemas.microsoft.com/office/drawing/2014/main" id="{29747CC3-6BBE-4F14-ACC4-DBAB1B28BD9A}"/>
              </a:ext>
            </a:extLst>
          </p:cNvPr>
          <p:cNvSpPr>
            <a:spLocks noChangeArrowheads="1"/>
          </p:cNvSpPr>
          <p:nvPr/>
        </p:nvSpPr>
        <p:spPr bwMode="auto">
          <a:xfrm>
            <a:off x="2514600" y="3968948"/>
            <a:ext cx="228600" cy="2286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9817" name="Oval 9">
            <a:extLst>
              <a:ext uri="{FF2B5EF4-FFF2-40B4-BE49-F238E27FC236}">
                <a16:creationId xmlns:a16="http://schemas.microsoft.com/office/drawing/2014/main" id="{FAA3A76F-D306-4CBF-96AD-EA7A07BFFFF3}"/>
              </a:ext>
            </a:extLst>
          </p:cNvPr>
          <p:cNvSpPr>
            <a:spLocks noChangeArrowheads="1"/>
          </p:cNvSpPr>
          <p:nvPr/>
        </p:nvSpPr>
        <p:spPr bwMode="auto">
          <a:xfrm>
            <a:off x="1143000" y="4654748"/>
            <a:ext cx="228600" cy="2286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9818" name="Oval 10">
            <a:extLst>
              <a:ext uri="{FF2B5EF4-FFF2-40B4-BE49-F238E27FC236}">
                <a16:creationId xmlns:a16="http://schemas.microsoft.com/office/drawing/2014/main" id="{344CCE9F-16A5-4C18-8B39-CDF1F1B63EA2}"/>
              </a:ext>
            </a:extLst>
          </p:cNvPr>
          <p:cNvSpPr>
            <a:spLocks noChangeArrowheads="1"/>
          </p:cNvSpPr>
          <p:nvPr/>
        </p:nvSpPr>
        <p:spPr bwMode="auto">
          <a:xfrm>
            <a:off x="1905000" y="4654748"/>
            <a:ext cx="228600" cy="2286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9819" name="Line 11">
            <a:extLst>
              <a:ext uri="{FF2B5EF4-FFF2-40B4-BE49-F238E27FC236}">
                <a16:creationId xmlns:a16="http://schemas.microsoft.com/office/drawing/2014/main" id="{CCEA1607-DE62-4166-9919-DAA73EC58161}"/>
              </a:ext>
            </a:extLst>
          </p:cNvPr>
          <p:cNvSpPr>
            <a:spLocks noChangeShapeType="1"/>
          </p:cNvSpPr>
          <p:nvPr/>
        </p:nvSpPr>
        <p:spPr bwMode="auto">
          <a:xfrm flipH="1">
            <a:off x="1295400" y="2902148"/>
            <a:ext cx="38100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9820" name="Line 12">
            <a:extLst>
              <a:ext uri="{FF2B5EF4-FFF2-40B4-BE49-F238E27FC236}">
                <a16:creationId xmlns:a16="http://schemas.microsoft.com/office/drawing/2014/main" id="{D65D1266-0D1F-4732-86C4-AF37881EE582}"/>
              </a:ext>
            </a:extLst>
          </p:cNvPr>
          <p:cNvSpPr>
            <a:spLocks noChangeShapeType="1"/>
          </p:cNvSpPr>
          <p:nvPr/>
        </p:nvSpPr>
        <p:spPr bwMode="auto">
          <a:xfrm>
            <a:off x="1905000" y="2902148"/>
            <a:ext cx="22860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9821" name="Line 13">
            <a:extLst>
              <a:ext uri="{FF2B5EF4-FFF2-40B4-BE49-F238E27FC236}">
                <a16:creationId xmlns:a16="http://schemas.microsoft.com/office/drawing/2014/main" id="{329C7BE7-609C-40D6-8B74-8FFE8A9B50BD}"/>
              </a:ext>
            </a:extLst>
          </p:cNvPr>
          <p:cNvSpPr>
            <a:spLocks noChangeShapeType="1"/>
          </p:cNvSpPr>
          <p:nvPr/>
        </p:nvSpPr>
        <p:spPr bwMode="auto">
          <a:xfrm flipH="1">
            <a:off x="1676400" y="3511748"/>
            <a:ext cx="38100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9822" name="Line 14">
            <a:extLst>
              <a:ext uri="{FF2B5EF4-FFF2-40B4-BE49-F238E27FC236}">
                <a16:creationId xmlns:a16="http://schemas.microsoft.com/office/drawing/2014/main" id="{E75C5000-5234-49FA-9A75-C6F5A03112FC}"/>
              </a:ext>
            </a:extLst>
          </p:cNvPr>
          <p:cNvSpPr>
            <a:spLocks noChangeShapeType="1"/>
          </p:cNvSpPr>
          <p:nvPr/>
        </p:nvSpPr>
        <p:spPr bwMode="auto">
          <a:xfrm>
            <a:off x="2286000" y="3511748"/>
            <a:ext cx="30480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9823" name="Line 15">
            <a:extLst>
              <a:ext uri="{FF2B5EF4-FFF2-40B4-BE49-F238E27FC236}">
                <a16:creationId xmlns:a16="http://schemas.microsoft.com/office/drawing/2014/main" id="{885AC0CA-2A2E-47C1-A007-6B98D5CD642D}"/>
              </a:ext>
            </a:extLst>
          </p:cNvPr>
          <p:cNvSpPr>
            <a:spLocks noChangeShapeType="1"/>
          </p:cNvSpPr>
          <p:nvPr/>
        </p:nvSpPr>
        <p:spPr bwMode="auto">
          <a:xfrm flipH="1">
            <a:off x="1295400" y="4197548"/>
            <a:ext cx="30480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9824" name="Line 16">
            <a:extLst>
              <a:ext uri="{FF2B5EF4-FFF2-40B4-BE49-F238E27FC236}">
                <a16:creationId xmlns:a16="http://schemas.microsoft.com/office/drawing/2014/main" id="{8BF81CB3-B7A0-48B9-849E-25364DCECE9A}"/>
              </a:ext>
            </a:extLst>
          </p:cNvPr>
          <p:cNvSpPr>
            <a:spLocks noChangeShapeType="1"/>
          </p:cNvSpPr>
          <p:nvPr/>
        </p:nvSpPr>
        <p:spPr bwMode="auto">
          <a:xfrm>
            <a:off x="1752600" y="4121348"/>
            <a:ext cx="228600" cy="533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9825" name="Rectangle 17">
            <a:extLst>
              <a:ext uri="{FF2B5EF4-FFF2-40B4-BE49-F238E27FC236}">
                <a16:creationId xmlns:a16="http://schemas.microsoft.com/office/drawing/2014/main" id="{21871536-003A-4C9A-B7F6-F984B128A881}"/>
              </a:ext>
            </a:extLst>
          </p:cNvPr>
          <p:cNvSpPr>
            <a:spLocks noChangeArrowheads="1"/>
          </p:cNvSpPr>
          <p:nvPr/>
        </p:nvSpPr>
        <p:spPr bwMode="auto">
          <a:xfrm>
            <a:off x="1143000" y="2825948"/>
            <a:ext cx="152400" cy="304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t>0</a:t>
            </a:r>
          </a:p>
        </p:txBody>
      </p:sp>
      <p:sp>
        <p:nvSpPr>
          <p:cNvPr id="119826" name="Rectangle 18">
            <a:extLst>
              <a:ext uri="{FF2B5EF4-FFF2-40B4-BE49-F238E27FC236}">
                <a16:creationId xmlns:a16="http://schemas.microsoft.com/office/drawing/2014/main" id="{95BB29C9-1DDC-4793-9062-9D1F6C2EF735}"/>
              </a:ext>
            </a:extLst>
          </p:cNvPr>
          <p:cNvSpPr>
            <a:spLocks noChangeArrowheads="1"/>
          </p:cNvSpPr>
          <p:nvPr/>
        </p:nvSpPr>
        <p:spPr bwMode="auto">
          <a:xfrm>
            <a:off x="2133600" y="2902148"/>
            <a:ext cx="152400" cy="304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t>1</a:t>
            </a:r>
          </a:p>
        </p:txBody>
      </p:sp>
      <p:sp>
        <p:nvSpPr>
          <p:cNvPr id="119827" name="Rectangle 19">
            <a:extLst>
              <a:ext uri="{FF2B5EF4-FFF2-40B4-BE49-F238E27FC236}">
                <a16:creationId xmlns:a16="http://schemas.microsoft.com/office/drawing/2014/main" id="{969F49A8-C09A-4DF0-A3D6-453517119A13}"/>
              </a:ext>
            </a:extLst>
          </p:cNvPr>
          <p:cNvSpPr>
            <a:spLocks noChangeArrowheads="1"/>
          </p:cNvSpPr>
          <p:nvPr/>
        </p:nvSpPr>
        <p:spPr bwMode="auto">
          <a:xfrm>
            <a:off x="1676400" y="3435548"/>
            <a:ext cx="152400" cy="304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t>0</a:t>
            </a:r>
          </a:p>
        </p:txBody>
      </p:sp>
      <p:sp>
        <p:nvSpPr>
          <p:cNvPr id="119828" name="Rectangle 20">
            <a:extLst>
              <a:ext uri="{FF2B5EF4-FFF2-40B4-BE49-F238E27FC236}">
                <a16:creationId xmlns:a16="http://schemas.microsoft.com/office/drawing/2014/main" id="{60B5C6E5-BD7B-4899-B9E9-CDB800C86BAE}"/>
              </a:ext>
            </a:extLst>
          </p:cNvPr>
          <p:cNvSpPr>
            <a:spLocks noChangeArrowheads="1"/>
          </p:cNvSpPr>
          <p:nvPr/>
        </p:nvSpPr>
        <p:spPr bwMode="auto">
          <a:xfrm>
            <a:off x="2514600" y="3435548"/>
            <a:ext cx="152400" cy="304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t>1</a:t>
            </a:r>
          </a:p>
        </p:txBody>
      </p:sp>
      <p:sp>
        <p:nvSpPr>
          <p:cNvPr id="119829" name="Rectangle 21">
            <a:extLst>
              <a:ext uri="{FF2B5EF4-FFF2-40B4-BE49-F238E27FC236}">
                <a16:creationId xmlns:a16="http://schemas.microsoft.com/office/drawing/2014/main" id="{87D02463-625B-4B1F-B60D-3BFE1F7630E8}"/>
              </a:ext>
            </a:extLst>
          </p:cNvPr>
          <p:cNvSpPr>
            <a:spLocks noChangeArrowheads="1"/>
          </p:cNvSpPr>
          <p:nvPr/>
        </p:nvSpPr>
        <p:spPr bwMode="auto">
          <a:xfrm>
            <a:off x="1219200" y="4121348"/>
            <a:ext cx="152400" cy="304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t>0</a:t>
            </a:r>
          </a:p>
        </p:txBody>
      </p:sp>
      <p:sp>
        <p:nvSpPr>
          <p:cNvPr id="119830" name="Rectangle 22">
            <a:extLst>
              <a:ext uri="{FF2B5EF4-FFF2-40B4-BE49-F238E27FC236}">
                <a16:creationId xmlns:a16="http://schemas.microsoft.com/office/drawing/2014/main" id="{5327EDBB-0E0F-49DF-94BE-0DEC95890A51}"/>
              </a:ext>
            </a:extLst>
          </p:cNvPr>
          <p:cNvSpPr>
            <a:spLocks noChangeArrowheads="1"/>
          </p:cNvSpPr>
          <p:nvPr/>
        </p:nvSpPr>
        <p:spPr bwMode="auto">
          <a:xfrm>
            <a:off x="1981200" y="4197548"/>
            <a:ext cx="152400" cy="304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t>1</a:t>
            </a:r>
          </a:p>
        </p:txBody>
      </p:sp>
      <p:sp>
        <p:nvSpPr>
          <p:cNvPr id="119831" name="Rectangle 23">
            <a:extLst>
              <a:ext uri="{FF2B5EF4-FFF2-40B4-BE49-F238E27FC236}">
                <a16:creationId xmlns:a16="http://schemas.microsoft.com/office/drawing/2014/main" id="{941B0732-701F-41CD-9E35-B035BB535867}"/>
              </a:ext>
            </a:extLst>
          </p:cNvPr>
          <p:cNvSpPr>
            <a:spLocks noChangeArrowheads="1"/>
          </p:cNvSpPr>
          <p:nvPr/>
        </p:nvSpPr>
        <p:spPr bwMode="auto">
          <a:xfrm>
            <a:off x="990600" y="3664148"/>
            <a:ext cx="381000" cy="304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rgbClr val="FF0000"/>
                </a:solidFill>
              </a:rPr>
              <a:t>0</a:t>
            </a:r>
          </a:p>
        </p:txBody>
      </p:sp>
      <p:sp>
        <p:nvSpPr>
          <p:cNvPr id="119832" name="Rectangle 24">
            <a:extLst>
              <a:ext uri="{FF2B5EF4-FFF2-40B4-BE49-F238E27FC236}">
                <a16:creationId xmlns:a16="http://schemas.microsoft.com/office/drawing/2014/main" id="{8B08C4CD-2050-4CFD-A404-C9F24762AEF4}"/>
              </a:ext>
            </a:extLst>
          </p:cNvPr>
          <p:cNvSpPr>
            <a:spLocks noChangeArrowheads="1"/>
          </p:cNvSpPr>
          <p:nvPr/>
        </p:nvSpPr>
        <p:spPr bwMode="auto">
          <a:xfrm>
            <a:off x="2590800" y="4273748"/>
            <a:ext cx="152400" cy="304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rgbClr val="FF0000"/>
                </a:solidFill>
              </a:rPr>
              <a:t>11</a:t>
            </a:r>
          </a:p>
        </p:txBody>
      </p:sp>
      <p:sp>
        <p:nvSpPr>
          <p:cNvPr id="119833" name="Rectangle 25">
            <a:extLst>
              <a:ext uri="{FF2B5EF4-FFF2-40B4-BE49-F238E27FC236}">
                <a16:creationId xmlns:a16="http://schemas.microsoft.com/office/drawing/2014/main" id="{DA952043-E16A-4DE4-8914-544813EBECDB}"/>
              </a:ext>
            </a:extLst>
          </p:cNvPr>
          <p:cNvSpPr>
            <a:spLocks noChangeArrowheads="1"/>
          </p:cNvSpPr>
          <p:nvPr/>
        </p:nvSpPr>
        <p:spPr bwMode="auto">
          <a:xfrm>
            <a:off x="1143000" y="4959548"/>
            <a:ext cx="152400" cy="304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rgbClr val="FF0000"/>
                </a:solidFill>
              </a:rPr>
              <a:t>100</a:t>
            </a:r>
          </a:p>
        </p:txBody>
      </p:sp>
      <p:sp>
        <p:nvSpPr>
          <p:cNvPr id="119834" name="Rectangle 26">
            <a:extLst>
              <a:ext uri="{FF2B5EF4-FFF2-40B4-BE49-F238E27FC236}">
                <a16:creationId xmlns:a16="http://schemas.microsoft.com/office/drawing/2014/main" id="{A41B5188-3048-48D2-8BB1-576BD0D194E0}"/>
              </a:ext>
            </a:extLst>
          </p:cNvPr>
          <p:cNvSpPr>
            <a:spLocks noChangeArrowheads="1"/>
          </p:cNvSpPr>
          <p:nvPr/>
        </p:nvSpPr>
        <p:spPr bwMode="auto">
          <a:xfrm>
            <a:off x="1905000" y="4959548"/>
            <a:ext cx="152400" cy="304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rgbClr val="FF0000"/>
                </a:solidFill>
              </a:rPr>
              <a:t>101</a:t>
            </a:r>
          </a:p>
        </p:txBody>
      </p:sp>
      <p:sp>
        <p:nvSpPr>
          <p:cNvPr id="119835" name="AutoShape 27">
            <a:extLst>
              <a:ext uri="{FF2B5EF4-FFF2-40B4-BE49-F238E27FC236}">
                <a16:creationId xmlns:a16="http://schemas.microsoft.com/office/drawing/2014/main" id="{DE8AE703-4B7A-4E92-9CE4-D83DD4408A63}"/>
              </a:ext>
            </a:extLst>
          </p:cNvPr>
          <p:cNvSpPr>
            <a:spLocks noChangeArrowheads="1"/>
          </p:cNvSpPr>
          <p:nvPr/>
        </p:nvSpPr>
        <p:spPr bwMode="auto">
          <a:xfrm>
            <a:off x="3276600" y="3664148"/>
            <a:ext cx="914400" cy="457200"/>
          </a:xfrm>
          <a:prstGeom prst="rightArrow">
            <a:avLst>
              <a:gd name="adj1" fmla="val 50000"/>
              <a:gd name="adj2" fmla="val 50000"/>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9836" name="Rectangle 28">
            <a:extLst>
              <a:ext uri="{FF2B5EF4-FFF2-40B4-BE49-F238E27FC236}">
                <a16:creationId xmlns:a16="http://schemas.microsoft.com/office/drawing/2014/main" id="{61804888-FB41-4AC2-8BC5-1E50173325B0}"/>
              </a:ext>
            </a:extLst>
          </p:cNvPr>
          <p:cNvSpPr>
            <a:spLocks noChangeArrowheads="1"/>
          </p:cNvSpPr>
          <p:nvPr/>
        </p:nvSpPr>
        <p:spPr bwMode="auto">
          <a:xfrm>
            <a:off x="4724400" y="3587948"/>
            <a:ext cx="3733800" cy="609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b="1" dirty="0">
                <a:solidFill>
                  <a:schemeClr val="tx2"/>
                </a:solidFill>
                <a:latin typeface="宋体" panose="02010600030101010101" pitchFamily="2" charset="-122"/>
              </a:rPr>
              <a:t>前缀码：</a:t>
            </a:r>
            <a:r>
              <a:rPr lang="zh-CN" altLang="en-US" sz="2800" dirty="0">
                <a:solidFill>
                  <a:schemeClr val="tx2"/>
                </a:solidFill>
                <a:latin typeface="宋体" panose="02010600030101010101" pitchFamily="2" charset="-122"/>
              </a:rPr>
              <a:t>{  ，   ，  ，  }</a:t>
            </a:r>
          </a:p>
        </p:txBody>
      </p:sp>
      <p:sp>
        <p:nvSpPr>
          <p:cNvPr id="119838" name="灯片编号占位符 2">
            <a:extLst>
              <a:ext uri="{FF2B5EF4-FFF2-40B4-BE49-F238E27FC236}">
                <a16:creationId xmlns:a16="http://schemas.microsoft.com/office/drawing/2014/main" id="{A558282A-DC6B-4C22-BCE4-7922C8B8F8BF}"/>
              </a:ext>
            </a:extLst>
          </p:cNvPr>
          <p:cNvSpPr>
            <a:spLocks noGrp="1"/>
          </p:cNvSpPr>
          <p:nvPr>
            <p:ph type="sldNum" sz="quarter" idx="12"/>
          </p:nvPr>
        </p:nvSpPr>
        <p:spPr>
          <a:xfrm>
            <a:off x="6802437" y="7245548"/>
            <a:ext cx="3311525" cy="21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7D284FAF-836E-4EAB-AF1F-12F7CAB55197}" type="slidenum">
              <a:rPr lang="ko-KR" altLang="en-US" sz="1200">
                <a:latin typeface="Verdana" panose="020B0604030504040204" pitchFamily="34" charset="0"/>
              </a:rPr>
              <a:pPr algn="ctr" eaLnBrk="1" hangingPunct="1"/>
              <a:t>134</a:t>
            </a:fld>
            <a:endParaRPr lang="en-US" altLang="ko-KR" sz="1200" dirty="0">
              <a:latin typeface="Verdana" panose="020B0604030504040204" pitchFamily="34" charset="0"/>
            </a:endParaRPr>
          </a:p>
        </p:txBody>
      </p:sp>
      <p:sp>
        <p:nvSpPr>
          <p:cNvPr id="30" name="AutoShape 4">
            <a:extLst>
              <a:ext uri="{FF2B5EF4-FFF2-40B4-BE49-F238E27FC236}">
                <a16:creationId xmlns:a16="http://schemas.microsoft.com/office/drawing/2014/main" id="{854F903B-D9C0-4D6A-9DD3-B69F259FF7A7}"/>
              </a:ext>
            </a:extLst>
          </p:cNvPr>
          <p:cNvSpPr>
            <a:spLocks noChangeArrowheads="1"/>
          </p:cNvSpPr>
          <p:nvPr/>
        </p:nvSpPr>
        <p:spPr bwMode="auto">
          <a:xfrm>
            <a:off x="3563888" y="2041994"/>
            <a:ext cx="762000" cy="304800"/>
          </a:xfrm>
          <a:prstGeom prst="rightArrow">
            <a:avLst>
              <a:gd name="adj1" fmla="val 50000"/>
              <a:gd name="adj2" fmla="val 6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 name="文本框 1">
            <a:extLst>
              <a:ext uri="{FF2B5EF4-FFF2-40B4-BE49-F238E27FC236}">
                <a16:creationId xmlns:a16="http://schemas.microsoft.com/office/drawing/2014/main" id="{D21A0082-873C-48D2-B7F9-5019663CB022}"/>
              </a:ext>
            </a:extLst>
          </p:cNvPr>
          <p:cNvSpPr txBox="1"/>
          <p:nvPr/>
        </p:nvSpPr>
        <p:spPr>
          <a:xfrm>
            <a:off x="6002923" y="3678736"/>
            <a:ext cx="364202" cy="523220"/>
          </a:xfrm>
          <a:prstGeom prst="rect">
            <a:avLst/>
          </a:prstGeom>
          <a:noFill/>
        </p:spPr>
        <p:txBody>
          <a:bodyPr wrap="none" rtlCol="0">
            <a:spAutoFit/>
          </a:bodyPr>
          <a:lstStyle/>
          <a:p>
            <a:r>
              <a:rPr lang="en-US" altLang="zh-CN" sz="2800" dirty="0"/>
              <a:t>0</a:t>
            </a:r>
            <a:endParaRPr lang="zh-CN" altLang="en-US" sz="2800" dirty="0"/>
          </a:p>
        </p:txBody>
      </p:sp>
      <p:sp>
        <p:nvSpPr>
          <p:cNvPr id="32" name="文本框 31">
            <a:extLst>
              <a:ext uri="{FF2B5EF4-FFF2-40B4-BE49-F238E27FC236}">
                <a16:creationId xmlns:a16="http://schemas.microsoft.com/office/drawing/2014/main" id="{657B4898-CD36-4FED-B5D1-12AE54A082E0}"/>
              </a:ext>
            </a:extLst>
          </p:cNvPr>
          <p:cNvSpPr txBox="1"/>
          <p:nvPr/>
        </p:nvSpPr>
        <p:spPr>
          <a:xfrm>
            <a:off x="6553093" y="3682888"/>
            <a:ext cx="723275" cy="523220"/>
          </a:xfrm>
          <a:prstGeom prst="rect">
            <a:avLst/>
          </a:prstGeom>
          <a:noFill/>
        </p:spPr>
        <p:txBody>
          <a:bodyPr wrap="none" rtlCol="0">
            <a:spAutoFit/>
          </a:bodyPr>
          <a:lstStyle/>
          <a:p>
            <a:r>
              <a:rPr lang="en-US" altLang="zh-CN" sz="2800" dirty="0"/>
              <a:t>100</a:t>
            </a:r>
            <a:endParaRPr lang="zh-CN" altLang="en-US" sz="2800" dirty="0"/>
          </a:p>
        </p:txBody>
      </p:sp>
      <p:sp>
        <p:nvSpPr>
          <p:cNvPr id="34" name="文本框 33">
            <a:extLst>
              <a:ext uri="{FF2B5EF4-FFF2-40B4-BE49-F238E27FC236}">
                <a16:creationId xmlns:a16="http://schemas.microsoft.com/office/drawing/2014/main" id="{04CFA34A-83F2-4008-88E0-536824C3F59C}"/>
              </a:ext>
            </a:extLst>
          </p:cNvPr>
          <p:cNvSpPr txBox="1"/>
          <p:nvPr/>
        </p:nvSpPr>
        <p:spPr>
          <a:xfrm>
            <a:off x="7411040" y="3659683"/>
            <a:ext cx="723275" cy="523220"/>
          </a:xfrm>
          <a:prstGeom prst="rect">
            <a:avLst/>
          </a:prstGeom>
          <a:noFill/>
        </p:spPr>
        <p:txBody>
          <a:bodyPr wrap="none" rtlCol="0">
            <a:spAutoFit/>
          </a:bodyPr>
          <a:lstStyle/>
          <a:p>
            <a:r>
              <a:rPr lang="en-US" altLang="zh-CN" sz="2800" dirty="0"/>
              <a:t>101</a:t>
            </a:r>
            <a:endParaRPr lang="zh-CN" altLang="en-US" sz="2800" dirty="0"/>
          </a:p>
        </p:txBody>
      </p:sp>
      <p:sp>
        <p:nvSpPr>
          <p:cNvPr id="35" name="文本框 34">
            <a:extLst>
              <a:ext uri="{FF2B5EF4-FFF2-40B4-BE49-F238E27FC236}">
                <a16:creationId xmlns:a16="http://schemas.microsoft.com/office/drawing/2014/main" id="{D099470E-4662-46BB-8D96-CD899FF9B2B1}"/>
              </a:ext>
            </a:extLst>
          </p:cNvPr>
          <p:cNvSpPr txBox="1"/>
          <p:nvPr/>
        </p:nvSpPr>
        <p:spPr>
          <a:xfrm>
            <a:off x="8177585" y="3659682"/>
            <a:ext cx="620170" cy="523220"/>
          </a:xfrm>
          <a:prstGeom prst="rect">
            <a:avLst/>
          </a:prstGeom>
          <a:noFill/>
        </p:spPr>
        <p:txBody>
          <a:bodyPr wrap="none" rtlCol="0">
            <a:spAutoFit/>
          </a:bodyPr>
          <a:lstStyle/>
          <a:p>
            <a:r>
              <a:rPr lang="en-US" altLang="zh-CN" sz="2800" dirty="0"/>
              <a:t> 11</a:t>
            </a:r>
            <a:endParaRPr lang="zh-CN" altLang="en-US" sz="2800" dirty="0"/>
          </a:p>
        </p:txBody>
      </p:sp>
      <p:cxnSp>
        <p:nvCxnSpPr>
          <p:cNvPr id="4" name="直接连接符 3">
            <a:extLst>
              <a:ext uri="{FF2B5EF4-FFF2-40B4-BE49-F238E27FC236}">
                <a16:creationId xmlns:a16="http://schemas.microsoft.com/office/drawing/2014/main" id="{22DD9D17-73B9-4C13-8469-A8459EDF2E90}"/>
              </a:ext>
            </a:extLst>
          </p:cNvPr>
          <p:cNvCxnSpPr/>
          <p:nvPr/>
        </p:nvCxnSpPr>
        <p:spPr>
          <a:xfrm>
            <a:off x="5970027" y="4203512"/>
            <a:ext cx="550170"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480BA67C-6418-487B-8432-9BEF2B7F18CE}"/>
              </a:ext>
            </a:extLst>
          </p:cNvPr>
          <p:cNvCxnSpPr/>
          <p:nvPr/>
        </p:nvCxnSpPr>
        <p:spPr>
          <a:xfrm>
            <a:off x="6639645" y="4197548"/>
            <a:ext cx="550170"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C59DDE90-F3D6-499D-A104-069B2AB6EBE8}"/>
              </a:ext>
            </a:extLst>
          </p:cNvPr>
          <p:cNvCxnSpPr/>
          <p:nvPr/>
        </p:nvCxnSpPr>
        <p:spPr>
          <a:xfrm>
            <a:off x="7497592" y="4191320"/>
            <a:ext cx="550170"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877AABB4-A046-4024-B757-B86DF71041B9}"/>
              </a:ext>
            </a:extLst>
          </p:cNvPr>
          <p:cNvCxnSpPr/>
          <p:nvPr/>
        </p:nvCxnSpPr>
        <p:spPr>
          <a:xfrm>
            <a:off x="8301115" y="4196704"/>
            <a:ext cx="550170"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2" grpId="0"/>
      <p:bldP spid="34" grpId="0"/>
      <p:bldP spid="35"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3">
            <a:extLst>
              <a:ext uri="{FF2B5EF4-FFF2-40B4-BE49-F238E27FC236}">
                <a16:creationId xmlns:a16="http://schemas.microsoft.com/office/drawing/2014/main" id="{2EFE2B48-213F-482B-878F-1E6C4476F9F8}"/>
              </a:ext>
            </a:extLst>
          </p:cNvPr>
          <p:cNvSpPr>
            <a:spLocks noGrp="1" noChangeArrowheads="1"/>
          </p:cNvSpPr>
          <p:nvPr>
            <p:ph type="body" idx="1"/>
          </p:nvPr>
        </p:nvSpPr>
        <p:spPr>
          <a:xfrm>
            <a:off x="1" y="1773238"/>
            <a:ext cx="9144000" cy="4114800"/>
          </a:xfrm>
        </p:spPr>
        <p:txBody>
          <a:bodyPr/>
          <a:lstStyle/>
          <a:p>
            <a:pPr>
              <a:lnSpc>
                <a:spcPct val="150000"/>
              </a:lnSpc>
              <a:buFont typeface="Wingdings" panose="05000000000000000000" pitchFamily="2" charset="2"/>
              <a:buNone/>
            </a:pPr>
            <a:r>
              <a:rPr lang="zh-CN" altLang="en-US" dirty="0">
                <a:solidFill>
                  <a:srgbClr val="006600"/>
                </a:solidFill>
                <a:latin typeface="宋体" panose="02010600030101010101" pitchFamily="2" charset="-122"/>
              </a:rPr>
              <a:t>(2) 前缀码      二叉树</a:t>
            </a:r>
          </a:p>
          <a:p>
            <a:pPr>
              <a:lnSpc>
                <a:spcPct val="150000"/>
              </a:lnSpc>
            </a:pPr>
            <a:r>
              <a:rPr lang="zh-CN" altLang="en-US" sz="2800" dirty="0">
                <a:latin typeface="宋体" panose="02010600030101010101" pitchFamily="2" charset="-122"/>
              </a:rPr>
              <a:t>以码长的最大值作为树根到叶结点的路径长，画一棵满二叉树。</a:t>
            </a:r>
            <a:endParaRPr lang="en-US" altLang="zh-CN" sz="2800" dirty="0">
              <a:latin typeface="宋体" panose="02010600030101010101" pitchFamily="2" charset="-122"/>
            </a:endParaRPr>
          </a:p>
          <a:p>
            <a:pPr>
              <a:lnSpc>
                <a:spcPct val="150000"/>
              </a:lnSpc>
            </a:pPr>
            <a:r>
              <a:rPr lang="zh-CN" altLang="en-US" sz="2800" dirty="0">
                <a:latin typeface="宋体" panose="02010600030101010101" pitchFamily="2" charset="-122"/>
              </a:rPr>
              <a:t>按左0、右1标注各分支。</a:t>
            </a:r>
            <a:endParaRPr lang="en-US" altLang="zh-CN" sz="2800" dirty="0">
              <a:latin typeface="宋体" panose="02010600030101010101" pitchFamily="2" charset="-122"/>
            </a:endParaRPr>
          </a:p>
          <a:p>
            <a:pPr>
              <a:lnSpc>
                <a:spcPct val="150000"/>
              </a:lnSpc>
            </a:pPr>
            <a:r>
              <a:rPr lang="zh-CN" altLang="en-US" sz="2800" dirty="0">
                <a:latin typeface="宋体" panose="02010600030101010101" pitchFamily="2" charset="-122"/>
              </a:rPr>
              <a:t>在该树中找出符合前缀码的结点，并在树中标出这些结点。然后将这些结点以下的分支及没有做标记的结点从树中去掉，从而得到与前缀码对应的二叉树</a:t>
            </a:r>
            <a:r>
              <a:rPr lang="zh-CN" altLang="en-US" dirty="0">
                <a:latin typeface="宋体" panose="02010600030101010101" pitchFamily="2" charset="-122"/>
              </a:rPr>
              <a:t>。</a:t>
            </a:r>
            <a:r>
              <a:rPr lang="zh-CN" altLang="en-US" dirty="0">
                <a:solidFill>
                  <a:srgbClr val="006600"/>
                </a:solidFill>
                <a:latin typeface="宋体" panose="02010600030101010101" pitchFamily="2" charset="-122"/>
              </a:rPr>
              <a:t> </a:t>
            </a:r>
          </a:p>
        </p:txBody>
      </p:sp>
      <p:sp>
        <p:nvSpPr>
          <p:cNvPr id="120835" name="AutoShape 4">
            <a:extLst>
              <a:ext uri="{FF2B5EF4-FFF2-40B4-BE49-F238E27FC236}">
                <a16:creationId xmlns:a16="http://schemas.microsoft.com/office/drawing/2014/main" id="{E5D8B610-9C91-422B-9191-67355A29072E}"/>
              </a:ext>
            </a:extLst>
          </p:cNvPr>
          <p:cNvSpPr>
            <a:spLocks noChangeArrowheads="1"/>
          </p:cNvSpPr>
          <p:nvPr/>
        </p:nvSpPr>
        <p:spPr bwMode="auto">
          <a:xfrm>
            <a:off x="2339752" y="2060848"/>
            <a:ext cx="762000" cy="304800"/>
          </a:xfrm>
          <a:prstGeom prst="rightArrow">
            <a:avLst>
              <a:gd name="adj1" fmla="val 50000"/>
              <a:gd name="adj2" fmla="val 6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0837" name="灯片编号占位符 2">
            <a:extLst>
              <a:ext uri="{FF2B5EF4-FFF2-40B4-BE49-F238E27FC236}">
                <a16:creationId xmlns:a16="http://schemas.microsoft.com/office/drawing/2014/main" id="{BFE7DC29-4A5E-44B0-9877-0380B614BDB7}"/>
              </a:ext>
            </a:extLst>
          </p:cNvPr>
          <p:cNvSpPr>
            <a:spLocks noGrp="1"/>
          </p:cNvSpPr>
          <p:nvPr>
            <p:ph type="sldNum" sz="quarter" idx="12"/>
          </p:nvPr>
        </p:nvSpPr>
        <p:spPr>
          <a:xfrm>
            <a:off x="6732240" y="6642100"/>
            <a:ext cx="3311525" cy="21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A49D70F2-61F1-4500-B28C-D0799E5A626F}" type="slidenum">
              <a:rPr lang="ko-KR" altLang="en-US" sz="1200">
                <a:latin typeface="Verdana" panose="020B0604030504040204" pitchFamily="34" charset="0"/>
              </a:rPr>
              <a:pPr algn="ctr" eaLnBrk="1" hangingPunct="1"/>
              <a:t>135</a:t>
            </a:fld>
            <a:endParaRPr lang="en-US" altLang="ko-KR" sz="1200" dirty="0">
              <a:latin typeface="Verdana" panose="020B0604030504040204" pitchFamily="34" charset="0"/>
            </a:endParaRPr>
          </a:p>
        </p:txBody>
      </p:sp>
      <p:sp>
        <p:nvSpPr>
          <p:cNvPr id="120838" name="标题 1">
            <a:extLst>
              <a:ext uri="{FF2B5EF4-FFF2-40B4-BE49-F238E27FC236}">
                <a16:creationId xmlns:a16="http://schemas.microsoft.com/office/drawing/2014/main" id="{0AFD0774-0F83-4A33-BDD9-94ECD05F59D3}"/>
              </a:ext>
            </a:extLst>
          </p:cNvPr>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937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937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937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3">
            <a:extLst>
              <a:ext uri="{FF2B5EF4-FFF2-40B4-BE49-F238E27FC236}">
                <a16:creationId xmlns:a16="http://schemas.microsoft.com/office/drawing/2014/main" id="{58DBBFA2-1B74-498C-84DC-44D9E1ABD209}"/>
              </a:ext>
            </a:extLst>
          </p:cNvPr>
          <p:cNvSpPr>
            <a:spLocks noGrp="1" noChangeArrowheads="1"/>
          </p:cNvSpPr>
          <p:nvPr>
            <p:ph type="body" idx="1"/>
          </p:nvPr>
        </p:nvSpPr>
        <p:spPr>
          <a:xfrm>
            <a:off x="1028700" y="2204586"/>
            <a:ext cx="7924800" cy="1106487"/>
          </a:xfrm>
        </p:spPr>
        <p:txBody>
          <a:bodyPr/>
          <a:lstStyle/>
          <a:p>
            <a:pPr>
              <a:lnSpc>
                <a:spcPct val="90000"/>
              </a:lnSpc>
            </a:pPr>
            <a:r>
              <a:rPr lang="zh-CN" altLang="en-US" dirty="0">
                <a:latin typeface="宋体" panose="02010600030101010101" pitchFamily="2" charset="-122"/>
              </a:rPr>
              <a:t>例：前缀码{000，001，01，10，11}</a:t>
            </a:r>
          </a:p>
          <a:p>
            <a:pPr>
              <a:lnSpc>
                <a:spcPct val="90000"/>
              </a:lnSpc>
              <a:buFont typeface="Wingdings" panose="05000000000000000000" pitchFamily="2" charset="2"/>
              <a:buNone/>
            </a:pPr>
            <a:r>
              <a:rPr lang="zh-CN" altLang="en-US" dirty="0">
                <a:latin typeface="宋体" panose="02010600030101010101" pitchFamily="2" charset="-122"/>
              </a:rPr>
              <a:t>		最大码长=3</a:t>
            </a:r>
          </a:p>
          <a:p>
            <a:pPr>
              <a:lnSpc>
                <a:spcPct val="90000"/>
              </a:lnSpc>
              <a:buFont typeface="Wingdings" panose="05000000000000000000" pitchFamily="2" charset="2"/>
              <a:buNone/>
            </a:pPr>
            <a:endParaRPr lang="zh-CN" altLang="en-US" dirty="0">
              <a:latin typeface="宋体" panose="02010600030101010101" pitchFamily="2" charset="-122"/>
            </a:endParaRPr>
          </a:p>
        </p:txBody>
      </p:sp>
      <p:sp>
        <p:nvSpPr>
          <p:cNvPr id="121859" name="Oval 4">
            <a:extLst>
              <a:ext uri="{FF2B5EF4-FFF2-40B4-BE49-F238E27FC236}">
                <a16:creationId xmlns:a16="http://schemas.microsoft.com/office/drawing/2014/main" id="{0B222BF8-BC25-4F27-8EA8-E3595859EAFD}"/>
              </a:ext>
            </a:extLst>
          </p:cNvPr>
          <p:cNvSpPr>
            <a:spLocks noChangeArrowheads="1"/>
          </p:cNvSpPr>
          <p:nvPr/>
        </p:nvSpPr>
        <p:spPr bwMode="auto">
          <a:xfrm>
            <a:off x="2185988" y="3717473"/>
            <a:ext cx="228600" cy="2286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1860" name="Oval 5">
            <a:extLst>
              <a:ext uri="{FF2B5EF4-FFF2-40B4-BE49-F238E27FC236}">
                <a16:creationId xmlns:a16="http://schemas.microsoft.com/office/drawing/2014/main" id="{F77DC8BC-D962-4EE7-B4C0-BC60D6D214A5}"/>
              </a:ext>
            </a:extLst>
          </p:cNvPr>
          <p:cNvSpPr>
            <a:spLocks noChangeArrowheads="1"/>
          </p:cNvSpPr>
          <p:nvPr/>
        </p:nvSpPr>
        <p:spPr bwMode="auto">
          <a:xfrm>
            <a:off x="1347788" y="4250873"/>
            <a:ext cx="228600" cy="2286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1861" name="Oval 6">
            <a:extLst>
              <a:ext uri="{FF2B5EF4-FFF2-40B4-BE49-F238E27FC236}">
                <a16:creationId xmlns:a16="http://schemas.microsoft.com/office/drawing/2014/main" id="{C2518188-42DE-461C-BB46-832CFEA6CF25}"/>
              </a:ext>
            </a:extLst>
          </p:cNvPr>
          <p:cNvSpPr>
            <a:spLocks noChangeArrowheads="1"/>
          </p:cNvSpPr>
          <p:nvPr/>
        </p:nvSpPr>
        <p:spPr bwMode="auto">
          <a:xfrm>
            <a:off x="3100388" y="4250873"/>
            <a:ext cx="228600" cy="2286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1862" name="Oval 7">
            <a:extLst>
              <a:ext uri="{FF2B5EF4-FFF2-40B4-BE49-F238E27FC236}">
                <a16:creationId xmlns:a16="http://schemas.microsoft.com/office/drawing/2014/main" id="{3462DD59-67B4-4765-8781-545FF550797E}"/>
              </a:ext>
            </a:extLst>
          </p:cNvPr>
          <p:cNvSpPr>
            <a:spLocks noChangeArrowheads="1"/>
          </p:cNvSpPr>
          <p:nvPr/>
        </p:nvSpPr>
        <p:spPr bwMode="auto">
          <a:xfrm>
            <a:off x="814388" y="4708073"/>
            <a:ext cx="228600" cy="2286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1863" name="Oval 8">
            <a:extLst>
              <a:ext uri="{FF2B5EF4-FFF2-40B4-BE49-F238E27FC236}">
                <a16:creationId xmlns:a16="http://schemas.microsoft.com/office/drawing/2014/main" id="{B4B992DB-4D7F-4D55-B23C-FBCE454AE01C}"/>
              </a:ext>
            </a:extLst>
          </p:cNvPr>
          <p:cNvSpPr>
            <a:spLocks noChangeArrowheads="1"/>
          </p:cNvSpPr>
          <p:nvPr/>
        </p:nvSpPr>
        <p:spPr bwMode="auto">
          <a:xfrm>
            <a:off x="1728788" y="4708073"/>
            <a:ext cx="228600" cy="2286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1864" name="Oval 9">
            <a:extLst>
              <a:ext uri="{FF2B5EF4-FFF2-40B4-BE49-F238E27FC236}">
                <a16:creationId xmlns:a16="http://schemas.microsoft.com/office/drawing/2014/main" id="{26763813-C6D3-4F89-B8BD-8749D371DFDF}"/>
              </a:ext>
            </a:extLst>
          </p:cNvPr>
          <p:cNvSpPr>
            <a:spLocks noChangeArrowheads="1"/>
          </p:cNvSpPr>
          <p:nvPr/>
        </p:nvSpPr>
        <p:spPr bwMode="auto">
          <a:xfrm>
            <a:off x="2643188" y="4784273"/>
            <a:ext cx="228600" cy="2286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1865" name="Oval 10">
            <a:extLst>
              <a:ext uri="{FF2B5EF4-FFF2-40B4-BE49-F238E27FC236}">
                <a16:creationId xmlns:a16="http://schemas.microsoft.com/office/drawing/2014/main" id="{9AAD5F9B-E82B-4065-9C46-0355F84B83AF}"/>
              </a:ext>
            </a:extLst>
          </p:cNvPr>
          <p:cNvSpPr>
            <a:spLocks noChangeArrowheads="1"/>
          </p:cNvSpPr>
          <p:nvPr/>
        </p:nvSpPr>
        <p:spPr bwMode="auto">
          <a:xfrm>
            <a:off x="3557588" y="4784273"/>
            <a:ext cx="228600" cy="2286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1866" name="Oval 11">
            <a:extLst>
              <a:ext uri="{FF2B5EF4-FFF2-40B4-BE49-F238E27FC236}">
                <a16:creationId xmlns:a16="http://schemas.microsoft.com/office/drawing/2014/main" id="{33534F65-DA3D-439A-AF1B-22B6024FE695}"/>
              </a:ext>
            </a:extLst>
          </p:cNvPr>
          <p:cNvSpPr>
            <a:spLocks noChangeArrowheads="1"/>
          </p:cNvSpPr>
          <p:nvPr/>
        </p:nvSpPr>
        <p:spPr bwMode="auto">
          <a:xfrm>
            <a:off x="433388" y="5317673"/>
            <a:ext cx="228600" cy="2286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1867" name="Oval 12">
            <a:extLst>
              <a:ext uri="{FF2B5EF4-FFF2-40B4-BE49-F238E27FC236}">
                <a16:creationId xmlns:a16="http://schemas.microsoft.com/office/drawing/2014/main" id="{ED302210-11F4-40E2-9FF5-691EE9AA0E44}"/>
              </a:ext>
            </a:extLst>
          </p:cNvPr>
          <p:cNvSpPr>
            <a:spLocks noChangeArrowheads="1"/>
          </p:cNvSpPr>
          <p:nvPr/>
        </p:nvSpPr>
        <p:spPr bwMode="auto">
          <a:xfrm>
            <a:off x="966788" y="5317673"/>
            <a:ext cx="228600" cy="2286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1868" name="Oval 13">
            <a:extLst>
              <a:ext uri="{FF2B5EF4-FFF2-40B4-BE49-F238E27FC236}">
                <a16:creationId xmlns:a16="http://schemas.microsoft.com/office/drawing/2014/main" id="{C39EEC0D-59E9-4799-90CB-B8C9AA9A98C1}"/>
              </a:ext>
            </a:extLst>
          </p:cNvPr>
          <p:cNvSpPr>
            <a:spLocks noChangeArrowheads="1"/>
          </p:cNvSpPr>
          <p:nvPr/>
        </p:nvSpPr>
        <p:spPr bwMode="auto">
          <a:xfrm>
            <a:off x="1423988" y="5317673"/>
            <a:ext cx="228600" cy="2286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1869" name="Oval 14">
            <a:extLst>
              <a:ext uri="{FF2B5EF4-FFF2-40B4-BE49-F238E27FC236}">
                <a16:creationId xmlns:a16="http://schemas.microsoft.com/office/drawing/2014/main" id="{8EAB1677-01B5-4B88-98EA-45F036B86DE6}"/>
              </a:ext>
            </a:extLst>
          </p:cNvPr>
          <p:cNvSpPr>
            <a:spLocks noChangeArrowheads="1"/>
          </p:cNvSpPr>
          <p:nvPr/>
        </p:nvSpPr>
        <p:spPr bwMode="auto">
          <a:xfrm>
            <a:off x="2033588" y="5317673"/>
            <a:ext cx="228600" cy="2286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1870" name="Oval 15">
            <a:extLst>
              <a:ext uri="{FF2B5EF4-FFF2-40B4-BE49-F238E27FC236}">
                <a16:creationId xmlns:a16="http://schemas.microsoft.com/office/drawing/2014/main" id="{C5959D85-679B-4349-9C58-3C0021086122}"/>
              </a:ext>
            </a:extLst>
          </p:cNvPr>
          <p:cNvSpPr>
            <a:spLocks noChangeArrowheads="1"/>
          </p:cNvSpPr>
          <p:nvPr/>
        </p:nvSpPr>
        <p:spPr bwMode="auto">
          <a:xfrm>
            <a:off x="2414588" y="5317673"/>
            <a:ext cx="228600" cy="2286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1871" name="Oval 16">
            <a:extLst>
              <a:ext uri="{FF2B5EF4-FFF2-40B4-BE49-F238E27FC236}">
                <a16:creationId xmlns:a16="http://schemas.microsoft.com/office/drawing/2014/main" id="{270CCAD3-E89E-4F2E-A1F6-502930F7DA45}"/>
              </a:ext>
            </a:extLst>
          </p:cNvPr>
          <p:cNvSpPr>
            <a:spLocks noChangeArrowheads="1"/>
          </p:cNvSpPr>
          <p:nvPr/>
        </p:nvSpPr>
        <p:spPr bwMode="auto">
          <a:xfrm>
            <a:off x="2947988" y="5317673"/>
            <a:ext cx="228600" cy="2286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1872" name="Oval 17">
            <a:extLst>
              <a:ext uri="{FF2B5EF4-FFF2-40B4-BE49-F238E27FC236}">
                <a16:creationId xmlns:a16="http://schemas.microsoft.com/office/drawing/2014/main" id="{1F9B2027-9723-4D38-B459-5307B19D2028}"/>
              </a:ext>
            </a:extLst>
          </p:cNvPr>
          <p:cNvSpPr>
            <a:spLocks noChangeArrowheads="1"/>
          </p:cNvSpPr>
          <p:nvPr/>
        </p:nvSpPr>
        <p:spPr bwMode="auto">
          <a:xfrm>
            <a:off x="3328988" y="5317673"/>
            <a:ext cx="228600" cy="2286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1873" name="Oval 18">
            <a:extLst>
              <a:ext uri="{FF2B5EF4-FFF2-40B4-BE49-F238E27FC236}">
                <a16:creationId xmlns:a16="http://schemas.microsoft.com/office/drawing/2014/main" id="{84E50008-D8D4-4BE0-9660-A2DFC531C250}"/>
              </a:ext>
            </a:extLst>
          </p:cNvPr>
          <p:cNvSpPr>
            <a:spLocks noChangeArrowheads="1"/>
          </p:cNvSpPr>
          <p:nvPr/>
        </p:nvSpPr>
        <p:spPr bwMode="auto">
          <a:xfrm>
            <a:off x="3862388" y="5317673"/>
            <a:ext cx="228600" cy="2286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1874" name="Line 19">
            <a:extLst>
              <a:ext uri="{FF2B5EF4-FFF2-40B4-BE49-F238E27FC236}">
                <a16:creationId xmlns:a16="http://schemas.microsoft.com/office/drawing/2014/main" id="{0839F1FC-2C55-468C-9894-028966D738BE}"/>
              </a:ext>
            </a:extLst>
          </p:cNvPr>
          <p:cNvSpPr>
            <a:spLocks noChangeShapeType="1"/>
          </p:cNvSpPr>
          <p:nvPr/>
        </p:nvSpPr>
        <p:spPr bwMode="auto">
          <a:xfrm flipH="1">
            <a:off x="1500188" y="3793673"/>
            <a:ext cx="68580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875" name="Line 21">
            <a:extLst>
              <a:ext uri="{FF2B5EF4-FFF2-40B4-BE49-F238E27FC236}">
                <a16:creationId xmlns:a16="http://schemas.microsoft.com/office/drawing/2014/main" id="{FA8669B1-CF86-4D4C-BCB1-D7974B2F0B18}"/>
              </a:ext>
            </a:extLst>
          </p:cNvPr>
          <p:cNvSpPr>
            <a:spLocks noChangeShapeType="1"/>
          </p:cNvSpPr>
          <p:nvPr/>
        </p:nvSpPr>
        <p:spPr bwMode="auto">
          <a:xfrm>
            <a:off x="2414588" y="3793673"/>
            <a:ext cx="76200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876" name="Line 22">
            <a:extLst>
              <a:ext uri="{FF2B5EF4-FFF2-40B4-BE49-F238E27FC236}">
                <a16:creationId xmlns:a16="http://schemas.microsoft.com/office/drawing/2014/main" id="{D39E2D8A-14B0-4883-B883-8F7298F91AB2}"/>
              </a:ext>
            </a:extLst>
          </p:cNvPr>
          <p:cNvSpPr>
            <a:spLocks noChangeShapeType="1"/>
          </p:cNvSpPr>
          <p:nvPr/>
        </p:nvSpPr>
        <p:spPr bwMode="auto">
          <a:xfrm flipH="1">
            <a:off x="966788" y="4403273"/>
            <a:ext cx="381000" cy="304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877" name="Line 23">
            <a:extLst>
              <a:ext uri="{FF2B5EF4-FFF2-40B4-BE49-F238E27FC236}">
                <a16:creationId xmlns:a16="http://schemas.microsoft.com/office/drawing/2014/main" id="{F2F345E8-6163-45D5-AB21-9EF4BFD05396}"/>
              </a:ext>
            </a:extLst>
          </p:cNvPr>
          <p:cNvSpPr>
            <a:spLocks noChangeShapeType="1"/>
          </p:cNvSpPr>
          <p:nvPr/>
        </p:nvSpPr>
        <p:spPr bwMode="auto">
          <a:xfrm>
            <a:off x="1576388" y="4403273"/>
            <a:ext cx="304800" cy="304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878" name="Line 24">
            <a:extLst>
              <a:ext uri="{FF2B5EF4-FFF2-40B4-BE49-F238E27FC236}">
                <a16:creationId xmlns:a16="http://schemas.microsoft.com/office/drawing/2014/main" id="{8337FA24-8D7B-4F84-BE45-F731FCFF4FF0}"/>
              </a:ext>
            </a:extLst>
          </p:cNvPr>
          <p:cNvSpPr>
            <a:spLocks noChangeShapeType="1"/>
          </p:cNvSpPr>
          <p:nvPr/>
        </p:nvSpPr>
        <p:spPr bwMode="auto">
          <a:xfrm flipH="1">
            <a:off x="2795588" y="4403273"/>
            <a:ext cx="304800" cy="381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879" name="Line 25">
            <a:extLst>
              <a:ext uri="{FF2B5EF4-FFF2-40B4-BE49-F238E27FC236}">
                <a16:creationId xmlns:a16="http://schemas.microsoft.com/office/drawing/2014/main" id="{596BC772-7905-4FA4-AEB9-A65557C01DE4}"/>
              </a:ext>
            </a:extLst>
          </p:cNvPr>
          <p:cNvSpPr>
            <a:spLocks noChangeShapeType="1"/>
          </p:cNvSpPr>
          <p:nvPr/>
        </p:nvSpPr>
        <p:spPr bwMode="auto">
          <a:xfrm>
            <a:off x="3328988" y="4403273"/>
            <a:ext cx="304800" cy="381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880" name="Line 26">
            <a:extLst>
              <a:ext uri="{FF2B5EF4-FFF2-40B4-BE49-F238E27FC236}">
                <a16:creationId xmlns:a16="http://schemas.microsoft.com/office/drawing/2014/main" id="{5DF93E8C-5F6E-4C80-A901-5ACD45B1FFD1}"/>
              </a:ext>
            </a:extLst>
          </p:cNvPr>
          <p:cNvSpPr>
            <a:spLocks noChangeShapeType="1"/>
          </p:cNvSpPr>
          <p:nvPr/>
        </p:nvSpPr>
        <p:spPr bwMode="auto">
          <a:xfrm flipH="1">
            <a:off x="509588" y="4860473"/>
            <a:ext cx="30480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881" name="Line 27">
            <a:extLst>
              <a:ext uri="{FF2B5EF4-FFF2-40B4-BE49-F238E27FC236}">
                <a16:creationId xmlns:a16="http://schemas.microsoft.com/office/drawing/2014/main" id="{48529E2B-FB0C-4A91-91E3-C174A214CACE}"/>
              </a:ext>
            </a:extLst>
          </p:cNvPr>
          <p:cNvSpPr>
            <a:spLocks noChangeShapeType="1"/>
          </p:cNvSpPr>
          <p:nvPr/>
        </p:nvSpPr>
        <p:spPr bwMode="auto">
          <a:xfrm>
            <a:off x="1042988" y="4860473"/>
            <a:ext cx="7620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882" name="Line 28">
            <a:extLst>
              <a:ext uri="{FF2B5EF4-FFF2-40B4-BE49-F238E27FC236}">
                <a16:creationId xmlns:a16="http://schemas.microsoft.com/office/drawing/2014/main" id="{0D5AD8DC-78AB-4911-9ABE-B6AAE8461336}"/>
              </a:ext>
            </a:extLst>
          </p:cNvPr>
          <p:cNvSpPr>
            <a:spLocks noChangeShapeType="1"/>
          </p:cNvSpPr>
          <p:nvPr/>
        </p:nvSpPr>
        <p:spPr bwMode="auto">
          <a:xfrm flipH="1">
            <a:off x="1500188" y="4860473"/>
            <a:ext cx="22860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883" name="Line 29">
            <a:extLst>
              <a:ext uri="{FF2B5EF4-FFF2-40B4-BE49-F238E27FC236}">
                <a16:creationId xmlns:a16="http://schemas.microsoft.com/office/drawing/2014/main" id="{A2C7FCA4-BE46-45D5-895C-E657BD19307C}"/>
              </a:ext>
            </a:extLst>
          </p:cNvPr>
          <p:cNvSpPr>
            <a:spLocks noChangeShapeType="1"/>
          </p:cNvSpPr>
          <p:nvPr/>
        </p:nvSpPr>
        <p:spPr bwMode="auto">
          <a:xfrm>
            <a:off x="1957388" y="4860473"/>
            <a:ext cx="22860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884" name="Line 30">
            <a:extLst>
              <a:ext uri="{FF2B5EF4-FFF2-40B4-BE49-F238E27FC236}">
                <a16:creationId xmlns:a16="http://schemas.microsoft.com/office/drawing/2014/main" id="{7F754B1F-A5E7-46DB-9B25-FF63873D9F59}"/>
              </a:ext>
            </a:extLst>
          </p:cNvPr>
          <p:cNvSpPr>
            <a:spLocks noChangeShapeType="1"/>
          </p:cNvSpPr>
          <p:nvPr/>
        </p:nvSpPr>
        <p:spPr bwMode="auto">
          <a:xfrm flipH="1">
            <a:off x="2490788" y="4936673"/>
            <a:ext cx="152400" cy="381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885" name="Line 31">
            <a:extLst>
              <a:ext uri="{FF2B5EF4-FFF2-40B4-BE49-F238E27FC236}">
                <a16:creationId xmlns:a16="http://schemas.microsoft.com/office/drawing/2014/main" id="{D058CDCC-B6E5-454B-9E04-DC8FA9573E0A}"/>
              </a:ext>
            </a:extLst>
          </p:cNvPr>
          <p:cNvSpPr>
            <a:spLocks noChangeShapeType="1"/>
          </p:cNvSpPr>
          <p:nvPr/>
        </p:nvSpPr>
        <p:spPr bwMode="auto">
          <a:xfrm>
            <a:off x="2871788" y="4860473"/>
            <a:ext cx="22860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886" name="Line 32">
            <a:extLst>
              <a:ext uri="{FF2B5EF4-FFF2-40B4-BE49-F238E27FC236}">
                <a16:creationId xmlns:a16="http://schemas.microsoft.com/office/drawing/2014/main" id="{D4EC81A4-007E-42B1-BD4D-35933F51E31B}"/>
              </a:ext>
            </a:extLst>
          </p:cNvPr>
          <p:cNvSpPr>
            <a:spLocks noChangeShapeType="1"/>
          </p:cNvSpPr>
          <p:nvPr/>
        </p:nvSpPr>
        <p:spPr bwMode="auto">
          <a:xfrm flipH="1">
            <a:off x="3405188" y="4936673"/>
            <a:ext cx="152400" cy="381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887" name="Line 33">
            <a:extLst>
              <a:ext uri="{FF2B5EF4-FFF2-40B4-BE49-F238E27FC236}">
                <a16:creationId xmlns:a16="http://schemas.microsoft.com/office/drawing/2014/main" id="{34348673-BEBA-4EBB-B06D-B4BC64DBCC51}"/>
              </a:ext>
            </a:extLst>
          </p:cNvPr>
          <p:cNvSpPr>
            <a:spLocks noChangeShapeType="1"/>
          </p:cNvSpPr>
          <p:nvPr/>
        </p:nvSpPr>
        <p:spPr bwMode="auto">
          <a:xfrm>
            <a:off x="3786188" y="4936673"/>
            <a:ext cx="228600" cy="381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888" name="Rectangle 34">
            <a:extLst>
              <a:ext uri="{FF2B5EF4-FFF2-40B4-BE49-F238E27FC236}">
                <a16:creationId xmlns:a16="http://schemas.microsoft.com/office/drawing/2014/main" id="{CEC2C351-676E-48C9-94E7-E0BF79028A30}"/>
              </a:ext>
            </a:extLst>
          </p:cNvPr>
          <p:cNvSpPr>
            <a:spLocks noChangeArrowheads="1"/>
          </p:cNvSpPr>
          <p:nvPr/>
        </p:nvSpPr>
        <p:spPr bwMode="auto">
          <a:xfrm>
            <a:off x="1500188" y="3641273"/>
            <a:ext cx="228600" cy="304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t>0</a:t>
            </a:r>
          </a:p>
        </p:txBody>
      </p:sp>
      <p:sp>
        <p:nvSpPr>
          <p:cNvPr id="121889" name="Rectangle 35">
            <a:extLst>
              <a:ext uri="{FF2B5EF4-FFF2-40B4-BE49-F238E27FC236}">
                <a16:creationId xmlns:a16="http://schemas.microsoft.com/office/drawing/2014/main" id="{011029BD-D3BE-4336-B7DD-B002C12F983A}"/>
              </a:ext>
            </a:extLst>
          </p:cNvPr>
          <p:cNvSpPr>
            <a:spLocks noChangeArrowheads="1"/>
          </p:cNvSpPr>
          <p:nvPr/>
        </p:nvSpPr>
        <p:spPr bwMode="auto">
          <a:xfrm>
            <a:off x="890588" y="4174673"/>
            <a:ext cx="228600" cy="304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t>0</a:t>
            </a:r>
          </a:p>
        </p:txBody>
      </p:sp>
      <p:sp>
        <p:nvSpPr>
          <p:cNvPr id="121890" name="Rectangle 36">
            <a:extLst>
              <a:ext uri="{FF2B5EF4-FFF2-40B4-BE49-F238E27FC236}">
                <a16:creationId xmlns:a16="http://schemas.microsoft.com/office/drawing/2014/main" id="{6BF3A7BF-1A25-4165-9AB9-EB2C50B1EAD4}"/>
              </a:ext>
            </a:extLst>
          </p:cNvPr>
          <p:cNvSpPr>
            <a:spLocks noChangeArrowheads="1"/>
          </p:cNvSpPr>
          <p:nvPr/>
        </p:nvSpPr>
        <p:spPr bwMode="auto">
          <a:xfrm>
            <a:off x="433388" y="4860473"/>
            <a:ext cx="2286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t>0</a:t>
            </a:r>
          </a:p>
        </p:txBody>
      </p:sp>
      <p:sp>
        <p:nvSpPr>
          <p:cNvPr id="121891" name="Rectangle 37">
            <a:extLst>
              <a:ext uri="{FF2B5EF4-FFF2-40B4-BE49-F238E27FC236}">
                <a16:creationId xmlns:a16="http://schemas.microsoft.com/office/drawing/2014/main" id="{ECEC06A7-FB8C-460C-80C0-131D163FC44A}"/>
              </a:ext>
            </a:extLst>
          </p:cNvPr>
          <p:cNvSpPr>
            <a:spLocks noChangeArrowheads="1"/>
          </p:cNvSpPr>
          <p:nvPr/>
        </p:nvSpPr>
        <p:spPr bwMode="auto">
          <a:xfrm>
            <a:off x="1347788" y="4860473"/>
            <a:ext cx="228600" cy="304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t>0</a:t>
            </a:r>
          </a:p>
        </p:txBody>
      </p:sp>
      <p:sp>
        <p:nvSpPr>
          <p:cNvPr id="121892" name="Rectangle 38">
            <a:extLst>
              <a:ext uri="{FF2B5EF4-FFF2-40B4-BE49-F238E27FC236}">
                <a16:creationId xmlns:a16="http://schemas.microsoft.com/office/drawing/2014/main" id="{3728A316-3058-48E3-B5B7-2A2FA41483A8}"/>
              </a:ext>
            </a:extLst>
          </p:cNvPr>
          <p:cNvSpPr>
            <a:spLocks noChangeArrowheads="1"/>
          </p:cNvSpPr>
          <p:nvPr/>
        </p:nvSpPr>
        <p:spPr bwMode="auto">
          <a:xfrm>
            <a:off x="2643188" y="4250873"/>
            <a:ext cx="228600" cy="304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t>0</a:t>
            </a:r>
          </a:p>
        </p:txBody>
      </p:sp>
      <p:sp>
        <p:nvSpPr>
          <p:cNvPr id="121893" name="Rectangle 39">
            <a:extLst>
              <a:ext uri="{FF2B5EF4-FFF2-40B4-BE49-F238E27FC236}">
                <a16:creationId xmlns:a16="http://schemas.microsoft.com/office/drawing/2014/main" id="{97EDB8F4-5DDC-4E08-9C6E-2CFC198AB11B}"/>
              </a:ext>
            </a:extLst>
          </p:cNvPr>
          <p:cNvSpPr>
            <a:spLocks noChangeArrowheads="1"/>
          </p:cNvSpPr>
          <p:nvPr/>
        </p:nvSpPr>
        <p:spPr bwMode="auto">
          <a:xfrm>
            <a:off x="2262188" y="4860473"/>
            <a:ext cx="228600" cy="304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t>0</a:t>
            </a:r>
          </a:p>
        </p:txBody>
      </p:sp>
      <p:sp>
        <p:nvSpPr>
          <p:cNvPr id="121894" name="Rectangle 40">
            <a:extLst>
              <a:ext uri="{FF2B5EF4-FFF2-40B4-BE49-F238E27FC236}">
                <a16:creationId xmlns:a16="http://schemas.microsoft.com/office/drawing/2014/main" id="{CD71A4A5-BC0E-4ED4-95B0-5DA1691CC024}"/>
              </a:ext>
            </a:extLst>
          </p:cNvPr>
          <p:cNvSpPr>
            <a:spLocks noChangeArrowheads="1"/>
          </p:cNvSpPr>
          <p:nvPr/>
        </p:nvSpPr>
        <p:spPr bwMode="auto">
          <a:xfrm>
            <a:off x="3328988" y="4860473"/>
            <a:ext cx="76200" cy="304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t>0</a:t>
            </a:r>
          </a:p>
        </p:txBody>
      </p:sp>
      <p:sp>
        <p:nvSpPr>
          <p:cNvPr id="121895" name="Rectangle 41">
            <a:extLst>
              <a:ext uri="{FF2B5EF4-FFF2-40B4-BE49-F238E27FC236}">
                <a16:creationId xmlns:a16="http://schemas.microsoft.com/office/drawing/2014/main" id="{7FA03BBE-8FC1-4E2B-84EE-594AB6C57F37}"/>
              </a:ext>
            </a:extLst>
          </p:cNvPr>
          <p:cNvSpPr>
            <a:spLocks noChangeArrowheads="1"/>
          </p:cNvSpPr>
          <p:nvPr/>
        </p:nvSpPr>
        <p:spPr bwMode="auto">
          <a:xfrm>
            <a:off x="2947988" y="3641273"/>
            <a:ext cx="228600" cy="304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t>1</a:t>
            </a:r>
          </a:p>
        </p:txBody>
      </p:sp>
      <p:sp>
        <p:nvSpPr>
          <p:cNvPr id="121896" name="Rectangle 42">
            <a:extLst>
              <a:ext uri="{FF2B5EF4-FFF2-40B4-BE49-F238E27FC236}">
                <a16:creationId xmlns:a16="http://schemas.microsoft.com/office/drawing/2014/main" id="{0A942A27-E9AD-4C2E-8839-79B352B63FAF}"/>
              </a:ext>
            </a:extLst>
          </p:cNvPr>
          <p:cNvSpPr>
            <a:spLocks noChangeArrowheads="1"/>
          </p:cNvSpPr>
          <p:nvPr/>
        </p:nvSpPr>
        <p:spPr bwMode="auto">
          <a:xfrm>
            <a:off x="1804988" y="4250873"/>
            <a:ext cx="228600" cy="304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t>1</a:t>
            </a:r>
          </a:p>
        </p:txBody>
      </p:sp>
      <p:sp>
        <p:nvSpPr>
          <p:cNvPr id="121897" name="Rectangle 43">
            <a:extLst>
              <a:ext uri="{FF2B5EF4-FFF2-40B4-BE49-F238E27FC236}">
                <a16:creationId xmlns:a16="http://schemas.microsoft.com/office/drawing/2014/main" id="{D4189156-B48E-4DC7-8C45-26F99539BAEE}"/>
              </a:ext>
            </a:extLst>
          </p:cNvPr>
          <p:cNvSpPr>
            <a:spLocks noChangeArrowheads="1"/>
          </p:cNvSpPr>
          <p:nvPr/>
        </p:nvSpPr>
        <p:spPr bwMode="auto">
          <a:xfrm>
            <a:off x="1119188" y="4860473"/>
            <a:ext cx="228600" cy="304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t>1</a:t>
            </a:r>
          </a:p>
        </p:txBody>
      </p:sp>
      <p:sp>
        <p:nvSpPr>
          <p:cNvPr id="121898" name="Rectangle 44">
            <a:extLst>
              <a:ext uri="{FF2B5EF4-FFF2-40B4-BE49-F238E27FC236}">
                <a16:creationId xmlns:a16="http://schemas.microsoft.com/office/drawing/2014/main" id="{D8E6C6AB-8930-4B5E-9822-517CCF7E0511}"/>
              </a:ext>
            </a:extLst>
          </p:cNvPr>
          <p:cNvSpPr>
            <a:spLocks noChangeArrowheads="1"/>
          </p:cNvSpPr>
          <p:nvPr/>
        </p:nvSpPr>
        <p:spPr bwMode="auto">
          <a:xfrm>
            <a:off x="3557588" y="4327073"/>
            <a:ext cx="228600" cy="304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t>1</a:t>
            </a:r>
          </a:p>
        </p:txBody>
      </p:sp>
      <p:sp>
        <p:nvSpPr>
          <p:cNvPr id="121899" name="Rectangle 45">
            <a:extLst>
              <a:ext uri="{FF2B5EF4-FFF2-40B4-BE49-F238E27FC236}">
                <a16:creationId xmlns:a16="http://schemas.microsoft.com/office/drawing/2014/main" id="{39B640BB-1A37-4B89-A2D3-9718996C5E1C}"/>
              </a:ext>
            </a:extLst>
          </p:cNvPr>
          <p:cNvSpPr>
            <a:spLocks noChangeArrowheads="1"/>
          </p:cNvSpPr>
          <p:nvPr/>
        </p:nvSpPr>
        <p:spPr bwMode="auto">
          <a:xfrm>
            <a:off x="3938588" y="4860473"/>
            <a:ext cx="228600" cy="304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t>1</a:t>
            </a:r>
          </a:p>
        </p:txBody>
      </p:sp>
      <p:sp>
        <p:nvSpPr>
          <p:cNvPr id="121900" name="Rectangle 46">
            <a:extLst>
              <a:ext uri="{FF2B5EF4-FFF2-40B4-BE49-F238E27FC236}">
                <a16:creationId xmlns:a16="http://schemas.microsoft.com/office/drawing/2014/main" id="{0E9A63DC-03F1-4005-80E8-4E9368954E73}"/>
              </a:ext>
            </a:extLst>
          </p:cNvPr>
          <p:cNvSpPr>
            <a:spLocks noChangeArrowheads="1"/>
          </p:cNvSpPr>
          <p:nvPr/>
        </p:nvSpPr>
        <p:spPr bwMode="auto">
          <a:xfrm>
            <a:off x="3024188" y="4860473"/>
            <a:ext cx="228600" cy="304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t>1</a:t>
            </a:r>
          </a:p>
        </p:txBody>
      </p:sp>
      <p:sp>
        <p:nvSpPr>
          <p:cNvPr id="121901" name="Oval 47">
            <a:extLst>
              <a:ext uri="{FF2B5EF4-FFF2-40B4-BE49-F238E27FC236}">
                <a16:creationId xmlns:a16="http://schemas.microsoft.com/office/drawing/2014/main" id="{48DE9FA6-4ABB-4CD4-82B5-A510BB4BB669}"/>
              </a:ext>
            </a:extLst>
          </p:cNvPr>
          <p:cNvSpPr>
            <a:spLocks noChangeArrowheads="1"/>
          </p:cNvSpPr>
          <p:nvPr/>
        </p:nvSpPr>
        <p:spPr bwMode="auto">
          <a:xfrm>
            <a:off x="6834188" y="3717473"/>
            <a:ext cx="228600" cy="2286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1902" name="Oval 48">
            <a:extLst>
              <a:ext uri="{FF2B5EF4-FFF2-40B4-BE49-F238E27FC236}">
                <a16:creationId xmlns:a16="http://schemas.microsoft.com/office/drawing/2014/main" id="{622D893C-BD96-4C9C-A9AF-F37817545EB3}"/>
              </a:ext>
            </a:extLst>
          </p:cNvPr>
          <p:cNvSpPr>
            <a:spLocks noChangeArrowheads="1"/>
          </p:cNvSpPr>
          <p:nvPr/>
        </p:nvSpPr>
        <p:spPr bwMode="auto">
          <a:xfrm>
            <a:off x="5995988" y="4250873"/>
            <a:ext cx="228600" cy="2286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1903" name="Oval 49">
            <a:extLst>
              <a:ext uri="{FF2B5EF4-FFF2-40B4-BE49-F238E27FC236}">
                <a16:creationId xmlns:a16="http://schemas.microsoft.com/office/drawing/2014/main" id="{F361D020-1D9F-4166-A4EF-5E5B578B3F23}"/>
              </a:ext>
            </a:extLst>
          </p:cNvPr>
          <p:cNvSpPr>
            <a:spLocks noChangeArrowheads="1"/>
          </p:cNvSpPr>
          <p:nvPr/>
        </p:nvSpPr>
        <p:spPr bwMode="auto">
          <a:xfrm>
            <a:off x="7748588" y="4250873"/>
            <a:ext cx="228600" cy="2286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1904" name="Oval 50">
            <a:extLst>
              <a:ext uri="{FF2B5EF4-FFF2-40B4-BE49-F238E27FC236}">
                <a16:creationId xmlns:a16="http://schemas.microsoft.com/office/drawing/2014/main" id="{1808FCA5-2BEF-4D4A-A912-EB84B8921617}"/>
              </a:ext>
            </a:extLst>
          </p:cNvPr>
          <p:cNvSpPr>
            <a:spLocks noChangeArrowheads="1"/>
          </p:cNvSpPr>
          <p:nvPr/>
        </p:nvSpPr>
        <p:spPr bwMode="auto">
          <a:xfrm>
            <a:off x="5462588" y="4708073"/>
            <a:ext cx="228600" cy="2286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1905" name="Oval 51">
            <a:extLst>
              <a:ext uri="{FF2B5EF4-FFF2-40B4-BE49-F238E27FC236}">
                <a16:creationId xmlns:a16="http://schemas.microsoft.com/office/drawing/2014/main" id="{8C537A22-07B6-4E60-A074-40AD5A7440AD}"/>
              </a:ext>
            </a:extLst>
          </p:cNvPr>
          <p:cNvSpPr>
            <a:spLocks noChangeArrowheads="1"/>
          </p:cNvSpPr>
          <p:nvPr/>
        </p:nvSpPr>
        <p:spPr bwMode="auto">
          <a:xfrm>
            <a:off x="6376988" y="4708073"/>
            <a:ext cx="228600" cy="2286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1906" name="Oval 52">
            <a:extLst>
              <a:ext uri="{FF2B5EF4-FFF2-40B4-BE49-F238E27FC236}">
                <a16:creationId xmlns:a16="http://schemas.microsoft.com/office/drawing/2014/main" id="{95FA34BB-EC68-4C92-BA54-2919BD1D075C}"/>
              </a:ext>
            </a:extLst>
          </p:cNvPr>
          <p:cNvSpPr>
            <a:spLocks noChangeArrowheads="1"/>
          </p:cNvSpPr>
          <p:nvPr/>
        </p:nvSpPr>
        <p:spPr bwMode="auto">
          <a:xfrm>
            <a:off x="7291388" y="4784273"/>
            <a:ext cx="228600" cy="2286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1907" name="Oval 53">
            <a:extLst>
              <a:ext uri="{FF2B5EF4-FFF2-40B4-BE49-F238E27FC236}">
                <a16:creationId xmlns:a16="http://schemas.microsoft.com/office/drawing/2014/main" id="{E70AA26A-2044-41A9-A2CE-E843C913BEFA}"/>
              </a:ext>
            </a:extLst>
          </p:cNvPr>
          <p:cNvSpPr>
            <a:spLocks noChangeArrowheads="1"/>
          </p:cNvSpPr>
          <p:nvPr/>
        </p:nvSpPr>
        <p:spPr bwMode="auto">
          <a:xfrm>
            <a:off x="8205788" y="4784273"/>
            <a:ext cx="228600" cy="2286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1908" name="Oval 54">
            <a:extLst>
              <a:ext uri="{FF2B5EF4-FFF2-40B4-BE49-F238E27FC236}">
                <a16:creationId xmlns:a16="http://schemas.microsoft.com/office/drawing/2014/main" id="{7E8C8440-A69B-403F-A57B-A91EA2C289C7}"/>
              </a:ext>
            </a:extLst>
          </p:cNvPr>
          <p:cNvSpPr>
            <a:spLocks noChangeArrowheads="1"/>
          </p:cNvSpPr>
          <p:nvPr/>
        </p:nvSpPr>
        <p:spPr bwMode="auto">
          <a:xfrm>
            <a:off x="5081588" y="5317673"/>
            <a:ext cx="228600" cy="2286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1909" name="Oval 55">
            <a:extLst>
              <a:ext uri="{FF2B5EF4-FFF2-40B4-BE49-F238E27FC236}">
                <a16:creationId xmlns:a16="http://schemas.microsoft.com/office/drawing/2014/main" id="{50253412-7757-4B66-ABAE-0211EF256FE8}"/>
              </a:ext>
            </a:extLst>
          </p:cNvPr>
          <p:cNvSpPr>
            <a:spLocks noChangeArrowheads="1"/>
          </p:cNvSpPr>
          <p:nvPr/>
        </p:nvSpPr>
        <p:spPr bwMode="auto">
          <a:xfrm>
            <a:off x="5614988" y="5317673"/>
            <a:ext cx="228600" cy="228600"/>
          </a:xfrm>
          <a:prstGeom prst="ellipse">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1910" name="Line 62">
            <a:extLst>
              <a:ext uri="{FF2B5EF4-FFF2-40B4-BE49-F238E27FC236}">
                <a16:creationId xmlns:a16="http://schemas.microsoft.com/office/drawing/2014/main" id="{19A86E64-C153-41FD-B8D6-6FC72EBF26AE}"/>
              </a:ext>
            </a:extLst>
          </p:cNvPr>
          <p:cNvSpPr>
            <a:spLocks noChangeShapeType="1"/>
          </p:cNvSpPr>
          <p:nvPr/>
        </p:nvSpPr>
        <p:spPr bwMode="auto">
          <a:xfrm flipH="1">
            <a:off x="6148388" y="3793673"/>
            <a:ext cx="68580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911" name="Line 63">
            <a:extLst>
              <a:ext uri="{FF2B5EF4-FFF2-40B4-BE49-F238E27FC236}">
                <a16:creationId xmlns:a16="http://schemas.microsoft.com/office/drawing/2014/main" id="{0FA3F9DA-876D-4772-A7F8-F2A0830910DB}"/>
              </a:ext>
            </a:extLst>
          </p:cNvPr>
          <p:cNvSpPr>
            <a:spLocks noChangeShapeType="1"/>
          </p:cNvSpPr>
          <p:nvPr/>
        </p:nvSpPr>
        <p:spPr bwMode="auto">
          <a:xfrm>
            <a:off x="7062788" y="3793673"/>
            <a:ext cx="76200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912" name="Line 64">
            <a:extLst>
              <a:ext uri="{FF2B5EF4-FFF2-40B4-BE49-F238E27FC236}">
                <a16:creationId xmlns:a16="http://schemas.microsoft.com/office/drawing/2014/main" id="{CC32B49E-3BCE-4ABE-90D6-D0C9C7203289}"/>
              </a:ext>
            </a:extLst>
          </p:cNvPr>
          <p:cNvSpPr>
            <a:spLocks noChangeShapeType="1"/>
          </p:cNvSpPr>
          <p:nvPr/>
        </p:nvSpPr>
        <p:spPr bwMode="auto">
          <a:xfrm flipH="1">
            <a:off x="5614988" y="4403273"/>
            <a:ext cx="381000" cy="304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913" name="Line 65">
            <a:extLst>
              <a:ext uri="{FF2B5EF4-FFF2-40B4-BE49-F238E27FC236}">
                <a16:creationId xmlns:a16="http://schemas.microsoft.com/office/drawing/2014/main" id="{79C9C75C-973B-41FF-AAD4-DE04AB88A528}"/>
              </a:ext>
            </a:extLst>
          </p:cNvPr>
          <p:cNvSpPr>
            <a:spLocks noChangeShapeType="1"/>
          </p:cNvSpPr>
          <p:nvPr/>
        </p:nvSpPr>
        <p:spPr bwMode="auto">
          <a:xfrm>
            <a:off x="6224588" y="4403273"/>
            <a:ext cx="304800" cy="304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914" name="Line 66">
            <a:extLst>
              <a:ext uri="{FF2B5EF4-FFF2-40B4-BE49-F238E27FC236}">
                <a16:creationId xmlns:a16="http://schemas.microsoft.com/office/drawing/2014/main" id="{C4CA4345-4CD8-457F-8973-AA7A24FE9B3D}"/>
              </a:ext>
            </a:extLst>
          </p:cNvPr>
          <p:cNvSpPr>
            <a:spLocks noChangeShapeType="1"/>
          </p:cNvSpPr>
          <p:nvPr/>
        </p:nvSpPr>
        <p:spPr bwMode="auto">
          <a:xfrm flipH="1">
            <a:off x="7443788" y="4403273"/>
            <a:ext cx="304800" cy="381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915" name="Line 67">
            <a:extLst>
              <a:ext uri="{FF2B5EF4-FFF2-40B4-BE49-F238E27FC236}">
                <a16:creationId xmlns:a16="http://schemas.microsoft.com/office/drawing/2014/main" id="{1AC797BD-099E-4C77-B87B-8818986CEC54}"/>
              </a:ext>
            </a:extLst>
          </p:cNvPr>
          <p:cNvSpPr>
            <a:spLocks noChangeShapeType="1"/>
          </p:cNvSpPr>
          <p:nvPr/>
        </p:nvSpPr>
        <p:spPr bwMode="auto">
          <a:xfrm>
            <a:off x="7977188" y="4403273"/>
            <a:ext cx="304800" cy="381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916" name="Line 68">
            <a:extLst>
              <a:ext uri="{FF2B5EF4-FFF2-40B4-BE49-F238E27FC236}">
                <a16:creationId xmlns:a16="http://schemas.microsoft.com/office/drawing/2014/main" id="{E9DD5D41-B55B-4E4C-993A-3E80E6858582}"/>
              </a:ext>
            </a:extLst>
          </p:cNvPr>
          <p:cNvSpPr>
            <a:spLocks noChangeShapeType="1"/>
          </p:cNvSpPr>
          <p:nvPr/>
        </p:nvSpPr>
        <p:spPr bwMode="auto">
          <a:xfrm flipH="1">
            <a:off x="5157788" y="4860473"/>
            <a:ext cx="30480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917" name="Line 69">
            <a:extLst>
              <a:ext uri="{FF2B5EF4-FFF2-40B4-BE49-F238E27FC236}">
                <a16:creationId xmlns:a16="http://schemas.microsoft.com/office/drawing/2014/main" id="{E5A49ECC-7B56-47F6-A6B4-9DCEF3F1549A}"/>
              </a:ext>
            </a:extLst>
          </p:cNvPr>
          <p:cNvSpPr>
            <a:spLocks noChangeShapeType="1"/>
          </p:cNvSpPr>
          <p:nvPr/>
        </p:nvSpPr>
        <p:spPr bwMode="auto">
          <a:xfrm>
            <a:off x="5691188" y="4860473"/>
            <a:ext cx="7620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1918" name="Rectangle 76">
            <a:extLst>
              <a:ext uri="{FF2B5EF4-FFF2-40B4-BE49-F238E27FC236}">
                <a16:creationId xmlns:a16="http://schemas.microsoft.com/office/drawing/2014/main" id="{3AC0A179-CD35-4D3E-8242-A8CD7F9144C8}"/>
              </a:ext>
            </a:extLst>
          </p:cNvPr>
          <p:cNvSpPr>
            <a:spLocks noChangeArrowheads="1"/>
          </p:cNvSpPr>
          <p:nvPr/>
        </p:nvSpPr>
        <p:spPr bwMode="auto">
          <a:xfrm>
            <a:off x="6148388" y="3641273"/>
            <a:ext cx="228600" cy="304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t>0</a:t>
            </a:r>
          </a:p>
        </p:txBody>
      </p:sp>
      <p:sp>
        <p:nvSpPr>
          <p:cNvPr id="121919" name="Rectangle 77">
            <a:extLst>
              <a:ext uri="{FF2B5EF4-FFF2-40B4-BE49-F238E27FC236}">
                <a16:creationId xmlns:a16="http://schemas.microsoft.com/office/drawing/2014/main" id="{C09527EE-0F7A-4616-95D0-7A2AF1667C93}"/>
              </a:ext>
            </a:extLst>
          </p:cNvPr>
          <p:cNvSpPr>
            <a:spLocks noChangeArrowheads="1"/>
          </p:cNvSpPr>
          <p:nvPr/>
        </p:nvSpPr>
        <p:spPr bwMode="auto">
          <a:xfrm>
            <a:off x="5538788" y="4174673"/>
            <a:ext cx="228600" cy="304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dirty="0"/>
              <a:t>0</a:t>
            </a:r>
          </a:p>
        </p:txBody>
      </p:sp>
      <p:sp>
        <p:nvSpPr>
          <p:cNvPr id="121920" name="Rectangle 78">
            <a:extLst>
              <a:ext uri="{FF2B5EF4-FFF2-40B4-BE49-F238E27FC236}">
                <a16:creationId xmlns:a16="http://schemas.microsoft.com/office/drawing/2014/main" id="{899C7880-D0CE-4A31-83FB-D59F59E9C34C}"/>
              </a:ext>
            </a:extLst>
          </p:cNvPr>
          <p:cNvSpPr>
            <a:spLocks noChangeArrowheads="1"/>
          </p:cNvSpPr>
          <p:nvPr/>
        </p:nvSpPr>
        <p:spPr bwMode="auto">
          <a:xfrm>
            <a:off x="5081588" y="4860473"/>
            <a:ext cx="2286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t>0</a:t>
            </a:r>
          </a:p>
        </p:txBody>
      </p:sp>
      <p:sp>
        <p:nvSpPr>
          <p:cNvPr id="121921" name="Rectangle 80">
            <a:extLst>
              <a:ext uri="{FF2B5EF4-FFF2-40B4-BE49-F238E27FC236}">
                <a16:creationId xmlns:a16="http://schemas.microsoft.com/office/drawing/2014/main" id="{C70A1ACC-FB19-4079-901F-409BCBD25528}"/>
              </a:ext>
            </a:extLst>
          </p:cNvPr>
          <p:cNvSpPr>
            <a:spLocks noChangeArrowheads="1"/>
          </p:cNvSpPr>
          <p:nvPr/>
        </p:nvSpPr>
        <p:spPr bwMode="auto">
          <a:xfrm>
            <a:off x="7291388" y="4250873"/>
            <a:ext cx="228600" cy="304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t>0</a:t>
            </a:r>
          </a:p>
        </p:txBody>
      </p:sp>
      <p:sp>
        <p:nvSpPr>
          <p:cNvPr id="121922" name="Rectangle 83">
            <a:extLst>
              <a:ext uri="{FF2B5EF4-FFF2-40B4-BE49-F238E27FC236}">
                <a16:creationId xmlns:a16="http://schemas.microsoft.com/office/drawing/2014/main" id="{EA0502D6-6F2E-4921-9E8E-5FEF5C944748}"/>
              </a:ext>
            </a:extLst>
          </p:cNvPr>
          <p:cNvSpPr>
            <a:spLocks noChangeArrowheads="1"/>
          </p:cNvSpPr>
          <p:nvPr/>
        </p:nvSpPr>
        <p:spPr bwMode="auto">
          <a:xfrm>
            <a:off x="7596188" y="3641273"/>
            <a:ext cx="228600" cy="304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t>1</a:t>
            </a:r>
          </a:p>
        </p:txBody>
      </p:sp>
      <p:sp>
        <p:nvSpPr>
          <p:cNvPr id="121923" name="Rectangle 84">
            <a:extLst>
              <a:ext uri="{FF2B5EF4-FFF2-40B4-BE49-F238E27FC236}">
                <a16:creationId xmlns:a16="http://schemas.microsoft.com/office/drawing/2014/main" id="{1B10E970-A7E5-4893-BE80-67EB3A8D11D6}"/>
              </a:ext>
            </a:extLst>
          </p:cNvPr>
          <p:cNvSpPr>
            <a:spLocks noChangeArrowheads="1"/>
          </p:cNvSpPr>
          <p:nvPr/>
        </p:nvSpPr>
        <p:spPr bwMode="auto">
          <a:xfrm>
            <a:off x="6453188" y="4250873"/>
            <a:ext cx="228600" cy="304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t>1</a:t>
            </a:r>
          </a:p>
        </p:txBody>
      </p:sp>
      <p:sp>
        <p:nvSpPr>
          <p:cNvPr id="121924" name="Rectangle 85">
            <a:extLst>
              <a:ext uri="{FF2B5EF4-FFF2-40B4-BE49-F238E27FC236}">
                <a16:creationId xmlns:a16="http://schemas.microsoft.com/office/drawing/2014/main" id="{B3D2E214-E7FC-481C-A599-11CFC874E0E3}"/>
              </a:ext>
            </a:extLst>
          </p:cNvPr>
          <p:cNvSpPr>
            <a:spLocks noChangeArrowheads="1"/>
          </p:cNvSpPr>
          <p:nvPr/>
        </p:nvSpPr>
        <p:spPr bwMode="auto">
          <a:xfrm>
            <a:off x="5767388" y="4860473"/>
            <a:ext cx="228600" cy="304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t>1</a:t>
            </a:r>
          </a:p>
        </p:txBody>
      </p:sp>
      <p:sp>
        <p:nvSpPr>
          <p:cNvPr id="121925" name="Rectangle 86">
            <a:extLst>
              <a:ext uri="{FF2B5EF4-FFF2-40B4-BE49-F238E27FC236}">
                <a16:creationId xmlns:a16="http://schemas.microsoft.com/office/drawing/2014/main" id="{6A7E1BA2-F5A4-40D0-8564-8A4F4A5D1CCE}"/>
              </a:ext>
            </a:extLst>
          </p:cNvPr>
          <p:cNvSpPr>
            <a:spLocks noChangeArrowheads="1"/>
          </p:cNvSpPr>
          <p:nvPr/>
        </p:nvSpPr>
        <p:spPr bwMode="auto">
          <a:xfrm>
            <a:off x="8205788" y="4327073"/>
            <a:ext cx="228600" cy="3048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t>1</a:t>
            </a:r>
          </a:p>
        </p:txBody>
      </p:sp>
      <p:sp>
        <p:nvSpPr>
          <p:cNvPr id="121926" name="Rectangle 89">
            <a:extLst>
              <a:ext uri="{FF2B5EF4-FFF2-40B4-BE49-F238E27FC236}">
                <a16:creationId xmlns:a16="http://schemas.microsoft.com/office/drawing/2014/main" id="{BD24CFB5-1688-4759-AF93-4EB3199C4FA3}"/>
              </a:ext>
            </a:extLst>
          </p:cNvPr>
          <p:cNvSpPr>
            <a:spLocks noChangeArrowheads="1"/>
          </p:cNvSpPr>
          <p:nvPr/>
        </p:nvSpPr>
        <p:spPr bwMode="auto">
          <a:xfrm>
            <a:off x="4929188" y="5622473"/>
            <a:ext cx="2286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rgbClr val="CC0066"/>
                </a:solidFill>
              </a:rPr>
              <a:t>000</a:t>
            </a:r>
          </a:p>
        </p:txBody>
      </p:sp>
      <p:sp>
        <p:nvSpPr>
          <p:cNvPr id="121927" name="Rectangle 90">
            <a:extLst>
              <a:ext uri="{FF2B5EF4-FFF2-40B4-BE49-F238E27FC236}">
                <a16:creationId xmlns:a16="http://schemas.microsoft.com/office/drawing/2014/main" id="{4B8BC918-56E9-4127-838A-7B5E4E1B8E61}"/>
              </a:ext>
            </a:extLst>
          </p:cNvPr>
          <p:cNvSpPr>
            <a:spLocks noChangeArrowheads="1"/>
          </p:cNvSpPr>
          <p:nvPr/>
        </p:nvSpPr>
        <p:spPr bwMode="auto">
          <a:xfrm>
            <a:off x="5538788" y="5622473"/>
            <a:ext cx="2286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rgbClr val="CC0066"/>
                </a:solidFill>
              </a:rPr>
              <a:t>001</a:t>
            </a:r>
          </a:p>
        </p:txBody>
      </p:sp>
      <p:sp>
        <p:nvSpPr>
          <p:cNvPr id="121928" name="Rectangle 91">
            <a:extLst>
              <a:ext uri="{FF2B5EF4-FFF2-40B4-BE49-F238E27FC236}">
                <a16:creationId xmlns:a16="http://schemas.microsoft.com/office/drawing/2014/main" id="{F72FAAAB-A450-4171-AC23-6F66BB7108FE}"/>
              </a:ext>
            </a:extLst>
          </p:cNvPr>
          <p:cNvSpPr>
            <a:spLocks noChangeArrowheads="1"/>
          </p:cNvSpPr>
          <p:nvPr/>
        </p:nvSpPr>
        <p:spPr bwMode="auto">
          <a:xfrm>
            <a:off x="6300788" y="5012873"/>
            <a:ext cx="3048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rgbClr val="CC0066"/>
                </a:solidFill>
              </a:rPr>
              <a:t>01</a:t>
            </a:r>
          </a:p>
        </p:txBody>
      </p:sp>
      <p:sp>
        <p:nvSpPr>
          <p:cNvPr id="121929" name="Rectangle 92">
            <a:extLst>
              <a:ext uri="{FF2B5EF4-FFF2-40B4-BE49-F238E27FC236}">
                <a16:creationId xmlns:a16="http://schemas.microsoft.com/office/drawing/2014/main" id="{5DF27568-0AD3-472E-B1BB-73D74060FA6E}"/>
              </a:ext>
            </a:extLst>
          </p:cNvPr>
          <p:cNvSpPr>
            <a:spLocks noChangeArrowheads="1"/>
          </p:cNvSpPr>
          <p:nvPr/>
        </p:nvSpPr>
        <p:spPr bwMode="auto">
          <a:xfrm>
            <a:off x="7291388" y="5089073"/>
            <a:ext cx="2286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rgbClr val="CC0066"/>
                </a:solidFill>
              </a:rPr>
              <a:t>10</a:t>
            </a:r>
          </a:p>
        </p:txBody>
      </p:sp>
      <p:sp>
        <p:nvSpPr>
          <p:cNvPr id="121930" name="Rectangle 93">
            <a:extLst>
              <a:ext uri="{FF2B5EF4-FFF2-40B4-BE49-F238E27FC236}">
                <a16:creationId xmlns:a16="http://schemas.microsoft.com/office/drawing/2014/main" id="{2D629D31-2D28-4BA2-BECF-9EAEC271512D}"/>
              </a:ext>
            </a:extLst>
          </p:cNvPr>
          <p:cNvSpPr>
            <a:spLocks noChangeArrowheads="1"/>
          </p:cNvSpPr>
          <p:nvPr/>
        </p:nvSpPr>
        <p:spPr bwMode="auto">
          <a:xfrm>
            <a:off x="8205788" y="5089073"/>
            <a:ext cx="228600" cy="2286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rgbClr val="CC0066"/>
                </a:solidFill>
              </a:rPr>
              <a:t>11</a:t>
            </a:r>
          </a:p>
        </p:txBody>
      </p:sp>
      <p:sp>
        <p:nvSpPr>
          <p:cNvPr id="121931" name="AutoShape 94">
            <a:extLst>
              <a:ext uri="{FF2B5EF4-FFF2-40B4-BE49-F238E27FC236}">
                <a16:creationId xmlns:a16="http://schemas.microsoft.com/office/drawing/2014/main" id="{DD634F78-A33C-4D6E-A5A4-EDC01F7BB3F0}"/>
              </a:ext>
            </a:extLst>
          </p:cNvPr>
          <p:cNvSpPr>
            <a:spLocks noChangeArrowheads="1"/>
          </p:cNvSpPr>
          <p:nvPr/>
        </p:nvSpPr>
        <p:spPr bwMode="auto">
          <a:xfrm>
            <a:off x="4243388" y="4327073"/>
            <a:ext cx="762000" cy="381000"/>
          </a:xfrm>
          <a:prstGeom prst="rightArrow">
            <a:avLst>
              <a:gd name="adj1" fmla="val 50000"/>
              <a:gd name="adj2" fmla="val 50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1933" name="灯片编号占位符 2">
            <a:extLst>
              <a:ext uri="{FF2B5EF4-FFF2-40B4-BE49-F238E27FC236}">
                <a16:creationId xmlns:a16="http://schemas.microsoft.com/office/drawing/2014/main" id="{A167AF63-C146-4C4D-8F66-E245602024A0}"/>
              </a:ext>
            </a:extLst>
          </p:cNvPr>
          <p:cNvSpPr>
            <a:spLocks noGrp="1"/>
          </p:cNvSpPr>
          <p:nvPr>
            <p:ph type="sldNum" sz="quarter" idx="12"/>
          </p:nvPr>
        </p:nvSpPr>
        <p:spPr>
          <a:xfrm>
            <a:off x="6834188" y="6642100"/>
            <a:ext cx="3311525" cy="21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fld id="{3CDD09D4-8007-4F94-BB52-510CCE9EE7C3}" type="slidenum">
              <a:rPr lang="ko-KR" altLang="en-US" sz="1200">
                <a:latin typeface="Verdana" panose="020B0604030504040204" pitchFamily="34" charset="0"/>
              </a:rPr>
              <a:pPr algn="ctr" eaLnBrk="1" hangingPunct="1"/>
              <a:t>136</a:t>
            </a:fld>
            <a:endParaRPr lang="en-US" altLang="ko-KR" sz="1200" dirty="0">
              <a:latin typeface="Verdana" panose="020B0604030504040204" pitchFamily="34" charset="0"/>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BBF18B26-9802-4207-BCA0-207A55C44AAD}"/>
              </a:ext>
            </a:extLst>
          </p:cNvPr>
          <p:cNvSpPr>
            <a:spLocks noGrp="1" noChangeArrowheads="1"/>
          </p:cNvSpPr>
          <p:nvPr>
            <p:ph type="title"/>
          </p:nvPr>
        </p:nvSpPr>
        <p:spPr/>
        <p:txBody>
          <a:bodyPr/>
          <a:lstStyle/>
          <a:p>
            <a:pPr eaLnBrk="1" hangingPunct="1"/>
            <a:r>
              <a:rPr lang="en-US" altLang="zh-CN" sz="4000" dirty="0"/>
              <a:t>6.5   </a:t>
            </a:r>
            <a:r>
              <a:rPr lang="zh-CN" altLang="en-US" sz="4000" dirty="0"/>
              <a:t>哈夫曼编码与哈夫曼树</a:t>
            </a:r>
          </a:p>
        </p:txBody>
      </p:sp>
      <p:sp>
        <p:nvSpPr>
          <p:cNvPr id="2" name="Rounded Rectangle 1">
            <a:extLst>
              <a:ext uri="{FF2B5EF4-FFF2-40B4-BE49-F238E27FC236}">
                <a16:creationId xmlns:a16="http://schemas.microsoft.com/office/drawing/2014/main" id="{8DA05F1A-A5DC-43EA-B4E0-F57847DCD171}"/>
              </a:ext>
            </a:extLst>
          </p:cNvPr>
          <p:cNvSpPr/>
          <p:nvPr/>
        </p:nvSpPr>
        <p:spPr>
          <a:xfrm>
            <a:off x="179387" y="2278215"/>
            <a:ext cx="8785225" cy="3357258"/>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b="1" dirty="0">
                <a:solidFill>
                  <a:schemeClr val="tx1"/>
                </a:solidFill>
              </a:rPr>
              <a:t>比如：“</a:t>
            </a:r>
            <a:r>
              <a:rPr lang="en-US" altLang="zh-CN" b="1" dirty="0">
                <a:solidFill>
                  <a:schemeClr val="tx1"/>
                </a:solidFill>
              </a:rPr>
              <a:t>Data Structure is very important. It is the base of software programming. We learn the basic data structures and use java language to implement them. We should study hard to learn more useful knowledge. </a:t>
            </a:r>
            <a:r>
              <a:rPr lang="zh-CN" altLang="en-US" b="1" dirty="0">
                <a:solidFill>
                  <a:schemeClr val="tx1"/>
                </a:solidFill>
              </a:rPr>
              <a:t>”</a:t>
            </a:r>
            <a:endParaRPr lang="en-US" altLang="zh-CN" b="1" dirty="0">
              <a:solidFill>
                <a:schemeClr val="tx1"/>
              </a:solidFill>
            </a:endParaRPr>
          </a:p>
          <a:p>
            <a:pPr>
              <a:defRPr/>
            </a:pPr>
            <a:r>
              <a:rPr lang="en-US" altLang="zh-CN" b="1" dirty="0">
                <a:solidFill>
                  <a:schemeClr val="tx1"/>
                </a:solidFill>
              </a:rPr>
              <a:t>        </a:t>
            </a:r>
            <a:r>
              <a:rPr lang="zh-CN" altLang="en-US" b="1" dirty="0">
                <a:solidFill>
                  <a:schemeClr val="tx1"/>
                </a:solidFill>
              </a:rPr>
              <a:t>包括空格，共</a:t>
            </a:r>
            <a:r>
              <a:rPr lang="en-US" altLang="zh-CN" b="1" dirty="0">
                <a:solidFill>
                  <a:schemeClr val="tx1"/>
                </a:solidFill>
              </a:rPr>
              <a:t>202</a:t>
            </a:r>
            <a:r>
              <a:rPr lang="zh-CN" altLang="en-US" b="1" dirty="0">
                <a:solidFill>
                  <a:schemeClr val="tx1"/>
                </a:solidFill>
              </a:rPr>
              <a:t>个字符。若按照</a:t>
            </a:r>
            <a:r>
              <a:rPr lang="en-US" altLang="zh-CN" b="1" dirty="0">
                <a:solidFill>
                  <a:schemeClr val="tx1"/>
                </a:solidFill>
              </a:rPr>
              <a:t>26</a:t>
            </a:r>
            <a:r>
              <a:rPr lang="zh-CN" altLang="en-US" b="1" dirty="0">
                <a:solidFill>
                  <a:schemeClr val="tx1"/>
                </a:solidFill>
              </a:rPr>
              <a:t>个字符</a:t>
            </a:r>
            <a:r>
              <a:rPr lang="en-US" altLang="zh-CN" b="1" dirty="0">
                <a:solidFill>
                  <a:schemeClr val="tx1"/>
                </a:solidFill>
              </a:rPr>
              <a:t>+1</a:t>
            </a:r>
            <a:r>
              <a:rPr lang="zh-CN" altLang="en-US" b="1" dirty="0">
                <a:solidFill>
                  <a:schemeClr val="tx1"/>
                </a:solidFill>
              </a:rPr>
              <a:t>个分隔符来说，要想用</a:t>
            </a:r>
            <a:r>
              <a:rPr lang="en-US" altLang="zh-CN" b="1" dirty="0">
                <a:solidFill>
                  <a:schemeClr val="tx1"/>
                </a:solidFill>
              </a:rPr>
              <a:t>01</a:t>
            </a:r>
            <a:r>
              <a:rPr lang="zh-CN" altLang="en-US" b="1" dirty="0">
                <a:solidFill>
                  <a:schemeClr val="tx1"/>
                </a:solidFill>
              </a:rPr>
              <a:t>编码，每个字符要用</a:t>
            </a:r>
            <a:r>
              <a:rPr lang="en-US" altLang="zh-CN" b="1" dirty="0">
                <a:solidFill>
                  <a:schemeClr val="tx1"/>
                </a:solidFill>
              </a:rPr>
              <a:t>5</a:t>
            </a:r>
            <a:r>
              <a:rPr lang="zh-CN" altLang="en-US" b="1" dirty="0">
                <a:solidFill>
                  <a:schemeClr val="tx1"/>
                </a:solidFill>
              </a:rPr>
              <a:t>位。那么共需要</a:t>
            </a:r>
            <a:r>
              <a:rPr lang="en-US" altLang="zh-CN" b="1" dirty="0">
                <a:solidFill>
                  <a:schemeClr val="tx1"/>
                </a:solidFill>
              </a:rPr>
              <a:t>1010</a:t>
            </a:r>
            <a:r>
              <a:rPr lang="zh-CN" altLang="en-US" b="1" dirty="0">
                <a:solidFill>
                  <a:schemeClr val="tx1"/>
                </a:solidFill>
              </a:rPr>
              <a:t>位。</a:t>
            </a:r>
            <a:endParaRPr lang="en-US" altLang="zh-CN" b="1" dirty="0">
              <a:solidFill>
                <a:schemeClr val="tx1"/>
              </a:solidFill>
            </a:endParaRPr>
          </a:p>
          <a:p>
            <a:pPr algn="ctr">
              <a:defRPr/>
            </a:pPr>
            <a:endParaRPr lang="zh-CN" altLang="en-US" dirty="0">
              <a:solidFill>
                <a:srgbClr val="FF0000"/>
              </a:solidFill>
            </a:endParaRPr>
          </a:p>
        </p:txBody>
      </p:sp>
      <p:sp>
        <p:nvSpPr>
          <p:cNvPr id="4" name="灯片编号占位符 3">
            <a:extLst>
              <a:ext uri="{FF2B5EF4-FFF2-40B4-BE49-F238E27FC236}">
                <a16:creationId xmlns:a16="http://schemas.microsoft.com/office/drawing/2014/main" id="{2D99440F-9BB5-4602-AC50-4A164332154B}"/>
              </a:ext>
            </a:extLst>
          </p:cNvPr>
          <p:cNvSpPr>
            <a:spLocks noGrp="1"/>
          </p:cNvSpPr>
          <p:nvPr>
            <p:ph type="sldNum" sz="quarter" idx="12"/>
          </p:nvPr>
        </p:nvSpPr>
        <p:spPr/>
        <p:txBody>
          <a:bodyPr/>
          <a:lstStyle/>
          <a:p>
            <a:fld id="{43395A8B-0B77-4D91-93A1-E00555122DC8}" type="slidenum">
              <a:rPr lang="zh-CN" altLang="en-US" smtClean="0"/>
              <a:pPr/>
              <a:t>137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BBF18B26-9802-4207-BCA0-207A55C44AAD}"/>
              </a:ext>
            </a:extLst>
          </p:cNvPr>
          <p:cNvSpPr>
            <a:spLocks noGrp="1" noChangeArrowheads="1"/>
          </p:cNvSpPr>
          <p:nvPr>
            <p:ph type="title"/>
          </p:nvPr>
        </p:nvSpPr>
        <p:spPr/>
        <p:txBody>
          <a:bodyPr/>
          <a:lstStyle/>
          <a:p>
            <a:pPr eaLnBrk="1" hangingPunct="1"/>
            <a:r>
              <a:rPr lang="en-US" altLang="zh-CN" sz="4000" dirty="0"/>
              <a:t>6.5   </a:t>
            </a:r>
            <a:r>
              <a:rPr lang="zh-CN" altLang="en-US" sz="4000" dirty="0"/>
              <a:t>哈夫曼编码与哈夫曼树</a:t>
            </a:r>
          </a:p>
        </p:txBody>
      </p:sp>
      <p:sp>
        <p:nvSpPr>
          <p:cNvPr id="4" name="灯片编号占位符 3">
            <a:extLst>
              <a:ext uri="{FF2B5EF4-FFF2-40B4-BE49-F238E27FC236}">
                <a16:creationId xmlns:a16="http://schemas.microsoft.com/office/drawing/2014/main" id="{2D99440F-9BB5-4602-AC50-4A164332154B}"/>
              </a:ext>
            </a:extLst>
          </p:cNvPr>
          <p:cNvSpPr>
            <a:spLocks noGrp="1"/>
          </p:cNvSpPr>
          <p:nvPr>
            <p:ph type="sldNum" sz="quarter" idx="12"/>
          </p:nvPr>
        </p:nvSpPr>
        <p:spPr/>
        <p:txBody>
          <a:bodyPr/>
          <a:lstStyle/>
          <a:p>
            <a:fld id="{43395A8B-0B77-4D91-93A1-E00555122DC8}" type="slidenum">
              <a:rPr lang="zh-CN" altLang="en-US" smtClean="0"/>
              <a:pPr/>
              <a:t>138</a:t>
            </a:fld>
            <a:endParaRPr lang="en-US" altLang="zh-CN"/>
          </a:p>
        </p:txBody>
      </p:sp>
      <p:sp>
        <p:nvSpPr>
          <p:cNvPr id="5" name="内容占位符 4">
            <a:extLst>
              <a:ext uri="{FF2B5EF4-FFF2-40B4-BE49-F238E27FC236}">
                <a16:creationId xmlns:a16="http://schemas.microsoft.com/office/drawing/2014/main" id="{57BDC637-7FAF-41D9-B143-DD1C94F7CEF9}"/>
              </a:ext>
            </a:extLst>
          </p:cNvPr>
          <p:cNvSpPr>
            <a:spLocks noGrp="1"/>
          </p:cNvSpPr>
          <p:nvPr>
            <p:ph idx="1"/>
          </p:nvPr>
        </p:nvSpPr>
        <p:spPr>
          <a:xfrm>
            <a:off x="755576" y="1988840"/>
            <a:ext cx="8640960" cy="4115098"/>
          </a:xfrm>
        </p:spPr>
        <p:txBody>
          <a:bodyPr/>
          <a:lstStyle/>
          <a:p>
            <a:pPr marL="457200" indent="-457200">
              <a:buFont typeface="Wingdings" panose="05000000000000000000" pitchFamily="2" charset="2"/>
              <a:buChar char="n"/>
            </a:pPr>
            <a:r>
              <a:rPr lang="en-US" altLang="zh-CN" dirty="0"/>
              <a:t> </a:t>
            </a:r>
            <a:r>
              <a:rPr lang="zh-CN" altLang="en-US" dirty="0"/>
              <a:t>数据压缩过程</a:t>
            </a:r>
            <a:endParaRPr lang="en-US" altLang="zh-CN" dirty="0"/>
          </a:p>
          <a:p>
            <a:pPr marL="838200" lvl="1" indent="-457200">
              <a:buFont typeface="Wingdings" panose="05000000000000000000" pitchFamily="2" charset="2"/>
              <a:buChar char="l"/>
            </a:pPr>
            <a:r>
              <a:rPr lang="en-US" altLang="zh-CN" dirty="0"/>
              <a:t> </a:t>
            </a:r>
            <a:r>
              <a:rPr lang="zh-CN" altLang="en-US" dirty="0"/>
              <a:t>编码：压缩存储。</a:t>
            </a:r>
            <a:endParaRPr lang="en-US" altLang="zh-CN" dirty="0"/>
          </a:p>
          <a:p>
            <a:pPr marL="838200" lvl="1" indent="-457200">
              <a:buFont typeface="Wingdings" panose="05000000000000000000" pitchFamily="2" charset="2"/>
              <a:buChar char="l"/>
            </a:pPr>
            <a:r>
              <a:rPr lang="en-US" altLang="zh-CN" dirty="0"/>
              <a:t> </a:t>
            </a:r>
            <a:r>
              <a:rPr lang="zh-CN" altLang="en-US" dirty="0"/>
              <a:t>解码：恢复数据原有特性。</a:t>
            </a:r>
            <a:r>
              <a:rPr lang="en-US" altLang="zh-CN" dirty="0"/>
              <a:t>     </a:t>
            </a:r>
          </a:p>
          <a:p>
            <a:pPr marL="457200" indent="-457200">
              <a:buFont typeface="Wingdings" panose="05000000000000000000" pitchFamily="2" charset="2"/>
              <a:buChar char="n"/>
            </a:pPr>
            <a:r>
              <a:rPr lang="en-US" altLang="zh-CN" dirty="0"/>
              <a:t> </a:t>
            </a:r>
            <a:r>
              <a:rPr lang="zh-CN" altLang="en-US" dirty="0"/>
              <a:t>数据压缩方法：</a:t>
            </a:r>
            <a:endParaRPr lang="en-US" altLang="zh-CN" dirty="0"/>
          </a:p>
          <a:p>
            <a:pPr marL="838200" lvl="1" indent="-457200">
              <a:buFont typeface="Wingdings" panose="05000000000000000000" pitchFamily="2" charset="2"/>
              <a:buChar char="l"/>
            </a:pPr>
            <a:r>
              <a:rPr lang="en-US" altLang="zh-CN" dirty="0"/>
              <a:t> </a:t>
            </a:r>
            <a:r>
              <a:rPr lang="zh-CN" altLang="en-US" dirty="0"/>
              <a:t>无损压缩：解压后的数据不失真。</a:t>
            </a:r>
            <a:endParaRPr lang="en-US" altLang="zh-CN" dirty="0"/>
          </a:p>
          <a:p>
            <a:pPr marL="838200" lvl="1" indent="-457200">
              <a:buFont typeface="Wingdings" panose="05000000000000000000" pitchFamily="2" charset="2"/>
              <a:buChar char="l"/>
            </a:pPr>
            <a:r>
              <a:rPr lang="en-US" altLang="zh-CN" dirty="0"/>
              <a:t> </a:t>
            </a:r>
            <a:r>
              <a:rPr lang="zh-CN" altLang="en-US" dirty="0"/>
              <a:t>有损压缩：压缩过程中可能存在丢失某些信息。</a:t>
            </a:r>
            <a:endParaRPr lang="en-US" altLang="zh-CN" dirty="0"/>
          </a:p>
          <a:p>
            <a:pPr marL="0" indent="0">
              <a:buNone/>
            </a:pPr>
            <a:endParaRPr lang="en-US" altLang="zh-CN" dirty="0"/>
          </a:p>
        </p:txBody>
      </p:sp>
    </p:spTree>
    <p:extLst>
      <p:ext uri="{BB962C8B-B14F-4D97-AF65-F5344CB8AC3E}">
        <p14:creationId xmlns:p14="http://schemas.microsoft.com/office/powerpoint/2010/main" val="89714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BBF18B26-9802-4207-BCA0-207A55C44AAD}"/>
              </a:ext>
            </a:extLst>
          </p:cNvPr>
          <p:cNvSpPr>
            <a:spLocks noGrp="1" noChangeArrowheads="1"/>
          </p:cNvSpPr>
          <p:nvPr>
            <p:ph type="title"/>
          </p:nvPr>
        </p:nvSpPr>
        <p:spPr/>
        <p:txBody>
          <a:bodyPr/>
          <a:lstStyle/>
          <a:p>
            <a:pPr eaLnBrk="1" hangingPunct="1"/>
            <a:r>
              <a:rPr lang="en-US" altLang="zh-CN" sz="4000"/>
              <a:t>6.5   </a:t>
            </a:r>
            <a:r>
              <a:rPr lang="zh-CN" altLang="en-US" sz="4000"/>
              <a:t>哈夫曼编码与哈夫曼树</a:t>
            </a:r>
          </a:p>
        </p:txBody>
      </p:sp>
      <p:sp>
        <p:nvSpPr>
          <p:cNvPr id="107524" name="Rectangle 3">
            <a:extLst>
              <a:ext uri="{FF2B5EF4-FFF2-40B4-BE49-F238E27FC236}">
                <a16:creationId xmlns:a16="http://schemas.microsoft.com/office/drawing/2014/main" id="{04974F92-2CA5-4A35-860E-7DEA83597211}"/>
              </a:ext>
            </a:extLst>
          </p:cNvPr>
          <p:cNvSpPr>
            <a:spLocks noGrp="1" noChangeArrowheads="1"/>
          </p:cNvSpPr>
          <p:nvPr>
            <p:ph type="body" idx="1"/>
          </p:nvPr>
        </p:nvSpPr>
        <p:spPr>
          <a:xfrm>
            <a:off x="412750" y="2023268"/>
            <a:ext cx="8531225" cy="1933575"/>
          </a:xfrm>
        </p:spPr>
        <p:txBody>
          <a:bodyPr/>
          <a:lstStyle/>
          <a:p>
            <a:pPr eaLnBrk="1" hangingPunct="1">
              <a:buFont typeface="Wingdings" panose="05000000000000000000" pitchFamily="2" charset="2"/>
              <a:buChar char="n"/>
              <a:defRPr/>
            </a:pPr>
            <a:r>
              <a:rPr lang="en-US" altLang="zh-CN" sz="2800" dirty="0"/>
              <a:t> </a:t>
            </a:r>
            <a:r>
              <a:rPr lang="zh-CN" altLang="en-US" dirty="0"/>
              <a:t>哈夫曼编码（</a:t>
            </a:r>
            <a:r>
              <a:rPr lang="en-US" altLang="zh-CN" dirty="0"/>
              <a:t>Huffman</a:t>
            </a:r>
            <a:r>
              <a:rPr lang="zh-CN" altLang="en-US" dirty="0"/>
              <a:t>编码）</a:t>
            </a:r>
            <a:endParaRPr lang="en-US" altLang="zh-CN" dirty="0"/>
          </a:p>
          <a:p>
            <a:pPr marL="0" indent="0" eaLnBrk="1" hangingPunct="1">
              <a:buNone/>
              <a:defRPr/>
            </a:pPr>
            <a:r>
              <a:rPr lang="en-US" altLang="zh-CN" dirty="0"/>
              <a:t>       </a:t>
            </a:r>
            <a:r>
              <a:rPr lang="zh-CN" altLang="en-US" dirty="0"/>
              <a:t>哈夫曼编码是一种</a:t>
            </a:r>
            <a:r>
              <a:rPr lang="zh-CN" altLang="en-US" dirty="0">
                <a:solidFill>
                  <a:srgbClr val="FF0000"/>
                </a:solidFill>
              </a:rPr>
              <a:t>变长</a:t>
            </a:r>
            <a:r>
              <a:rPr lang="zh-CN" altLang="en-US" dirty="0"/>
              <a:t>的编码方案，数据的编码因其使用</a:t>
            </a:r>
            <a:r>
              <a:rPr lang="zh-CN" altLang="en-US" dirty="0">
                <a:solidFill>
                  <a:srgbClr val="FF0000"/>
                </a:solidFill>
              </a:rPr>
              <a:t>频率</a:t>
            </a:r>
            <a:r>
              <a:rPr lang="zh-CN" altLang="en-US" dirty="0"/>
              <a:t>的不同而长短不一，使用</a:t>
            </a:r>
            <a:r>
              <a:rPr lang="zh-CN" altLang="en-US" dirty="0">
                <a:solidFill>
                  <a:srgbClr val="FF0000"/>
                </a:solidFill>
              </a:rPr>
              <a:t>频率高的数据编码较短</a:t>
            </a:r>
            <a:r>
              <a:rPr lang="zh-CN" altLang="en-US" dirty="0"/>
              <a:t>，使用</a:t>
            </a:r>
            <a:r>
              <a:rPr lang="zh-CN" altLang="en-US" dirty="0">
                <a:solidFill>
                  <a:srgbClr val="FF0000"/>
                </a:solidFill>
              </a:rPr>
              <a:t>频率低的数据编码长度较长</a:t>
            </a:r>
            <a:r>
              <a:rPr lang="zh-CN" altLang="en-US" dirty="0"/>
              <a:t>，从而使所有数据的编码总长度最短。</a:t>
            </a:r>
            <a:endParaRPr lang="en-US" altLang="zh-CN" dirty="0"/>
          </a:p>
          <a:p>
            <a:pPr eaLnBrk="1" hangingPunct="1">
              <a:buFont typeface="Wingdings" panose="05000000000000000000" pitchFamily="2" charset="2"/>
              <a:buChar char="n"/>
              <a:defRPr/>
            </a:pPr>
            <a:endParaRPr lang="en-US" altLang="zh-CN" sz="2800" dirty="0"/>
          </a:p>
        </p:txBody>
      </p:sp>
      <p:sp>
        <p:nvSpPr>
          <p:cNvPr id="4" name="灯片编号占位符 3">
            <a:extLst>
              <a:ext uri="{FF2B5EF4-FFF2-40B4-BE49-F238E27FC236}">
                <a16:creationId xmlns:a16="http://schemas.microsoft.com/office/drawing/2014/main" id="{2D99440F-9BB5-4602-AC50-4A164332154B}"/>
              </a:ext>
            </a:extLst>
          </p:cNvPr>
          <p:cNvSpPr>
            <a:spLocks noGrp="1"/>
          </p:cNvSpPr>
          <p:nvPr>
            <p:ph type="sldNum" sz="quarter" idx="12"/>
          </p:nvPr>
        </p:nvSpPr>
        <p:spPr/>
        <p:txBody>
          <a:bodyPr/>
          <a:lstStyle/>
          <a:p>
            <a:fld id="{43395A8B-0B77-4D91-93A1-E00555122DC8}" type="slidenum">
              <a:rPr lang="zh-CN" altLang="en-US" smtClean="0"/>
              <a:pPr/>
              <a:t>139</a:t>
            </a:fld>
            <a:endParaRPr lang="en-US" altLang="zh-CN" dirty="0"/>
          </a:p>
        </p:txBody>
      </p:sp>
      <p:sp>
        <p:nvSpPr>
          <p:cNvPr id="7" name="AutoShape 4">
            <a:extLst>
              <a:ext uri="{FF2B5EF4-FFF2-40B4-BE49-F238E27FC236}">
                <a16:creationId xmlns:a16="http://schemas.microsoft.com/office/drawing/2014/main" id="{3CBB9FE4-BED3-40F3-A390-7B0D5D5B77B1}"/>
              </a:ext>
            </a:extLst>
          </p:cNvPr>
          <p:cNvSpPr>
            <a:spLocks noChangeArrowheads="1"/>
          </p:cNvSpPr>
          <p:nvPr/>
        </p:nvSpPr>
        <p:spPr bwMode="auto">
          <a:xfrm>
            <a:off x="6372200" y="2132856"/>
            <a:ext cx="762000" cy="304800"/>
          </a:xfrm>
          <a:prstGeom prst="rightArrow">
            <a:avLst>
              <a:gd name="adj1" fmla="val 50000"/>
              <a:gd name="adj2" fmla="val 625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 name="文本框 2">
            <a:extLst>
              <a:ext uri="{FF2B5EF4-FFF2-40B4-BE49-F238E27FC236}">
                <a16:creationId xmlns:a16="http://schemas.microsoft.com/office/drawing/2014/main" id="{CBC8E0CE-1987-4C94-A313-BB8B821E012F}"/>
              </a:ext>
            </a:extLst>
          </p:cNvPr>
          <p:cNvSpPr txBox="1"/>
          <p:nvPr/>
        </p:nvSpPr>
        <p:spPr>
          <a:xfrm>
            <a:off x="7134200" y="1992868"/>
            <a:ext cx="1826141" cy="584775"/>
          </a:xfrm>
          <a:prstGeom prst="rect">
            <a:avLst/>
          </a:prstGeom>
          <a:noFill/>
        </p:spPr>
        <p:txBody>
          <a:bodyPr wrap="none" rtlCol="0">
            <a:spAutoFit/>
          </a:bodyPr>
          <a:lstStyle/>
          <a:p>
            <a:r>
              <a:rPr lang="zh-CN" altLang="en-US" sz="3200" b="1" dirty="0"/>
              <a:t>无损压缩</a:t>
            </a:r>
          </a:p>
        </p:txBody>
      </p:sp>
    </p:spTree>
    <p:extLst>
      <p:ext uri="{BB962C8B-B14F-4D97-AF65-F5344CB8AC3E}">
        <p14:creationId xmlns:p14="http://schemas.microsoft.com/office/powerpoint/2010/main" val="1099562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752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FC8FC56A-AC5A-44C0-B04B-7DF93234472A}"/>
              </a:ext>
            </a:extLst>
          </p:cNvPr>
          <p:cNvSpPr>
            <a:spLocks noGrp="1" noChangeArrowheads="1"/>
          </p:cNvSpPr>
          <p:nvPr>
            <p:ph type="title"/>
          </p:nvPr>
        </p:nvSpPr>
        <p:spPr/>
        <p:txBody>
          <a:bodyPr/>
          <a:lstStyle/>
          <a:p>
            <a:pPr eaLnBrk="1" hangingPunct="1"/>
            <a:r>
              <a:rPr lang="en-US" altLang="zh-CN" sz="4000"/>
              <a:t>6.1.3   </a:t>
            </a:r>
            <a:r>
              <a:rPr lang="zh-CN" altLang="en-US" sz="4000"/>
              <a:t>树的表示法</a:t>
            </a:r>
          </a:p>
        </p:txBody>
      </p:sp>
      <p:sp>
        <p:nvSpPr>
          <p:cNvPr id="16387" name="Rectangle 3">
            <a:extLst>
              <a:ext uri="{FF2B5EF4-FFF2-40B4-BE49-F238E27FC236}">
                <a16:creationId xmlns:a16="http://schemas.microsoft.com/office/drawing/2014/main" id="{06294EE9-EBC0-48F8-9353-6EE9C37E73F2}"/>
              </a:ext>
            </a:extLst>
          </p:cNvPr>
          <p:cNvSpPr>
            <a:spLocks noGrp="1" noChangeArrowheads="1"/>
          </p:cNvSpPr>
          <p:nvPr>
            <p:ph type="body" idx="1"/>
          </p:nvPr>
        </p:nvSpPr>
        <p:spPr>
          <a:xfrm>
            <a:off x="571500" y="1989138"/>
            <a:ext cx="8215313" cy="4608512"/>
          </a:xfrm>
        </p:spPr>
        <p:txBody>
          <a:bodyPr/>
          <a:lstStyle/>
          <a:p>
            <a:pPr eaLnBrk="1" hangingPunct="1">
              <a:lnSpc>
                <a:spcPct val="80000"/>
              </a:lnSpc>
              <a:buFont typeface="Arial" panose="020B0604020202020204" pitchFamily="34" charset="0"/>
              <a:buChar char="•"/>
            </a:pPr>
            <a:r>
              <a:rPr lang="zh-CN" altLang="en-US"/>
              <a:t>图示法</a:t>
            </a:r>
            <a:endParaRPr lang="en-US" altLang="zh-CN"/>
          </a:p>
          <a:p>
            <a:pPr eaLnBrk="1" hangingPunct="1">
              <a:lnSpc>
                <a:spcPct val="80000"/>
              </a:lnSpc>
              <a:buFont typeface="Wingdings" panose="05000000000000000000" pitchFamily="2" charset="2"/>
              <a:buNone/>
            </a:pPr>
            <a:r>
              <a:rPr lang="en-US" altLang="zh-CN"/>
              <a:t>	</a:t>
            </a:r>
            <a:r>
              <a:rPr lang="zh-CN" altLang="en-US"/>
              <a:t>用树的图形来描述树的逻辑结构。如：</a:t>
            </a:r>
            <a:endParaRPr lang="en-US" altLang="zh-CN"/>
          </a:p>
          <a:p>
            <a:pPr eaLnBrk="1" hangingPunct="1">
              <a:lnSpc>
                <a:spcPct val="80000"/>
              </a:lnSpc>
              <a:buFont typeface="Wingdings" panose="05000000000000000000" pitchFamily="2" charset="2"/>
              <a:buNone/>
            </a:pPr>
            <a:endParaRPr lang="zh-CN" altLang="en-US"/>
          </a:p>
        </p:txBody>
      </p:sp>
      <p:pic>
        <p:nvPicPr>
          <p:cNvPr id="5" name="Picture 2">
            <a:extLst>
              <a:ext uri="{FF2B5EF4-FFF2-40B4-BE49-F238E27FC236}">
                <a16:creationId xmlns:a16="http://schemas.microsoft.com/office/drawing/2014/main" id="{186A1952-B2CE-41E2-8B22-599E67AEB4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063" y="3500438"/>
            <a:ext cx="692785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DADB8677-3027-467F-971B-2818A8F52B06}"/>
              </a:ext>
            </a:extLst>
          </p:cNvPr>
          <p:cNvSpPr>
            <a:spLocks noGrp="1"/>
          </p:cNvSpPr>
          <p:nvPr>
            <p:ph type="sldNum" sz="quarter" idx="12"/>
          </p:nvPr>
        </p:nvSpPr>
        <p:spPr/>
        <p:txBody>
          <a:bodyPr/>
          <a:lstStyle/>
          <a:p>
            <a:fld id="{43395A8B-0B77-4D91-93A1-E00555122DC8}" type="slidenum">
              <a:rPr lang="zh-CN" altLang="en-US" smtClean="0"/>
              <a:pPr/>
              <a:t>14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6EF2F0C6-7E12-47F3-A37D-8095D0414510}"/>
              </a:ext>
            </a:extLst>
          </p:cNvPr>
          <p:cNvSpPr>
            <a:spLocks noGrp="1" noChangeArrowheads="1"/>
          </p:cNvSpPr>
          <p:nvPr>
            <p:ph type="title"/>
          </p:nvPr>
        </p:nvSpPr>
        <p:spPr>
          <a:xfrm>
            <a:off x="1003174" y="869951"/>
            <a:ext cx="7793037" cy="839787"/>
          </a:xfrm>
        </p:spPr>
        <p:txBody>
          <a:bodyPr/>
          <a:lstStyle/>
          <a:p>
            <a:pPr eaLnBrk="1" hangingPunct="1"/>
            <a:r>
              <a:rPr lang="en-US" altLang="zh-CN" sz="4000" dirty="0"/>
              <a:t>1   </a:t>
            </a:r>
            <a:r>
              <a:rPr lang="zh-CN" altLang="en-US" sz="4000" dirty="0"/>
              <a:t>哈夫曼编码</a:t>
            </a:r>
          </a:p>
        </p:txBody>
      </p:sp>
      <p:sp>
        <p:nvSpPr>
          <p:cNvPr id="123907" name="Rectangle 3">
            <a:extLst>
              <a:ext uri="{FF2B5EF4-FFF2-40B4-BE49-F238E27FC236}">
                <a16:creationId xmlns:a16="http://schemas.microsoft.com/office/drawing/2014/main" id="{2F9AC5B2-8180-4EC6-8DCF-0B644088E9A9}"/>
              </a:ext>
            </a:extLst>
          </p:cNvPr>
          <p:cNvSpPr>
            <a:spLocks noGrp="1" noChangeArrowheads="1"/>
          </p:cNvSpPr>
          <p:nvPr>
            <p:ph type="body" idx="1"/>
          </p:nvPr>
        </p:nvSpPr>
        <p:spPr>
          <a:xfrm>
            <a:off x="610404" y="1835151"/>
            <a:ext cx="8107362" cy="1063625"/>
          </a:xfrm>
        </p:spPr>
        <p:txBody>
          <a:bodyPr/>
          <a:lstStyle/>
          <a:p>
            <a:pPr marL="0" indent="633413" eaLnBrk="1" hangingPunct="1">
              <a:buFont typeface="Wingdings" panose="05000000000000000000" pitchFamily="2" charset="2"/>
              <a:buNone/>
            </a:pPr>
            <a:r>
              <a:rPr lang="zh-CN" altLang="en-US" sz="2800" dirty="0"/>
              <a:t>存储</a:t>
            </a:r>
            <a:r>
              <a:rPr lang="en-US" altLang="zh-CN" sz="2800" dirty="0"/>
              <a:t>“AAAABBBCDDBBAAA”</a:t>
            </a:r>
            <a:r>
              <a:rPr lang="zh-CN" altLang="en-US" sz="2800" dirty="0"/>
              <a:t>，字符集</a:t>
            </a:r>
            <a:r>
              <a:rPr lang="en-US" altLang="zh-CN" sz="2800" dirty="0"/>
              <a:t>[A</a:t>
            </a:r>
            <a:r>
              <a:rPr lang="zh-CN" altLang="en-US" sz="2800" dirty="0"/>
              <a:t>、</a:t>
            </a:r>
            <a:r>
              <a:rPr lang="en-US" altLang="zh-CN" sz="2800" dirty="0"/>
              <a:t>B</a:t>
            </a:r>
            <a:r>
              <a:rPr lang="zh-CN" altLang="en-US" sz="2800" dirty="0"/>
              <a:t>、</a:t>
            </a:r>
            <a:r>
              <a:rPr lang="en-US" altLang="zh-CN" sz="2800" dirty="0"/>
              <a:t>D</a:t>
            </a:r>
            <a:r>
              <a:rPr lang="zh-CN" altLang="en-US" sz="2800" dirty="0"/>
              <a:t>、</a:t>
            </a:r>
            <a:r>
              <a:rPr lang="en-US" altLang="zh-CN" sz="2800" dirty="0"/>
              <a:t>C]</a:t>
            </a:r>
            <a:r>
              <a:rPr lang="zh-CN" altLang="en-US" sz="2800" dirty="0"/>
              <a:t>，字符出现次数为</a:t>
            </a:r>
            <a:r>
              <a:rPr lang="en-US" altLang="zh-CN" sz="2800" dirty="0"/>
              <a:t>7</a:t>
            </a:r>
            <a:r>
              <a:rPr lang="zh-CN" altLang="en-US" sz="2800" dirty="0"/>
              <a:t>、</a:t>
            </a:r>
            <a:r>
              <a:rPr lang="en-US" altLang="zh-CN" sz="2800" dirty="0"/>
              <a:t>5</a:t>
            </a:r>
            <a:r>
              <a:rPr lang="zh-CN" altLang="en-US" sz="2800" dirty="0"/>
              <a:t>、</a:t>
            </a:r>
            <a:r>
              <a:rPr lang="en-US" altLang="zh-CN" sz="2800" dirty="0"/>
              <a:t>2</a:t>
            </a:r>
            <a:r>
              <a:rPr lang="zh-CN" altLang="en-US" sz="2800" dirty="0"/>
              <a:t>、</a:t>
            </a:r>
            <a:r>
              <a:rPr lang="en-US" altLang="zh-CN" sz="2800" dirty="0"/>
              <a:t>1</a:t>
            </a:r>
            <a:r>
              <a:rPr lang="zh-CN" altLang="en-US" sz="2800" dirty="0"/>
              <a:t>，频率为</a:t>
            </a:r>
            <a:r>
              <a:rPr lang="en-US" altLang="zh-CN" sz="2800" dirty="0"/>
              <a:t>0.47</a:t>
            </a:r>
            <a:r>
              <a:rPr lang="zh-CN" altLang="en-US" sz="2800" dirty="0"/>
              <a:t>、</a:t>
            </a:r>
            <a:r>
              <a:rPr lang="en-US" altLang="zh-CN" sz="2800" dirty="0"/>
              <a:t>0.33</a:t>
            </a:r>
            <a:r>
              <a:rPr lang="zh-CN" altLang="en-US" sz="2800" dirty="0"/>
              <a:t>、</a:t>
            </a:r>
            <a:r>
              <a:rPr lang="en-US" altLang="zh-CN" sz="2800" dirty="0"/>
              <a:t>0.13</a:t>
            </a:r>
            <a:r>
              <a:rPr lang="zh-CN" altLang="en-US" sz="2800" dirty="0"/>
              <a:t>、</a:t>
            </a:r>
            <a:r>
              <a:rPr lang="en-US" altLang="zh-CN" sz="2800" dirty="0"/>
              <a:t>0.07</a:t>
            </a:r>
            <a:r>
              <a:rPr lang="zh-CN" altLang="en-US" sz="2800" dirty="0"/>
              <a:t>。</a:t>
            </a:r>
            <a:endParaRPr lang="en-US" altLang="zh-CN" sz="2800" dirty="0"/>
          </a:p>
          <a:p>
            <a:pPr marL="0" indent="633413" eaLnBrk="1" hangingPunct="1">
              <a:buFont typeface="Wingdings" panose="05000000000000000000" pitchFamily="2" charset="2"/>
              <a:buNone/>
            </a:pPr>
            <a:r>
              <a:rPr lang="zh-CN" altLang="en-US" sz="2800" dirty="0"/>
              <a:t>如何实现编码？</a:t>
            </a:r>
            <a:endParaRPr lang="en-US" altLang="zh-CN" sz="2800" dirty="0"/>
          </a:p>
          <a:p>
            <a:pPr marL="0" indent="633413" eaLnBrk="1" hangingPunct="1">
              <a:buFont typeface="Wingdings" panose="05000000000000000000" pitchFamily="2" charset="2"/>
              <a:buNone/>
            </a:pPr>
            <a:r>
              <a:rPr lang="zh-CN" altLang="en-US" sz="2800" dirty="0"/>
              <a:t>方法</a:t>
            </a:r>
            <a:r>
              <a:rPr lang="en-US" altLang="zh-CN" sz="2800" dirty="0"/>
              <a:t>1</a:t>
            </a:r>
            <a:r>
              <a:rPr lang="zh-CN" altLang="en-US" sz="2800" dirty="0"/>
              <a:t>： 采用</a:t>
            </a:r>
            <a:r>
              <a:rPr lang="en-US" altLang="zh-CN" sz="2800" dirty="0"/>
              <a:t>ASCII</a:t>
            </a:r>
            <a:r>
              <a:rPr lang="zh-CN" altLang="en-US" sz="2800" dirty="0"/>
              <a:t>码进行编码。</a:t>
            </a:r>
            <a:endParaRPr lang="en-US" altLang="zh-CN" sz="2800" dirty="0"/>
          </a:p>
          <a:p>
            <a:pPr marL="0" indent="633413" eaLnBrk="1" hangingPunct="1">
              <a:buFont typeface="Wingdings" panose="05000000000000000000" pitchFamily="2" charset="2"/>
              <a:buNone/>
            </a:pPr>
            <a:r>
              <a:rPr lang="en-US" altLang="zh-CN" sz="2800" dirty="0"/>
              <a:t> 15</a:t>
            </a:r>
            <a:r>
              <a:rPr lang="zh-CN" altLang="en-US" sz="2800" dirty="0"/>
              <a:t>个字符 ，需要占用</a:t>
            </a:r>
            <a:r>
              <a:rPr lang="en-US" altLang="zh-CN" sz="2800" dirty="0"/>
              <a:t>15</a:t>
            </a:r>
            <a:r>
              <a:rPr lang="zh-CN" altLang="en-US" sz="2800" dirty="0"/>
              <a:t>个字节，共</a:t>
            </a:r>
            <a:r>
              <a:rPr lang="en-US" altLang="zh-CN" sz="2800" dirty="0"/>
              <a:t>120</a:t>
            </a:r>
            <a:r>
              <a:rPr lang="zh-CN" altLang="en-US" sz="2800" dirty="0"/>
              <a:t>位。</a:t>
            </a:r>
            <a:endParaRPr lang="en-US" altLang="zh-CN" sz="2800" dirty="0"/>
          </a:p>
          <a:p>
            <a:pPr marL="0" indent="633413" eaLnBrk="1" hangingPunct="1">
              <a:buFont typeface="Wingdings" panose="05000000000000000000" pitchFamily="2" charset="2"/>
              <a:buNone/>
            </a:pPr>
            <a:r>
              <a:rPr lang="zh-CN" altLang="en-US" sz="2800" dirty="0"/>
              <a:t>方法</a:t>
            </a:r>
            <a:r>
              <a:rPr lang="en-US" altLang="zh-CN" sz="2800" dirty="0"/>
              <a:t>2</a:t>
            </a:r>
            <a:r>
              <a:rPr lang="zh-CN" altLang="en-US" sz="2800" dirty="0"/>
              <a:t>：采用定长编码：</a:t>
            </a:r>
            <a:r>
              <a:rPr lang="en-US" altLang="zh-CN" sz="2800" dirty="0"/>
              <a:t>00</a:t>
            </a:r>
            <a:r>
              <a:rPr lang="zh-CN" altLang="en-US" sz="2800" dirty="0"/>
              <a:t>，</a:t>
            </a:r>
            <a:r>
              <a:rPr lang="en-US" altLang="zh-CN" sz="2800" dirty="0"/>
              <a:t>01</a:t>
            </a:r>
            <a:r>
              <a:rPr lang="zh-CN" altLang="en-US" sz="2800" dirty="0"/>
              <a:t>，</a:t>
            </a:r>
            <a:r>
              <a:rPr lang="en-US" altLang="zh-CN" sz="2800" dirty="0"/>
              <a:t>10</a:t>
            </a:r>
            <a:r>
              <a:rPr lang="zh-CN" altLang="en-US" sz="2800" dirty="0"/>
              <a:t>，</a:t>
            </a:r>
            <a:r>
              <a:rPr lang="en-US" altLang="zh-CN" sz="2800" dirty="0"/>
              <a:t>11</a:t>
            </a:r>
            <a:r>
              <a:rPr lang="zh-CN" altLang="en-US" sz="2800" dirty="0"/>
              <a:t>编码。</a:t>
            </a:r>
            <a:endParaRPr lang="en-US" altLang="zh-CN" sz="2800" dirty="0"/>
          </a:p>
          <a:p>
            <a:pPr marL="0" indent="633413" eaLnBrk="1" hangingPunct="1">
              <a:buFont typeface="Wingdings" panose="05000000000000000000" pitchFamily="2" charset="2"/>
              <a:buNone/>
            </a:pPr>
            <a:r>
              <a:rPr lang="en-US" altLang="zh-CN" sz="2800" dirty="0"/>
              <a:t>15</a:t>
            </a:r>
            <a:r>
              <a:rPr lang="zh-CN" altLang="en-US" sz="2800" dirty="0"/>
              <a:t>个字符，需要占用</a:t>
            </a:r>
            <a:r>
              <a:rPr lang="en-US" altLang="zh-CN" sz="2800" dirty="0"/>
              <a:t>15</a:t>
            </a:r>
            <a:r>
              <a:rPr lang="zh-CN" altLang="en-US" sz="2800" dirty="0"/>
              <a:t>*</a:t>
            </a:r>
            <a:r>
              <a:rPr lang="en-US" altLang="zh-CN" sz="2800" dirty="0"/>
              <a:t>2 = 30</a:t>
            </a:r>
            <a:r>
              <a:rPr lang="zh-CN" altLang="en-US" sz="2800" dirty="0"/>
              <a:t>位。</a:t>
            </a:r>
            <a:endParaRPr lang="en-US" altLang="zh-CN" sz="2800" dirty="0"/>
          </a:p>
          <a:p>
            <a:pPr marL="0" indent="633413" eaLnBrk="1" hangingPunct="1">
              <a:buFont typeface="Wingdings" panose="05000000000000000000" pitchFamily="2" charset="2"/>
              <a:buNone/>
            </a:pPr>
            <a:endParaRPr lang="zh-CN" altLang="en-US" sz="2800" dirty="0"/>
          </a:p>
        </p:txBody>
      </p:sp>
      <p:sp>
        <p:nvSpPr>
          <p:cNvPr id="123909" name="Rectangle 5">
            <a:extLst>
              <a:ext uri="{FF2B5EF4-FFF2-40B4-BE49-F238E27FC236}">
                <a16:creationId xmlns:a16="http://schemas.microsoft.com/office/drawing/2014/main" id="{0D21C162-1286-41E4-A4AF-5374BF6792A8}"/>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910" name="Rectangle 7">
            <a:extLst>
              <a:ext uri="{FF2B5EF4-FFF2-40B4-BE49-F238E27FC236}">
                <a16:creationId xmlns:a16="http://schemas.microsoft.com/office/drawing/2014/main" id="{F1ED7103-9636-4476-9FE7-73D087EC4B93}"/>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911" name="Rectangle 9">
            <a:extLst>
              <a:ext uri="{FF2B5EF4-FFF2-40B4-BE49-F238E27FC236}">
                <a16:creationId xmlns:a16="http://schemas.microsoft.com/office/drawing/2014/main" id="{B2498AC2-B4C7-4DE0-BEC8-7C970BFF74F0}"/>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912" name="Rectangle 11">
            <a:extLst>
              <a:ext uri="{FF2B5EF4-FFF2-40B4-BE49-F238E27FC236}">
                <a16:creationId xmlns:a16="http://schemas.microsoft.com/office/drawing/2014/main" id="{24F0B15E-8613-42A9-AD57-E43C59A3FEDA}"/>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913" name="Rectangle 13">
            <a:extLst>
              <a:ext uri="{FF2B5EF4-FFF2-40B4-BE49-F238E27FC236}">
                <a16:creationId xmlns:a16="http://schemas.microsoft.com/office/drawing/2014/main" id="{0ED4ACF2-E573-4DF0-B7BC-7901E6D609E8}"/>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914" name="Rectangle 15">
            <a:extLst>
              <a:ext uri="{FF2B5EF4-FFF2-40B4-BE49-F238E27FC236}">
                <a16:creationId xmlns:a16="http://schemas.microsoft.com/office/drawing/2014/main" id="{970FEB8C-1A71-47FB-8F63-56D325A5E9CD}"/>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915" name="Rectangle 17">
            <a:extLst>
              <a:ext uri="{FF2B5EF4-FFF2-40B4-BE49-F238E27FC236}">
                <a16:creationId xmlns:a16="http://schemas.microsoft.com/office/drawing/2014/main" id="{395F0F42-6E6C-4083-A0E9-1975A845C5DE}"/>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916" name="Rectangle 19">
            <a:extLst>
              <a:ext uri="{FF2B5EF4-FFF2-40B4-BE49-F238E27FC236}">
                <a16:creationId xmlns:a16="http://schemas.microsoft.com/office/drawing/2014/main" id="{0116ED4F-D207-4B21-B700-16E754416C6C}"/>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917" name="Rectangle 21">
            <a:extLst>
              <a:ext uri="{FF2B5EF4-FFF2-40B4-BE49-F238E27FC236}">
                <a16:creationId xmlns:a16="http://schemas.microsoft.com/office/drawing/2014/main" id="{7ECBFB22-E836-43A0-B876-D034D9B595CC}"/>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918" name="Rectangle 23">
            <a:extLst>
              <a:ext uri="{FF2B5EF4-FFF2-40B4-BE49-F238E27FC236}">
                <a16:creationId xmlns:a16="http://schemas.microsoft.com/office/drawing/2014/main" id="{1B5F82BA-164F-4C29-A9D4-9A1844197AF7}"/>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919" name="Rectangle 25">
            <a:extLst>
              <a:ext uri="{FF2B5EF4-FFF2-40B4-BE49-F238E27FC236}">
                <a16:creationId xmlns:a16="http://schemas.microsoft.com/office/drawing/2014/main" id="{B0AD5006-AE00-4F27-8DF4-6CE6883127B8}"/>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920" name="Rectangle 27">
            <a:extLst>
              <a:ext uri="{FF2B5EF4-FFF2-40B4-BE49-F238E27FC236}">
                <a16:creationId xmlns:a16="http://schemas.microsoft.com/office/drawing/2014/main" id="{CA5CE28C-6416-427D-8888-80E746546895}"/>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921" name="Rectangle 29">
            <a:extLst>
              <a:ext uri="{FF2B5EF4-FFF2-40B4-BE49-F238E27FC236}">
                <a16:creationId xmlns:a16="http://schemas.microsoft.com/office/drawing/2014/main" id="{A2572A3E-46C9-44E1-85E7-B2EFD426169F}"/>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922" name="Rectangle 31">
            <a:extLst>
              <a:ext uri="{FF2B5EF4-FFF2-40B4-BE49-F238E27FC236}">
                <a16:creationId xmlns:a16="http://schemas.microsoft.com/office/drawing/2014/main" id="{13DD86A8-03E9-4A3E-82D3-46425BC75D58}"/>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923" name="Rectangle 33">
            <a:extLst>
              <a:ext uri="{FF2B5EF4-FFF2-40B4-BE49-F238E27FC236}">
                <a16:creationId xmlns:a16="http://schemas.microsoft.com/office/drawing/2014/main" id="{B8820E61-05BA-499D-984E-9D2F27630668}"/>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924" name="Rectangle 35">
            <a:extLst>
              <a:ext uri="{FF2B5EF4-FFF2-40B4-BE49-F238E27FC236}">
                <a16:creationId xmlns:a16="http://schemas.microsoft.com/office/drawing/2014/main" id="{6D0AF7DB-0A72-4FF2-9F8F-DBD7D0C59A5A}"/>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925" name="Rectangle 37">
            <a:extLst>
              <a:ext uri="{FF2B5EF4-FFF2-40B4-BE49-F238E27FC236}">
                <a16:creationId xmlns:a16="http://schemas.microsoft.com/office/drawing/2014/main" id="{8D6D02F0-BEF9-4651-A3C9-EB52C7022719}"/>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926" name="Rectangle 39">
            <a:extLst>
              <a:ext uri="{FF2B5EF4-FFF2-40B4-BE49-F238E27FC236}">
                <a16:creationId xmlns:a16="http://schemas.microsoft.com/office/drawing/2014/main" id="{DE9B63A6-3789-4935-8CF8-577F79049205}"/>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927" name="Rectangle 41">
            <a:extLst>
              <a:ext uri="{FF2B5EF4-FFF2-40B4-BE49-F238E27FC236}">
                <a16:creationId xmlns:a16="http://schemas.microsoft.com/office/drawing/2014/main" id="{B99B9A36-0508-490E-858B-31D2228F723A}"/>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928" name="Rectangle 43">
            <a:extLst>
              <a:ext uri="{FF2B5EF4-FFF2-40B4-BE49-F238E27FC236}">
                <a16:creationId xmlns:a16="http://schemas.microsoft.com/office/drawing/2014/main" id="{4D81F258-2657-4F2B-894C-6423D009BE2D}"/>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929" name="Rectangle 45">
            <a:extLst>
              <a:ext uri="{FF2B5EF4-FFF2-40B4-BE49-F238E27FC236}">
                <a16:creationId xmlns:a16="http://schemas.microsoft.com/office/drawing/2014/main" id="{FF26D44E-F1FF-4536-88BE-306093DA5078}"/>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930" name="Rectangle 47">
            <a:extLst>
              <a:ext uri="{FF2B5EF4-FFF2-40B4-BE49-F238E27FC236}">
                <a16:creationId xmlns:a16="http://schemas.microsoft.com/office/drawing/2014/main" id="{78B89F79-2B13-4478-B36C-6D4A9BDB00BF}"/>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931" name="Rectangle 49">
            <a:extLst>
              <a:ext uri="{FF2B5EF4-FFF2-40B4-BE49-F238E27FC236}">
                <a16:creationId xmlns:a16="http://schemas.microsoft.com/office/drawing/2014/main" id="{C9D242B5-2153-43EC-8DCC-5904D0FA51AB}"/>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932" name="Rectangle 51">
            <a:extLst>
              <a:ext uri="{FF2B5EF4-FFF2-40B4-BE49-F238E27FC236}">
                <a16:creationId xmlns:a16="http://schemas.microsoft.com/office/drawing/2014/main" id="{84C4B390-EB48-410D-98C5-A2718457507B}"/>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933" name="Rectangle 53">
            <a:extLst>
              <a:ext uri="{FF2B5EF4-FFF2-40B4-BE49-F238E27FC236}">
                <a16:creationId xmlns:a16="http://schemas.microsoft.com/office/drawing/2014/main" id="{78799613-C4C8-404A-89F8-D199E477237A}"/>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934" name="Rectangle 55">
            <a:extLst>
              <a:ext uri="{FF2B5EF4-FFF2-40B4-BE49-F238E27FC236}">
                <a16:creationId xmlns:a16="http://schemas.microsoft.com/office/drawing/2014/main" id="{C156A56E-96CE-4E68-A32F-8166A2582261}"/>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935" name="Rectangle 57">
            <a:extLst>
              <a:ext uri="{FF2B5EF4-FFF2-40B4-BE49-F238E27FC236}">
                <a16:creationId xmlns:a16="http://schemas.microsoft.com/office/drawing/2014/main" id="{38288D66-D804-4B43-990E-1431D6735CCE}"/>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936" name="Rectangle 59">
            <a:extLst>
              <a:ext uri="{FF2B5EF4-FFF2-40B4-BE49-F238E27FC236}">
                <a16:creationId xmlns:a16="http://schemas.microsoft.com/office/drawing/2014/main" id="{0405F3E8-0453-4C99-9B97-A329566CEC79}"/>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937" name="Rectangle 61">
            <a:extLst>
              <a:ext uri="{FF2B5EF4-FFF2-40B4-BE49-F238E27FC236}">
                <a16:creationId xmlns:a16="http://schemas.microsoft.com/office/drawing/2014/main" id="{224A517C-5937-4359-B7D2-A6F401D86B88}"/>
              </a:ext>
            </a:extLst>
          </p:cNvPr>
          <p:cNvSpPr>
            <a:spLocks noChangeArrowheads="1"/>
          </p:cNvSpPr>
          <p:nvPr/>
        </p:nvSpPr>
        <p:spPr bwMode="auto">
          <a:xfrm>
            <a:off x="0" y="3213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 name="灯片编号占位符 2">
            <a:extLst>
              <a:ext uri="{FF2B5EF4-FFF2-40B4-BE49-F238E27FC236}">
                <a16:creationId xmlns:a16="http://schemas.microsoft.com/office/drawing/2014/main" id="{9671421E-A422-4D70-991D-074A09B736EB}"/>
              </a:ext>
            </a:extLst>
          </p:cNvPr>
          <p:cNvSpPr>
            <a:spLocks noGrp="1"/>
          </p:cNvSpPr>
          <p:nvPr>
            <p:ph type="sldNum" sz="quarter" idx="12"/>
          </p:nvPr>
        </p:nvSpPr>
        <p:spPr/>
        <p:txBody>
          <a:bodyPr/>
          <a:lstStyle/>
          <a:p>
            <a:fld id="{43395A8B-0B77-4D91-93A1-E00555122DC8}" type="slidenum">
              <a:rPr lang="zh-CN" altLang="en-US" smtClean="0"/>
              <a:pPr/>
              <a:t>140</a:t>
            </a:fld>
            <a:r>
              <a:rPr lang="zh-CN" altLang="en-US" dirty="0"/>
              <a:t>  </a:t>
            </a:r>
            <a:endParaRPr lang="en-US" altLang="zh-CN" dirty="0"/>
          </a:p>
        </p:txBody>
      </p:sp>
    </p:spTree>
    <p:extLst>
      <p:ext uri="{BB962C8B-B14F-4D97-AF65-F5344CB8AC3E}">
        <p14:creationId xmlns:p14="http://schemas.microsoft.com/office/powerpoint/2010/main" val="1701874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90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90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390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390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6EF2F0C6-7E12-47F3-A37D-8095D0414510}"/>
              </a:ext>
            </a:extLst>
          </p:cNvPr>
          <p:cNvSpPr>
            <a:spLocks noGrp="1" noChangeArrowheads="1"/>
          </p:cNvSpPr>
          <p:nvPr>
            <p:ph type="title"/>
          </p:nvPr>
        </p:nvSpPr>
        <p:spPr>
          <a:xfrm>
            <a:off x="1003174" y="869951"/>
            <a:ext cx="7793037" cy="839787"/>
          </a:xfrm>
        </p:spPr>
        <p:txBody>
          <a:bodyPr/>
          <a:lstStyle/>
          <a:p>
            <a:pPr eaLnBrk="1" hangingPunct="1"/>
            <a:r>
              <a:rPr lang="en-US" altLang="zh-CN" sz="4000" dirty="0"/>
              <a:t>1   </a:t>
            </a:r>
            <a:r>
              <a:rPr lang="zh-CN" altLang="en-US" sz="4000" dirty="0"/>
              <a:t>哈夫曼编码</a:t>
            </a:r>
          </a:p>
        </p:txBody>
      </p:sp>
      <p:sp>
        <p:nvSpPr>
          <p:cNvPr id="123907" name="Rectangle 3">
            <a:extLst>
              <a:ext uri="{FF2B5EF4-FFF2-40B4-BE49-F238E27FC236}">
                <a16:creationId xmlns:a16="http://schemas.microsoft.com/office/drawing/2014/main" id="{2F9AC5B2-8180-4EC6-8DCF-0B644088E9A9}"/>
              </a:ext>
            </a:extLst>
          </p:cNvPr>
          <p:cNvSpPr>
            <a:spLocks noGrp="1" noChangeArrowheads="1"/>
          </p:cNvSpPr>
          <p:nvPr>
            <p:ph type="body" idx="1"/>
          </p:nvPr>
        </p:nvSpPr>
        <p:spPr>
          <a:xfrm>
            <a:off x="610404" y="1835151"/>
            <a:ext cx="8107362" cy="1063625"/>
          </a:xfrm>
        </p:spPr>
        <p:txBody>
          <a:bodyPr/>
          <a:lstStyle/>
          <a:p>
            <a:pPr marL="0" indent="633413" eaLnBrk="1" hangingPunct="1">
              <a:buFont typeface="Wingdings" panose="05000000000000000000" pitchFamily="2" charset="2"/>
              <a:buNone/>
            </a:pPr>
            <a:r>
              <a:rPr lang="zh-CN" altLang="en-US" sz="2800" dirty="0"/>
              <a:t>方法</a:t>
            </a:r>
            <a:r>
              <a:rPr lang="en-US" altLang="zh-CN" sz="2800" dirty="0"/>
              <a:t>3</a:t>
            </a:r>
            <a:r>
              <a:rPr lang="zh-CN" altLang="en-US" sz="2800" dirty="0"/>
              <a:t>：哈夫曼编码过程为： </a:t>
            </a:r>
          </a:p>
        </p:txBody>
      </p:sp>
      <p:pic>
        <p:nvPicPr>
          <p:cNvPr id="108549" name="Picture 4" descr="6D27">
            <a:extLst>
              <a:ext uri="{FF2B5EF4-FFF2-40B4-BE49-F238E27FC236}">
                <a16:creationId xmlns:a16="http://schemas.microsoft.com/office/drawing/2014/main" id="{666947C5-95AA-4DB9-95B1-BEB7774572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2191" y="2713152"/>
            <a:ext cx="6451054" cy="2397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09" name="Rectangle 5">
            <a:extLst>
              <a:ext uri="{FF2B5EF4-FFF2-40B4-BE49-F238E27FC236}">
                <a16:creationId xmlns:a16="http://schemas.microsoft.com/office/drawing/2014/main" id="{0D21C162-1286-41E4-A4AF-5374BF6792A8}"/>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910" name="Rectangle 7">
            <a:extLst>
              <a:ext uri="{FF2B5EF4-FFF2-40B4-BE49-F238E27FC236}">
                <a16:creationId xmlns:a16="http://schemas.microsoft.com/office/drawing/2014/main" id="{F1ED7103-9636-4476-9FE7-73D087EC4B93}"/>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911" name="Rectangle 9">
            <a:extLst>
              <a:ext uri="{FF2B5EF4-FFF2-40B4-BE49-F238E27FC236}">
                <a16:creationId xmlns:a16="http://schemas.microsoft.com/office/drawing/2014/main" id="{B2498AC2-B4C7-4DE0-BEC8-7C970BFF74F0}"/>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912" name="Rectangle 11">
            <a:extLst>
              <a:ext uri="{FF2B5EF4-FFF2-40B4-BE49-F238E27FC236}">
                <a16:creationId xmlns:a16="http://schemas.microsoft.com/office/drawing/2014/main" id="{24F0B15E-8613-42A9-AD57-E43C59A3FEDA}"/>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913" name="Rectangle 13">
            <a:extLst>
              <a:ext uri="{FF2B5EF4-FFF2-40B4-BE49-F238E27FC236}">
                <a16:creationId xmlns:a16="http://schemas.microsoft.com/office/drawing/2014/main" id="{0ED4ACF2-E573-4DF0-B7BC-7901E6D609E8}"/>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914" name="Rectangle 15">
            <a:extLst>
              <a:ext uri="{FF2B5EF4-FFF2-40B4-BE49-F238E27FC236}">
                <a16:creationId xmlns:a16="http://schemas.microsoft.com/office/drawing/2014/main" id="{970FEB8C-1A71-47FB-8F63-56D325A5E9CD}"/>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915" name="Rectangle 17">
            <a:extLst>
              <a:ext uri="{FF2B5EF4-FFF2-40B4-BE49-F238E27FC236}">
                <a16:creationId xmlns:a16="http://schemas.microsoft.com/office/drawing/2014/main" id="{395F0F42-6E6C-4083-A0E9-1975A845C5DE}"/>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916" name="Rectangle 19">
            <a:extLst>
              <a:ext uri="{FF2B5EF4-FFF2-40B4-BE49-F238E27FC236}">
                <a16:creationId xmlns:a16="http://schemas.microsoft.com/office/drawing/2014/main" id="{0116ED4F-D207-4B21-B700-16E754416C6C}"/>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917" name="Rectangle 21">
            <a:extLst>
              <a:ext uri="{FF2B5EF4-FFF2-40B4-BE49-F238E27FC236}">
                <a16:creationId xmlns:a16="http://schemas.microsoft.com/office/drawing/2014/main" id="{7ECBFB22-E836-43A0-B876-D034D9B595CC}"/>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918" name="Rectangle 23">
            <a:extLst>
              <a:ext uri="{FF2B5EF4-FFF2-40B4-BE49-F238E27FC236}">
                <a16:creationId xmlns:a16="http://schemas.microsoft.com/office/drawing/2014/main" id="{1B5F82BA-164F-4C29-A9D4-9A1844197AF7}"/>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919" name="Rectangle 25">
            <a:extLst>
              <a:ext uri="{FF2B5EF4-FFF2-40B4-BE49-F238E27FC236}">
                <a16:creationId xmlns:a16="http://schemas.microsoft.com/office/drawing/2014/main" id="{B0AD5006-AE00-4F27-8DF4-6CE6883127B8}"/>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920" name="Rectangle 27">
            <a:extLst>
              <a:ext uri="{FF2B5EF4-FFF2-40B4-BE49-F238E27FC236}">
                <a16:creationId xmlns:a16="http://schemas.microsoft.com/office/drawing/2014/main" id="{CA5CE28C-6416-427D-8888-80E746546895}"/>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921" name="Rectangle 29">
            <a:extLst>
              <a:ext uri="{FF2B5EF4-FFF2-40B4-BE49-F238E27FC236}">
                <a16:creationId xmlns:a16="http://schemas.microsoft.com/office/drawing/2014/main" id="{A2572A3E-46C9-44E1-85E7-B2EFD426169F}"/>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922" name="Rectangle 31">
            <a:extLst>
              <a:ext uri="{FF2B5EF4-FFF2-40B4-BE49-F238E27FC236}">
                <a16:creationId xmlns:a16="http://schemas.microsoft.com/office/drawing/2014/main" id="{13DD86A8-03E9-4A3E-82D3-46425BC75D58}"/>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923" name="Rectangle 33">
            <a:extLst>
              <a:ext uri="{FF2B5EF4-FFF2-40B4-BE49-F238E27FC236}">
                <a16:creationId xmlns:a16="http://schemas.microsoft.com/office/drawing/2014/main" id="{B8820E61-05BA-499D-984E-9D2F27630668}"/>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924" name="Rectangle 35">
            <a:extLst>
              <a:ext uri="{FF2B5EF4-FFF2-40B4-BE49-F238E27FC236}">
                <a16:creationId xmlns:a16="http://schemas.microsoft.com/office/drawing/2014/main" id="{6D0AF7DB-0A72-4FF2-9F8F-DBD7D0C59A5A}"/>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925" name="Rectangle 37">
            <a:extLst>
              <a:ext uri="{FF2B5EF4-FFF2-40B4-BE49-F238E27FC236}">
                <a16:creationId xmlns:a16="http://schemas.microsoft.com/office/drawing/2014/main" id="{8D6D02F0-BEF9-4651-A3C9-EB52C7022719}"/>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926" name="Rectangle 39">
            <a:extLst>
              <a:ext uri="{FF2B5EF4-FFF2-40B4-BE49-F238E27FC236}">
                <a16:creationId xmlns:a16="http://schemas.microsoft.com/office/drawing/2014/main" id="{DE9B63A6-3789-4935-8CF8-577F79049205}"/>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927" name="Rectangle 41">
            <a:extLst>
              <a:ext uri="{FF2B5EF4-FFF2-40B4-BE49-F238E27FC236}">
                <a16:creationId xmlns:a16="http://schemas.microsoft.com/office/drawing/2014/main" id="{B99B9A36-0508-490E-858B-31D2228F723A}"/>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928" name="Rectangle 43">
            <a:extLst>
              <a:ext uri="{FF2B5EF4-FFF2-40B4-BE49-F238E27FC236}">
                <a16:creationId xmlns:a16="http://schemas.microsoft.com/office/drawing/2014/main" id="{4D81F258-2657-4F2B-894C-6423D009BE2D}"/>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929" name="Rectangle 45">
            <a:extLst>
              <a:ext uri="{FF2B5EF4-FFF2-40B4-BE49-F238E27FC236}">
                <a16:creationId xmlns:a16="http://schemas.microsoft.com/office/drawing/2014/main" id="{FF26D44E-F1FF-4536-88BE-306093DA5078}"/>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930" name="Rectangle 47">
            <a:extLst>
              <a:ext uri="{FF2B5EF4-FFF2-40B4-BE49-F238E27FC236}">
                <a16:creationId xmlns:a16="http://schemas.microsoft.com/office/drawing/2014/main" id="{78B89F79-2B13-4478-B36C-6D4A9BDB00BF}"/>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931" name="Rectangle 49">
            <a:extLst>
              <a:ext uri="{FF2B5EF4-FFF2-40B4-BE49-F238E27FC236}">
                <a16:creationId xmlns:a16="http://schemas.microsoft.com/office/drawing/2014/main" id="{C9D242B5-2153-43EC-8DCC-5904D0FA51AB}"/>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932" name="Rectangle 51">
            <a:extLst>
              <a:ext uri="{FF2B5EF4-FFF2-40B4-BE49-F238E27FC236}">
                <a16:creationId xmlns:a16="http://schemas.microsoft.com/office/drawing/2014/main" id="{84C4B390-EB48-410D-98C5-A2718457507B}"/>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933" name="Rectangle 53">
            <a:extLst>
              <a:ext uri="{FF2B5EF4-FFF2-40B4-BE49-F238E27FC236}">
                <a16:creationId xmlns:a16="http://schemas.microsoft.com/office/drawing/2014/main" id="{78799613-C4C8-404A-89F8-D199E477237A}"/>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934" name="Rectangle 55">
            <a:extLst>
              <a:ext uri="{FF2B5EF4-FFF2-40B4-BE49-F238E27FC236}">
                <a16:creationId xmlns:a16="http://schemas.microsoft.com/office/drawing/2014/main" id="{C156A56E-96CE-4E68-A32F-8166A2582261}"/>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935" name="Rectangle 57">
            <a:extLst>
              <a:ext uri="{FF2B5EF4-FFF2-40B4-BE49-F238E27FC236}">
                <a16:creationId xmlns:a16="http://schemas.microsoft.com/office/drawing/2014/main" id="{38288D66-D804-4B43-990E-1431D6735CCE}"/>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936" name="Rectangle 59">
            <a:extLst>
              <a:ext uri="{FF2B5EF4-FFF2-40B4-BE49-F238E27FC236}">
                <a16:creationId xmlns:a16="http://schemas.microsoft.com/office/drawing/2014/main" id="{0405F3E8-0453-4C99-9B97-A329566CEC79}"/>
              </a:ext>
            </a:extLst>
          </p:cNvPr>
          <p:cNvSpPr>
            <a:spLocks noChangeArrowheads="1"/>
          </p:cNvSpPr>
          <p:nvPr/>
        </p:nvSpPr>
        <p:spPr bwMode="auto">
          <a:xfrm>
            <a:off x="0" y="3230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937" name="Rectangle 61">
            <a:extLst>
              <a:ext uri="{FF2B5EF4-FFF2-40B4-BE49-F238E27FC236}">
                <a16:creationId xmlns:a16="http://schemas.microsoft.com/office/drawing/2014/main" id="{224A517C-5937-4359-B7D2-A6F401D86B88}"/>
              </a:ext>
            </a:extLst>
          </p:cNvPr>
          <p:cNvSpPr>
            <a:spLocks noChangeArrowheads="1"/>
          </p:cNvSpPr>
          <p:nvPr/>
        </p:nvSpPr>
        <p:spPr bwMode="auto">
          <a:xfrm>
            <a:off x="0" y="3213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18568" name="Group 104">
            <a:extLst>
              <a:ext uri="{FF2B5EF4-FFF2-40B4-BE49-F238E27FC236}">
                <a16:creationId xmlns:a16="http://schemas.microsoft.com/office/drawing/2014/main" id="{51634082-49EC-4B72-87EB-D2E623314664}"/>
              </a:ext>
            </a:extLst>
          </p:cNvPr>
          <p:cNvGraphicFramePr>
            <a:graphicFrameLocks noGrp="1"/>
          </p:cNvGraphicFramePr>
          <p:nvPr>
            <p:extLst>
              <p:ext uri="{D42A27DB-BD31-4B8C-83A1-F6EECF244321}">
                <p14:modId xmlns:p14="http://schemas.microsoft.com/office/powerpoint/2010/main" val="2436594949"/>
              </p:ext>
            </p:extLst>
          </p:nvPr>
        </p:nvGraphicFramePr>
        <p:xfrm>
          <a:off x="610404" y="5288563"/>
          <a:ext cx="8137525" cy="792168"/>
        </p:xfrm>
        <a:graphic>
          <a:graphicData uri="http://schemas.openxmlformats.org/drawingml/2006/table">
            <a:tbl>
              <a:tblPr/>
              <a:tblGrid>
                <a:gridCol w="496887">
                  <a:extLst>
                    <a:ext uri="{9D8B030D-6E8A-4147-A177-3AD203B41FA5}">
                      <a16:colId xmlns:a16="http://schemas.microsoft.com/office/drawing/2014/main" val="20000"/>
                    </a:ext>
                  </a:extLst>
                </a:gridCol>
                <a:gridCol w="498475">
                  <a:extLst>
                    <a:ext uri="{9D8B030D-6E8A-4147-A177-3AD203B41FA5}">
                      <a16:colId xmlns:a16="http://schemas.microsoft.com/office/drawing/2014/main" val="20001"/>
                    </a:ext>
                  </a:extLst>
                </a:gridCol>
                <a:gridCol w="496888">
                  <a:extLst>
                    <a:ext uri="{9D8B030D-6E8A-4147-A177-3AD203B41FA5}">
                      <a16:colId xmlns:a16="http://schemas.microsoft.com/office/drawing/2014/main" val="20002"/>
                    </a:ext>
                  </a:extLst>
                </a:gridCol>
                <a:gridCol w="498475">
                  <a:extLst>
                    <a:ext uri="{9D8B030D-6E8A-4147-A177-3AD203B41FA5}">
                      <a16:colId xmlns:a16="http://schemas.microsoft.com/office/drawing/2014/main" val="20003"/>
                    </a:ext>
                  </a:extLst>
                </a:gridCol>
                <a:gridCol w="546100">
                  <a:extLst>
                    <a:ext uri="{9D8B030D-6E8A-4147-A177-3AD203B41FA5}">
                      <a16:colId xmlns:a16="http://schemas.microsoft.com/office/drawing/2014/main" val="20004"/>
                    </a:ext>
                  </a:extLst>
                </a:gridCol>
                <a:gridCol w="549275">
                  <a:extLst>
                    <a:ext uri="{9D8B030D-6E8A-4147-A177-3AD203B41FA5}">
                      <a16:colId xmlns:a16="http://schemas.microsoft.com/office/drawing/2014/main" val="20005"/>
                    </a:ext>
                  </a:extLst>
                </a:gridCol>
                <a:gridCol w="549275">
                  <a:extLst>
                    <a:ext uri="{9D8B030D-6E8A-4147-A177-3AD203B41FA5}">
                      <a16:colId xmlns:a16="http://schemas.microsoft.com/office/drawing/2014/main" val="20006"/>
                    </a:ext>
                  </a:extLst>
                </a:gridCol>
                <a:gridCol w="636587">
                  <a:extLst>
                    <a:ext uri="{9D8B030D-6E8A-4147-A177-3AD203B41FA5}">
                      <a16:colId xmlns:a16="http://schemas.microsoft.com/office/drawing/2014/main" val="20007"/>
                    </a:ext>
                  </a:extLst>
                </a:gridCol>
                <a:gridCol w="639763">
                  <a:extLst>
                    <a:ext uri="{9D8B030D-6E8A-4147-A177-3AD203B41FA5}">
                      <a16:colId xmlns:a16="http://schemas.microsoft.com/office/drawing/2014/main" val="20008"/>
                    </a:ext>
                  </a:extLst>
                </a:gridCol>
                <a:gridCol w="635000">
                  <a:extLst>
                    <a:ext uri="{9D8B030D-6E8A-4147-A177-3AD203B41FA5}">
                      <a16:colId xmlns:a16="http://schemas.microsoft.com/office/drawing/2014/main" val="20009"/>
                    </a:ext>
                  </a:extLst>
                </a:gridCol>
                <a:gridCol w="549275">
                  <a:extLst>
                    <a:ext uri="{9D8B030D-6E8A-4147-A177-3AD203B41FA5}">
                      <a16:colId xmlns:a16="http://schemas.microsoft.com/office/drawing/2014/main" val="20010"/>
                    </a:ext>
                  </a:extLst>
                </a:gridCol>
                <a:gridCol w="549275">
                  <a:extLst>
                    <a:ext uri="{9D8B030D-6E8A-4147-A177-3AD203B41FA5}">
                      <a16:colId xmlns:a16="http://schemas.microsoft.com/office/drawing/2014/main" val="20011"/>
                    </a:ext>
                  </a:extLst>
                </a:gridCol>
                <a:gridCol w="496887">
                  <a:extLst>
                    <a:ext uri="{9D8B030D-6E8A-4147-A177-3AD203B41FA5}">
                      <a16:colId xmlns:a16="http://schemas.microsoft.com/office/drawing/2014/main" val="20012"/>
                    </a:ext>
                  </a:extLst>
                </a:gridCol>
                <a:gridCol w="498475">
                  <a:extLst>
                    <a:ext uri="{9D8B030D-6E8A-4147-A177-3AD203B41FA5}">
                      <a16:colId xmlns:a16="http://schemas.microsoft.com/office/drawing/2014/main" val="20013"/>
                    </a:ext>
                  </a:extLst>
                </a:gridCol>
                <a:gridCol w="496888">
                  <a:extLst>
                    <a:ext uri="{9D8B030D-6E8A-4147-A177-3AD203B41FA5}">
                      <a16:colId xmlns:a16="http://schemas.microsoft.com/office/drawing/2014/main" val="20014"/>
                    </a:ext>
                  </a:extLst>
                </a:gridCol>
              </a:tblGrid>
              <a:tr h="39608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642" marB="45642"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642" marB="45642"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642" marB="45642"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642" marB="45642"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B</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642" marB="45642"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B</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642" marB="45642"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B</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642" marB="45642"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C</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642" marB="45642"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D</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642" marB="45642"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D</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642" marB="45642"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a:t>
                      </a:r>
                      <a:endParaRPr kumimoji="0" lang="en-US" altLang="zh-CN" sz="2000" b="0" i="0" u="none" strike="noStrike" cap="none" normalizeH="0" baseline="0" dirty="0">
                        <a:ln>
                          <a:noFill/>
                        </a:ln>
                        <a:solidFill>
                          <a:schemeClr val="tx1"/>
                        </a:solidFill>
                        <a:effectLst/>
                        <a:latin typeface="Times New Roman" pitchFamily="18" charset="0"/>
                        <a:ea typeface="宋体" pitchFamily="2" charset="-122"/>
                      </a:endParaRPr>
                    </a:p>
                  </a:txBody>
                  <a:tcPr marT="45642" marB="45642"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B</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642" marB="45642"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642" marB="45642"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642" marB="45642" horzOverflow="overflow">
                    <a:lnL>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642" marB="45642"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9608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642" marB="45642"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642" marB="45642"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642" marB="45642"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642" marB="45642"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642" marB="45642"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642" marB="45642"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642" marB="45642"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111</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642" marB="45642"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110</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642" marB="45642"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110</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642" marB="45642"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642" marB="45642"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642" marB="45642"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642" marB="45642"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a:ln>
                          <a:noFill/>
                        </a:ln>
                        <a:solidFill>
                          <a:schemeClr val="tx1"/>
                        </a:solidFill>
                        <a:effectLst/>
                        <a:latin typeface="Times New Roman" pitchFamily="18" charset="0"/>
                        <a:ea typeface="宋体" pitchFamily="2" charset="-122"/>
                      </a:endParaRPr>
                    </a:p>
                  </a:txBody>
                  <a:tcPr marT="45642" marB="45642"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dirty="0">
                        <a:ln>
                          <a:noFill/>
                        </a:ln>
                        <a:solidFill>
                          <a:schemeClr val="tx1"/>
                        </a:solidFill>
                        <a:effectLst/>
                        <a:latin typeface="Times New Roman" pitchFamily="18" charset="0"/>
                        <a:ea typeface="宋体" pitchFamily="2" charset="-122"/>
                      </a:endParaRPr>
                    </a:p>
                  </a:txBody>
                  <a:tcPr marT="45642" marB="45642"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5" name="右大括号 34">
            <a:extLst>
              <a:ext uri="{FF2B5EF4-FFF2-40B4-BE49-F238E27FC236}">
                <a16:creationId xmlns:a16="http://schemas.microsoft.com/office/drawing/2014/main" id="{8C690BBF-7E43-4BBB-899E-721F0AB20B78}"/>
              </a:ext>
            </a:extLst>
          </p:cNvPr>
          <p:cNvSpPr/>
          <p:nvPr/>
        </p:nvSpPr>
        <p:spPr>
          <a:xfrm rot="5400000">
            <a:off x="4357686" y="2364884"/>
            <a:ext cx="500063" cy="7786688"/>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dirty="0"/>
          </a:p>
        </p:txBody>
      </p:sp>
      <p:sp>
        <p:nvSpPr>
          <p:cNvPr id="2" name="TextBox 1">
            <a:extLst>
              <a:ext uri="{FF2B5EF4-FFF2-40B4-BE49-F238E27FC236}">
                <a16:creationId xmlns:a16="http://schemas.microsoft.com/office/drawing/2014/main" id="{8929FD3B-6196-47FD-901B-A788CEF562DC}"/>
              </a:ext>
            </a:extLst>
          </p:cNvPr>
          <p:cNvSpPr txBox="1">
            <a:spLocks noChangeArrowheads="1"/>
          </p:cNvSpPr>
          <p:nvPr/>
        </p:nvSpPr>
        <p:spPr bwMode="auto">
          <a:xfrm>
            <a:off x="4035298" y="6513763"/>
            <a:ext cx="17287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dirty="0"/>
              <a:t>共用</a:t>
            </a:r>
            <a:r>
              <a:rPr lang="en-US" altLang="zh-CN" sz="2000" dirty="0"/>
              <a:t>26</a:t>
            </a:r>
            <a:r>
              <a:rPr lang="zh-CN" altLang="en-US" sz="2000" dirty="0"/>
              <a:t>位</a:t>
            </a:r>
          </a:p>
        </p:txBody>
      </p:sp>
      <p:sp>
        <p:nvSpPr>
          <p:cNvPr id="3" name="灯片编号占位符 2">
            <a:extLst>
              <a:ext uri="{FF2B5EF4-FFF2-40B4-BE49-F238E27FC236}">
                <a16:creationId xmlns:a16="http://schemas.microsoft.com/office/drawing/2014/main" id="{9671421E-A422-4D70-991D-074A09B736EB}"/>
              </a:ext>
            </a:extLst>
          </p:cNvPr>
          <p:cNvSpPr>
            <a:spLocks noGrp="1"/>
          </p:cNvSpPr>
          <p:nvPr>
            <p:ph type="sldNum" sz="quarter" idx="12"/>
          </p:nvPr>
        </p:nvSpPr>
        <p:spPr/>
        <p:txBody>
          <a:bodyPr/>
          <a:lstStyle/>
          <a:p>
            <a:fld id="{43395A8B-0B77-4D91-93A1-E00555122DC8}" type="slidenum">
              <a:rPr lang="zh-CN" altLang="en-US" smtClean="0"/>
              <a:pPr/>
              <a:t>141</a:t>
            </a:fld>
            <a:r>
              <a:rPr lang="zh-CN" altLang="en-US" dirty="0"/>
              <a:t>  </a:t>
            </a:r>
            <a:endParaRPr lang="en-US" altLang="zh-CN" dirty="0"/>
          </a:p>
        </p:txBody>
      </p:sp>
      <p:sp>
        <p:nvSpPr>
          <p:cNvPr id="5" name="文本框 4">
            <a:extLst>
              <a:ext uri="{FF2B5EF4-FFF2-40B4-BE49-F238E27FC236}">
                <a16:creationId xmlns:a16="http://schemas.microsoft.com/office/drawing/2014/main" id="{9A9A6114-F84F-4069-871E-52BC24EF5F5A}"/>
              </a:ext>
            </a:extLst>
          </p:cNvPr>
          <p:cNvSpPr txBox="1"/>
          <p:nvPr/>
        </p:nvSpPr>
        <p:spPr>
          <a:xfrm>
            <a:off x="5971875" y="3294358"/>
            <a:ext cx="720080" cy="461665"/>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8549"/>
                                        </p:tgtEl>
                                        <p:attrNameLst>
                                          <p:attrName>style.visibility</p:attrName>
                                        </p:attrNameLst>
                                      </p:cBhvr>
                                      <p:to>
                                        <p:strVal val="visible"/>
                                      </p:to>
                                    </p:set>
                                    <p:animEffect transition="in" filter="blinds(horizontal)">
                                      <p:cBhvr>
                                        <p:cTn id="7" dur="500"/>
                                        <p:tgtEl>
                                          <p:spTgt spid="1085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18568"/>
                                        </p:tgtEl>
                                        <p:attrNameLst>
                                          <p:attrName>style.visibility</p:attrName>
                                        </p:attrNameLst>
                                      </p:cBhvr>
                                      <p:to>
                                        <p:strVal val="visible"/>
                                      </p:to>
                                    </p:set>
                                    <p:animEffect transition="in" filter="blinds(horizontal)">
                                      <p:cBhvr>
                                        <p:cTn id="12" dur="500"/>
                                        <p:tgtEl>
                                          <p:spTgt spid="3185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blinds(horizontal)">
                                      <p:cBhvr>
                                        <p:cTn id="17" dur="500"/>
                                        <p:tgtEl>
                                          <p:spTgt spid="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2" grpId="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标题 1">
            <a:extLst>
              <a:ext uri="{FF2B5EF4-FFF2-40B4-BE49-F238E27FC236}">
                <a16:creationId xmlns:a16="http://schemas.microsoft.com/office/drawing/2014/main" id="{141814C5-1080-4594-88FE-F284874D0D4C}"/>
              </a:ext>
            </a:extLst>
          </p:cNvPr>
          <p:cNvSpPr>
            <a:spLocks noGrp="1"/>
          </p:cNvSpPr>
          <p:nvPr>
            <p:ph type="title"/>
          </p:nvPr>
        </p:nvSpPr>
        <p:spPr/>
        <p:txBody>
          <a:bodyPr/>
          <a:lstStyle/>
          <a:p>
            <a:r>
              <a:rPr lang="en-US" altLang="zh-CN" dirty="0"/>
              <a:t>2   </a:t>
            </a:r>
            <a:r>
              <a:rPr lang="zh-CN" altLang="en-US" dirty="0"/>
              <a:t>哈夫曼树</a:t>
            </a:r>
          </a:p>
        </p:txBody>
      </p:sp>
      <p:sp>
        <p:nvSpPr>
          <p:cNvPr id="124931" name="内容占位符 2">
            <a:extLst>
              <a:ext uri="{FF2B5EF4-FFF2-40B4-BE49-F238E27FC236}">
                <a16:creationId xmlns:a16="http://schemas.microsoft.com/office/drawing/2014/main" id="{E82DC4E3-C994-471E-BA3D-02EB052A087F}"/>
              </a:ext>
            </a:extLst>
          </p:cNvPr>
          <p:cNvSpPr>
            <a:spLocks noGrp="1"/>
          </p:cNvSpPr>
          <p:nvPr>
            <p:ph idx="1"/>
          </p:nvPr>
        </p:nvSpPr>
        <p:spPr>
          <a:xfrm>
            <a:off x="285750" y="1989138"/>
            <a:ext cx="8674100" cy="4114800"/>
          </a:xfrm>
        </p:spPr>
        <p:txBody>
          <a:bodyPr/>
          <a:lstStyle/>
          <a:p>
            <a:pPr marL="0" indent="446088">
              <a:buFont typeface="Wingdings" panose="05000000000000000000" pitchFamily="2" charset="2"/>
              <a:buNone/>
            </a:pPr>
            <a:r>
              <a:rPr lang="zh-CN" altLang="en-US" sz="2800" dirty="0"/>
              <a:t>上面的哈夫曼编码过程实际是建立了一棵二叉树，称为哈夫曼树，获得编码的过程也就是建立哈夫曼树的过程。</a:t>
            </a:r>
            <a:endParaRPr lang="en-US" altLang="zh-CN" sz="2800" dirty="0"/>
          </a:p>
          <a:p>
            <a:pPr marL="0" indent="446088">
              <a:buFont typeface="Wingdings" panose="05000000000000000000" pitchFamily="2" charset="2"/>
              <a:buNone/>
            </a:pPr>
            <a:endParaRPr lang="zh-CN" altLang="en-US" sz="2800" dirty="0"/>
          </a:p>
        </p:txBody>
      </p:sp>
      <p:pic>
        <p:nvPicPr>
          <p:cNvPr id="8" name="Picture 4" descr="6D27">
            <a:extLst>
              <a:ext uri="{FF2B5EF4-FFF2-40B4-BE49-F238E27FC236}">
                <a16:creationId xmlns:a16="http://schemas.microsoft.com/office/drawing/2014/main" id="{A65B055F-FCE3-4C5B-A466-1099FFA63D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3800" y="2924175"/>
            <a:ext cx="2755900" cy="374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8BD9D701-F9FC-427C-84C1-180E4030FA04}"/>
              </a:ext>
            </a:extLst>
          </p:cNvPr>
          <p:cNvSpPr>
            <a:spLocks noChangeArrowheads="1"/>
          </p:cNvSpPr>
          <p:nvPr/>
        </p:nvSpPr>
        <p:spPr bwMode="auto">
          <a:xfrm>
            <a:off x="409575" y="3559175"/>
            <a:ext cx="4162425"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46088"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800" b="1"/>
              <a:t>哈夫曼树</a:t>
            </a:r>
            <a:r>
              <a:rPr lang="en-US" altLang="zh-CN" sz="2800" b="1"/>
              <a:t>(Huffman)</a:t>
            </a:r>
            <a:r>
              <a:rPr lang="zh-CN" altLang="en-US" sz="2800" b="1"/>
              <a:t>，又称最优二叉树。先看几个相关的概念：</a:t>
            </a:r>
            <a:endParaRPr lang="zh-CN" altLang="en-US" sz="2800" b="1">
              <a:latin typeface="宋体" panose="02010600030101010101" pitchFamily="2" charset="-122"/>
            </a:endParaRPr>
          </a:p>
        </p:txBody>
      </p:sp>
      <p:sp>
        <p:nvSpPr>
          <p:cNvPr id="3" name="灯片编号占位符 2">
            <a:extLst>
              <a:ext uri="{FF2B5EF4-FFF2-40B4-BE49-F238E27FC236}">
                <a16:creationId xmlns:a16="http://schemas.microsoft.com/office/drawing/2014/main" id="{36F0C17E-8C47-4919-ADD7-5A2817D34D53}"/>
              </a:ext>
            </a:extLst>
          </p:cNvPr>
          <p:cNvSpPr>
            <a:spLocks noGrp="1"/>
          </p:cNvSpPr>
          <p:nvPr>
            <p:ph type="sldNum" sz="quarter" idx="12"/>
          </p:nvPr>
        </p:nvSpPr>
        <p:spPr/>
        <p:txBody>
          <a:bodyPr/>
          <a:lstStyle/>
          <a:p>
            <a:fld id="{43395A8B-0B77-4D91-93A1-E00555122DC8}" type="slidenum">
              <a:rPr lang="zh-CN" altLang="en-US" smtClean="0"/>
              <a:pPr/>
              <a:t>142</a:t>
            </a:fld>
            <a:endParaRPr lang="en-US" altLang="zh-CN"/>
          </a:p>
        </p:txBody>
      </p:sp>
      <p:sp>
        <p:nvSpPr>
          <p:cNvPr id="7" name="文本框 6">
            <a:extLst>
              <a:ext uri="{FF2B5EF4-FFF2-40B4-BE49-F238E27FC236}">
                <a16:creationId xmlns:a16="http://schemas.microsoft.com/office/drawing/2014/main" id="{E15DC21D-D9FA-4E82-91C4-A1410D06385C}"/>
              </a:ext>
            </a:extLst>
          </p:cNvPr>
          <p:cNvSpPr txBox="1"/>
          <p:nvPr/>
        </p:nvSpPr>
        <p:spPr>
          <a:xfrm>
            <a:off x="5508104" y="3559175"/>
            <a:ext cx="720080" cy="461665"/>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51D8261-A98F-400E-B878-D0B9BBBFAEA8}"/>
              </a:ext>
            </a:extLst>
          </p:cNvPr>
          <p:cNvSpPr>
            <a:spLocks noGrp="1"/>
          </p:cNvSpPr>
          <p:nvPr>
            <p:ph idx="1"/>
          </p:nvPr>
        </p:nvSpPr>
        <p:spPr>
          <a:xfrm>
            <a:off x="2669443" y="4772020"/>
            <a:ext cx="6323582" cy="2571750"/>
          </a:xfrm>
        </p:spPr>
        <p:txBody>
          <a:bodyPr/>
          <a:lstStyle/>
          <a:p>
            <a:pPr>
              <a:buFont typeface="Wingdings" panose="05000000000000000000" pitchFamily="2" charset="2"/>
              <a:buNone/>
            </a:pPr>
            <a:r>
              <a:rPr lang="zh-CN" altLang="en-US" sz="2800" dirty="0"/>
              <a:t>二叉树路径长度＝</a:t>
            </a:r>
            <a:r>
              <a:rPr lang="en-US" altLang="zh-CN" sz="2800" dirty="0"/>
              <a:t>0</a:t>
            </a:r>
            <a:r>
              <a:rPr lang="zh-CN" altLang="en-US" sz="2800" dirty="0"/>
              <a:t>＋</a:t>
            </a:r>
            <a:r>
              <a:rPr lang="en-US" altLang="zh-CN" sz="2800" dirty="0"/>
              <a:t>1*2+2*2+3*2=12</a:t>
            </a:r>
          </a:p>
          <a:p>
            <a:pPr>
              <a:buFont typeface="Wingdings" panose="05000000000000000000" pitchFamily="2" charset="2"/>
              <a:buNone/>
            </a:pPr>
            <a:endParaRPr lang="en-US" altLang="zh-CN" sz="2800" dirty="0"/>
          </a:p>
          <a:p>
            <a:pPr>
              <a:buFont typeface="Wingdings" panose="05000000000000000000" pitchFamily="2" charset="2"/>
              <a:buNone/>
            </a:pPr>
            <a:r>
              <a:rPr lang="zh-CN" altLang="en-US" sz="2800" dirty="0"/>
              <a:t>外路径长度＝</a:t>
            </a:r>
            <a:r>
              <a:rPr lang="en-US" altLang="zh-CN" sz="2800" dirty="0"/>
              <a:t>1+2+3+3=9</a:t>
            </a:r>
            <a:endParaRPr lang="zh-CN" altLang="en-US" sz="2800" dirty="0"/>
          </a:p>
        </p:txBody>
      </p:sp>
      <p:sp>
        <p:nvSpPr>
          <p:cNvPr id="5" name="Text Box 3">
            <a:extLst>
              <a:ext uri="{FF2B5EF4-FFF2-40B4-BE49-F238E27FC236}">
                <a16:creationId xmlns:a16="http://schemas.microsoft.com/office/drawing/2014/main" id="{9955A417-9ECE-4A7B-9195-1F2F3C8E554B}"/>
              </a:ext>
            </a:extLst>
          </p:cNvPr>
          <p:cNvSpPr txBox="1">
            <a:spLocks noChangeArrowheads="1"/>
          </p:cNvSpPr>
          <p:nvPr/>
        </p:nvSpPr>
        <p:spPr bwMode="auto">
          <a:xfrm>
            <a:off x="1214438" y="3557583"/>
            <a:ext cx="7215187" cy="939296"/>
          </a:xfrm>
          <a:prstGeom prst="rect">
            <a:avLst/>
          </a:prstGeom>
          <a:noFill/>
          <a:ln w="12700" cap="sq">
            <a:noFill/>
            <a:miter lim="800000"/>
            <a:headEnd type="none" w="sm" len="sm"/>
            <a:tailEnd type="none" w="sm" len="sm"/>
          </a:ln>
          <a:effectLst/>
        </p:spPr>
        <p:txBody>
          <a:bodyPr>
            <a:spAutoFit/>
          </a:bodyPr>
          <a:lstStyle/>
          <a:p>
            <a:pPr>
              <a:defRPr/>
            </a:pPr>
            <a:r>
              <a:rPr lang="zh-CN" altLang="en-US" sz="2800" b="1" dirty="0">
                <a:solidFill>
                  <a:srgbClr val="333399"/>
                </a:solidFill>
                <a:latin typeface="+mn-ea"/>
                <a:ea typeface="+mn-ea"/>
              </a:rPr>
              <a:t>二叉树的</a:t>
            </a:r>
            <a:r>
              <a:rPr lang="zh-CN" altLang="en-US" sz="2800" b="1" dirty="0">
                <a:solidFill>
                  <a:srgbClr val="FF0000"/>
                </a:solidFill>
                <a:latin typeface="+mn-ea"/>
                <a:ea typeface="+mn-ea"/>
              </a:rPr>
              <a:t>外</a:t>
            </a:r>
            <a:r>
              <a:rPr lang="zh-CN" altLang="en-US" sz="2800" b="1" dirty="0">
                <a:solidFill>
                  <a:srgbClr val="333399"/>
                </a:solidFill>
                <a:latin typeface="+mn-ea"/>
                <a:ea typeface="+mn-ea"/>
              </a:rPr>
              <a:t>路径长度</a:t>
            </a:r>
            <a:r>
              <a:rPr lang="zh-CN" altLang="en-US" sz="2800" b="1" dirty="0">
                <a:latin typeface="+mn-ea"/>
                <a:ea typeface="+mn-ea"/>
              </a:rPr>
              <a:t>定义为：</a:t>
            </a:r>
          </a:p>
          <a:p>
            <a:pPr>
              <a:lnSpc>
                <a:spcPct val="110000"/>
              </a:lnSpc>
              <a:defRPr/>
            </a:pPr>
            <a:r>
              <a:rPr lang="zh-CN" altLang="en-US" sz="2800" b="1" dirty="0">
                <a:latin typeface="+mn-ea"/>
                <a:ea typeface="+mn-ea"/>
              </a:rPr>
              <a:t>    树中</a:t>
            </a:r>
            <a:r>
              <a:rPr lang="zh-CN" altLang="en-US" sz="2800" b="1" dirty="0">
                <a:solidFill>
                  <a:srgbClr val="FF0000"/>
                </a:solidFill>
                <a:latin typeface="+mn-ea"/>
                <a:ea typeface="+mn-ea"/>
              </a:rPr>
              <a:t>每个叶结点</a:t>
            </a:r>
            <a:r>
              <a:rPr lang="zh-CN" altLang="en-US" sz="2800" b="1" dirty="0">
                <a:latin typeface="+mn-ea"/>
                <a:ea typeface="+mn-ea"/>
              </a:rPr>
              <a:t>的路径长度之和。</a:t>
            </a:r>
          </a:p>
        </p:txBody>
      </p:sp>
      <p:pic>
        <p:nvPicPr>
          <p:cNvPr id="8" name="Picture 8" descr="Green and Black Diamond">
            <a:extLst>
              <a:ext uri="{FF2B5EF4-FFF2-40B4-BE49-F238E27FC236}">
                <a16:creationId xmlns:a16="http://schemas.microsoft.com/office/drawing/2014/main" id="{AAF1E000-68C3-41F6-8F6D-13D62179B2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586" y="3746495"/>
            <a:ext cx="376237"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3">
            <a:extLst>
              <a:ext uri="{FF2B5EF4-FFF2-40B4-BE49-F238E27FC236}">
                <a16:creationId xmlns:a16="http://schemas.microsoft.com/office/drawing/2014/main" id="{EDFC2273-9381-4CAB-AEB2-0FD9D006D807}"/>
              </a:ext>
            </a:extLst>
          </p:cNvPr>
          <p:cNvSpPr txBox="1">
            <a:spLocks noChangeArrowheads="1"/>
          </p:cNvSpPr>
          <p:nvPr/>
        </p:nvSpPr>
        <p:spPr bwMode="auto">
          <a:xfrm>
            <a:off x="1285875" y="2700333"/>
            <a:ext cx="7215188" cy="939296"/>
          </a:xfrm>
          <a:prstGeom prst="rect">
            <a:avLst/>
          </a:prstGeom>
          <a:noFill/>
          <a:ln w="12700" cap="sq">
            <a:noFill/>
            <a:miter lim="800000"/>
            <a:headEnd type="none" w="sm" len="sm"/>
            <a:tailEnd type="none" w="sm" len="sm"/>
          </a:ln>
          <a:effectLst/>
        </p:spPr>
        <p:txBody>
          <a:bodyPr>
            <a:spAutoFit/>
          </a:bodyPr>
          <a:lstStyle/>
          <a:p>
            <a:pPr>
              <a:defRPr/>
            </a:pPr>
            <a:r>
              <a:rPr lang="zh-CN" altLang="en-US" sz="2800" b="1" dirty="0">
                <a:solidFill>
                  <a:srgbClr val="333399"/>
                </a:solidFill>
                <a:latin typeface="+mn-ea"/>
                <a:ea typeface="+mn-ea"/>
              </a:rPr>
              <a:t>二叉树的路径长度</a:t>
            </a:r>
            <a:r>
              <a:rPr lang="zh-CN" altLang="en-US" sz="2800" b="1" dirty="0">
                <a:latin typeface="+mn-ea"/>
                <a:ea typeface="+mn-ea"/>
              </a:rPr>
              <a:t>定义为：</a:t>
            </a:r>
          </a:p>
          <a:p>
            <a:pPr>
              <a:lnSpc>
                <a:spcPct val="110000"/>
              </a:lnSpc>
              <a:defRPr/>
            </a:pPr>
            <a:r>
              <a:rPr lang="zh-CN" altLang="en-US" sz="2800" b="1" dirty="0">
                <a:latin typeface="+mn-ea"/>
                <a:ea typeface="+mn-ea"/>
              </a:rPr>
              <a:t>    树中</a:t>
            </a:r>
            <a:r>
              <a:rPr lang="zh-CN" altLang="en-US" sz="2800" b="1" dirty="0">
                <a:solidFill>
                  <a:srgbClr val="FF0000"/>
                </a:solidFill>
                <a:latin typeface="+mn-ea"/>
                <a:ea typeface="+mn-ea"/>
              </a:rPr>
              <a:t>每个结点</a:t>
            </a:r>
            <a:r>
              <a:rPr lang="zh-CN" altLang="en-US" sz="2800" b="1" dirty="0">
                <a:latin typeface="+mn-ea"/>
                <a:ea typeface="+mn-ea"/>
              </a:rPr>
              <a:t>的路径长度之和。</a:t>
            </a:r>
          </a:p>
        </p:txBody>
      </p:sp>
      <p:pic>
        <p:nvPicPr>
          <p:cNvPr id="11" name="Picture 8" descr="Green and Black Diamond">
            <a:extLst>
              <a:ext uri="{FF2B5EF4-FFF2-40B4-BE49-F238E27FC236}">
                <a16:creationId xmlns:a16="http://schemas.microsoft.com/office/drawing/2014/main" id="{8155198B-D51E-42DE-9F1B-0EE4279DB9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1" y="2863846"/>
            <a:ext cx="376237"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15" name="Picture 3">
            <a:extLst>
              <a:ext uri="{FF2B5EF4-FFF2-40B4-BE49-F238E27FC236}">
                <a16:creationId xmlns:a16="http://schemas.microsoft.com/office/drawing/2014/main" id="{B6202D89-115B-4974-908C-DABD7B841F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25" y="4629145"/>
            <a:ext cx="130492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4">
            <a:extLst>
              <a:ext uri="{FF2B5EF4-FFF2-40B4-BE49-F238E27FC236}">
                <a16:creationId xmlns:a16="http://schemas.microsoft.com/office/drawing/2014/main" id="{04A8011C-603C-4717-8BDB-723D43596BE3}"/>
              </a:ext>
            </a:extLst>
          </p:cNvPr>
          <p:cNvSpPr txBox="1">
            <a:spLocks noChangeArrowheads="1"/>
          </p:cNvSpPr>
          <p:nvPr/>
        </p:nvSpPr>
        <p:spPr bwMode="auto">
          <a:xfrm>
            <a:off x="1162050" y="1787520"/>
            <a:ext cx="7572375" cy="982385"/>
          </a:xfrm>
          <a:prstGeom prst="rect">
            <a:avLst/>
          </a:prstGeom>
          <a:noFill/>
          <a:ln w="12700" cap="sq">
            <a:noFill/>
            <a:miter lim="800000"/>
            <a:headEnd type="none" w="sm" len="sm"/>
            <a:tailEnd type="none" w="sm" len="sm"/>
          </a:ln>
          <a:effectLst/>
        </p:spPr>
        <p:txBody>
          <a:bodyPr>
            <a:spAutoFit/>
          </a:bodyPr>
          <a:lstStyle/>
          <a:p>
            <a:pPr>
              <a:lnSpc>
                <a:spcPct val="110000"/>
              </a:lnSpc>
              <a:defRPr/>
            </a:pPr>
            <a:r>
              <a:rPr lang="en-US" altLang="zh-CN" sz="2800" b="1" dirty="0">
                <a:solidFill>
                  <a:srgbClr val="800080"/>
                </a:solidFill>
                <a:latin typeface="+mn-ea"/>
                <a:ea typeface="+mn-ea"/>
              </a:rPr>
              <a:t> </a:t>
            </a:r>
            <a:r>
              <a:rPr lang="zh-CN" altLang="en-US" sz="2800" b="1" dirty="0">
                <a:solidFill>
                  <a:srgbClr val="333399"/>
                </a:solidFill>
                <a:latin typeface="+mn-ea"/>
                <a:ea typeface="+mn-ea"/>
              </a:rPr>
              <a:t>二叉树</a:t>
            </a:r>
            <a:r>
              <a:rPr lang="zh-CN" altLang="en-US" sz="2800" b="1" dirty="0">
                <a:solidFill>
                  <a:srgbClr val="FF0000"/>
                </a:solidFill>
                <a:latin typeface="+mn-ea"/>
                <a:ea typeface="+mn-ea"/>
              </a:rPr>
              <a:t>结点</a:t>
            </a:r>
            <a:r>
              <a:rPr lang="zh-CN" altLang="en-US" sz="2800" b="1" dirty="0">
                <a:solidFill>
                  <a:srgbClr val="333399"/>
                </a:solidFill>
                <a:latin typeface="+mn-ea"/>
                <a:ea typeface="+mn-ea"/>
              </a:rPr>
              <a:t>的路径长度</a:t>
            </a:r>
            <a:r>
              <a:rPr lang="zh-CN" altLang="en-US" sz="2800" b="1" dirty="0">
                <a:latin typeface="+mn-ea"/>
                <a:ea typeface="+mn-ea"/>
              </a:rPr>
              <a:t>定义为：</a:t>
            </a:r>
          </a:p>
          <a:p>
            <a:pPr>
              <a:lnSpc>
                <a:spcPct val="110000"/>
              </a:lnSpc>
              <a:defRPr/>
            </a:pPr>
            <a:r>
              <a:rPr lang="zh-CN" altLang="en-US" sz="2800" b="1" dirty="0">
                <a:latin typeface="+mn-ea"/>
                <a:ea typeface="+mn-ea"/>
              </a:rPr>
              <a:t>     从</a:t>
            </a:r>
            <a:r>
              <a:rPr lang="zh-CN" altLang="en-US" sz="2800" b="1" dirty="0">
                <a:solidFill>
                  <a:srgbClr val="FF0000"/>
                </a:solidFill>
                <a:latin typeface="+mn-ea"/>
                <a:ea typeface="+mn-ea"/>
              </a:rPr>
              <a:t>根结点到该结点</a:t>
            </a:r>
            <a:r>
              <a:rPr lang="zh-CN" altLang="en-US" sz="2800" b="1" dirty="0">
                <a:latin typeface="+mn-ea"/>
                <a:ea typeface="+mn-ea"/>
              </a:rPr>
              <a:t>的路径上分支的数目。</a:t>
            </a:r>
          </a:p>
        </p:txBody>
      </p:sp>
      <p:pic>
        <p:nvPicPr>
          <p:cNvPr id="12" name="Picture 7" descr="Green and Black Diamond">
            <a:extLst>
              <a:ext uri="{FF2B5EF4-FFF2-40B4-BE49-F238E27FC236}">
                <a16:creationId xmlns:a16="http://schemas.microsoft.com/office/drawing/2014/main" id="{2D39F686-D04A-4C6A-860C-700F7D4F1E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75" y="1981196"/>
            <a:ext cx="309563"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05EA3905-1DE9-42D0-BADE-B92BF3E1FED5}"/>
              </a:ext>
            </a:extLst>
          </p:cNvPr>
          <p:cNvSpPr>
            <a:spLocks noGrp="1"/>
          </p:cNvSpPr>
          <p:nvPr>
            <p:ph type="sldNum" sz="quarter" idx="12"/>
          </p:nvPr>
        </p:nvSpPr>
        <p:spPr/>
        <p:txBody>
          <a:bodyPr/>
          <a:lstStyle/>
          <a:p>
            <a:fld id="{43395A8B-0B77-4D91-93A1-E00555122DC8}" type="slidenum">
              <a:rPr lang="zh-CN" altLang="en-US" smtClean="0"/>
              <a:pPr/>
              <a:t>143</a:t>
            </a:fld>
            <a:endParaRPr lang="en-US" altLang="zh-CN"/>
          </a:p>
        </p:txBody>
      </p:sp>
      <p:sp>
        <p:nvSpPr>
          <p:cNvPr id="13" name="标题 1">
            <a:extLst>
              <a:ext uri="{FF2B5EF4-FFF2-40B4-BE49-F238E27FC236}">
                <a16:creationId xmlns:a16="http://schemas.microsoft.com/office/drawing/2014/main" id="{DABEA175-C1FF-43AB-9DAD-896E7820B002}"/>
              </a:ext>
            </a:extLst>
          </p:cNvPr>
          <p:cNvSpPr>
            <a:spLocks noGrp="1"/>
          </p:cNvSpPr>
          <p:nvPr>
            <p:ph type="title"/>
          </p:nvPr>
        </p:nvSpPr>
        <p:spPr>
          <a:xfrm>
            <a:off x="1150938" y="836613"/>
            <a:ext cx="7793037" cy="839787"/>
          </a:xfrm>
        </p:spPr>
        <p:txBody>
          <a:bodyPr/>
          <a:lstStyle/>
          <a:p>
            <a:r>
              <a:rPr lang="en-US" altLang="zh-CN" dirty="0"/>
              <a:t>3   </a:t>
            </a:r>
            <a:r>
              <a:rPr lang="zh-CN" altLang="en-US" dirty="0"/>
              <a:t>哈夫曼树</a:t>
            </a:r>
            <a:r>
              <a:rPr lang="en-US" altLang="zh-CN" dirty="0"/>
              <a:t>- </a:t>
            </a:r>
            <a:r>
              <a:rPr lang="zh-CN" altLang="en-US" dirty="0"/>
              <a:t>路径长度</a:t>
            </a:r>
          </a:p>
        </p:txBody>
      </p:sp>
      <p:sp>
        <p:nvSpPr>
          <p:cNvPr id="4" name="文本框 3">
            <a:extLst>
              <a:ext uri="{FF2B5EF4-FFF2-40B4-BE49-F238E27FC236}">
                <a16:creationId xmlns:a16="http://schemas.microsoft.com/office/drawing/2014/main" id="{239A23C9-5DEA-4020-AAA1-8ACE3ED13E24}"/>
              </a:ext>
            </a:extLst>
          </p:cNvPr>
          <p:cNvSpPr txBox="1"/>
          <p:nvPr/>
        </p:nvSpPr>
        <p:spPr>
          <a:xfrm>
            <a:off x="485263" y="4541187"/>
            <a:ext cx="338554" cy="461665"/>
          </a:xfrm>
          <a:prstGeom prst="rect">
            <a:avLst/>
          </a:prstGeom>
          <a:noFill/>
        </p:spPr>
        <p:txBody>
          <a:bodyPr wrap="none" rtlCol="0">
            <a:spAutoFit/>
          </a:bodyPr>
          <a:lstStyle/>
          <a:p>
            <a:r>
              <a:rPr lang="en-US" altLang="zh-CN" dirty="0"/>
              <a:t>0</a:t>
            </a:r>
            <a:endParaRPr lang="zh-CN" altLang="en-US" dirty="0"/>
          </a:p>
        </p:txBody>
      </p:sp>
      <p:sp>
        <p:nvSpPr>
          <p:cNvPr id="14" name="文本框 13">
            <a:extLst>
              <a:ext uri="{FF2B5EF4-FFF2-40B4-BE49-F238E27FC236}">
                <a16:creationId xmlns:a16="http://schemas.microsoft.com/office/drawing/2014/main" id="{D0D0542D-5453-4D4B-811A-CB242F0E22EB}"/>
              </a:ext>
            </a:extLst>
          </p:cNvPr>
          <p:cNvSpPr txBox="1"/>
          <p:nvPr/>
        </p:nvSpPr>
        <p:spPr>
          <a:xfrm>
            <a:off x="478423" y="5062892"/>
            <a:ext cx="338554" cy="461665"/>
          </a:xfrm>
          <a:prstGeom prst="rect">
            <a:avLst/>
          </a:prstGeom>
          <a:noFill/>
        </p:spPr>
        <p:txBody>
          <a:bodyPr wrap="none" rtlCol="0">
            <a:spAutoFit/>
          </a:bodyPr>
          <a:lstStyle/>
          <a:p>
            <a:r>
              <a:rPr lang="en-US" altLang="zh-CN" dirty="0"/>
              <a:t>1</a:t>
            </a:r>
            <a:endParaRPr lang="zh-CN" altLang="en-US" dirty="0"/>
          </a:p>
        </p:txBody>
      </p:sp>
      <p:sp>
        <p:nvSpPr>
          <p:cNvPr id="15" name="文本框 14">
            <a:extLst>
              <a:ext uri="{FF2B5EF4-FFF2-40B4-BE49-F238E27FC236}">
                <a16:creationId xmlns:a16="http://schemas.microsoft.com/office/drawing/2014/main" id="{1F9E554A-552A-4C35-9BB5-89EEDC704FF3}"/>
              </a:ext>
            </a:extLst>
          </p:cNvPr>
          <p:cNvSpPr txBox="1"/>
          <p:nvPr/>
        </p:nvSpPr>
        <p:spPr>
          <a:xfrm>
            <a:off x="484408" y="5669382"/>
            <a:ext cx="338554" cy="461665"/>
          </a:xfrm>
          <a:prstGeom prst="rect">
            <a:avLst/>
          </a:prstGeom>
          <a:noFill/>
        </p:spPr>
        <p:txBody>
          <a:bodyPr wrap="none" rtlCol="0">
            <a:spAutoFit/>
          </a:bodyPr>
          <a:lstStyle/>
          <a:p>
            <a:r>
              <a:rPr lang="en-US" altLang="zh-CN" dirty="0"/>
              <a:t>2</a:t>
            </a:r>
            <a:endParaRPr lang="zh-CN" altLang="en-US" dirty="0"/>
          </a:p>
        </p:txBody>
      </p:sp>
      <p:sp>
        <p:nvSpPr>
          <p:cNvPr id="16" name="文本框 15">
            <a:extLst>
              <a:ext uri="{FF2B5EF4-FFF2-40B4-BE49-F238E27FC236}">
                <a16:creationId xmlns:a16="http://schemas.microsoft.com/office/drawing/2014/main" id="{5FBA388F-CF1D-4F31-A40D-77D9AF136B02}"/>
              </a:ext>
            </a:extLst>
          </p:cNvPr>
          <p:cNvSpPr txBox="1"/>
          <p:nvPr/>
        </p:nvSpPr>
        <p:spPr>
          <a:xfrm>
            <a:off x="499647" y="6291555"/>
            <a:ext cx="338554" cy="461665"/>
          </a:xfrm>
          <a:prstGeom prst="rect">
            <a:avLst/>
          </a:prstGeom>
          <a:noFill/>
        </p:spPr>
        <p:txBody>
          <a:bodyPr wrap="none" rtlCol="0">
            <a:spAutoFit/>
          </a:bodyPr>
          <a:lstStyle/>
          <a:p>
            <a:r>
              <a:rPr lang="en-US" altLang="zh-CN" dirty="0"/>
              <a:t>3</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750"/>
                                        <p:tgtEl>
                                          <p:spTgt spid="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dissolve">
                                      <p:cBhvr>
                                        <p:cTn id="26" dur="500"/>
                                        <p:tgtEl>
                                          <p:spTgt spid="11"/>
                                        </p:tgtEl>
                                      </p:cBhvr>
                                    </p:animEffect>
                                  </p:childTnLst>
                                </p:cTn>
                              </p:par>
                            </p:childTnLst>
                          </p:cTn>
                        </p:par>
                        <p:par>
                          <p:cTn id="27" fill="hold" nodeType="afterGroup">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75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blinds(horizontal)">
                                      <p:cBhvr>
                                        <p:cTn id="35" dur="500"/>
                                        <p:tgtEl>
                                          <p:spTgt spid="3">
                                            <p:txEl>
                                              <p:pRg st="0" end="0"/>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dissolve">
                                      <p:cBhvr>
                                        <p:cTn id="40" dur="500"/>
                                        <p:tgtEl>
                                          <p:spTgt spid="8"/>
                                        </p:tgtEl>
                                      </p:cBhvr>
                                    </p:animEffect>
                                  </p:childTnLst>
                                </p:cTn>
                              </p:par>
                            </p:childTnLst>
                          </p:cTn>
                        </p:par>
                        <p:par>
                          <p:cTn id="41" fill="hold" nodeType="afterGroup">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left)">
                                      <p:cBhvr>
                                        <p:cTn id="44" dur="75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animEffect transition="in" filter="blinds(horizontal)">
                                      <p:cBhvr>
                                        <p:cTn id="4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utoUpdateAnimBg="0"/>
      <p:bldP spid="10" grpId="0" autoUpdateAnimBg="0"/>
      <p:bldP spid="9" grpId="0" autoUpdateAnimBg="0"/>
      <p:bldP spid="4" grpId="0"/>
      <p:bldP spid="14" grpId="0"/>
      <p:bldP spid="15" grpId="0"/>
      <p:bldP spid="16"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4">
            <a:extLst>
              <a:ext uri="{FF2B5EF4-FFF2-40B4-BE49-F238E27FC236}">
                <a16:creationId xmlns:a16="http://schemas.microsoft.com/office/drawing/2014/main" id="{9B1F00FB-F09D-464A-87C1-E73931930657}"/>
              </a:ext>
            </a:extLst>
          </p:cNvPr>
          <p:cNvSpPr>
            <a:spLocks noGrp="1"/>
          </p:cNvSpPr>
          <p:nvPr>
            <p:ph type="ftr" sz="quarter" idx="11"/>
          </p:nvPr>
        </p:nvSpPr>
        <p:spPr/>
        <p:txBody>
          <a:bodyPr/>
          <a:lstStyle/>
          <a:p>
            <a:r>
              <a:rPr lang="en-US" altLang="zh-CN" dirty="0"/>
              <a:t>《</a:t>
            </a:r>
            <a:r>
              <a:rPr lang="en-US" altLang="zh-CN" dirty="0" err="1"/>
              <a:t>数据结构</a:t>
            </a:r>
            <a:r>
              <a:rPr lang="zh-CN" altLang="en-US" dirty="0"/>
              <a:t>（</a:t>
            </a:r>
            <a:r>
              <a:rPr lang="en-US" altLang="zh-CN" dirty="0" err="1"/>
              <a:t>Java版</a:t>
            </a:r>
            <a:r>
              <a:rPr lang="zh-CN" altLang="en-US" dirty="0"/>
              <a:t>）（第</a:t>
            </a:r>
            <a:r>
              <a:rPr lang="en-US" altLang="zh-CN" dirty="0"/>
              <a:t>4</a:t>
            </a:r>
            <a:r>
              <a:rPr lang="zh-CN" altLang="en-US" dirty="0"/>
              <a:t>版）</a:t>
            </a:r>
            <a:r>
              <a:rPr lang="en-US" altLang="zh-CN" dirty="0"/>
              <a:t>》</a:t>
            </a:r>
          </a:p>
        </p:txBody>
      </p:sp>
      <p:sp>
        <p:nvSpPr>
          <p:cNvPr id="312323" name="Rectangle 3">
            <a:extLst>
              <a:ext uri="{FF2B5EF4-FFF2-40B4-BE49-F238E27FC236}">
                <a16:creationId xmlns:a16="http://schemas.microsoft.com/office/drawing/2014/main" id="{6B56C3A8-6CD5-4F82-9EC7-6F02D76FB1C6}"/>
              </a:ext>
            </a:extLst>
          </p:cNvPr>
          <p:cNvSpPr>
            <a:spLocks noGrp="1" noChangeArrowheads="1"/>
          </p:cNvSpPr>
          <p:nvPr>
            <p:ph type="body" idx="1"/>
          </p:nvPr>
        </p:nvSpPr>
        <p:spPr>
          <a:xfrm>
            <a:off x="685800" y="1990427"/>
            <a:ext cx="7772400" cy="4114800"/>
          </a:xfrm>
        </p:spPr>
        <p:txBody>
          <a:bodyPr/>
          <a:lstStyle/>
          <a:p>
            <a:r>
              <a:rPr lang="zh-CN" altLang="en-US" dirty="0"/>
              <a:t>二叉树的路径长度 </a:t>
            </a:r>
          </a:p>
        </p:txBody>
      </p:sp>
      <p:sp>
        <p:nvSpPr>
          <p:cNvPr id="312325" name="Rectangle 5">
            <a:extLst>
              <a:ext uri="{FF2B5EF4-FFF2-40B4-BE49-F238E27FC236}">
                <a16:creationId xmlns:a16="http://schemas.microsoft.com/office/drawing/2014/main" id="{2F703A1A-60A8-4003-B3B0-B5FB22DEB85E}"/>
              </a:ext>
            </a:extLst>
          </p:cNvPr>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12324" name="Object 4">
            <a:extLst>
              <a:ext uri="{FF2B5EF4-FFF2-40B4-BE49-F238E27FC236}">
                <a16:creationId xmlns:a16="http://schemas.microsoft.com/office/drawing/2014/main" id="{47FE77B9-4F0A-4547-B3C7-33FD59B0D74D}"/>
              </a:ext>
            </a:extLst>
          </p:cNvPr>
          <p:cNvGraphicFramePr>
            <a:graphicFrameLocks noChangeAspect="1"/>
          </p:cNvGraphicFramePr>
          <p:nvPr>
            <p:extLst>
              <p:ext uri="{D42A27DB-BD31-4B8C-83A1-F6EECF244321}">
                <p14:modId xmlns:p14="http://schemas.microsoft.com/office/powerpoint/2010/main" val="824865496"/>
              </p:ext>
            </p:extLst>
          </p:nvPr>
        </p:nvGraphicFramePr>
        <p:xfrm>
          <a:off x="5089159" y="1630124"/>
          <a:ext cx="2087562" cy="1392238"/>
        </p:xfrm>
        <a:graphic>
          <a:graphicData uri="http://schemas.openxmlformats.org/presentationml/2006/ole">
            <mc:AlternateContent xmlns:mc="http://schemas.openxmlformats.org/markup-compatibility/2006">
              <mc:Choice xmlns:v="urn:schemas-microsoft-com:vml" Requires="v">
                <p:oleObj spid="_x0000_s128164" name="公式" r:id="rId4" imgW="647700" imgH="431800" progId="Equation.3">
                  <p:embed/>
                </p:oleObj>
              </mc:Choice>
              <mc:Fallback>
                <p:oleObj name="公式" r:id="rId4" imgW="647700" imgH="431800" progId="Equation.3">
                  <p:embed/>
                  <p:pic>
                    <p:nvPicPr>
                      <p:cNvPr id="312324" name="Object 4">
                        <a:extLst>
                          <a:ext uri="{FF2B5EF4-FFF2-40B4-BE49-F238E27FC236}">
                            <a16:creationId xmlns:a16="http://schemas.microsoft.com/office/drawing/2014/main" id="{47FE77B9-4F0A-4547-B3C7-33FD59B0D7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9159" y="1630124"/>
                        <a:ext cx="2087562" cy="1392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12326" name="Picture 6" descr="6D29">
            <a:extLst>
              <a:ext uri="{FF2B5EF4-FFF2-40B4-BE49-F238E27FC236}">
                <a16:creationId xmlns:a16="http://schemas.microsoft.com/office/drawing/2014/main" id="{98BEACD3-7961-4CAA-B7B1-2924E745C6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950" y="3213100"/>
            <a:ext cx="8893175" cy="312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标题 1">
            <a:extLst>
              <a:ext uri="{FF2B5EF4-FFF2-40B4-BE49-F238E27FC236}">
                <a16:creationId xmlns:a16="http://schemas.microsoft.com/office/drawing/2014/main" id="{BDD78EE3-C62E-4019-A4E1-E45ADD773A22}"/>
              </a:ext>
            </a:extLst>
          </p:cNvPr>
          <p:cNvSpPr>
            <a:spLocks noGrp="1"/>
          </p:cNvSpPr>
          <p:nvPr>
            <p:ph type="title"/>
          </p:nvPr>
        </p:nvSpPr>
        <p:spPr>
          <a:xfrm>
            <a:off x="1150938" y="836613"/>
            <a:ext cx="7793037" cy="839787"/>
          </a:xfrm>
        </p:spPr>
        <p:txBody>
          <a:bodyPr/>
          <a:lstStyle/>
          <a:p>
            <a:r>
              <a:rPr lang="en-US" altLang="zh-CN" dirty="0"/>
              <a:t>3  </a:t>
            </a:r>
            <a:r>
              <a:rPr lang="zh-CN" altLang="en-US" dirty="0"/>
              <a:t>哈夫曼树</a:t>
            </a:r>
            <a:r>
              <a:rPr lang="en-US" altLang="zh-CN" dirty="0"/>
              <a:t>- </a:t>
            </a:r>
            <a:r>
              <a:rPr lang="zh-CN" altLang="en-US" dirty="0"/>
              <a:t>路径长度</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a:extLst>
              <a:ext uri="{FF2B5EF4-FFF2-40B4-BE49-F238E27FC236}">
                <a16:creationId xmlns:a16="http://schemas.microsoft.com/office/drawing/2014/main" id="{C8507DAD-F490-499C-B2C0-B96C792247E3}"/>
              </a:ext>
            </a:extLst>
          </p:cNvPr>
          <p:cNvSpPr>
            <a:spLocks noGrp="1"/>
          </p:cNvSpPr>
          <p:nvPr>
            <p:ph type="ftr" sz="quarter" idx="11"/>
          </p:nvPr>
        </p:nvSpPr>
        <p:spPr/>
        <p:txBody>
          <a:bodyPr/>
          <a:lstStyle/>
          <a:p>
            <a:r>
              <a:rPr lang="en-US" altLang="zh-CN" dirty="0"/>
              <a:t>《</a:t>
            </a:r>
            <a:r>
              <a:rPr lang="en-US" altLang="zh-CN" dirty="0" err="1"/>
              <a:t>数据结构</a:t>
            </a:r>
            <a:r>
              <a:rPr lang="zh-CN" altLang="en-US" dirty="0"/>
              <a:t>（</a:t>
            </a:r>
            <a:r>
              <a:rPr lang="en-US" altLang="zh-CN" dirty="0" err="1"/>
              <a:t>Java版</a:t>
            </a:r>
            <a:r>
              <a:rPr lang="zh-CN" altLang="en-US" dirty="0"/>
              <a:t>）（第</a:t>
            </a:r>
            <a:r>
              <a:rPr lang="en-US" altLang="zh-CN" dirty="0"/>
              <a:t>4</a:t>
            </a:r>
            <a:r>
              <a:rPr lang="zh-CN" altLang="en-US" dirty="0"/>
              <a:t>版）</a:t>
            </a:r>
            <a:r>
              <a:rPr lang="en-US" altLang="zh-CN" dirty="0"/>
              <a:t>》</a:t>
            </a:r>
          </a:p>
        </p:txBody>
      </p:sp>
      <p:sp>
        <p:nvSpPr>
          <p:cNvPr id="333826" name="Rectangle 2">
            <a:extLst>
              <a:ext uri="{FF2B5EF4-FFF2-40B4-BE49-F238E27FC236}">
                <a16:creationId xmlns:a16="http://schemas.microsoft.com/office/drawing/2014/main" id="{6AFACA2E-C3BC-443A-8081-89671941A640}"/>
              </a:ext>
            </a:extLst>
          </p:cNvPr>
          <p:cNvSpPr>
            <a:spLocks noGrp="1" noChangeArrowheads="1"/>
          </p:cNvSpPr>
          <p:nvPr>
            <p:ph type="title"/>
          </p:nvPr>
        </p:nvSpPr>
        <p:spPr>
          <a:xfrm>
            <a:off x="794251" y="1733465"/>
            <a:ext cx="7793037" cy="839787"/>
          </a:xfrm>
        </p:spPr>
        <p:txBody>
          <a:bodyPr/>
          <a:lstStyle/>
          <a:p>
            <a:r>
              <a:rPr lang="en-US" altLang="zh-CN" sz="3200" dirty="0"/>
              <a:t>2. </a:t>
            </a:r>
            <a:r>
              <a:rPr lang="zh-CN" altLang="en-US" sz="3200" dirty="0"/>
              <a:t>二叉树的外路径长度</a:t>
            </a:r>
          </a:p>
        </p:txBody>
      </p:sp>
      <p:pic>
        <p:nvPicPr>
          <p:cNvPr id="333828" name="Picture 4" descr="6D30">
            <a:extLst>
              <a:ext uri="{FF2B5EF4-FFF2-40B4-BE49-F238E27FC236}">
                <a16:creationId xmlns:a16="http://schemas.microsoft.com/office/drawing/2014/main" id="{FAA03CBF-2375-4770-BFA2-B6F5415718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3" y="2924944"/>
            <a:ext cx="8893175" cy="333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a:extLst>
              <a:ext uri="{FF2B5EF4-FFF2-40B4-BE49-F238E27FC236}">
                <a16:creationId xmlns:a16="http://schemas.microsoft.com/office/drawing/2014/main" id="{F78EE57E-2D71-41DA-AE43-4EE1348C99CE}"/>
              </a:ext>
            </a:extLst>
          </p:cNvPr>
          <p:cNvSpPr txBox="1">
            <a:spLocks/>
          </p:cNvSpPr>
          <p:nvPr/>
        </p:nvSpPr>
        <p:spPr bwMode="auto">
          <a:xfrm>
            <a:off x="1150938" y="836613"/>
            <a:ext cx="7793037"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Times New Roman" pitchFamily="18" charset="0"/>
                <a:ea typeface="宋体" pitchFamily="2" charset="-122"/>
              </a:defRPr>
            </a:lvl2pPr>
            <a:lvl3pPr algn="l" rtl="0" eaLnBrk="0" fontAlgn="base" hangingPunct="0">
              <a:spcBef>
                <a:spcPct val="0"/>
              </a:spcBef>
              <a:spcAft>
                <a:spcPct val="0"/>
              </a:spcAft>
              <a:defRPr sz="4400" b="1">
                <a:solidFill>
                  <a:schemeClr val="tx2"/>
                </a:solidFill>
                <a:latin typeface="Times New Roman" pitchFamily="18" charset="0"/>
                <a:ea typeface="宋体" pitchFamily="2" charset="-122"/>
              </a:defRPr>
            </a:lvl3pPr>
            <a:lvl4pPr algn="l" rtl="0" eaLnBrk="0" fontAlgn="base" hangingPunct="0">
              <a:spcBef>
                <a:spcPct val="0"/>
              </a:spcBef>
              <a:spcAft>
                <a:spcPct val="0"/>
              </a:spcAft>
              <a:defRPr sz="4400" b="1">
                <a:solidFill>
                  <a:schemeClr val="tx2"/>
                </a:solidFill>
                <a:latin typeface="Times New Roman" pitchFamily="18" charset="0"/>
                <a:ea typeface="宋体" pitchFamily="2" charset="-122"/>
              </a:defRPr>
            </a:lvl4pPr>
            <a:lvl5pPr algn="l" rtl="0" eaLnBrk="0" fontAlgn="base" hangingPunct="0">
              <a:spcBef>
                <a:spcPct val="0"/>
              </a:spcBef>
              <a:spcAft>
                <a:spcPct val="0"/>
              </a:spcAft>
              <a:defRPr sz="4400" b="1">
                <a:solidFill>
                  <a:schemeClr val="tx2"/>
                </a:solidFill>
                <a:latin typeface="Times New Roman" pitchFamily="18" charset="0"/>
                <a:ea typeface="宋体" pitchFamily="2" charset="-122"/>
              </a:defRPr>
            </a:lvl5pPr>
            <a:lvl6pPr marL="457200" algn="l" rtl="0" fontAlgn="base">
              <a:spcBef>
                <a:spcPct val="0"/>
              </a:spcBef>
              <a:spcAft>
                <a:spcPct val="0"/>
              </a:spcAft>
              <a:defRPr sz="4400" b="1">
                <a:solidFill>
                  <a:schemeClr val="tx2"/>
                </a:solidFill>
                <a:latin typeface="Times New Roman" pitchFamily="18" charset="0"/>
                <a:ea typeface="宋体" pitchFamily="2" charset="-122"/>
              </a:defRPr>
            </a:lvl6pPr>
            <a:lvl7pPr marL="914400" algn="l" rtl="0" fontAlgn="base">
              <a:spcBef>
                <a:spcPct val="0"/>
              </a:spcBef>
              <a:spcAft>
                <a:spcPct val="0"/>
              </a:spcAft>
              <a:defRPr sz="4400" b="1">
                <a:solidFill>
                  <a:schemeClr val="tx2"/>
                </a:solidFill>
                <a:latin typeface="Times New Roman" pitchFamily="18" charset="0"/>
                <a:ea typeface="宋体" pitchFamily="2" charset="-122"/>
              </a:defRPr>
            </a:lvl7pPr>
            <a:lvl8pPr marL="1371600" algn="l" rtl="0" fontAlgn="base">
              <a:spcBef>
                <a:spcPct val="0"/>
              </a:spcBef>
              <a:spcAft>
                <a:spcPct val="0"/>
              </a:spcAft>
              <a:defRPr sz="4400" b="1">
                <a:solidFill>
                  <a:schemeClr val="tx2"/>
                </a:solidFill>
                <a:latin typeface="Times New Roman" pitchFamily="18" charset="0"/>
                <a:ea typeface="宋体" pitchFamily="2" charset="-122"/>
              </a:defRPr>
            </a:lvl8pPr>
            <a:lvl9pPr marL="1828800" algn="l" rtl="0" fontAlgn="base">
              <a:spcBef>
                <a:spcPct val="0"/>
              </a:spcBef>
              <a:spcAft>
                <a:spcPct val="0"/>
              </a:spcAft>
              <a:defRPr sz="4400" b="1">
                <a:solidFill>
                  <a:schemeClr val="tx2"/>
                </a:solidFill>
                <a:latin typeface="Times New Roman" pitchFamily="18" charset="0"/>
                <a:ea typeface="宋体" pitchFamily="2" charset="-122"/>
              </a:defRPr>
            </a:lvl9pPr>
          </a:lstStyle>
          <a:p>
            <a:r>
              <a:rPr lang="en-US" altLang="zh-CN" kern="0" dirty="0"/>
              <a:t>3  </a:t>
            </a:r>
            <a:r>
              <a:rPr lang="zh-CN" altLang="en-US" kern="0" dirty="0"/>
              <a:t>哈夫曼树</a:t>
            </a:r>
            <a:r>
              <a:rPr lang="en-US" altLang="zh-CN" kern="0" dirty="0"/>
              <a:t>- </a:t>
            </a:r>
            <a:r>
              <a:rPr lang="zh-CN" altLang="en-US" kern="0" dirty="0"/>
              <a:t>外路径长度</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
            <a:extLst>
              <a:ext uri="{FF2B5EF4-FFF2-40B4-BE49-F238E27FC236}">
                <a16:creationId xmlns:a16="http://schemas.microsoft.com/office/drawing/2014/main" id="{0AFCC7D1-0EF4-4C68-B7FD-5B6D0DEF4206}"/>
              </a:ext>
            </a:extLst>
          </p:cNvPr>
          <p:cNvSpPr>
            <a:spLocks noGrp="1"/>
          </p:cNvSpPr>
          <p:nvPr>
            <p:ph type="title"/>
          </p:nvPr>
        </p:nvSpPr>
        <p:spPr/>
        <p:txBody>
          <a:bodyPr/>
          <a:lstStyle/>
          <a:p>
            <a:r>
              <a:rPr lang="en-US" altLang="zh-CN" dirty="0"/>
              <a:t>4   </a:t>
            </a:r>
            <a:r>
              <a:rPr lang="zh-CN" altLang="en-US" dirty="0"/>
              <a:t>哈夫曼树</a:t>
            </a:r>
            <a:r>
              <a:rPr lang="en-US" altLang="zh-CN" dirty="0"/>
              <a:t>-</a:t>
            </a:r>
            <a:r>
              <a:rPr lang="zh-CN" altLang="en-US" dirty="0"/>
              <a:t>带权外路径长度</a:t>
            </a:r>
          </a:p>
        </p:txBody>
      </p:sp>
      <p:sp>
        <p:nvSpPr>
          <p:cNvPr id="3" name="内容占位符 2">
            <a:extLst>
              <a:ext uri="{FF2B5EF4-FFF2-40B4-BE49-F238E27FC236}">
                <a16:creationId xmlns:a16="http://schemas.microsoft.com/office/drawing/2014/main" id="{BDC1581D-80E9-4E8B-8744-B77C6FC69C59}"/>
              </a:ext>
            </a:extLst>
          </p:cNvPr>
          <p:cNvSpPr>
            <a:spLocks noGrp="1"/>
          </p:cNvSpPr>
          <p:nvPr>
            <p:ph idx="1"/>
          </p:nvPr>
        </p:nvSpPr>
        <p:spPr>
          <a:xfrm>
            <a:off x="571500" y="1785938"/>
            <a:ext cx="8316913" cy="4857750"/>
          </a:xfrm>
        </p:spPr>
        <p:txBody>
          <a:bodyPr/>
          <a:lstStyle/>
          <a:p>
            <a:pPr marL="0" indent="363538">
              <a:buFont typeface="Wingdings" panose="05000000000000000000" pitchFamily="2" charset="2"/>
              <a:buNone/>
            </a:pPr>
            <a:r>
              <a:rPr lang="zh-CN" altLang="en-US" sz="2800" dirty="0"/>
              <a:t>在许多应用中，树中结点常常带权</a:t>
            </a:r>
            <a:r>
              <a:rPr lang="en-US" altLang="zh-CN" sz="2800" dirty="0"/>
              <a:t>(</a:t>
            </a:r>
            <a:r>
              <a:rPr lang="zh-CN" altLang="en-US" sz="2800" dirty="0"/>
              <a:t>如哈夫曼编码中的频率</a:t>
            </a:r>
            <a:r>
              <a:rPr lang="en-US" altLang="zh-CN" sz="2800" dirty="0"/>
              <a:t>)</a:t>
            </a:r>
            <a:r>
              <a:rPr lang="zh-CN" altLang="en-US" sz="2800" dirty="0"/>
              <a:t>，权值是具有某种含义的实数，称为该结点的权。</a:t>
            </a:r>
            <a:endParaRPr lang="en-US" altLang="zh-CN" sz="2800" dirty="0"/>
          </a:p>
          <a:p>
            <a:pPr marL="0" indent="363538">
              <a:buFont typeface="Wingdings" panose="05000000000000000000" pitchFamily="2" charset="2"/>
              <a:buNone/>
            </a:pPr>
            <a:r>
              <a:rPr lang="zh-CN" altLang="en-US" sz="2800" dirty="0">
                <a:solidFill>
                  <a:srgbClr val="FF0000"/>
                </a:solidFill>
              </a:rPr>
              <a:t>树的带权外路径长度</a:t>
            </a:r>
            <a:r>
              <a:rPr lang="en-US" altLang="zh-CN" sz="2800" dirty="0"/>
              <a:t>(weighted path length of tree)</a:t>
            </a:r>
            <a:r>
              <a:rPr lang="zh-CN" altLang="en-US" sz="2800" dirty="0"/>
              <a:t>定义为树中所有</a:t>
            </a:r>
            <a:r>
              <a:rPr lang="zh-CN" altLang="en-US" sz="2800" dirty="0">
                <a:solidFill>
                  <a:srgbClr val="FF0000"/>
                </a:solidFill>
              </a:rPr>
              <a:t>叶子结点的带权路径长度之和</a:t>
            </a:r>
            <a:r>
              <a:rPr lang="zh-CN" altLang="en-US" sz="2800" dirty="0"/>
              <a:t>，记为</a:t>
            </a:r>
          </a:p>
          <a:p>
            <a:pPr marL="0" indent="363538">
              <a:buFont typeface="Wingdings" panose="05000000000000000000" pitchFamily="2" charset="2"/>
              <a:buNone/>
            </a:pPr>
            <a:endParaRPr lang="zh-CN" altLang="en-US" sz="2800" dirty="0"/>
          </a:p>
        </p:txBody>
      </p:sp>
      <p:pic>
        <p:nvPicPr>
          <p:cNvPr id="5" name="Picture 7" descr="Green and Black Diamond">
            <a:extLst>
              <a:ext uri="{FF2B5EF4-FFF2-40B4-BE49-F238E27FC236}">
                <a16:creationId xmlns:a16="http://schemas.microsoft.com/office/drawing/2014/main" id="{6BC1E361-565A-4E7E-A559-EB2A87620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75" y="3286125"/>
            <a:ext cx="309563"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0290" name="Object 4">
            <a:extLst>
              <a:ext uri="{FF2B5EF4-FFF2-40B4-BE49-F238E27FC236}">
                <a16:creationId xmlns:a16="http://schemas.microsoft.com/office/drawing/2014/main" id="{C3A21437-332A-4D1E-9772-5D4EDB3566CD}"/>
              </a:ext>
            </a:extLst>
          </p:cNvPr>
          <p:cNvGraphicFramePr>
            <a:graphicFrameLocks noChangeAspect="1"/>
          </p:cNvGraphicFramePr>
          <p:nvPr>
            <p:extLst>
              <p:ext uri="{D42A27DB-BD31-4B8C-83A1-F6EECF244321}">
                <p14:modId xmlns:p14="http://schemas.microsoft.com/office/powerpoint/2010/main" val="1943060363"/>
              </p:ext>
            </p:extLst>
          </p:nvPr>
        </p:nvGraphicFramePr>
        <p:xfrm>
          <a:off x="3131840" y="4067175"/>
          <a:ext cx="2376487" cy="914400"/>
        </p:xfrm>
        <a:graphic>
          <a:graphicData uri="http://schemas.openxmlformats.org/presentationml/2006/ole">
            <mc:AlternateContent xmlns:mc="http://schemas.openxmlformats.org/markup-compatibility/2006">
              <mc:Choice xmlns:v="urn:schemas-microsoft-com:vml" Requires="v">
                <p:oleObj spid="_x0000_s127239" r:id="rId5" imgW="1028254" imgH="393529" progId="Equation.3">
                  <p:embed/>
                </p:oleObj>
              </mc:Choice>
              <mc:Fallback>
                <p:oleObj r:id="rId5" imgW="1028254" imgH="393529"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1840" y="4067175"/>
                        <a:ext cx="23764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矩形 7">
            <a:extLst>
              <a:ext uri="{FF2B5EF4-FFF2-40B4-BE49-F238E27FC236}">
                <a16:creationId xmlns:a16="http://schemas.microsoft.com/office/drawing/2014/main" id="{8EC7F7C9-09E4-49AD-BDFB-B767A77E36B3}"/>
              </a:ext>
            </a:extLst>
          </p:cNvPr>
          <p:cNvSpPr>
            <a:spLocks noChangeArrowheads="1"/>
          </p:cNvSpPr>
          <p:nvPr/>
        </p:nvSpPr>
        <p:spPr bwMode="auto">
          <a:xfrm>
            <a:off x="571500" y="4858543"/>
            <a:ext cx="821531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其中，</a:t>
            </a:r>
            <a:r>
              <a:rPr lang="en-US" altLang="zh-CN" sz="2800" b="1" dirty="0"/>
              <a:t>n</a:t>
            </a:r>
            <a:r>
              <a:rPr lang="zh-CN" altLang="en-US" sz="2800" b="1" dirty="0"/>
              <a:t>表示叶子结点的数目；</a:t>
            </a:r>
            <a:r>
              <a:rPr lang="en-US" altLang="zh-CN" sz="2800" b="1" dirty="0" err="1"/>
              <a:t>w</a:t>
            </a:r>
            <a:r>
              <a:rPr lang="en-US" altLang="zh-CN" sz="2800" b="1" baseline="-25000" dirty="0" err="1"/>
              <a:t>i</a:t>
            </a:r>
            <a:r>
              <a:rPr lang="zh-CN" altLang="en-US" sz="2800" b="1" dirty="0"/>
              <a:t>和</a:t>
            </a:r>
            <a:r>
              <a:rPr lang="en-US" altLang="zh-CN" sz="2800" b="1" dirty="0"/>
              <a:t>l</a:t>
            </a:r>
            <a:r>
              <a:rPr lang="en-US" altLang="zh-CN" sz="2800" b="1" baseline="-25000" dirty="0"/>
              <a:t>i</a:t>
            </a:r>
            <a:r>
              <a:rPr lang="zh-CN" altLang="en-US" sz="2800" b="1" dirty="0"/>
              <a:t>分别表示第</a:t>
            </a:r>
            <a:r>
              <a:rPr lang="en-US" altLang="zh-CN" sz="2800" b="1" dirty="0" err="1"/>
              <a:t>i</a:t>
            </a:r>
            <a:r>
              <a:rPr lang="zh-CN" altLang="en-US" sz="2800" b="1" dirty="0"/>
              <a:t>个叶子结点的权值和树根到该叶结点之间的路径长度。</a:t>
            </a:r>
            <a:endParaRPr lang="zh-CN" altLang="en-US" sz="2800" b="1" dirty="0">
              <a:latin typeface="宋体" panose="02010600030101010101" pitchFamily="2" charset="-122"/>
            </a:endParaRPr>
          </a:p>
        </p:txBody>
      </p:sp>
      <p:sp>
        <p:nvSpPr>
          <p:cNvPr id="2" name="灯片编号占位符 1">
            <a:extLst>
              <a:ext uri="{FF2B5EF4-FFF2-40B4-BE49-F238E27FC236}">
                <a16:creationId xmlns:a16="http://schemas.microsoft.com/office/drawing/2014/main" id="{D03BF69A-308F-46B7-833E-C4BDEA312F34}"/>
              </a:ext>
            </a:extLst>
          </p:cNvPr>
          <p:cNvSpPr>
            <a:spLocks noGrp="1"/>
          </p:cNvSpPr>
          <p:nvPr>
            <p:ph type="sldNum" sz="quarter" idx="12"/>
          </p:nvPr>
        </p:nvSpPr>
        <p:spPr/>
        <p:txBody>
          <a:bodyPr/>
          <a:lstStyle/>
          <a:p>
            <a:fld id="{43395A8B-0B77-4D91-93A1-E00555122DC8}" type="slidenum">
              <a:rPr lang="zh-CN" altLang="en-US" smtClean="0"/>
              <a:pPr/>
              <a:t>146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40290"/>
                                        </p:tgtEl>
                                        <p:attrNameLst>
                                          <p:attrName>style.visibility</p:attrName>
                                        </p:attrNameLst>
                                      </p:cBhvr>
                                      <p:to>
                                        <p:strVal val="visible"/>
                                      </p:to>
                                    </p:set>
                                    <p:animEffect transition="in" filter="blinds(horizontal)">
                                      <p:cBhvr>
                                        <p:cTn id="20" dur="500"/>
                                        <p:tgtEl>
                                          <p:spTgt spid="14029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
            <a:extLst>
              <a:ext uri="{FF2B5EF4-FFF2-40B4-BE49-F238E27FC236}">
                <a16:creationId xmlns:a16="http://schemas.microsoft.com/office/drawing/2014/main" id="{0AFCC7D1-0EF4-4C68-B7FD-5B6D0DEF4206}"/>
              </a:ext>
            </a:extLst>
          </p:cNvPr>
          <p:cNvSpPr>
            <a:spLocks noGrp="1"/>
          </p:cNvSpPr>
          <p:nvPr>
            <p:ph type="title"/>
          </p:nvPr>
        </p:nvSpPr>
        <p:spPr/>
        <p:txBody>
          <a:bodyPr/>
          <a:lstStyle/>
          <a:p>
            <a:r>
              <a:rPr lang="en-US" altLang="zh-CN" dirty="0"/>
              <a:t>4   </a:t>
            </a:r>
            <a:r>
              <a:rPr lang="zh-CN" altLang="en-US" dirty="0"/>
              <a:t>哈夫曼树</a:t>
            </a:r>
            <a:r>
              <a:rPr lang="en-US" altLang="zh-CN" dirty="0"/>
              <a:t>-</a:t>
            </a:r>
            <a:r>
              <a:rPr lang="zh-CN" altLang="en-US" dirty="0"/>
              <a:t>带权外路径长度</a:t>
            </a:r>
          </a:p>
        </p:txBody>
      </p:sp>
      <p:sp>
        <p:nvSpPr>
          <p:cNvPr id="2" name="灯片编号占位符 1">
            <a:extLst>
              <a:ext uri="{FF2B5EF4-FFF2-40B4-BE49-F238E27FC236}">
                <a16:creationId xmlns:a16="http://schemas.microsoft.com/office/drawing/2014/main" id="{D03BF69A-308F-46B7-833E-C4BDEA312F34}"/>
              </a:ext>
            </a:extLst>
          </p:cNvPr>
          <p:cNvSpPr>
            <a:spLocks noGrp="1"/>
          </p:cNvSpPr>
          <p:nvPr>
            <p:ph type="sldNum" sz="quarter" idx="12"/>
          </p:nvPr>
        </p:nvSpPr>
        <p:spPr/>
        <p:txBody>
          <a:bodyPr/>
          <a:lstStyle/>
          <a:p>
            <a:fld id="{43395A8B-0B77-4D91-93A1-E00555122DC8}" type="slidenum">
              <a:rPr lang="zh-CN" altLang="en-US" smtClean="0"/>
              <a:pPr/>
              <a:t>147</a:t>
            </a:fld>
            <a:endParaRPr lang="en-US" altLang="zh-CN"/>
          </a:p>
        </p:txBody>
      </p:sp>
      <p:sp>
        <p:nvSpPr>
          <p:cNvPr id="10" name="文本框 9">
            <a:extLst>
              <a:ext uri="{FF2B5EF4-FFF2-40B4-BE49-F238E27FC236}">
                <a16:creationId xmlns:a16="http://schemas.microsoft.com/office/drawing/2014/main" id="{77FDAB94-8BD3-4E4C-BCB9-C2A4A12DD8E9}"/>
              </a:ext>
            </a:extLst>
          </p:cNvPr>
          <p:cNvSpPr txBox="1"/>
          <p:nvPr/>
        </p:nvSpPr>
        <p:spPr>
          <a:xfrm>
            <a:off x="4620476" y="4599498"/>
            <a:ext cx="4161717" cy="461665"/>
          </a:xfrm>
          <a:prstGeom prst="rect">
            <a:avLst/>
          </a:prstGeom>
          <a:noFill/>
        </p:spPr>
        <p:txBody>
          <a:bodyPr wrap="none" rtlCol="0">
            <a:spAutoFit/>
          </a:bodyPr>
          <a:lstStyle/>
          <a:p>
            <a:r>
              <a:rPr lang="en-US" altLang="zh-CN" dirty="0"/>
              <a:t>WPL=7*1 +5*2+2*3+ 1*3 = 26</a:t>
            </a:r>
            <a:endParaRPr lang="zh-CN" altLang="en-US" dirty="0"/>
          </a:p>
        </p:txBody>
      </p:sp>
      <p:pic>
        <p:nvPicPr>
          <p:cNvPr id="11" name="图片 10">
            <a:extLst>
              <a:ext uri="{FF2B5EF4-FFF2-40B4-BE49-F238E27FC236}">
                <a16:creationId xmlns:a16="http://schemas.microsoft.com/office/drawing/2014/main" id="{4C022B34-3D05-4511-8C50-7A93272E6F85}"/>
              </a:ext>
            </a:extLst>
          </p:cNvPr>
          <p:cNvPicPr>
            <a:picLocks noChangeAspect="1"/>
          </p:cNvPicPr>
          <p:nvPr/>
        </p:nvPicPr>
        <p:blipFill>
          <a:blip r:embed="rId3"/>
          <a:stretch>
            <a:fillRect/>
          </a:stretch>
        </p:blipFill>
        <p:spPr>
          <a:xfrm>
            <a:off x="5000458" y="2233914"/>
            <a:ext cx="2105025" cy="2466975"/>
          </a:xfrm>
          <a:prstGeom prst="rect">
            <a:avLst/>
          </a:prstGeom>
        </p:spPr>
      </p:pic>
      <p:pic>
        <p:nvPicPr>
          <p:cNvPr id="12" name="图片 11">
            <a:extLst>
              <a:ext uri="{FF2B5EF4-FFF2-40B4-BE49-F238E27FC236}">
                <a16:creationId xmlns:a16="http://schemas.microsoft.com/office/drawing/2014/main" id="{2EC725E2-5B24-4805-8B95-BBD727DB84B0}"/>
              </a:ext>
            </a:extLst>
          </p:cNvPr>
          <p:cNvPicPr>
            <a:picLocks noChangeAspect="1"/>
          </p:cNvPicPr>
          <p:nvPr/>
        </p:nvPicPr>
        <p:blipFill>
          <a:blip r:embed="rId4"/>
          <a:stretch>
            <a:fillRect/>
          </a:stretch>
        </p:blipFill>
        <p:spPr>
          <a:xfrm>
            <a:off x="1150938" y="2314575"/>
            <a:ext cx="2705100" cy="2228850"/>
          </a:xfrm>
          <a:prstGeom prst="rect">
            <a:avLst/>
          </a:prstGeom>
        </p:spPr>
      </p:pic>
      <p:sp>
        <p:nvSpPr>
          <p:cNvPr id="13" name="文本框 12">
            <a:extLst>
              <a:ext uri="{FF2B5EF4-FFF2-40B4-BE49-F238E27FC236}">
                <a16:creationId xmlns:a16="http://schemas.microsoft.com/office/drawing/2014/main" id="{286962F3-F6E8-41F1-BCF8-18600D9EB998}"/>
              </a:ext>
            </a:extLst>
          </p:cNvPr>
          <p:cNvSpPr txBox="1"/>
          <p:nvPr/>
        </p:nvSpPr>
        <p:spPr>
          <a:xfrm>
            <a:off x="363093" y="4598683"/>
            <a:ext cx="4161717" cy="461665"/>
          </a:xfrm>
          <a:prstGeom prst="rect">
            <a:avLst/>
          </a:prstGeom>
          <a:noFill/>
        </p:spPr>
        <p:txBody>
          <a:bodyPr wrap="none" rtlCol="0">
            <a:spAutoFit/>
          </a:bodyPr>
          <a:lstStyle/>
          <a:p>
            <a:r>
              <a:rPr lang="en-US" altLang="zh-CN" dirty="0"/>
              <a:t>WPL=7*2 +5*2+1*2+ 2*2 = 30</a:t>
            </a:r>
            <a:endParaRPr lang="zh-CN" altLang="en-US" dirty="0"/>
          </a:p>
        </p:txBody>
      </p:sp>
    </p:spTree>
    <p:extLst>
      <p:ext uri="{BB962C8B-B14F-4D97-AF65-F5344CB8AC3E}">
        <p14:creationId xmlns:p14="http://schemas.microsoft.com/office/powerpoint/2010/main" val="17565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4">
            <a:extLst>
              <a:ext uri="{FF2B5EF4-FFF2-40B4-BE49-F238E27FC236}">
                <a16:creationId xmlns:a16="http://schemas.microsoft.com/office/drawing/2014/main" id="{AB3002DB-8C7D-47E7-8AF9-FE4098C8DC8F}"/>
              </a:ext>
            </a:extLst>
          </p:cNvPr>
          <p:cNvSpPr>
            <a:spLocks noGrp="1"/>
          </p:cNvSpPr>
          <p:nvPr>
            <p:ph type="ftr" sz="quarter" idx="11"/>
          </p:nvPr>
        </p:nvSpPr>
        <p:spPr/>
        <p:txBody>
          <a:bodyPr/>
          <a:lstStyle/>
          <a:p>
            <a:r>
              <a:rPr lang="en-US" altLang="zh-CN" dirty="0"/>
              <a:t>《</a:t>
            </a:r>
            <a:r>
              <a:rPr lang="en-US" altLang="zh-CN" dirty="0" err="1"/>
              <a:t>数据结构</a:t>
            </a:r>
            <a:r>
              <a:rPr lang="zh-CN" altLang="en-US" dirty="0"/>
              <a:t>（</a:t>
            </a:r>
            <a:r>
              <a:rPr lang="en-US" altLang="zh-CN" dirty="0" err="1"/>
              <a:t>Java版</a:t>
            </a:r>
            <a:r>
              <a:rPr lang="zh-CN" altLang="en-US" dirty="0"/>
              <a:t>）（第</a:t>
            </a:r>
            <a:r>
              <a:rPr lang="en-US" altLang="zh-CN" dirty="0"/>
              <a:t>4</a:t>
            </a:r>
            <a:r>
              <a:rPr lang="zh-CN" altLang="en-US" dirty="0"/>
              <a:t>版）</a:t>
            </a:r>
            <a:r>
              <a:rPr lang="en-US" altLang="zh-CN" dirty="0"/>
              <a:t>》</a:t>
            </a:r>
          </a:p>
        </p:txBody>
      </p:sp>
      <p:sp>
        <p:nvSpPr>
          <p:cNvPr id="322563" name="Rectangle 3">
            <a:extLst>
              <a:ext uri="{FF2B5EF4-FFF2-40B4-BE49-F238E27FC236}">
                <a16:creationId xmlns:a16="http://schemas.microsoft.com/office/drawing/2014/main" id="{B5C67081-9DBA-49A3-A518-FD64A5A47B1F}"/>
              </a:ext>
            </a:extLst>
          </p:cNvPr>
          <p:cNvSpPr>
            <a:spLocks noGrp="1" noChangeArrowheads="1"/>
          </p:cNvSpPr>
          <p:nvPr>
            <p:ph type="body" idx="1"/>
          </p:nvPr>
        </p:nvSpPr>
        <p:spPr>
          <a:xfrm>
            <a:off x="323850" y="1989138"/>
            <a:ext cx="8820150" cy="4114800"/>
          </a:xfrm>
        </p:spPr>
        <p:txBody>
          <a:bodyPr/>
          <a:lstStyle/>
          <a:p>
            <a:pPr>
              <a:buFont typeface="Wingdings" panose="05000000000000000000" pitchFamily="2" charset="2"/>
              <a:buChar char="n"/>
            </a:pPr>
            <a:r>
              <a:rPr lang="zh-CN" altLang="en-US" dirty="0"/>
              <a:t>哈夫曼树定义：带权外路径长度最短的二叉树，又叫最优二叉树。</a:t>
            </a:r>
            <a:endParaRPr lang="en-US" altLang="zh-CN" dirty="0"/>
          </a:p>
          <a:p>
            <a:pPr>
              <a:buFont typeface="Wingdings" panose="05000000000000000000" pitchFamily="2" charset="2"/>
              <a:buChar char="n"/>
            </a:pPr>
            <a:r>
              <a:rPr lang="zh-CN" altLang="en-US" dirty="0"/>
              <a:t>哈夫曼树不唯一 </a:t>
            </a:r>
          </a:p>
          <a:p>
            <a:pPr lvl="1">
              <a:buFont typeface="Wingdings" panose="05000000000000000000" pitchFamily="2" charset="2"/>
              <a:buNone/>
            </a:pPr>
            <a:endParaRPr lang="zh-CN" altLang="en-US" dirty="0"/>
          </a:p>
        </p:txBody>
      </p:sp>
      <p:sp>
        <p:nvSpPr>
          <p:cNvPr id="322566" name="Rectangle 6">
            <a:extLst>
              <a:ext uri="{FF2B5EF4-FFF2-40B4-BE49-F238E27FC236}">
                <a16:creationId xmlns:a16="http://schemas.microsoft.com/office/drawing/2014/main" id="{69429D14-F941-46BE-BDCB-65DF874A6B50}"/>
              </a:ext>
            </a:extLst>
          </p:cNvPr>
          <p:cNvSpPr>
            <a:spLocks noChangeArrowheads="1"/>
          </p:cNvSpPr>
          <p:nvPr/>
        </p:nvSpPr>
        <p:spPr bwMode="auto">
          <a:xfrm>
            <a:off x="0" y="2667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322565" name="Object 5">
            <a:extLst>
              <a:ext uri="{FF2B5EF4-FFF2-40B4-BE49-F238E27FC236}">
                <a16:creationId xmlns:a16="http://schemas.microsoft.com/office/drawing/2014/main" id="{1C7D271A-CE09-402E-AAA6-76136B532784}"/>
              </a:ext>
            </a:extLst>
          </p:cNvPr>
          <p:cNvGraphicFramePr>
            <a:graphicFrameLocks noChangeAspect="1"/>
          </p:cNvGraphicFramePr>
          <p:nvPr>
            <p:extLst>
              <p:ext uri="{D42A27DB-BD31-4B8C-83A1-F6EECF244321}">
                <p14:modId xmlns:p14="http://schemas.microsoft.com/office/powerpoint/2010/main" val="1981201119"/>
              </p:ext>
            </p:extLst>
          </p:nvPr>
        </p:nvGraphicFramePr>
        <p:xfrm>
          <a:off x="-47625" y="3917156"/>
          <a:ext cx="9144000" cy="2603500"/>
        </p:xfrm>
        <a:graphic>
          <a:graphicData uri="http://schemas.openxmlformats.org/presentationml/2006/ole">
            <mc:AlternateContent xmlns:mc="http://schemas.openxmlformats.org/markup-compatibility/2006">
              <mc:Choice xmlns:v="urn:schemas-microsoft-com:vml" Requires="v">
                <p:oleObj spid="_x0000_s129189" name="Visio" r:id="rId4" imgW="5356927" imgH="1525081" progId="Visio.Drawing.11">
                  <p:embed/>
                </p:oleObj>
              </mc:Choice>
              <mc:Fallback>
                <p:oleObj name="Visio" r:id="rId4" imgW="5356927" imgH="1525081" progId="Visio.Drawing.11">
                  <p:embed/>
                  <p:pic>
                    <p:nvPicPr>
                      <p:cNvPr id="322565" name="Object 5">
                        <a:extLst>
                          <a:ext uri="{FF2B5EF4-FFF2-40B4-BE49-F238E27FC236}">
                            <a16:creationId xmlns:a16="http://schemas.microsoft.com/office/drawing/2014/main" id="{1C7D271A-CE09-402E-AAA6-76136B5327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25" y="3917156"/>
                        <a:ext cx="9144000" cy="2603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标题 1">
            <a:extLst>
              <a:ext uri="{FF2B5EF4-FFF2-40B4-BE49-F238E27FC236}">
                <a16:creationId xmlns:a16="http://schemas.microsoft.com/office/drawing/2014/main" id="{03D8FAF3-2C81-4304-B85F-4E8A42174274}"/>
              </a:ext>
            </a:extLst>
          </p:cNvPr>
          <p:cNvSpPr txBox="1">
            <a:spLocks/>
          </p:cNvSpPr>
          <p:nvPr/>
        </p:nvSpPr>
        <p:spPr bwMode="auto">
          <a:xfrm>
            <a:off x="1303338" y="989013"/>
            <a:ext cx="7793037"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Times New Roman" pitchFamily="18" charset="0"/>
                <a:ea typeface="宋体" pitchFamily="2" charset="-122"/>
              </a:defRPr>
            </a:lvl2pPr>
            <a:lvl3pPr algn="l" rtl="0" eaLnBrk="0" fontAlgn="base" hangingPunct="0">
              <a:spcBef>
                <a:spcPct val="0"/>
              </a:spcBef>
              <a:spcAft>
                <a:spcPct val="0"/>
              </a:spcAft>
              <a:defRPr sz="4400" b="1">
                <a:solidFill>
                  <a:schemeClr val="tx2"/>
                </a:solidFill>
                <a:latin typeface="Times New Roman" pitchFamily="18" charset="0"/>
                <a:ea typeface="宋体" pitchFamily="2" charset="-122"/>
              </a:defRPr>
            </a:lvl3pPr>
            <a:lvl4pPr algn="l" rtl="0" eaLnBrk="0" fontAlgn="base" hangingPunct="0">
              <a:spcBef>
                <a:spcPct val="0"/>
              </a:spcBef>
              <a:spcAft>
                <a:spcPct val="0"/>
              </a:spcAft>
              <a:defRPr sz="4400" b="1">
                <a:solidFill>
                  <a:schemeClr val="tx2"/>
                </a:solidFill>
                <a:latin typeface="Times New Roman" pitchFamily="18" charset="0"/>
                <a:ea typeface="宋体" pitchFamily="2" charset="-122"/>
              </a:defRPr>
            </a:lvl4pPr>
            <a:lvl5pPr algn="l" rtl="0" eaLnBrk="0" fontAlgn="base" hangingPunct="0">
              <a:spcBef>
                <a:spcPct val="0"/>
              </a:spcBef>
              <a:spcAft>
                <a:spcPct val="0"/>
              </a:spcAft>
              <a:defRPr sz="4400" b="1">
                <a:solidFill>
                  <a:schemeClr val="tx2"/>
                </a:solidFill>
                <a:latin typeface="Times New Roman" pitchFamily="18" charset="0"/>
                <a:ea typeface="宋体" pitchFamily="2" charset="-122"/>
              </a:defRPr>
            </a:lvl5pPr>
            <a:lvl6pPr marL="457200" algn="l" rtl="0" fontAlgn="base">
              <a:spcBef>
                <a:spcPct val="0"/>
              </a:spcBef>
              <a:spcAft>
                <a:spcPct val="0"/>
              </a:spcAft>
              <a:defRPr sz="4400" b="1">
                <a:solidFill>
                  <a:schemeClr val="tx2"/>
                </a:solidFill>
                <a:latin typeface="Times New Roman" pitchFamily="18" charset="0"/>
                <a:ea typeface="宋体" pitchFamily="2" charset="-122"/>
              </a:defRPr>
            </a:lvl6pPr>
            <a:lvl7pPr marL="914400" algn="l" rtl="0" fontAlgn="base">
              <a:spcBef>
                <a:spcPct val="0"/>
              </a:spcBef>
              <a:spcAft>
                <a:spcPct val="0"/>
              </a:spcAft>
              <a:defRPr sz="4400" b="1">
                <a:solidFill>
                  <a:schemeClr val="tx2"/>
                </a:solidFill>
                <a:latin typeface="Times New Roman" pitchFamily="18" charset="0"/>
                <a:ea typeface="宋体" pitchFamily="2" charset="-122"/>
              </a:defRPr>
            </a:lvl7pPr>
            <a:lvl8pPr marL="1371600" algn="l" rtl="0" fontAlgn="base">
              <a:spcBef>
                <a:spcPct val="0"/>
              </a:spcBef>
              <a:spcAft>
                <a:spcPct val="0"/>
              </a:spcAft>
              <a:defRPr sz="4400" b="1">
                <a:solidFill>
                  <a:schemeClr val="tx2"/>
                </a:solidFill>
                <a:latin typeface="Times New Roman" pitchFamily="18" charset="0"/>
                <a:ea typeface="宋体" pitchFamily="2" charset="-122"/>
              </a:defRPr>
            </a:lvl8pPr>
            <a:lvl9pPr marL="1828800" algn="l" rtl="0" fontAlgn="base">
              <a:spcBef>
                <a:spcPct val="0"/>
              </a:spcBef>
              <a:spcAft>
                <a:spcPct val="0"/>
              </a:spcAft>
              <a:defRPr sz="4400" b="1">
                <a:solidFill>
                  <a:schemeClr val="tx2"/>
                </a:solidFill>
                <a:latin typeface="Times New Roman" pitchFamily="18" charset="0"/>
                <a:ea typeface="宋体" pitchFamily="2" charset="-122"/>
              </a:defRPr>
            </a:lvl9pPr>
          </a:lstStyle>
          <a:p>
            <a:r>
              <a:rPr lang="en-US" altLang="zh-CN" kern="0" dirty="0"/>
              <a:t>4   </a:t>
            </a:r>
            <a:r>
              <a:rPr lang="zh-CN" altLang="en-US" kern="0" dirty="0"/>
              <a:t>哈夫曼树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25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25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25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标题 1">
            <a:extLst>
              <a:ext uri="{FF2B5EF4-FFF2-40B4-BE49-F238E27FC236}">
                <a16:creationId xmlns:a16="http://schemas.microsoft.com/office/drawing/2014/main" id="{C4062A61-2A36-4DA7-8CD0-DD937C7E1071}"/>
              </a:ext>
            </a:extLst>
          </p:cNvPr>
          <p:cNvSpPr>
            <a:spLocks noGrp="1"/>
          </p:cNvSpPr>
          <p:nvPr>
            <p:ph type="title"/>
          </p:nvPr>
        </p:nvSpPr>
        <p:spPr/>
        <p:txBody>
          <a:bodyPr/>
          <a:lstStyle/>
          <a:p>
            <a:r>
              <a:rPr lang="zh-CN" altLang="en-US"/>
              <a:t>如何构造哈夫曼树</a:t>
            </a:r>
          </a:p>
        </p:txBody>
      </p:sp>
      <p:sp>
        <p:nvSpPr>
          <p:cNvPr id="113667" name="内容占位符 2">
            <a:extLst>
              <a:ext uri="{FF2B5EF4-FFF2-40B4-BE49-F238E27FC236}">
                <a16:creationId xmlns:a16="http://schemas.microsoft.com/office/drawing/2014/main" id="{5F8156CF-A7B1-4404-AD2E-52D9BB5E1275}"/>
              </a:ext>
            </a:extLst>
          </p:cNvPr>
          <p:cNvSpPr>
            <a:spLocks noGrp="1"/>
          </p:cNvSpPr>
          <p:nvPr>
            <p:ph idx="1"/>
          </p:nvPr>
        </p:nvSpPr>
        <p:spPr>
          <a:xfrm>
            <a:off x="571500" y="1857375"/>
            <a:ext cx="8388350" cy="5000625"/>
          </a:xfrm>
        </p:spPr>
        <p:txBody>
          <a:bodyPr/>
          <a:lstStyle/>
          <a:p>
            <a:pPr marL="363538" indent="-363538">
              <a:buFont typeface="Wingdings" panose="05000000000000000000" pitchFamily="2" charset="2"/>
              <a:buNone/>
              <a:defRPr/>
            </a:pPr>
            <a:r>
              <a:rPr lang="en-US" altLang="zh-CN" dirty="0">
                <a:solidFill>
                  <a:srgbClr val="006666"/>
                </a:solidFill>
                <a:latin typeface="+mn-ea"/>
              </a:rPr>
              <a:t>1</a:t>
            </a:r>
            <a:r>
              <a:rPr lang="zh-CN" altLang="en-US" dirty="0">
                <a:solidFill>
                  <a:srgbClr val="006666"/>
                </a:solidFill>
                <a:latin typeface="+mn-ea"/>
              </a:rPr>
              <a:t>、</a:t>
            </a:r>
            <a:r>
              <a:rPr lang="zh-CN" altLang="en-US" sz="2800" dirty="0">
                <a:solidFill>
                  <a:srgbClr val="006666"/>
                </a:solidFill>
                <a:latin typeface="+mn-ea"/>
              </a:rPr>
              <a:t>根据给定的 </a:t>
            </a:r>
            <a:r>
              <a:rPr lang="en-US" altLang="zh-CN" sz="2800" i="1" dirty="0">
                <a:solidFill>
                  <a:srgbClr val="FF3300"/>
                </a:solidFill>
                <a:latin typeface="+mn-ea"/>
              </a:rPr>
              <a:t>n </a:t>
            </a:r>
            <a:r>
              <a:rPr lang="zh-CN" altLang="en-US" sz="2800" dirty="0">
                <a:solidFill>
                  <a:srgbClr val="006666"/>
                </a:solidFill>
                <a:latin typeface="+mn-ea"/>
              </a:rPr>
              <a:t>个权值 </a:t>
            </a:r>
            <a:r>
              <a:rPr lang="en-US" altLang="zh-CN" sz="2800" dirty="0">
                <a:solidFill>
                  <a:srgbClr val="006666"/>
                </a:solidFill>
                <a:latin typeface="+mn-ea"/>
              </a:rPr>
              <a:t>{</a:t>
            </a:r>
            <a:r>
              <a:rPr lang="en-US" altLang="zh-CN" sz="2800" i="1" dirty="0">
                <a:solidFill>
                  <a:srgbClr val="006666"/>
                </a:solidFill>
                <a:latin typeface="+mn-ea"/>
              </a:rPr>
              <a:t>w</a:t>
            </a:r>
            <a:r>
              <a:rPr lang="en-US" altLang="zh-CN" sz="2800" i="1" baseline="-25000" dirty="0">
                <a:solidFill>
                  <a:srgbClr val="006666"/>
                </a:solidFill>
                <a:latin typeface="+mn-ea"/>
              </a:rPr>
              <a:t>1</a:t>
            </a:r>
            <a:r>
              <a:rPr lang="en-US" altLang="zh-CN" sz="2800" i="1" dirty="0">
                <a:solidFill>
                  <a:srgbClr val="006666"/>
                </a:solidFill>
                <a:latin typeface="+mn-ea"/>
              </a:rPr>
              <a:t>, w</a:t>
            </a:r>
            <a:r>
              <a:rPr lang="en-US" altLang="zh-CN" sz="2800" i="1" baseline="-25000" dirty="0">
                <a:solidFill>
                  <a:srgbClr val="006666"/>
                </a:solidFill>
                <a:latin typeface="+mn-ea"/>
              </a:rPr>
              <a:t>2</a:t>
            </a:r>
            <a:r>
              <a:rPr lang="en-US" altLang="zh-CN" sz="2800" i="1" dirty="0">
                <a:solidFill>
                  <a:srgbClr val="006666"/>
                </a:solidFill>
                <a:latin typeface="+mn-ea"/>
              </a:rPr>
              <a:t>, …, </a:t>
            </a:r>
            <a:r>
              <a:rPr lang="en-US" altLang="zh-CN" sz="2800" i="1" dirty="0" err="1">
                <a:solidFill>
                  <a:srgbClr val="006666"/>
                </a:solidFill>
                <a:latin typeface="+mn-ea"/>
              </a:rPr>
              <a:t>w</a:t>
            </a:r>
            <a:r>
              <a:rPr lang="en-US" altLang="zh-CN" sz="2800" i="1" baseline="-25000" dirty="0" err="1">
                <a:solidFill>
                  <a:srgbClr val="006666"/>
                </a:solidFill>
                <a:latin typeface="+mn-ea"/>
              </a:rPr>
              <a:t>n</a:t>
            </a:r>
            <a:r>
              <a:rPr lang="en-US" altLang="zh-CN" sz="2800" dirty="0">
                <a:solidFill>
                  <a:srgbClr val="006666"/>
                </a:solidFill>
                <a:latin typeface="+mn-ea"/>
              </a:rPr>
              <a:t>}</a:t>
            </a:r>
            <a:r>
              <a:rPr lang="zh-CN" altLang="en-US" sz="2800" dirty="0">
                <a:solidFill>
                  <a:srgbClr val="006666"/>
                </a:solidFill>
                <a:latin typeface="+mn-ea"/>
              </a:rPr>
              <a:t>，构造 </a:t>
            </a:r>
            <a:r>
              <a:rPr lang="en-US" altLang="zh-CN" sz="2800" i="1" dirty="0">
                <a:solidFill>
                  <a:srgbClr val="FF3300"/>
                </a:solidFill>
                <a:latin typeface="+mn-ea"/>
              </a:rPr>
              <a:t>n </a:t>
            </a:r>
            <a:r>
              <a:rPr lang="zh-CN" altLang="en-US" sz="2800" dirty="0">
                <a:solidFill>
                  <a:srgbClr val="006666"/>
                </a:solidFill>
                <a:latin typeface="+mn-ea"/>
              </a:rPr>
              <a:t>棵二叉树的集合（森林）</a:t>
            </a:r>
            <a:r>
              <a:rPr lang="en-US" altLang="zh-CN" sz="2800" dirty="0">
                <a:solidFill>
                  <a:srgbClr val="006666"/>
                </a:solidFill>
                <a:latin typeface="+mn-ea"/>
              </a:rPr>
              <a:t>:</a:t>
            </a:r>
          </a:p>
          <a:p>
            <a:pPr marL="446088" indent="-446088">
              <a:buFont typeface="Wingdings" panose="05000000000000000000" pitchFamily="2" charset="2"/>
              <a:buNone/>
              <a:defRPr/>
            </a:pPr>
            <a:r>
              <a:rPr lang="en-US" altLang="zh-CN" sz="2800" dirty="0">
                <a:solidFill>
                  <a:srgbClr val="006666"/>
                </a:solidFill>
                <a:latin typeface="+mn-ea"/>
              </a:rPr>
              <a:t>             </a:t>
            </a:r>
            <a:r>
              <a:rPr lang="en-US" altLang="zh-CN" sz="2800" i="1" dirty="0">
                <a:solidFill>
                  <a:srgbClr val="3366FF"/>
                </a:solidFill>
                <a:latin typeface="+mn-ea"/>
              </a:rPr>
              <a:t>F</a:t>
            </a:r>
            <a:r>
              <a:rPr lang="en-US" altLang="zh-CN" sz="2800" dirty="0">
                <a:solidFill>
                  <a:srgbClr val="3366FF"/>
                </a:solidFill>
                <a:latin typeface="+mn-ea"/>
              </a:rPr>
              <a:t> = {T</a:t>
            </a:r>
            <a:r>
              <a:rPr lang="en-US" altLang="zh-CN" sz="2800" baseline="-25000" dirty="0">
                <a:solidFill>
                  <a:srgbClr val="3366FF"/>
                </a:solidFill>
                <a:latin typeface="+mn-ea"/>
              </a:rPr>
              <a:t>1</a:t>
            </a:r>
            <a:r>
              <a:rPr lang="en-US" altLang="zh-CN" sz="2800" dirty="0">
                <a:solidFill>
                  <a:srgbClr val="3366FF"/>
                </a:solidFill>
                <a:latin typeface="+mn-ea"/>
              </a:rPr>
              <a:t>,   T</a:t>
            </a:r>
            <a:r>
              <a:rPr lang="en-US" altLang="zh-CN" sz="2800" baseline="-25000" dirty="0">
                <a:solidFill>
                  <a:srgbClr val="3366FF"/>
                </a:solidFill>
                <a:latin typeface="+mn-ea"/>
              </a:rPr>
              <a:t>2</a:t>
            </a:r>
            <a:r>
              <a:rPr lang="en-US" altLang="zh-CN" sz="2800" dirty="0">
                <a:solidFill>
                  <a:srgbClr val="3366FF"/>
                </a:solidFill>
                <a:latin typeface="+mn-ea"/>
              </a:rPr>
              <a:t>,  … , </a:t>
            </a:r>
            <a:r>
              <a:rPr lang="en-US" altLang="zh-CN" sz="2800" dirty="0" err="1">
                <a:solidFill>
                  <a:srgbClr val="3366FF"/>
                </a:solidFill>
                <a:latin typeface="+mn-ea"/>
              </a:rPr>
              <a:t>T</a:t>
            </a:r>
            <a:r>
              <a:rPr lang="en-US" altLang="zh-CN" sz="2800" baseline="-25000" dirty="0" err="1">
                <a:solidFill>
                  <a:srgbClr val="3366FF"/>
                </a:solidFill>
                <a:latin typeface="+mn-ea"/>
              </a:rPr>
              <a:t>n</a:t>
            </a:r>
            <a:r>
              <a:rPr lang="en-US" altLang="zh-CN" sz="2800" dirty="0">
                <a:solidFill>
                  <a:srgbClr val="3366FF"/>
                </a:solidFill>
                <a:latin typeface="+mn-ea"/>
              </a:rPr>
              <a:t>}</a:t>
            </a:r>
            <a:r>
              <a:rPr lang="zh-CN" altLang="en-US" sz="2800" dirty="0">
                <a:solidFill>
                  <a:srgbClr val="3366FF"/>
                </a:solidFill>
                <a:latin typeface="+mn-ea"/>
              </a:rPr>
              <a:t>，</a:t>
            </a:r>
          </a:p>
          <a:p>
            <a:pPr marL="363538" indent="-363538">
              <a:buFont typeface="Wingdings" panose="05000000000000000000" pitchFamily="2" charset="2"/>
              <a:buNone/>
              <a:defRPr/>
            </a:pPr>
            <a:r>
              <a:rPr lang="zh-CN" altLang="en-US" sz="2800" dirty="0">
                <a:solidFill>
                  <a:srgbClr val="006666"/>
                </a:solidFill>
                <a:latin typeface="+mn-ea"/>
              </a:rPr>
              <a:t>  其中每棵二叉树中均只含一个带权值为 </a:t>
            </a:r>
            <a:r>
              <a:rPr lang="en-US" altLang="zh-CN" sz="2800" i="1" dirty="0" err="1">
                <a:solidFill>
                  <a:srgbClr val="006666"/>
                </a:solidFill>
                <a:latin typeface="+mn-ea"/>
              </a:rPr>
              <a:t>w</a:t>
            </a:r>
            <a:r>
              <a:rPr lang="en-US" altLang="zh-CN" sz="2800" i="1" baseline="-25000" dirty="0" err="1">
                <a:solidFill>
                  <a:srgbClr val="006666"/>
                </a:solidFill>
                <a:latin typeface="+mn-ea"/>
              </a:rPr>
              <a:t>i</a:t>
            </a:r>
            <a:r>
              <a:rPr lang="en-US" altLang="zh-CN" sz="2800" i="1" baseline="-25000" dirty="0">
                <a:solidFill>
                  <a:srgbClr val="006666"/>
                </a:solidFill>
                <a:latin typeface="+mn-ea"/>
              </a:rPr>
              <a:t>  </a:t>
            </a:r>
            <a:r>
              <a:rPr lang="zh-CN" altLang="en-US" sz="2800" dirty="0">
                <a:solidFill>
                  <a:srgbClr val="006666"/>
                </a:solidFill>
                <a:latin typeface="+mn-ea"/>
              </a:rPr>
              <a:t>的</a:t>
            </a:r>
            <a:r>
              <a:rPr lang="zh-CN" altLang="en-US" sz="2800" dirty="0">
                <a:solidFill>
                  <a:srgbClr val="FF3300"/>
                </a:solidFill>
                <a:latin typeface="+mn-ea"/>
              </a:rPr>
              <a:t>根结点</a:t>
            </a:r>
            <a:r>
              <a:rPr lang="en-US" altLang="zh-CN" sz="2800" dirty="0">
                <a:solidFill>
                  <a:srgbClr val="006666"/>
                </a:solidFill>
                <a:latin typeface="+mn-ea"/>
              </a:rPr>
              <a:t>,</a:t>
            </a:r>
            <a:r>
              <a:rPr lang="zh-CN" altLang="en-US" sz="2800" dirty="0">
                <a:solidFill>
                  <a:srgbClr val="006666"/>
                </a:solidFill>
                <a:latin typeface="+mn-ea"/>
              </a:rPr>
              <a:t>其左、右子树为空树</a:t>
            </a:r>
            <a:r>
              <a:rPr lang="en-US" altLang="zh-CN" sz="2800" dirty="0">
                <a:solidFill>
                  <a:srgbClr val="006666"/>
                </a:solidFill>
                <a:latin typeface="+mn-ea"/>
              </a:rPr>
              <a:t>;</a:t>
            </a:r>
          </a:p>
          <a:p>
            <a:pPr marL="363538" indent="-363538">
              <a:buFont typeface="Wingdings" panose="05000000000000000000" pitchFamily="2" charset="2"/>
              <a:buNone/>
              <a:defRPr/>
            </a:pPr>
            <a:r>
              <a:rPr lang="en-US" altLang="zh-CN" sz="2800" dirty="0">
                <a:solidFill>
                  <a:srgbClr val="006666"/>
                </a:solidFill>
                <a:latin typeface="+mn-ea"/>
              </a:rPr>
              <a:t>2</a:t>
            </a:r>
            <a:r>
              <a:rPr lang="zh-CN" altLang="en-US" sz="2800" dirty="0">
                <a:solidFill>
                  <a:srgbClr val="006666"/>
                </a:solidFill>
                <a:latin typeface="+mn-ea"/>
              </a:rPr>
              <a:t>、</a:t>
            </a:r>
            <a:r>
              <a:rPr lang="en-US" altLang="zh-CN" sz="2800" dirty="0">
                <a:solidFill>
                  <a:srgbClr val="006666"/>
                </a:solidFill>
                <a:ea typeface="楷体_GB2312" pitchFamily="49" charset="-122"/>
              </a:rPr>
              <a:t> </a:t>
            </a:r>
            <a:r>
              <a:rPr lang="zh-CN" altLang="en-US" sz="2800" dirty="0">
                <a:solidFill>
                  <a:srgbClr val="006666"/>
                </a:solidFill>
                <a:latin typeface="+mn-ea"/>
              </a:rPr>
              <a:t>在 </a:t>
            </a:r>
            <a:r>
              <a:rPr lang="en-US" altLang="zh-CN" sz="2800" i="1" dirty="0">
                <a:solidFill>
                  <a:srgbClr val="3366FF"/>
                </a:solidFill>
                <a:latin typeface="+mn-ea"/>
              </a:rPr>
              <a:t>F</a:t>
            </a:r>
            <a:r>
              <a:rPr lang="en-US" altLang="zh-CN" sz="2800" i="1" dirty="0">
                <a:solidFill>
                  <a:srgbClr val="006666"/>
                </a:solidFill>
                <a:latin typeface="+mn-ea"/>
              </a:rPr>
              <a:t> </a:t>
            </a:r>
            <a:r>
              <a:rPr lang="zh-CN" altLang="en-US" sz="2800" dirty="0">
                <a:solidFill>
                  <a:srgbClr val="006666"/>
                </a:solidFill>
                <a:latin typeface="+mn-ea"/>
              </a:rPr>
              <a:t>中选取其根结点的权值为最小的两棵二叉树，</a:t>
            </a:r>
            <a:r>
              <a:rPr lang="zh-CN" altLang="en-US" sz="2800" dirty="0">
                <a:solidFill>
                  <a:srgbClr val="3366FF"/>
                </a:solidFill>
                <a:latin typeface="+mn-ea"/>
              </a:rPr>
              <a:t>分别作为左、右子树构造一棵新的二叉树</a:t>
            </a:r>
            <a:r>
              <a:rPr lang="zh-CN" altLang="en-US" sz="2800" dirty="0">
                <a:solidFill>
                  <a:srgbClr val="006666"/>
                </a:solidFill>
                <a:latin typeface="+mn-ea"/>
              </a:rPr>
              <a:t>，</a:t>
            </a:r>
            <a:r>
              <a:rPr lang="zh-CN" altLang="en-US" sz="2800" dirty="0">
                <a:solidFill>
                  <a:srgbClr val="990000"/>
                </a:solidFill>
                <a:latin typeface="+mn-ea"/>
              </a:rPr>
              <a:t>并置这棵新的二叉树根结点的权值</a:t>
            </a:r>
            <a:r>
              <a:rPr lang="zh-CN" altLang="en-US" sz="2800" dirty="0">
                <a:solidFill>
                  <a:srgbClr val="006666"/>
                </a:solidFill>
                <a:latin typeface="+mn-ea"/>
              </a:rPr>
              <a:t>为其左、右子树根结点的权值之和</a:t>
            </a:r>
            <a:r>
              <a:rPr lang="en-US" altLang="zh-CN" sz="2800" dirty="0">
                <a:solidFill>
                  <a:srgbClr val="006666"/>
                </a:solidFill>
                <a:latin typeface="+mn-ea"/>
              </a:rPr>
              <a:t>;</a:t>
            </a:r>
            <a:endParaRPr lang="zh-CN" altLang="en-US" sz="2800" dirty="0">
              <a:latin typeface="+mn-ea"/>
            </a:endParaRPr>
          </a:p>
        </p:txBody>
      </p:sp>
      <p:sp>
        <p:nvSpPr>
          <p:cNvPr id="2" name="灯片编号占位符 1">
            <a:extLst>
              <a:ext uri="{FF2B5EF4-FFF2-40B4-BE49-F238E27FC236}">
                <a16:creationId xmlns:a16="http://schemas.microsoft.com/office/drawing/2014/main" id="{FC466528-5702-4538-83B1-1888C1A22583}"/>
              </a:ext>
            </a:extLst>
          </p:cNvPr>
          <p:cNvSpPr>
            <a:spLocks noGrp="1"/>
          </p:cNvSpPr>
          <p:nvPr>
            <p:ph type="sldNum" sz="quarter" idx="12"/>
          </p:nvPr>
        </p:nvSpPr>
        <p:spPr/>
        <p:txBody>
          <a:bodyPr/>
          <a:lstStyle/>
          <a:p>
            <a:fld id="{43395A8B-0B77-4D91-93A1-E00555122DC8}" type="slidenum">
              <a:rPr lang="zh-CN" altLang="en-US" smtClean="0"/>
              <a:pPr/>
              <a:t>149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animEffect transition="in" filter="blinds(horizontal)">
                                      <p:cBhvr>
                                        <p:cTn id="7" dur="500"/>
                                        <p:tgtEl>
                                          <p:spTgt spid="1136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3667">
                                            <p:txEl>
                                              <p:pRg st="1" end="1"/>
                                            </p:txEl>
                                          </p:spTgt>
                                        </p:tgtEl>
                                        <p:attrNameLst>
                                          <p:attrName>style.visibility</p:attrName>
                                        </p:attrNameLst>
                                      </p:cBhvr>
                                      <p:to>
                                        <p:strVal val="visible"/>
                                      </p:to>
                                    </p:set>
                                    <p:animEffect transition="in" filter="blinds(horizontal)">
                                      <p:cBhvr>
                                        <p:cTn id="12" dur="500"/>
                                        <p:tgtEl>
                                          <p:spTgt spid="1136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3667">
                                            <p:txEl>
                                              <p:pRg st="2" end="2"/>
                                            </p:txEl>
                                          </p:spTgt>
                                        </p:tgtEl>
                                        <p:attrNameLst>
                                          <p:attrName>style.visibility</p:attrName>
                                        </p:attrNameLst>
                                      </p:cBhvr>
                                      <p:to>
                                        <p:strVal val="visible"/>
                                      </p:to>
                                    </p:set>
                                    <p:animEffect transition="in" filter="blinds(horizontal)">
                                      <p:cBhvr>
                                        <p:cTn id="17" dur="500"/>
                                        <p:tgtEl>
                                          <p:spTgt spid="1136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3667">
                                            <p:txEl>
                                              <p:pRg st="3" end="3"/>
                                            </p:txEl>
                                          </p:spTgt>
                                        </p:tgtEl>
                                        <p:attrNameLst>
                                          <p:attrName>style.visibility</p:attrName>
                                        </p:attrNameLst>
                                      </p:cBhvr>
                                      <p:to>
                                        <p:strVal val="visible"/>
                                      </p:to>
                                    </p:set>
                                    <p:animEffect transition="in" filter="blinds(horizontal)">
                                      <p:cBhvr>
                                        <p:cTn id="22" dur="500"/>
                                        <p:tgtEl>
                                          <p:spTgt spid="1136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0B192840-0DE4-428D-9F67-7C415D6F2CBD}"/>
              </a:ext>
            </a:extLst>
          </p:cNvPr>
          <p:cNvSpPr>
            <a:spLocks noGrp="1"/>
          </p:cNvSpPr>
          <p:nvPr>
            <p:ph type="title"/>
          </p:nvPr>
        </p:nvSpPr>
        <p:spPr/>
        <p:txBody>
          <a:bodyPr/>
          <a:lstStyle/>
          <a:p>
            <a:r>
              <a:rPr lang="en-US" altLang="zh-CN"/>
              <a:t>6.1.3   </a:t>
            </a:r>
            <a:r>
              <a:rPr lang="zh-CN" altLang="en-US"/>
              <a:t>树的表示法</a:t>
            </a:r>
          </a:p>
        </p:txBody>
      </p:sp>
      <p:sp>
        <p:nvSpPr>
          <p:cNvPr id="17411" name="内容占位符 2">
            <a:extLst>
              <a:ext uri="{FF2B5EF4-FFF2-40B4-BE49-F238E27FC236}">
                <a16:creationId xmlns:a16="http://schemas.microsoft.com/office/drawing/2014/main" id="{9DD8AC18-578D-4B01-8B59-AF9B33A278C1}"/>
              </a:ext>
            </a:extLst>
          </p:cNvPr>
          <p:cNvSpPr>
            <a:spLocks noGrp="1"/>
          </p:cNvSpPr>
          <p:nvPr>
            <p:ph idx="1"/>
          </p:nvPr>
        </p:nvSpPr>
        <p:spPr>
          <a:xfrm>
            <a:off x="642938" y="1989138"/>
            <a:ext cx="3786187" cy="4868862"/>
          </a:xfrm>
        </p:spPr>
        <p:txBody>
          <a:bodyPr/>
          <a:lstStyle/>
          <a:p>
            <a:pPr eaLnBrk="1" hangingPunct="1">
              <a:lnSpc>
                <a:spcPct val="80000"/>
              </a:lnSpc>
              <a:buFont typeface="Arial" panose="020B0604020202020204" pitchFamily="34" charset="0"/>
              <a:buChar char="•"/>
            </a:pPr>
            <a:r>
              <a:rPr lang="zh-CN" altLang="en-US"/>
              <a:t>横向凹入表示法 </a:t>
            </a:r>
          </a:p>
          <a:p>
            <a:pPr lvl="1" eaLnBrk="1" hangingPunct="1">
              <a:lnSpc>
                <a:spcPct val="80000"/>
              </a:lnSpc>
              <a:buFont typeface="Wingdings" panose="05000000000000000000" pitchFamily="2" charset="2"/>
              <a:buNone/>
            </a:pPr>
            <a:r>
              <a:rPr lang="en-US" altLang="zh-CN"/>
              <a:t>A</a:t>
            </a:r>
          </a:p>
          <a:p>
            <a:pPr lvl="1" eaLnBrk="1" hangingPunct="1">
              <a:lnSpc>
                <a:spcPct val="80000"/>
              </a:lnSpc>
              <a:buFont typeface="Wingdings" panose="05000000000000000000" pitchFamily="2" charset="2"/>
              <a:buNone/>
            </a:pPr>
            <a:r>
              <a:rPr lang="en-US" altLang="zh-CN"/>
              <a:t>	B</a:t>
            </a:r>
          </a:p>
          <a:p>
            <a:pPr lvl="1" eaLnBrk="1" hangingPunct="1">
              <a:lnSpc>
                <a:spcPct val="80000"/>
              </a:lnSpc>
              <a:buFont typeface="Wingdings" panose="05000000000000000000" pitchFamily="2" charset="2"/>
              <a:buNone/>
            </a:pPr>
            <a:r>
              <a:rPr lang="en-US" altLang="zh-CN"/>
              <a:t>		E</a:t>
            </a:r>
          </a:p>
          <a:p>
            <a:pPr lvl="1" eaLnBrk="1" hangingPunct="1">
              <a:lnSpc>
                <a:spcPct val="80000"/>
              </a:lnSpc>
              <a:buFont typeface="Wingdings" panose="05000000000000000000" pitchFamily="2" charset="2"/>
              <a:buNone/>
            </a:pPr>
            <a:r>
              <a:rPr lang="en-US" altLang="zh-CN"/>
              <a:t>		F</a:t>
            </a:r>
          </a:p>
          <a:p>
            <a:pPr lvl="1" eaLnBrk="1" hangingPunct="1">
              <a:lnSpc>
                <a:spcPct val="80000"/>
              </a:lnSpc>
              <a:buFont typeface="Wingdings" panose="05000000000000000000" pitchFamily="2" charset="2"/>
              <a:buNone/>
            </a:pPr>
            <a:r>
              <a:rPr lang="en-US" altLang="zh-CN"/>
              <a:t>	C</a:t>
            </a:r>
          </a:p>
          <a:p>
            <a:pPr lvl="1" eaLnBrk="1" hangingPunct="1">
              <a:lnSpc>
                <a:spcPct val="80000"/>
              </a:lnSpc>
              <a:buFont typeface="Wingdings" panose="05000000000000000000" pitchFamily="2" charset="2"/>
              <a:buNone/>
            </a:pPr>
            <a:r>
              <a:rPr lang="en-US" altLang="zh-CN"/>
              <a:t>		G</a:t>
            </a:r>
          </a:p>
          <a:p>
            <a:pPr lvl="1" eaLnBrk="1" hangingPunct="1">
              <a:lnSpc>
                <a:spcPct val="80000"/>
              </a:lnSpc>
              <a:buFont typeface="Wingdings" panose="05000000000000000000" pitchFamily="2" charset="2"/>
              <a:buNone/>
            </a:pPr>
            <a:r>
              <a:rPr lang="en-US" altLang="zh-CN"/>
              <a:t>	D</a:t>
            </a:r>
          </a:p>
          <a:p>
            <a:pPr lvl="1" eaLnBrk="1" hangingPunct="1">
              <a:lnSpc>
                <a:spcPct val="80000"/>
              </a:lnSpc>
              <a:buFont typeface="Wingdings" panose="05000000000000000000" pitchFamily="2" charset="2"/>
              <a:buNone/>
            </a:pPr>
            <a:r>
              <a:rPr lang="en-US" altLang="zh-CN"/>
              <a:t>		H</a:t>
            </a:r>
          </a:p>
          <a:p>
            <a:pPr lvl="1" eaLnBrk="1" hangingPunct="1">
              <a:lnSpc>
                <a:spcPct val="80000"/>
              </a:lnSpc>
              <a:buFont typeface="Wingdings" panose="05000000000000000000" pitchFamily="2" charset="2"/>
              <a:buNone/>
            </a:pPr>
            <a:r>
              <a:rPr lang="en-US" altLang="zh-CN"/>
              <a:t>		I</a:t>
            </a:r>
          </a:p>
          <a:p>
            <a:pPr lvl="1" eaLnBrk="1" hangingPunct="1">
              <a:lnSpc>
                <a:spcPct val="80000"/>
              </a:lnSpc>
              <a:buFont typeface="Wingdings" panose="05000000000000000000" pitchFamily="2" charset="2"/>
              <a:buNone/>
            </a:pPr>
            <a:r>
              <a:rPr lang="en-US" altLang="zh-CN"/>
              <a:t>		J</a:t>
            </a:r>
            <a:endParaRPr lang="zh-CN" altLang="en-US"/>
          </a:p>
          <a:p>
            <a:endParaRPr lang="zh-CN" altLang="en-US" sz="4000"/>
          </a:p>
        </p:txBody>
      </p:sp>
      <p:pic>
        <p:nvPicPr>
          <p:cNvPr id="5" name="Picture 2">
            <a:extLst>
              <a:ext uri="{FF2B5EF4-FFF2-40B4-BE49-F238E27FC236}">
                <a16:creationId xmlns:a16="http://schemas.microsoft.com/office/drawing/2014/main" id="{18807BAD-1502-4104-B011-5DD692539E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2923381"/>
            <a:ext cx="4713287"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右箭头 5">
            <a:extLst>
              <a:ext uri="{FF2B5EF4-FFF2-40B4-BE49-F238E27FC236}">
                <a16:creationId xmlns:a16="http://schemas.microsoft.com/office/drawing/2014/main" id="{A8C0FD73-75D0-4EC0-88E3-2EF720EE6A6B}"/>
              </a:ext>
            </a:extLst>
          </p:cNvPr>
          <p:cNvSpPr/>
          <p:nvPr/>
        </p:nvSpPr>
        <p:spPr>
          <a:xfrm>
            <a:off x="3347864" y="4000499"/>
            <a:ext cx="500062" cy="4286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灯片编号占位符 1">
            <a:extLst>
              <a:ext uri="{FF2B5EF4-FFF2-40B4-BE49-F238E27FC236}">
                <a16:creationId xmlns:a16="http://schemas.microsoft.com/office/drawing/2014/main" id="{B1E1F5C0-7712-40A0-98F5-D1D5F2D51332}"/>
              </a:ext>
            </a:extLst>
          </p:cNvPr>
          <p:cNvSpPr>
            <a:spLocks noGrp="1"/>
          </p:cNvSpPr>
          <p:nvPr>
            <p:ph type="sldNum" sz="quarter" idx="12"/>
          </p:nvPr>
        </p:nvSpPr>
        <p:spPr/>
        <p:txBody>
          <a:bodyPr/>
          <a:lstStyle/>
          <a:p>
            <a:fld id="{43395A8B-0B77-4D91-93A1-E00555122DC8}" type="slidenum">
              <a:rPr lang="zh-CN" altLang="en-US" smtClean="0"/>
              <a:pPr/>
              <a:t>15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标题 1">
            <a:extLst>
              <a:ext uri="{FF2B5EF4-FFF2-40B4-BE49-F238E27FC236}">
                <a16:creationId xmlns:a16="http://schemas.microsoft.com/office/drawing/2014/main" id="{0E28D45F-9314-48BF-80A6-D87B7F344B84}"/>
              </a:ext>
            </a:extLst>
          </p:cNvPr>
          <p:cNvSpPr>
            <a:spLocks noGrp="1"/>
          </p:cNvSpPr>
          <p:nvPr>
            <p:ph type="title"/>
          </p:nvPr>
        </p:nvSpPr>
        <p:spPr/>
        <p:txBody>
          <a:bodyPr/>
          <a:lstStyle/>
          <a:p>
            <a:r>
              <a:rPr lang="zh-CN" altLang="en-US"/>
              <a:t>如何构造哈夫曼树</a:t>
            </a:r>
          </a:p>
        </p:txBody>
      </p:sp>
      <p:sp>
        <p:nvSpPr>
          <p:cNvPr id="3" name="内容占位符 2">
            <a:extLst>
              <a:ext uri="{FF2B5EF4-FFF2-40B4-BE49-F238E27FC236}">
                <a16:creationId xmlns:a16="http://schemas.microsoft.com/office/drawing/2014/main" id="{ED3232B5-CDFF-4759-AC45-8FD99BCBD186}"/>
              </a:ext>
            </a:extLst>
          </p:cNvPr>
          <p:cNvSpPr>
            <a:spLocks noGrp="1"/>
          </p:cNvSpPr>
          <p:nvPr>
            <p:ph idx="1"/>
          </p:nvPr>
        </p:nvSpPr>
        <p:spPr>
          <a:xfrm>
            <a:off x="785813" y="1928813"/>
            <a:ext cx="8174037" cy="4175125"/>
          </a:xfrm>
        </p:spPr>
        <p:txBody>
          <a:bodyPr/>
          <a:lstStyle/>
          <a:p>
            <a:pPr>
              <a:buFont typeface="Wingdings" panose="05000000000000000000" pitchFamily="2" charset="2"/>
              <a:buNone/>
              <a:defRPr/>
            </a:pPr>
            <a:r>
              <a:rPr lang="en-US" altLang="zh-CN" dirty="0">
                <a:latin typeface="+mn-ea"/>
              </a:rPr>
              <a:t>3</a:t>
            </a:r>
            <a:r>
              <a:rPr lang="zh-CN" altLang="en-US" dirty="0">
                <a:latin typeface="+mn-ea"/>
              </a:rPr>
              <a:t>、</a:t>
            </a:r>
            <a:r>
              <a:rPr lang="zh-CN" altLang="en-US" dirty="0">
                <a:solidFill>
                  <a:srgbClr val="006666"/>
                </a:solidFill>
                <a:latin typeface="+mn-ea"/>
              </a:rPr>
              <a:t>从 </a:t>
            </a:r>
            <a:r>
              <a:rPr lang="en-US" altLang="zh-CN" i="1" dirty="0">
                <a:solidFill>
                  <a:srgbClr val="3366FF"/>
                </a:solidFill>
                <a:latin typeface="+mn-ea"/>
              </a:rPr>
              <a:t>F </a:t>
            </a:r>
            <a:r>
              <a:rPr lang="zh-CN" altLang="en-US" dirty="0">
                <a:solidFill>
                  <a:srgbClr val="006666"/>
                </a:solidFill>
                <a:latin typeface="+mn-ea"/>
              </a:rPr>
              <a:t>中删去这两棵树，同时加入刚生成的新树</a:t>
            </a:r>
            <a:r>
              <a:rPr lang="en-US" altLang="zh-CN" dirty="0">
                <a:solidFill>
                  <a:srgbClr val="006666"/>
                </a:solidFill>
                <a:latin typeface="+mn-ea"/>
              </a:rPr>
              <a:t>;</a:t>
            </a:r>
          </a:p>
          <a:p>
            <a:pPr>
              <a:buFont typeface="Wingdings" panose="05000000000000000000" pitchFamily="2" charset="2"/>
              <a:buNone/>
              <a:defRPr/>
            </a:pPr>
            <a:r>
              <a:rPr lang="en-US" altLang="zh-CN" dirty="0">
                <a:latin typeface="+mn-ea"/>
              </a:rPr>
              <a:t>4</a:t>
            </a:r>
            <a:r>
              <a:rPr lang="zh-CN" altLang="en-US" dirty="0">
                <a:latin typeface="+mn-ea"/>
              </a:rPr>
              <a:t>、</a:t>
            </a:r>
            <a:r>
              <a:rPr lang="zh-CN" altLang="en-US" dirty="0">
                <a:solidFill>
                  <a:srgbClr val="006666"/>
                </a:solidFill>
                <a:latin typeface="+mn-ea"/>
              </a:rPr>
              <a:t>重复</a:t>
            </a:r>
            <a:r>
              <a:rPr lang="zh-CN" altLang="en-US" dirty="0">
                <a:latin typeface="+mn-ea"/>
              </a:rPr>
              <a:t> </a:t>
            </a:r>
            <a:r>
              <a:rPr lang="en-US" altLang="zh-CN" dirty="0">
                <a:solidFill>
                  <a:srgbClr val="CC6600"/>
                </a:solidFill>
                <a:latin typeface="+mn-ea"/>
              </a:rPr>
              <a:t>2</a:t>
            </a:r>
            <a:r>
              <a:rPr lang="en-US" altLang="zh-CN" dirty="0">
                <a:latin typeface="+mn-ea"/>
              </a:rPr>
              <a:t> </a:t>
            </a:r>
            <a:r>
              <a:rPr lang="zh-CN" altLang="en-US" dirty="0">
                <a:solidFill>
                  <a:srgbClr val="006666"/>
                </a:solidFill>
                <a:latin typeface="+mn-ea"/>
              </a:rPr>
              <a:t>和</a:t>
            </a:r>
            <a:r>
              <a:rPr lang="zh-CN" altLang="en-US" dirty="0">
                <a:latin typeface="+mn-ea"/>
              </a:rPr>
              <a:t> </a:t>
            </a:r>
            <a:r>
              <a:rPr lang="en-US" altLang="zh-CN" dirty="0">
                <a:solidFill>
                  <a:srgbClr val="CC6600"/>
                </a:solidFill>
                <a:latin typeface="+mn-ea"/>
              </a:rPr>
              <a:t>3</a:t>
            </a:r>
            <a:r>
              <a:rPr lang="en-US" altLang="zh-CN" dirty="0">
                <a:latin typeface="+mn-ea"/>
              </a:rPr>
              <a:t> </a:t>
            </a:r>
            <a:r>
              <a:rPr lang="zh-CN" altLang="en-US" dirty="0">
                <a:solidFill>
                  <a:srgbClr val="006666"/>
                </a:solidFill>
                <a:latin typeface="+mn-ea"/>
              </a:rPr>
              <a:t>两步，直至 </a:t>
            </a:r>
            <a:r>
              <a:rPr lang="en-US" altLang="zh-CN" i="1" dirty="0">
                <a:solidFill>
                  <a:srgbClr val="3366FF"/>
                </a:solidFill>
                <a:latin typeface="+mn-ea"/>
              </a:rPr>
              <a:t>F</a:t>
            </a:r>
            <a:r>
              <a:rPr lang="en-US" altLang="zh-CN" i="1" dirty="0">
                <a:solidFill>
                  <a:srgbClr val="006666"/>
                </a:solidFill>
                <a:latin typeface="+mn-ea"/>
              </a:rPr>
              <a:t> </a:t>
            </a:r>
            <a:r>
              <a:rPr lang="zh-CN" altLang="en-US" dirty="0">
                <a:solidFill>
                  <a:srgbClr val="006666"/>
                </a:solidFill>
                <a:latin typeface="+mn-ea"/>
              </a:rPr>
              <a:t>中只含一棵树为止。</a:t>
            </a:r>
            <a:endParaRPr lang="en-US" altLang="zh-CN" dirty="0">
              <a:solidFill>
                <a:srgbClr val="006666"/>
              </a:solidFill>
              <a:latin typeface="+mn-ea"/>
            </a:endParaRPr>
          </a:p>
          <a:p>
            <a:pPr>
              <a:buFont typeface="Wingdings" panose="05000000000000000000" pitchFamily="2" charset="2"/>
              <a:buNone/>
              <a:defRPr/>
            </a:pPr>
            <a:endParaRPr lang="zh-CN" altLang="en-US" dirty="0"/>
          </a:p>
        </p:txBody>
      </p:sp>
      <p:sp>
        <p:nvSpPr>
          <p:cNvPr id="2" name="灯片编号占位符 1">
            <a:extLst>
              <a:ext uri="{FF2B5EF4-FFF2-40B4-BE49-F238E27FC236}">
                <a16:creationId xmlns:a16="http://schemas.microsoft.com/office/drawing/2014/main" id="{8927B770-EFD2-4BFA-9503-409401BDDF65}"/>
              </a:ext>
            </a:extLst>
          </p:cNvPr>
          <p:cNvSpPr>
            <a:spLocks noGrp="1"/>
          </p:cNvSpPr>
          <p:nvPr>
            <p:ph type="sldNum" sz="quarter" idx="12"/>
          </p:nvPr>
        </p:nvSpPr>
        <p:spPr/>
        <p:txBody>
          <a:bodyPr/>
          <a:lstStyle/>
          <a:p>
            <a:fld id="{43395A8B-0B77-4D91-93A1-E00555122DC8}" type="slidenum">
              <a:rPr lang="zh-CN" altLang="en-US" smtClean="0"/>
              <a:pPr/>
              <a:t>150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Oval 2">
            <a:extLst>
              <a:ext uri="{FF2B5EF4-FFF2-40B4-BE49-F238E27FC236}">
                <a16:creationId xmlns:a16="http://schemas.microsoft.com/office/drawing/2014/main" id="{D76B2121-5A7F-4DD0-98C9-9E492CE49C07}"/>
              </a:ext>
            </a:extLst>
          </p:cNvPr>
          <p:cNvSpPr>
            <a:spLocks noChangeArrowheads="1"/>
          </p:cNvSpPr>
          <p:nvPr/>
        </p:nvSpPr>
        <p:spPr bwMode="auto">
          <a:xfrm>
            <a:off x="3657600" y="1143000"/>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solidFill>
                  <a:srgbClr val="990000"/>
                </a:solidFill>
              </a:rPr>
              <a:t>9</a:t>
            </a:r>
            <a:endParaRPr lang="en-US" altLang="zh-CN"/>
          </a:p>
        </p:txBody>
      </p:sp>
      <p:sp>
        <p:nvSpPr>
          <p:cNvPr id="199684" name="Text Box 4">
            <a:extLst>
              <a:ext uri="{FF2B5EF4-FFF2-40B4-BE49-F238E27FC236}">
                <a16:creationId xmlns:a16="http://schemas.microsoft.com/office/drawing/2014/main" id="{13A17F45-802C-40D5-BE01-3CF7FBA7C9DB}"/>
              </a:ext>
            </a:extLst>
          </p:cNvPr>
          <p:cNvSpPr txBox="1">
            <a:spLocks noChangeArrowheads="1"/>
          </p:cNvSpPr>
          <p:nvPr/>
        </p:nvSpPr>
        <p:spPr bwMode="auto">
          <a:xfrm>
            <a:off x="228600" y="180975"/>
            <a:ext cx="6648450" cy="523875"/>
          </a:xfrm>
          <a:prstGeom prst="rect">
            <a:avLst/>
          </a:prstGeom>
          <a:noFill/>
          <a:ln w="12700" cap="sq">
            <a:noFill/>
            <a:miter lim="800000"/>
            <a:headEnd type="none" w="sm" len="sm"/>
            <a:tailEnd type="none" w="sm" len="sm"/>
          </a:ln>
          <a:effectLst/>
        </p:spPr>
        <p:txBody>
          <a:bodyPr wrap="none">
            <a:spAutoFit/>
          </a:bodyPr>
          <a:lstStyle/>
          <a:p>
            <a:pPr>
              <a:defRPr/>
            </a:pPr>
            <a:r>
              <a:rPr lang="zh-CN" altLang="en-US" sz="2800" b="1" dirty="0">
                <a:solidFill>
                  <a:srgbClr val="990000"/>
                </a:solidFill>
                <a:latin typeface="+mn-ea"/>
                <a:ea typeface="+mn-ea"/>
              </a:rPr>
              <a:t>再例如</a:t>
            </a:r>
            <a:r>
              <a:rPr lang="en-US" altLang="zh-CN" sz="2800" b="1" dirty="0">
                <a:solidFill>
                  <a:srgbClr val="990000"/>
                </a:solidFill>
                <a:latin typeface="+mn-ea"/>
                <a:ea typeface="+mn-ea"/>
              </a:rPr>
              <a:t>: </a:t>
            </a:r>
            <a:r>
              <a:rPr lang="zh-CN" altLang="en-US" sz="2800" b="1" dirty="0">
                <a:solidFill>
                  <a:srgbClr val="990000"/>
                </a:solidFill>
                <a:latin typeface="+mn-ea"/>
                <a:ea typeface="+mn-ea"/>
              </a:rPr>
              <a:t>已知权值 </a:t>
            </a:r>
            <a:r>
              <a:rPr lang="en-US" altLang="zh-CN" sz="2800" b="1" dirty="0">
                <a:solidFill>
                  <a:srgbClr val="990000"/>
                </a:solidFill>
                <a:latin typeface="+mn-ea"/>
                <a:ea typeface="+mn-ea"/>
              </a:rPr>
              <a:t>W={ 5, 6, 2, 9, 7 }</a:t>
            </a:r>
            <a:endParaRPr lang="en-US" altLang="zh-CN" sz="2800" b="1" dirty="0">
              <a:latin typeface="+mn-ea"/>
              <a:ea typeface="+mn-ea"/>
            </a:endParaRPr>
          </a:p>
        </p:txBody>
      </p:sp>
      <p:sp>
        <p:nvSpPr>
          <p:cNvPr id="199685" name="Oval 5">
            <a:extLst>
              <a:ext uri="{FF2B5EF4-FFF2-40B4-BE49-F238E27FC236}">
                <a16:creationId xmlns:a16="http://schemas.microsoft.com/office/drawing/2014/main" id="{F0425946-E9F8-4E4A-A46D-B40B47C18E32}"/>
              </a:ext>
            </a:extLst>
          </p:cNvPr>
          <p:cNvSpPr>
            <a:spLocks noChangeArrowheads="1"/>
          </p:cNvSpPr>
          <p:nvPr/>
        </p:nvSpPr>
        <p:spPr bwMode="auto">
          <a:xfrm>
            <a:off x="838200" y="1143000"/>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solidFill>
                  <a:srgbClr val="990000"/>
                </a:solidFill>
              </a:rPr>
              <a:t>5</a:t>
            </a:r>
            <a:endParaRPr lang="en-US" altLang="zh-CN"/>
          </a:p>
        </p:txBody>
      </p:sp>
      <p:sp>
        <p:nvSpPr>
          <p:cNvPr id="199686" name="Oval 6">
            <a:extLst>
              <a:ext uri="{FF2B5EF4-FFF2-40B4-BE49-F238E27FC236}">
                <a16:creationId xmlns:a16="http://schemas.microsoft.com/office/drawing/2014/main" id="{9B5B48B4-BD44-4C82-9340-BC6F4925F37F}"/>
              </a:ext>
            </a:extLst>
          </p:cNvPr>
          <p:cNvSpPr>
            <a:spLocks noChangeArrowheads="1"/>
          </p:cNvSpPr>
          <p:nvPr/>
        </p:nvSpPr>
        <p:spPr bwMode="auto">
          <a:xfrm>
            <a:off x="1752600" y="1143000"/>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solidFill>
                  <a:srgbClr val="990000"/>
                </a:solidFill>
              </a:rPr>
              <a:t>6</a:t>
            </a:r>
            <a:endParaRPr lang="en-US" altLang="zh-CN"/>
          </a:p>
        </p:txBody>
      </p:sp>
      <p:sp>
        <p:nvSpPr>
          <p:cNvPr id="199687" name="Oval 7">
            <a:extLst>
              <a:ext uri="{FF2B5EF4-FFF2-40B4-BE49-F238E27FC236}">
                <a16:creationId xmlns:a16="http://schemas.microsoft.com/office/drawing/2014/main" id="{7CB71D33-8125-4CBD-86A3-E46B9AAFAD3D}"/>
              </a:ext>
            </a:extLst>
          </p:cNvPr>
          <p:cNvSpPr>
            <a:spLocks noChangeArrowheads="1"/>
          </p:cNvSpPr>
          <p:nvPr/>
        </p:nvSpPr>
        <p:spPr bwMode="auto">
          <a:xfrm>
            <a:off x="2667000" y="1143000"/>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solidFill>
                  <a:srgbClr val="990000"/>
                </a:solidFill>
              </a:rPr>
              <a:t>2</a:t>
            </a:r>
            <a:endParaRPr lang="en-US" altLang="zh-CN"/>
          </a:p>
        </p:txBody>
      </p:sp>
      <p:sp>
        <p:nvSpPr>
          <p:cNvPr id="199688" name="Oval 8">
            <a:extLst>
              <a:ext uri="{FF2B5EF4-FFF2-40B4-BE49-F238E27FC236}">
                <a16:creationId xmlns:a16="http://schemas.microsoft.com/office/drawing/2014/main" id="{7F6CAA8D-D05C-4220-86DA-6F779983A7AA}"/>
              </a:ext>
            </a:extLst>
          </p:cNvPr>
          <p:cNvSpPr>
            <a:spLocks noChangeArrowheads="1"/>
          </p:cNvSpPr>
          <p:nvPr/>
        </p:nvSpPr>
        <p:spPr bwMode="auto">
          <a:xfrm>
            <a:off x="4572000" y="1143000"/>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solidFill>
                  <a:srgbClr val="990000"/>
                </a:solidFill>
              </a:rPr>
              <a:t>7</a:t>
            </a:r>
            <a:endParaRPr lang="en-US" altLang="zh-CN"/>
          </a:p>
        </p:txBody>
      </p:sp>
      <p:sp>
        <p:nvSpPr>
          <p:cNvPr id="199689" name="Oval 9">
            <a:extLst>
              <a:ext uri="{FF2B5EF4-FFF2-40B4-BE49-F238E27FC236}">
                <a16:creationId xmlns:a16="http://schemas.microsoft.com/office/drawing/2014/main" id="{0CF0BD18-808D-41D5-9305-31FF6ADCB6DA}"/>
              </a:ext>
            </a:extLst>
          </p:cNvPr>
          <p:cNvSpPr>
            <a:spLocks noChangeArrowheads="1"/>
          </p:cNvSpPr>
          <p:nvPr/>
        </p:nvSpPr>
        <p:spPr bwMode="auto">
          <a:xfrm>
            <a:off x="3581400" y="3352800"/>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dirty="0">
                <a:solidFill>
                  <a:srgbClr val="990000"/>
                </a:solidFill>
              </a:rPr>
              <a:t>2</a:t>
            </a:r>
            <a:endParaRPr lang="en-US" altLang="zh-CN" dirty="0"/>
          </a:p>
        </p:txBody>
      </p:sp>
      <p:sp>
        <p:nvSpPr>
          <p:cNvPr id="199690" name="Oval 10">
            <a:extLst>
              <a:ext uri="{FF2B5EF4-FFF2-40B4-BE49-F238E27FC236}">
                <a16:creationId xmlns:a16="http://schemas.microsoft.com/office/drawing/2014/main" id="{9A007274-88FD-456A-B9EE-9C7999DDE02A}"/>
              </a:ext>
            </a:extLst>
          </p:cNvPr>
          <p:cNvSpPr>
            <a:spLocks noChangeArrowheads="1"/>
          </p:cNvSpPr>
          <p:nvPr/>
        </p:nvSpPr>
        <p:spPr bwMode="auto">
          <a:xfrm>
            <a:off x="4800600" y="3352800"/>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dirty="0">
                <a:solidFill>
                  <a:srgbClr val="990000"/>
                </a:solidFill>
              </a:rPr>
              <a:t>5</a:t>
            </a:r>
            <a:endParaRPr lang="en-US" altLang="zh-CN" dirty="0"/>
          </a:p>
        </p:txBody>
      </p:sp>
      <p:sp>
        <p:nvSpPr>
          <p:cNvPr id="199691" name="Line 11">
            <a:extLst>
              <a:ext uri="{FF2B5EF4-FFF2-40B4-BE49-F238E27FC236}">
                <a16:creationId xmlns:a16="http://schemas.microsoft.com/office/drawing/2014/main" id="{6AC4BE3C-BA3A-4042-91AC-698FFD606219}"/>
              </a:ext>
            </a:extLst>
          </p:cNvPr>
          <p:cNvSpPr>
            <a:spLocks noChangeShapeType="1"/>
          </p:cNvSpPr>
          <p:nvPr/>
        </p:nvSpPr>
        <p:spPr bwMode="auto">
          <a:xfrm flipH="1">
            <a:off x="3886200" y="3124200"/>
            <a:ext cx="381000" cy="228600"/>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9692" name="Line 12">
            <a:extLst>
              <a:ext uri="{FF2B5EF4-FFF2-40B4-BE49-F238E27FC236}">
                <a16:creationId xmlns:a16="http://schemas.microsoft.com/office/drawing/2014/main" id="{6ADEE2D3-6BC9-4F20-886E-F48E6FC38B97}"/>
              </a:ext>
            </a:extLst>
          </p:cNvPr>
          <p:cNvSpPr>
            <a:spLocks noChangeShapeType="1"/>
          </p:cNvSpPr>
          <p:nvPr/>
        </p:nvSpPr>
        <p:spPr bwMode="auto">
          <a:xfrm>
            <a:off x="4724400" y="3124200"/>
            <a:ext cx="381000" cy="228600"/>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9693" name="Text Box 13">
            <a:extLst>
              <a:ext uri="{FF2B5EF4-FFF2-40B4-BE49-F238E27FC236}">
                <a16:creationId xmlns:a16="http://schemas.microsoft.com/office/drawing/2014/main" id="{B21F3BDD-75FF-4672-AFD8-03703F9ACC35}"/>
              </a:ext>
            </a:extLst>
          </p:cNvPr>
          <p:cNvSpPr txBox="1">
            <a:spLocks noChangeArrowheads="1"/>
          </p:cNvSpPr>
          <p:nvPr/>
        </p:nvSpPr>
        <p:spPr bwMode="auto">
          <a:xfrm>
            <a:off x="4251325" y="2438400"/>
            <a:ext cx="549275" cy="666750"/>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FF3300"/>
                </a:solidFill>
              </a:rPr>
              <a:t>7</a:t>
            </a:r>
            <a:endParaRPr lang="en-US" altLang="zh-CN"/>
          </a:p>
        </p:txBody>
      </p:sp>
      <p:sp>
        <p:nvSpPr>
          <p:cNvPr id="199694" name="Oval 14">
            <a:extLst>
              <a:ext uri="{FF2B5EF4-FFF2-40B4-BE49-F238E27FC236}">
                <a16:creationId xmlns:a16="http://schemas.microsoft.com/office/drawing/2014/main" id="{0261474D-A2B8-4AE0-BA0E-38090771740D}"/>
              </a:ext>
            </a:extLst>
          </p:cNvPr>
          <p:cNvSpPr>
            <a:spLocks noChangeArrowheads="1"/>
          </p:cNvSpPr>
          <p:nvPr/>
        </p:nvSpPr>
        <p:spPr bwMode="auto">
          <a:xfrm>
            <a:off x="914400" y="2438400"/>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solidFill>
                  <a:srgbClr val="990000"/>
                </a:solidFill>
              </a:rPr>
              <a:t>6</a:t>
            </a:r>
            <a:endParaRPr lang="en-US" altLang="zh-CN"/>
          </a:p>
        </p:txBody>
      </p:sp>
      <p:sp>
        <p:nvSpPr>
          <p:cNvPr id="199695" name="Oval 15">
            <a:extLst>
              <a:ext uri="{FF2B5EF4-FFF2-40B4-BE49-F238E27FC236}">
                <a16:creationId xmlns:a16="http://schemas.microsoft.com/office/drawing/2014/main" id="{1B6581D1-F465-4A34-8878-085AC4881D8A}"/>
              </a:ext>
            </a:extLst>
          </p:cNvPr>
          <p:cNvSpPr>
            <a:spLocks noChangeArrowheads="1"/>
          </p:cNvSpPr>
          <p:nvPr/>
        </p:nvSpPr>
        <p:spPr bwMode="auto">
          <a:xfrm>
            <a:off x="1828800" y="2438400"/>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solidFill>
                  <a:srgbClr val="990000"/>
                </a:solidFill>
              </a:rPr>
              <a:t>9</a:t>
            </a:r>
            <a:endParaRPr lang="en-US" altLang="zh-CN"/>
          </a:p>
        </p:txBody>
      </p:sp>
      <p:sp>
        <p:nvSpPr>
          <p:cNvPr id="199696" name="Oval 16">
            <a:extLst>
              <a:ext uri="{FF2B5EF4-FFF2-40B4-BE49-F238E27FC236}">
                <a16:creationId xmlns:a16="http://schemas.microsoft.com/office/drawing/2014/main" id="{69408367-3710-425A-9438-AC5A6D5D4034}"/>
              </a:ext>
            </a:extLst>
          </p:cNvPr>
          <p:cNvSpPr>
            <a:spLocks noChangeArrowheads="1"/>
          </p:cNvSpPr>
          <p:nvPr/>
        </p:nvSpPr>
        <p:spPr bwMode="auto">
          <a:xfrm>
            <a:off x="2743200" y="2438400"/>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solidFill>
                  <a:srgbClr val="990000"/>
                </a:solidFill>
              </a:rPr>
              <a:t>7</a:t>
            </a:r>
            <a:endParaRPr lang="en-US" altLang="zh-CN"/>
          </a:p>
        </p:txBody>
      </p:sp>
      <p:sp>
        <p:nvSpPr>
          <p:cNvPr id="199697" name="Oval 17">
            <a:extLst>
              <a:ext uri="{FF2B5EF4-FFF2-40B4-BE49-F238E27FC236}">
                <a16:creationId xmlns:a16="http://schemas.microsoft.com/office/drawing/2014/main" id="{F7F28CB6-A317-4EC4-BBEE-28BC08A9B72F}"/>
              </a:ext>
            </a:extLst>
          </p:cNvPr>
          <p:cNvSpPr>
            <a:spLocks noChangeArrowheads="1"/>
          </p:cNvSpPr>
          <p:nvPr/>
        </p:nvSpPr>
        <p:spPr bwMode="auto">
          <a:xfrm>
            <a:off x="4114800" y="5334000"/>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solidFill>
                  <a:srgbClr val="990000"/>
                </a:solidFill>
              </a:rPr>
              <a:t>6</a:t>
            </a:r>
            <a:endParaRPr lang="en-US" altLang="zh-CN"/>
          </a:p>
        </p:txBody>
      </p:sp>
      <p:sp>
        <p:nvSpPr>
          <p:cNvPr id="199698" name="Oval 18">
            <a:extLst>
              <a:ext uri="{FF2B5EF4-FFF2-40B4-BE49-F238E27FC236}">
                <a16:creationId xmlns:a16="http://schemas.microsoft.com/office/drawing/2014/main" id="{E0B5FBCC-EA07-448B-B589-33792F441730}"/>
              </a:ext>
            </a:extLst>
          </p:cNvPr>
          <p:cNvSpPr>
            <a:spLocks noChangeArrowheads="1"/>
          </p:cNvSpPr>
          <p:nvPr/>
        </p:nvSpPr>
        <p:spPr bwMode="auto">
          <a:xfrm>
            <a:off x="5181600" y="5334000"/>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solidFill>
                  <a:srgbClr val="990000"/>
                </a:solidFill>
              </a:rPr>
              <a:t>7</a:t>
            </a:r>
            <a:endParaRPr lang="en-US" altLang="zh-CN"/>
          </a:p>
        </p:txBody>
      </p:sp>
      <p:sp>
        <p:nvSpPr>
          <p:cNvPr id="199699" name="Text Box 19">
            <a:extLst>
              <a:ext uri="{FF2B5EF4-FFF2-40B4-BE49-F238E27FC236}">
                <a16:creationId xmlns:a16="http://schemas.microsoft.com/office/drawing/2014/main" id="{CF3F4A7F-2420-4880-A714-278396D9551F}"/>
              </a:ext>
            </a:extLst>
          </p:cNvPr>
          <p:cNvSpPr txBox="1">
            <a:spLocks noChangeArrowheads="1"/>
          </p:cNvSpPr>
          <p:nvPr/>
        </p:nvSpPr>
        <p:spPr bwMode="auto">
          <a:xfrm>
            <a:off x="4648200" y="4419600"/>
            <a:ext cx="685800" cy="666750"/>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FF3300"/>
                </a:solidFill>
              </a:rPr>
              <a:t>13</a:t>
            </a:r>
            <a:endParaRPr lang="en-US" altLang="zh-CN"/>
          </a:p>
        </p:txBody>
      </p:sp>
      <p:sp>
        <p:nvSpPr>
          <p:cNvPr id="199700" name="Line 20">
            <a:extLst>
              <a:ext uri="{FF2B5EF4-FFF2-40B4-BE49-F238E27FC236}">
                <a16:creationId xmlns:a16="http://schemas.microsoft.com/office/drawing/2014/main" id="{D097A582-2398-403A-A0B2-F803BAE303A7}"/>
              </a:ext>
            </a:extLst>
          </p:cNvPr>
          <p:cNvSpPr>
            <a:spLocks noChangeShapeType="1"/>
          </p:cNvSpPr>
          <p:nvPr/>
        </p:nvSpPr>
        <p:spPr bwMode="auto">
          <a:xfrm flipH="1">
            <a:off x="4419600" y="5029200"/>
            <a:ext cx="228600" cy="304800"/>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9701" name="Line 21">
            <a:extLst>
              <a:ext uri="{FF2B5EF4-FFF2-40B4-BE49-F238E27FC236}">
                <a16:creationId xmlns:a16="http://schemas.microsoft.com/office/drawing/2014/main" id="{D50BD9DD-F2EE-41C1-86D2-ACE4F52BB66F}"/>
              </a:ext>
            </a:extLst>
          </p:cNvPr>
          <p:cNvSpPr>
            <a:spLocks noChangeShapeType="1"/>
          </p:cNvSpPr>
          <p:nvPr/>
        </p:nvSpPr>
        <p:spPr bwMode="auto">
          <a:xfrm>
            <a:off x="5334000" y="5105400"/>
            <a:ext cx="152400" cy="228600"/>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9702" name="Oval 22">
            <a:extLst>
              <a:ext uri="{FF2B5EF4-FFF2-40B4-BE49-F238E27FC236}">
                <a16:creationId xmlns:a16="http://schemas.microsoft.com/office/drawing/2014/main" id="{E3FD5441-C19E-4AFD-B07F-F4B7F2FF8EDD}"/>
              </a:ext>
            </a:extLst>
          </p:cNvPr>
          <p:cNvSpPr>
            <a:spLocks noChangeArrowheads="1"/>
          </p:cNvSpPr>
          <p:nvPr/>
        </p:nvSpPr>
        <p:spPr bwMode="auto">
          <a:xfrm>
            <a:off x="990600" y="4419600"/>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solidFill>
                  <a:srgbClr val="990000"/>
                </a:solidFill>
              </a:rPr>
              <a:t>9</a:t>
            </a:r>
            <a:endParaRPr lang="en-US" altLang="zh-CN"/>
          </a:p>
        </p:txBody>
      </p:sp>
      <p:grpSp>
        <p:nvGrpSpPr>
          <p:cNvPr id="2" name="Group 28">
            <a:extLst>
              <a:ext uri="{FF2B5EF4-FFF2-40B4-BE49-F238E27FC236}">
                <a16:creationId xmlns:a16="http://schemas.microsoft.com/office/drawing/2014/main" id="{CFAD1D2F-A07C-455E-B255-EB2194DA68EE}"/>
              </a:ext>
            </a:extLst>
          </p:cNvPr>
          <p:cNvGrpSpPr>
            <a:grpSpLocks/>
          </p:cNvGrpSpPr>
          <p:nvPr/>
        </p:nvGrpSpPr>
        <p:grpSpPr bwMode="auto">
          <a:xfrm>
            <a:off x="1752600" y="4419600"/>
            <a:ext cx="1828800" cy="1447800"/>
            <a:chOff x="1104" y="2784"/>
            <a:chExt cx="1152" cy="912"/>
          </a:xfrm>
        </p:grpSpPr>
        <p:sp>
          <p:nvSpPr>
            <p:cNvPr id="132119" name="Oval 23">
              <a:extLst>
                <a:ext uri="{FF2B5EF4-FFF2-40B4-BE49-F238E27FC236}">
                  <a16:creationId xmlns:a16="http://schemas.microsoft.com/office/drawing/2014/main" id="{F432EAF4-9C29-4F1B-B44C-95E265639FF9}"/>
                </a:ext>
              </a:extLst>
            </p:cNvPr>
            <p:cNvSpPr>
              <a:spLocks noChangeArrowheads="1"/>
            </p:cNvSpPr>
            <p:nvPr/>
          </p:nvSpPr>
          <p:spPr bwMode="auto">
            <a:xfrm>
              <a:off x="1104" y="3360"/>
              <a:ext cx="384" cy="336"/>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dirty="0">
                  <a:solidFill>
                    <a:srgbClr val="990000"/>
                  </a:solidFill>
                </a:rPr>
                <a:t>2</a:t>
              </a:r>
              <a:endParaRPr lang="en-US" altLang="zh-CN" dirty="0"/>
            </a:p>
          </p:txBody>
        </p:sp>
        <p:sp>
          <p:nvSpPr>
            <p:cNvPr id="132120" name="Oval 24">
              <a:extLst>
                <a:ext uri="{FF2B5EF4-FFF2-40B4-BE49-F238E27FC236}">
                  <a16:creationId xmlns:a16="http://schemas.microsoft.com/office/drawing/2014/main" id="{E69047EF-2A15-4800-891B-907FF5B465C8}"/>
                </a:ext>
              </a:extLst>
            </p:cNvPr>
            <p:cNvSpPr>
              <a:spLocks noChangeArrowheads="1"/>
            </p:cNvSpPr>
            <p:nvPr/>
          </p:nvSpPr>
          <p:spPr bwMode="auto">
            <a:xfrm>
              <a:off x="1872" y="3360"/>
              <a:ext cx="384" cy="336"/>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dirty="0">
                  <a:solidFill>
                    <a:srgbClr val="990000"/>
                  </a:solidFill>
                </a:rPr>
                <a:t>5</a:t>
              </a:r>
              <a:endParaRPr lang="en-US" altLang="zh-CN" dirty="0"/>
            </a:p>
          </p:txBody>
        </p:sp>
        <p:sp>
          <p:nvSpPr>
            <p:cNvPr id="132121" name="Line 25">
              <a:extLst>
                <a:ext uri="{FF2B5EF4-FFF2-40B4-BE49-F238E27FC236}">
                  <a16:creationId xmlns:a16="http://schemas.microsoft.com/office/drawing/2014/main" id="{271BA035-8A20-4FA2-918B-4D51EE81F560}"/>
                </a:ext>
              </a:extLst>
            </p:cNvPr>
            <p:cNvSpPr>
              <a:spLocks noChangeShapeType="1"/>
            </p:cNvSpPr>
            <p:nvPr/>
          </p:nvSpPr>
          <p:spPr bwMode="auto">
            <a:xfrm flipH="1">
              <a:off x="1296" y="3216"/>
              <a:ext cx="240" cy="144"/>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22" name="Line 26">
              <a:extLst>
                <a:ext uri="{FF2B5EF4-FFF2-40B4-BE49-F238E27FC236}">
                  <a16:creationId xmlns:a16="http://schemas.microsoft.com/office/drawing/2014/main" id="{B51BE6F4-B5B9-40E2-B533-13416CB6A4BA}"/>
                </a:ext>
              </a:extLst>
            </p:cNvPr>
            <p:cNvSpPr>
              <a:spLocks noChangeShapeType="1"/>
            </p:cNvSpPr>
            <p:nvPr/>
          </p:nvSpPr>
          <p:spPr bwMode="auto">
            <a:xfrm>
              <a:off x="1824" y="3216"/>
              <a:ext cx="240" cy="144"/>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23" name="Text Box 27">
              <a:extLst>
                <a:ext uri="{FF2B5EF4-FFF2-40B4-BE49-F238E27FC236}">
                  <a16:creationId xmlns:a16="http://schemas.microsoft.com/office/drawing/2014/main" id="{7AE9DABE-B608-4001-98EA-A629F8C87147}"/>
                </a:ext>
              </a:extLst>
            </p:cNvPr>
            <p:cNvSpPr txBox="1">
              <a:spLocks noChangeArrowheads="1"/>
            </p:cNvSpPr>
            <p:nvPr/>
          </p:nvSpPr>
          <p:spPr bwMode="auto">
            <a:xfrm>
              <a:off x="1526" y="2784"/>
              <a:ext cx="346" cy="420"/>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FF3300"/>
                  </a:solidFill>
                </a:rPr>
                <a:t>7</a:t>
              </a:r>
              <a:endParaRPr lang="en-US" altLang="zh-CN"/>
            </a:p>
          </p:txBody>
        </p:sp>
      </p:grpSp>
      <p:sp>
        <p:nvSpPr>
          <p:cNvPr id="3" name="灯片编号占位符 2">
            <a:extLst>
              <a:ext uri="{FF2B5EF4-FFF2-40B4-BE49-F238E27FC236}">
                <a16:creationId xmlns:a16="http://schemas.microsoft.com/office/drawing/2014/main" id="{099EFAF7-6B14-4ABB-BED6-0D1CF5B2B10F}"/>
              </a:ext>
            </a:extLst>
          </p:cNvPr>
          <p:cNvSpPr>
            <a:spLocks noGrp="1"/>
          </p:cNvSpPr>
          <p:nvPr>
            <p:ph type="sldNum" sz="quarter" idx="12"/>
          </p:nvPr>
        </p:nvSpPr>
        <p:spPr/>
        <p:txBody>
          <a:bodyPr/>
          <a:lstStyle/>
          <a:p>
            <a:fld id="{32C65134-6CFF-4DD1-A7F8-064D97AF287B}" type="slidenum">
              <a:rPr lang="zh-CN" altLang="en-US" smtClean="0"/>
              <a:pPr/>
              <a:t>151</a:t>
            </a:fld>
            <a:endParaRPr lang="en-US" altLang="zh-CN"/>
          </a:p>
        </p:txBody>
      </p:sp>
      <p:cxnSp>
        <p:nvCxnSpPr>
          <p:cNvPr id="5" name="直接连接符 4">
            <a:extLst>
              <a:ext uri="{FF2B5EF4-FFF2-40B4-BE49-F238E27FC236}">
                <a16:creationId xmlns:a16="http://schemas.microsoft.com/office/drawing/2014/main" id="{F530F350-5A05-4AF3-9306-AF694189845E}"/>
              </a:ext>
            </a:extLst>
          </p:cNvPr>
          <p:cNvCxnSpPr/>
          <p:nvPr/>
        </p:nvCxnSpPr>
        <p:spPr>
          <a:xfrm>
            <a:off x="467544" y="2060848"/>
            <a:ext cx="7128792" cy="0"/>
          </a:xfrm>
          <a:prstGeom prst="line">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D0EFFAD4-DE66-436A-89F1-13AA6B15043F}"/>
              </a:ext>
            </a:extLst>
          </p:cNvPr>
          <p:cNvCxnSpPr/>
          <p:nvPr/>
        </p:nvCxnSpPr>
        <p:spPr>
          <a:xfrm>
            <a:off x="550404" y="4077072"/>
            <a:ext cx="7128792" cy="0"/>
          </a:xfrm>
          <a:prstGeom prst="line">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99684"/>
                                        </p:tgtEl>
                                        <p:attrNameLst>
                                          <p:attrName>style.visibility</p:attrName>
                                        </p:attrNameLst>
                                      </p:cBhvr>
                                      <p:to>
                                        <p:strVal val="visible"/>
                                      </p:to>
                                    </p:set>
                                    <p:anim calcmode="lin" valueType="num">
                                      <p:cBhvr additive="base">
                                        <p:cTn id="7" dur="500" fill="hold"/>
                                        <p:tgtEl>
                                          <p:spTgt spid="199684"/>
                                        </p:tgtEl>
                                        <p:attrNameLst>
                                          <p:attrName>ppt_x</p:attrName>
                                        </p:attrNameLst>
                                      </p:cBhvr>
                                      <p:tavLst>
                                        <p:tav tm="0">
                                          <p:val>
                                            <p:strVal val="#ppt_x"/>
                                          </p:val>
                                        </p:tav>
                                        <p:tav tm="100000">
                                          <p:val>
                                            <p:strVal val="#ppt_x"/>
                                          </p:val>
                                        </p:tav>
                                      </p:tavLst>
                                    </p:anim>
                                    <p:anim calcmode="lin" valueType="num">
                                      <p:cBhvr additive="base">
                                        <p:cTn id="8" dur="500" fill="hold"/>
                                        <p:tgtEl>
                                          <p:spTgt spid="19968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99685"/>
                                        </p:tgtEl>
                                        <p:attrNameLst>
                                          <p:attrName>style.visibility</p:attrName>
                                        </p:attrNameLst>
                                      </p:cBhvr>
                                      <p:to>
                                        <p:strVal val="visible"/>
                                      </p:to>
                                    </p:set>
                                    <p:animEffect transition="in" filter="dissolve">
                                      <p:cBhvr>
                                        <p:cTn id="13" dur="500"/>
                                        <p:tgtEl>
                                          <p:spTgt spid="19968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99686"/>
                                        </p:tgtEl>
                                        <p:attrNameLst>
                                          <p:attrName>style.visibility</p:attrName>
                                        </p:attrNameLst>
                                      </p:cBhvr>
                                      <p:to>
                                        <p:strVal val="visible"/>
                                      </p:to>
                                    </p:set>
                                    <p:animEffect transition="in" filter="dissolve">
                                      <p:cBhvr>
                                        <p:cTn id="18" dur="500"/>
                                        <p:tgtEl>
                                          <p:spTgt spid="19968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99687"/>
                                        </p:tgtEl>
                                        <p:attrNameLst>
                                          <p:attrName>style.visibility</p:attrName>
                                        </p:attrNameLst>
                                      </p:cBhvr>
                                      <p:to>
                                        <p:strVal val="visible"/>
                                      </p:to>
                                    </p:set>
                                    <p:animEffect transition="in" filter="dissolve">
                                      <p:cBhvr>
                                        <p:cTn id="23" dur="500"/>
                                        <p:tgtEl>
                                          <p:spTgt spid="19968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99682"/>
                                        </p:tgtEl>
                                        <p:attrNameLst>
                                          <p:attrName>style.visibility</p:attrName>
                                        </p:attrNameLst>
                                      </p:cBhvr>
                                      <p:to>
                                        <p:strVal val="visible"/>
                                      </p:to>
                                    </p:set>
                                    <p:animEffect transition="in" filter="dissolve">
                                      <p:cBhvr>
                                        <p:cTn id="28" dur="500"/>
                                        <p:tgtEl>
                                          <p:spTgt spid="19968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99688"/>
                                        </p:tgtEl>
                                        <p:attrNameLst>
                                          <p:attrName>style.visibility</p:attrName>
                                        </p:attrNameLst>
                                      </p:cBhvr>
                                      <p:to>
                                        <p:strVal val="visible"/>
                                      </p:to>
                                    </p:set>
                                    <p:animEffect transition="in" filter="dissolve">
                                      <p:cBhvr>
                                        <p:cTn id="33" dur="500"/>
                                        <p:tgtEl>
                                          <p:spTgt spid="19968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99689"/>
                                        </p:tgtEl>
                                        <p:attrNameLst>
                                          <p:attrName>style.visibility</p:attrName>
                                        </p:attrNameLst>
                                      </p:cBhvr>
                                      <p:to>
                                        <p:strVal val="visible"/>
                                      </p:to>
                                    </p:set>
                                    <p:animEffect transition="in" filter="dissolve">
                                      <p:cBhvr>
                                        <p:cTn id="42" dur="500"/>
                                        <p:tgtEl>
                                          <p:spTgt spid="19968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99690"/>
                                        </p:tgtEl>
                                        <p:attrNameLst>
                                          <p:attrName>style.visibility</p:attrName>
                                        </p:attrNameLst>
                                      </p:cBhvr>
                                      <p:to>
                                        <p:strVal val="visible"/>
                                      </p:to>
                                    </p:set>
                                    <p:animEffect transition="in" filter="dissolve">
                                      <p:cBhvr>
                                        <p:cTn id="47" dur="500"/>
                                        <p:tgtEl>
                                          <p:spTgt spid="19969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nodeType="clickEffect">
                                  <p:stCondLst>
                                    <p:cond delay="0"/>
                                  </p:stCondLst>
                                  <p:childTnLst>
                                    <p:set>
                                      <p:cBhvr>
                                        <p:cTn id="51" dur="1" fill="hold">
                                          <p:stCondLst>
                                            <p:cond delay="0"/>
                                          </p:stCondLst>
                                        </p:cTn>
                                        <p:tgtEl>
                                          <p:spTgt spid="199691"/>
                                        </p:tgtEl>
                                        <p:attrNameLst>
                                          <p:attrName>style.visibility</p:attrName>
                                        </p:attrNameLst>
                                      </p:cBhvr>
                                      <p:to>
                                        <p:strVal val="visible"/>
                                      </p:to>
                                    </p:set>
                                    <p:animEffect transition="in" filter="wipe(down)">
                                      <p:cBhvr>
                                        <p:cTn id="52" dur="500"/>
                                        <p:tgtEl>
                                          <p:spTgt spid="199691"/>
                                        </p:tgtEl>
                                      </p:cBhvr>
                                    </p:animEffect>
                                  </p:childTnLst>
                                </p:cTn>
                              </p:par>
                            </p:childTnLst>
                          </p:cTn>
                        </p:par>
                        <p:par>
                          <p:cTn id="53" fill="hold" nodeType="afterGroup">
                            <p:stCondLst>
                              <p:cond delay="500"/>
                            </p:stCondLst>
                            <p:childTnLst>
                              <p:par>
                                <p:cTn id="54" presetID="22" presetClass="entr" presetSubtype="4" fill="hold" nodeType="afterEffect">
                                  <p:stCondLst>
                                    <p:cond delay="0"/>
                                  </p:stCondLst>
                                  <p:childTnLst>
                                    <p:set>
                                      <p:cBhvr>
                                        <p:cTn id="55" dur="1" fill="hold">
                                          <p:stCondLst>
                                            <p:cond delay="0"/>
                                          </p:stCondLst>
                                        </p:cTn>
                                        <p:tgtEl>
                                          <p:spTgt spid="199692"/>
                                        </p:tgtEl>
                                        <p:attrNameLst>
                                          <p:attrName>style.visibility</p:attrName>
                                        </p:attrNameLst>
                                      </p:cBhvr>
                                      <p:to>
                                        <p:strVal val="visible"/>
                                      </p:to>
                                    </p:set>
                                    <p:animEffect transition="in" filter="wipe(down)">
                                      <p:cBhvr>
                                        <p:cTn id="56" dur="500"/>
                                        <p:tgtEl>
                                          <p:spTgt spid="199692"/>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7" presetClass="entr" presetSubtype="4" fill="hold" grpId="0" nodeType="clickEffect">
                                  <p:stCondLst>
                                    <p:cond delay="0"/>
                                  </p:stCondLst>
                                  <p:childTnLst>
                                    <p:set>
                                      <p:cBhvr>
                                        <p:cTn id="60" dur="1" fill="hold">
                                          <p:stCondLst>
                                            <p:cond delay="0"/>
                                          </p:stCondLst>
                                        </p:cTn>
                                        <p:tgtEl>
                                          <p:spTgt spid="199693"/>
                                        </p:tgtEl>
                                        <p:attrNameLst>
                                          <p:attrName>style.visibility</p:attrName>
                                        </p:attrNameLst>
                                      </p:cBhvr>
                                      <p:to>
                                        <p:strVal val="visible"/>
                                      </p:to>
                                    </p:set>
                                    <p:anim calcmode="lin" valueType="num">
                                      <p:cBhvr>
                                        <p:cTn id="61" dur="500" fill="hold"/>
                                        <p:tgtEl>
                                          <p:spTgt spid="199693"/>
                                        </p:tgtEl>
                                        <p:attrNameLst>
                                          <p:attrName>ppt_x</p:attrName>
                                        </p:attrNameLst>
                                      </p:cBhvr>
                                      <p:tavLst>
                                        <p:tav tm="0">
                                          <p:val>
                                            <p:strVal val="#ppt_x"/>
                                          </p:val>
                                        </p:tav>
                                        <p:tav tm="100000">
                                          <p:val>
                                            <p:strVal val="#ppt_x"/>
                                          </p:val>
                                        </p:tav>
                                      </p:tavLst>
                                    </p:anim>
                                    <p:anim calcmode="lin" valueType="num">
                                      <p:cBhvr>
                                        <p:cTn id="62" dur="500" fill="hold"/>
                                        <p:tgtEl>
                                          <p:spTgt spid="199693"/>
                                        </p:tgtEl>
                                        <p:attrNameLst>
                                          <p:attrName>ppt_y</p:attrName>
                                        </p:attrNameLst>
                                      </p:cBhvr>
                                      <p:tavLst>
                                        <p:tav tm="0">
                                          <p:val>
                                            <p:strVal val="#ppt_y+#ppt_h/2"/>
                                          </p:val>
                                        </p:tav>
                                        <p:tav tm="100000">
                                          <p:val>
                                            <p:strVal val="#ppt_y"/>
                                          </p:val>
                                        </p:tav>
                                      </p:tavLst>
                                    </p:anim>
                                    <p:anim calcmode="lin" valueType="num">
                                      <p:cBhvr>
                                        <p:cTn id="63" dur="500" fill="hold"/>
                                        <p:tgtEl>
                                          <p:spTgt spid="199693"/>
                                        </p:tgtEl>
                                        <p:attrNameLst>
                                          <p:attrName>ppt_w</p:attrName>
                                        </p:attrNameLst>
                                      </p:cBhvr>
                                      <p:tavLst>
                                        <p:tav tm="0">
                                          <p:val>
                                            <p:strVal val="#ppt_w"/>
                                          </p:val>
                                        </p:tav>
                                        <p:tav tm="100000">
                                          <p:val>
                                            <p:strVal val="#ppt_w"/>
                                          </p:val>
                                        </p:tav>
                                      </p:tavLst>
                                    </p:anim>
                                    <p:anim calcmode="lin" valueType="num">
                                      <p:cBhvr>
                                        <p:cTn id="64" dur="500" fill="hold"/>
                                        <p:tgtEl>
                                          <p:spTgt spid="199693"/>
                                        </p:tgtEl>
                                        <p:attrNameLst>
                                          <p:attrName>ppt_h</p:attrName>
                                        </p:attrNameLst>
                                      </p:cBhvr>
                                      <p:tavLst>
                                        <p:tav tm="0">
                                          <p:val>
                                            <p:fltVal val="0"/>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199694"/>
                                        </p:tgtEl>
                                        <p:attrNameLst>
                                          <p:attrName>style.visibility</p:attrName>
                                        </p:attrNameLst>
                                      </p:cBhvr>
                                      <p:to>
                                        <p:strVal val="visible"/>
                                      </p:to>
                                    </p:set>
                                    <p:animEffect transition="in" filter="dissolve">
                                      <p:cBhvr>
                                        <p:cTn id="69" dur="500"/>
                                        <p:tgtEl>
                                          <p:spTgt spid="199694"/>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199695"/>
                                        </p:tgtEl>
                                        <p:attrNameLst>
                                          <p:attrName>style.visibility</p:attrName>
                                        </p:attrNameLst>
                                      </p:cBhvr>
                                      <p:to>
                                        <p:strVal val="visible"/>
                                      </p:to>
                                    </p:set>
                                    <p:animEffect transition="in" filter="dissolve">
                                      <p:cBhvr>
                                        <p:cTn id="74" dur="500"/>
                                        <p:tgtEl>
                                          <p:spTgt spid="199695"/>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199696"/>
                                        </p:tgtEl>
                                        <p:attrNameLst>
                                          <p:attrName>style.visibility</p:attrName>
                                        </p:attrNameLst>
                                      </p:cBhvr>
                                      <p:to>
                                        <p:strVal val="visible"/>
                                      </p:to>
                                    </p:set>
                                    <p:animEffect transition="in" filter="dissolve">
                                      <p:cBhvr>
                                        <p:cTn id="79" dur="500"/>
                                        <p:tgtEl>
                                          <p:spTgt spid="199696"/>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31"/>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199697"/>
                                        </p:tgtEl>
                                        <p:attrNameLst>
                                          <p:attrName>style.visibility</p:attrName>
                                        </p:attrNameLst>
                                      </p:cBhvr>
                                      <p:to>
                                        <p:strVal val="visible"/>
                                      </p:to>
                                    </p:set>
                                    <p:animEffect transition="in" filter="dissolve">
                                      <p:cBhvr>
                                        <p:cTn id="88" dur="500"/>
                                        <p:tgtEl>
                                          <p:spTgt spid="199697"/>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199698"/>
                                        </p:tgtEl>
                                        <p:attrNameLst>
                                          <p:attrName>style.visibility</p:attrName>
                                        </p:attrNameLst>
                                      </p:cBhvr>
                                      <p:to>
                                        <p:strVal val="visible"/>
                                      </p:to>
                                    </p:set>
                                    <p:animEffect transition="in" filter="dissolve">
                                      <p:cBhvr>
                                        <p:cTn id="93" dur="500"/>
                                        <p:tgtEl>
                                          <p:spTgt spid="199698"/>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4" fill="hold" nodeType="clickEffect">
                                  <p:stCondLst>
                                    <p:cond delay="0"/>
                                  </p:stCondLst>
                                  <p:childTnLst>
                                    <p:set>
                                      <p:cBhvr>
                                        <p:cTn id="97" dur="1" fill="hold">
                                          <p:stCondLst>
                                            <p:cond delay="0"/>
                                          </p:stCondLst>
                                        </p:cTn>
                                        <p:tgtEl>
                                          <p:spTgt spid="199700"/>
                                        </p:tgtEl>
                                        <p:attrNameLst>
                                          <p:attrName>style.visibility</p:attrName>
                                        </p:attrNameLst>
                                      </p:cBhvr>
                                      <p:to>
                                        <p:strVal val="visible"/>
                                      </p:to>
                                    </p:set>
                                    <p:animEffect transition="in" filter="wipe(down)">
                                      <p:cBhvr>
                                        <p:cTn id="98" dur="500"/>
                                        <p:tgtEl>
                                          <p:spTgt spid="199700"/>
                                        </p:tgtEl>
                                      </p:cBhvr>
                                    </p:animEffect>
                                  </p:childTnLst>
                                </p:cTn>
                              </p:par>
                            </p:childTnLst>
                          </p:cTn>
                        </p:par>
                        <p:par>
                          <p:cTn id="99" fill="hold" nodeType="afterGroup">
                            <p:stCondLst>
                              <p:cond delay="500"/>
                            </p:stCondLst>
                            <p:childTnLst>
                              <p:par>
                                <p:cTn id="100" presetID="22" presetClass="entr" presetSubtype="4" fill="hold" nodeType="afterEffect">
                                  <p:stCondLst>
                                    <p:cond delay="0"/>
                                  </p:stCondLst>
                                  <p:childTnLst>
                                    <p:set>
                                      <p:cBhvr>
                                        <p:cTn id="101" dur="1" fill="hold">
                                          <p:stCondLst>
                                            <p:cond delay="0"/>
                                          </p:stCondLst>
                                        </p:cTn>
                                        <p:tgtEl>
                                          <p:spTgt spid="199701"/>
                                        </p:tgtEl>
                                        <p:attrNameLst>
                                          <p:attrName>style.visibility</p:attrName>
                                        </p:attrNameLst>
                                      </p:cBhvr>
                                      <p:to>
                                        <p:strVal val="visible"/>
                                      </p:to>
                                    </p:set>
                                    <p:animEffect transition="in" filter="wipe(down)">
                                      <p:cBhvr>
                                        <p:cTn id="102" dur="500"/>
                                        <p:tgtEl>
                                          <p:spTgt spid="199701"/>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7" presetClass="entr" presetSubtype="4" fill="hold" grpId="0" nodeType="clickEffect">
                                  <p:stCondLst>
                                    <p:cond delay="0"/>
                                  </p:stCondLst>
                                  <p:childTnLst>
                                    <p:set>
                                      <p:cBhvr>
                                        <p:cTn id="106" dur="1" fill="hold">
                                          <p:stCondLst>
                                            <p:cond delay="0"/>
                                          </p:stCondLst>
                                        </p:cTn>
                                        <p:tgtEl>
                                          <p:spTgt spid="199699"/>
                                        </p:tgtEl>
                                        <p:attrNameLst>
                                          <p:attrName>style.visibility</p:attrName>
                                        </p:attrNameLst>
                                      </p:cBhvr>
                                      <p:to>
                                        <p:strVal val="visible"/>
                                      </p:to>
                                    </p:set>
                                    <p:anim calcmode="lin" valueType="num">
                                      <p:cBhvr>
                                        <p:cTn id="107" dur="500" fill="hold"/>
                                        <p:tgtEl>
                                          <p:spTgt spid="199699"/>
                                        </p:tgtEl>
                                        <p:attrNameLst>
                                          <p:attrName>ppt_x</p:attrName>
                                        </p:attrNameLst>
                                      </p:cBhvr>
                                      <p:tavLst>
                                        <p:tav tm="0">
                                          <p:val>
                                            <p:strVal val="#ppt_x"/>
                                          </p:val>
                                        </p:tav>
                                        <p:tav tm="100000">
                                          <p:val>
                                            <p:strVal val="#ppt_x"/>
                                          </p:val>
                                        </p:tav>
                                      </p:tavLst>
                                    </p:anim>
                                    <p:anim calcmode="lin" valueType="num">
                                      <p:cBhvr>
                                        <p:cTn id="108" dur="500" fill="hold"/>
                                        <p:tgtEl>
                                          <p:spTgt spid="199699"/>
                                        </p:tgtEl>
                                        <p:attrNameLst>
                                          <p:attrName>ppt_y</p:attrName>
                                        </p:attrNameLst>
                                      </p:cBhvr>
                                      <p:tavLst>
                                        <p:tav tm="0">
                                          <p:val>
                                            <p:strVal val="#ppt_y+#ppt_h/2"/>
                                          </p:val>
                                        </p:tav>
                                        <p:tav tm="100000">
                                          <p:val>
                                            <p:strVal val="#ppt_y"/>
                                          </p:val>
                                        </p:tav>
                                      </p:tavLst>
                                    </p:anim>
                                    <p:anim calcmode="lin" valueType="num">
                                      <p:cBhvr>
                                        <p:cTn id="109" dur="500" fill="hold"/>
                                        <p:tgtEl>
                                          <p:spTgt spid="199699"/>
                                        </p:tgtEl>
                                        <p:attrNameLst>
                                          <p:attrName>ppt_w</p:attrName>
                                        </p:attrNameLst>
                                      </p:cBhvr>
                                      <p:tavLst>
                                        <p:tav tm="0">
                                          <p:val>
                                            <p:strVal val="#ppt_w"/>
                                          </p:val>
                                        </p:tav>
                                        <p:tav tm="100000">
                                          <p:val>
                                            <p:strVal val="#ppt_w"/>
                                          </p:val>
                                        </p:tav>
                                      </p:tavLst>
                                    </p:anim>
                                    <p:anim calcmode="lin" valueType="num">
                                      <p:cBhvr>
                                        <p:cTn id="110" dur="500" fill="hold"/>
                                        <p:tgtEl>
                                          <p:spTgt spid="199699"/>
                                        </p:tgtEl>
                                        <p:attrNameLst>
                                          <p:attrName>ppt_h</p:attrName>
                                        </p:attrNameLst>
                                      </p:cBhvr>
                                      <p:tavLst>
                                        <p:tav tm="0">
                                          <p:val>
                                            <p:fltVal val="0"/>
                                          </p:val>
                                        </p:tav>
                                        <p:tav tm="100000">
                                          <p:val>
                                            <p:strVal val="#ppt_h"/>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1" fill="hold" grpId="0" nodeType="clickEffect">
                                  <p:stCondLst>
                                    <p:cond delay="0"/>
                                  </p:stCondLst>
                                  <p:childTnLst>
                                    <p:set>
                                      <p:cBhvr>
                                        <p:cTn id="114" dur="1" fill="hold">
                                          <p:stCondLst>
                                            <p:cond delay="0"/>
                                          </p:stCondLst>
                                        </p:cTn>
                                        <p:tgtEl>
                                          <p:spTgt spid="199702"/>
                                        </p:tgtEl>
                                        <p:attrNameLst>
                                          <p:attrName>style.visibility</p:attrName>
                                        </p:attrNameLst>
                                      </p:cBhvr>
                                      <p:to>
                                        <p:strVal val="visible"/>
                                      </p:to>
                                    </p:set>
                                    <p:animEffect transition="in" filter="wipe(up)">
                                      <p:cBhvr>
                                        <p:cTn id="115" dur="500"/>
                                        <p:tgtEl>
                                          <p:spTgt spid="199702"/>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1" fill="hold" nodeType="clickEffect">
                                  <p:stCondLst>
                                    <p:cond delay="0"/>
                                  </p:stCondLst>
                                  <p:childTnLst>
                                    <p:set>
                                      <p:cBhvr>
                                        <p:cTn id="119" dur="1" fill="hold">
                                          <p:stCondLst>
                                            <p:cond delay="0"/>
                                          </p:stCondLst>
                                        </p:cTn>
                                        <p:tgtEl>
                                          <p:spTgt spid="2"/>
                                        </p:tgtEl>
                                        <p:attrNameLst>
                                          <p:attrName>style.visibility</p:attrName>
                                        </p:attrNameLst>
                                      </p:cBhvr>
                                      <p:to>
                                        <p:strVal val="visible"/>
                                      </p:to>
                                    </p:set>
                                    <p:animEffect transition="in" filter="wipe(up)">
                                      <p:cBhvr>
                                        <p:cTn id="1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2" grpId="0" animBg="1" autoUpdateAnimBg="0"/>
      <p:bldP spid="199684" grpId="0" autoUpdateAnimBg="0"/>
      <p:bldP spid="199685" grpId="0" animBg="1" autoUpdateAnimBg="0"/>
      <p:bldP spid="199686" grpId="0" animBg="1" autoUpdateAnimBg="0"/>
      <p:bldP spid="199687" grpId="0" animBg="1" autoUpdateAnimBg="0"/>
      <p:bldP spid="199688" grpId="0" animBg="1" autoUpdateAnimBg="0"/>
      <p:bldP spid="199689" grpId="0" animBg="1" autoUpdateAnimBg="0"/>
      <p:bldP spid="199690" grpId="0" animBg="1" autoUpdateAnimBg="0"/>
      <p:bldP spid="199693" grpId="0" animBg="1" autoUpdateAnimBg="0"/>
      <p:bldP spid="199694" grpId="0" animBg="1" autoUpdateAnimBg="0"/>
      <p:bldP spid="199695" grpId="0" animBg="1" autoUpdateAnimBg="0"/>
      <p:bldP spid="199696" grpId="0" animBg="1" autoUpdateAnimBg="0"/>
      <p:bldP spid="199697" grpId="0" animBg="1" autoUpdateAnimBg="0"/>
      <p:bldP spid="199698" grpId="0" animBg="1" autoUpdateAnimBg="0"/>
      <p:bldP spid="199699" grpId="0" animBg="1" autoUpdateAnimBg="0"/>
      <p:bldP spid="199702" grpId="0" animBg="1" autoUpdateAnimBg="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7">
            <a:extLst>
              <a:ext uri="{FF2B5EF4-FFF2-40B4-BE49-F238E27FC236}">
                <a16:creationId xmlns:a16="http://schemas.microsoft.com/office/drawing/2014/main" id="{FE1A7F77-097B-4FBB-A241-512AE2B0DCEB}"/>
              </a:ext>
            </a:extLst>
          </p:cNvPr>
          <p:cNvGrpSpPr>
            <a:grpSpLocks/>
          </p:cNvGrpSpPr>
          <p:nvPr/>
        </p:nvGrpSpPr>
        <p:grpSpPr bwMode="auto">
          <a:xfrm>
            <a:off x="3810000" y="381000"/>
            <a:ext cx="1676400" cy="1447800"/>
            <a:chOff x="2400" y="240"/>
            <a:chExt cx="1056" cy="912"/>
          </a:xfrm>
        </p:grpSpPr>
        <p:sp>
          <p:nvSpPr>
            <p:cNvPr id="133162" name="Oval 2">
              <a:extLst>
                <a:ext uri="{FF2B5EF4-FFF2-40B4-BE49-F238E27FC236}">
                  <a16:creationId xmlns:a16="http://schemas.microsoft.com/office/drawing/2014/main" id="{9701A8BD-F593-47D5-BB5B-9091B6107F34}"/>
                </a:ext>
              </a:extLst>
            </p:cNvPr>
            <p:cNvSpPr>
              <a:spLocks noChangeArrowheads="1"/>
            </p:cNvSpPr>
            <p:nvPr/>
          </p:nvSpPr>
          <p:spPr bwMode="auto">
            <a:xfrm>
              <a:off x="2400" y="816"/>
              <a:ext cx="384" cy="336"/>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solidFill>
                    <a:srgbClr val="990000"/>
                  </a:solidFill>
                </a:rPr>
                <a:t>6</a:t>
              </a:r>
              <a:endParaRPr lang="en-US" altLang="zh-CN"/>
            </a:p>
          </p:txBody>
        </p:sp>
        <p:sp>
          <p:nvSpPr>
            <p:cNvPr id="133163" name="Oval 3">
              <a:extLst>
                <a:ext uri="{FF2B5EF4-FFF2-40B4-BE49-F238E27FC236}">
                  <a16:creationId xmlns:a16="http://schemas.microsoft.com/office/drawing/2014/main" id="{A777A2C4-416E-43E0-AF2F-2E13E0506ECB}"/>
                </a:ext>
              </a:extLst>
            </p:cNvPr>
            <p:cNvSpPr>
              <a:spLocks noChangeArrowheads="1"/>
            </p:cNvSpPr>
            <p:nvPr/>
          </p:nvSpPr>
          <p:spPr bwMode="auto">
            <a:xfrm>
              <a:off x="3072" y="816"/>
              <a:ext cx="384" cy="336"/>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solidFill>
                    <a:srgbClr val="990000"/>
                  </a:solidFill>
                </a:rPr>
                <a:t>7</a:t>
              </a:r>
              <a:endParaRPr lang="en-US" altLang="zh-CN"/>
            </a:p>
          </p:txBody>
        </p:sp>
        <p:sp>
          <p:nvSpPr>
            <p:cNvPr id="133164" name="Text Box 4">
              <a:extLst>
                <a:ext uri="{FF2B5EF4-FFF2-40B4-BE49-F238E27FC236}">
                  <a16:creationId xmlns:a16="http://schemas.microsoft.com/office/drawing/2014/main" id="{76FC0A68-B0BC-42E0-8741-5FEE34045BBE}"/>
                </a:ext>
              </a:extLst>
            </p:cNvPr>
            <p:cNvSpPr txBox="1">
              <a:spLocks noChangeArrowheads="1"/>
            </p:cNvSpPr>
            <p:nvPr/>
          </p:nvSpPr>
          <p:spPr bwMode="auto">
            <a:xfrm>
              <a:off x="2736" y="240"/>
              <a:ext cx="432" cy="420"/>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FF3300"/>
                  </a:solidFill>
                </a:rPr>
                <a:t>13</a:t>
              </a:r>
              <a:endParaRPr lang="en-US" altLang="zh-CN"/>
            </a:p>
          </p:txBody>
        </p:sp>
        <p:sp>
          <p:nvSpPr>
            <p:cNvPr id="133165" name="Line 5">
              <a:extLst>
                <a:ext uri="{FF2B5EF4-FFF2-40B4-BE49-F238E27FC236}">
                  <a16:creationId xmlns:a16="http://schemas.microsoft.com/office/drawing/2014/main" id="{EBC58705-EFC1-4FCF-A23F-DAC0198674AC}"/>
                </a:ext>
              </a:extLst>
            </p:cNvPr>
            <p:cNvSpPr>
              <a:spLocks noChangeShapeType="1"/>
            </p:cNvSpPr>
            <p:nvPr/>
          </p:nvSpPr>
          <p:spPr bwMode="auto">
            <a:xfrm flipH="1">
              <a:off x="2592" y="624"/>
              <a:ext cx="144" cy="192"/>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66" name="Line 6">
              <a:extLst>
                <a:ext uri="{FF2B5EF4-FFF2-40B4-BE49-F238E27FC236}">
                  <a16:creationId xmlns:a16="http://schemas.microsoft.com/office/drawing/2014/main" id="{39840C9A-239D-44C5-92AE-95D783EBC074}"/>
                </a:ext>
              </a:extLst>
            </p:cNvPr>
            <p:cNvSpPr>
              <a:spLocks noChangeShapeType="1"/>
            </p:cNvSpPr>
            <p:nvPr/>
          </p:nvSpPr>
          <p:spPr bwMode="auto">
            <a:xfrm>
              <a:off x="3168" y="672"/>
              <a:ext cx="96" cy="144"/>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00711" name="Oval 7">
            <a:extLst>
              <a:ext uri="{FF2B5EF4-FFF2-40B4-BE49-F238E27FC236}">
                <a16:creationId xmlns:a16="http://schemas.microsoft.com/office/drawing/2014/main" id="{E1839485-18B8-4793-B02C-66284B61716E}"/>
              </a:ext>
            </a:extLst>
          </p:cNvPr>
          <p:cNvSpPr>
            <a:spLocks noChangeArrowheads="1"/>
          </p:cNvSpPr>
          <p:nvPr/>
        </p:nvSpPr>
        <p:spPr bwMode="auto">
          <a:xfrm>
            <a:off x="685800" y="381000"/>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solidFill>
                  <a:srgbClr val="990000"/>
                </a:solidFill>
              </a:rPr>
              <a:t>9</a:t>
            </a:r>
            <a:endParaRPr lang="en-US" altLang="zh-CN"/>
          </a:p>
        </p:txBody>
      </p:sp>
      <p:grpSp>
        <p:nvGrpSpPr>
          <p:cNvPr id="3" name="Group 46">
            <a:extLst>
              <a:ext uri="{FF2B5EF4-FFF2-40B4-BE49-F238E27FC236}">
                <a16:creationId xmlns:a16="http://schemas.microsoft.com/office/drawing/2014/main" id="{7DA5E3EC-FA0F-46C7-984B-1001011101E0}"/>
              </a:ext>
            </a:extLst>
          </p:cNvPr>
          <p:cNvGrpSpPr>
            <a:grpSpLocks/>
          </p:cNvGrpSpPr>
          <p:nvPr/>
        </p:nvGrpSpPr>
        <p:grpSpPr bwMode="auto">
          <a:xfrm>
            <a:off x="1447800" y="381000"/>
            <a:ext cx="1828800" cy="1447800"/>
            <a:chOff x="912" y="240"/>
            <a:chExt cx="1152" cy="912"/>
          </a:xfrm>
        </p:grpSpPr>
        <p:sp>
          <p:nvSpPr>
            <p:cNvPr id="133157" name="Oval 8">
              <a:extLst>
                <a:ext uri="{FF2B5EF4-FFF2-40B4-BE49-F238E27FC236}">
                  <a16:creationId xmlns:a16="http://schemas.microsoft.com/office/drawing/2014/main" id="{2F63808F-47AA-4C77-830D-1B505E2BDA54}"/>
                </a:ext>
              </a:extLst>
            </p:cNvPr>
            <p:cNvSpPr>
              <a:spLocks noChangeArrowheads="1"/>
            </p:cNvSpPr>
            <p:nvPr/>
          </p:nvSpPr>
          <p:spPr bwMode="auto">
            <a:xfrm>
              <a:off x="912" y="816"/>
              <a:ext cx="384" cy="336"/>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dirty="0">
                  <a:solidFill>
                    <a:srgbClr val="990000"/>
                  </a:solidFill>
                </a:rPr>
                <a:t>2</a:t>
              </a:r>
              <a:endParaRPr lang="en-US" altLang="zh-CN" dirty="0"/>
            </a:p>
          </p:txBody>
        </p:sp>
        <p:sp>
          <p:nvSpPr>
            <p:cNvPr id="133158" name="Oval 9">
              <a:extLst>
                <a:ext uri="{FF2B5EF4-FFF2-40B4-BE49-F238E27FC236}">
                  <a16:creationId xmlns:a16="http://schemas.microsoft.com/office/drawing/2014/main" id="{D7D0429F-2C51-44D3-832D-CD94298468C4}"/>
                </a:ext>
              </a:extLst>
            </p:cNvPr>
            <p:cNvSpPr>
              <a:spLocks noChangeArrowheads="1"/>
            </p:cNvSpPr>
            <p:nvPr/>
          </p:nvSpPr>
          <p:spPr bwMode="auto">
            <a:xfrm>
              <a:off x="1680" y="816"/>
              <a:ext cx="384" cy="336"/>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dirty="0">
                  <a:solidFill>
                    <a:srgbClr val="990000"/>
                  </a:solidFill>
                </a:rPr>
                <a:t>5</a:t>
              </a:r>
              <a:endParaRPr lang="en-US" altLang="zh-CN" dirty="0"/>
            </a:p>
          </p:txBody>
        </p:sp>
        <p:sp>
          <p:nvSpPr>
            <p:cNvPr id="133159" name="Line 10">
              <a:extLst>
                <a:ext uri="{FF2B5EF4-FFF2-40B4-BE49-F238E27FC236}">
                  <a16:creationId xmlns:a16="http://schemas.microsoft.com/office/drawing/2014/main" id="{3BBE2E69-F64F-41C4-BC3D-21B550872C3D}"/>
                </a:ext>
              </a:extLst>
            </p:cNvPr>
            <p:cNvSpPr>
              <a:spLocks noChangeShapeType="1"/>
            </p:cNvSpPr>
            <p:nvPr/>
          </p:nvSpPr>
          <p:spPr bwMode="auto">
            <a:xfrm flipH="1">
              <a:off x="1104" y="672"/>
              <a:ext cx="240" cy="144"/>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60" name="Line 11">
              <a:extLst>
                <a:ext uri="{FF2B5EF4-FFF2-40B4-BE49-F238E27FC236}">
                  <a16:creationId xmlns:a16="http://schemas.microsoft.com/office/drawing/2014/main" id="{70CF5754-8AEC-4FDB-AEAB-2737B33DFF12}"/>
                </a:ext>
              </a:extLst>
            </p:cNvPr>
            <p:cNvSpPr>
              <a:spLocks noChangeShapeType="1"/>
            </p:cNvSpPr>
            <p:nvPr/>
          </p:nvSpPr>
          <p:spPr bwMode="auto">
            <a:xfrm>
              <a:off x="1632" y="672"/>
              <a:ext cx="240" cy="144"/>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61" name="Text Box 12">
              <a:extLst>
                <a:ext uri="{FF2B5EF4-FFF2-40B4-BE49-F238E27FC236}">
                  <a16:creationId xmlns:a16="http://schemas.microsoft.com/office/drawing/2014/main" id="{ABDE9FA4-EC91-49C3-9ED2-DDB593C50696}"/>
                </a:ext>
              </a:extLst>
            </p:cNvPr>
            <p:cNvSpPr txBox="1">
              <a:spLocks noChangeArrowheads="1"/>
            </p:cNvSpPr>
            <p:nvPr/>
          </p:nvSpPr>
          <p:spPr bwMode="auto">
            <a:xfrm>
              <a:off x="1334" y="240"/>
              <a:ext cx="346" cy="420"/>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FF3300"/>
                  </a:solidFill>
                </a:rPr>
                <a:t>7</a:t>
              </a:r>
              <a:endParaRPr lang="en-US" altLang="zh-CN"/>
            </a:p>
          </p:txBody>
        </p:sp>
      </p:grpSp>
      <p:sp>
        <p:nvSpPr>
          <p:cNvPr id="200717" name="Oval 13">
            <a:extLst>
              <a:ext uri="{FF2B5EF4-FFF2-40B4-BE49-F238E27FC236}">
                <a16:creationId xmlns:a16="http://schemas.microsoft.com/office/drawing/2014/main" id="{A226A415-EA6B-4A59-A61D-A2D0DE1FBBBE}"/>
              </a:ext>
            </a:extLst>
          </p:cNvPr>
          <p:cNvSpPr>
            <a:spLocks noChangeArrowheads="1"/>
          </p:cNvSpPr>
          <p:nvPr/>
        </p:nvSpPr>
        <p:spPr bwMode="auto">
          <a:xfrm>
            <a:off x="7315200" y="4572000"/>
            <a:ext cx="609600" cy="533400"/>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solidFill>
                  <a:srgbClr val="990000"/>
                </a:solidFill>
              </a:rPr>
              <a:t>9</a:t>
            </a:r>
            <a:endParaRPr lang="en-US" altLang="zh-CN"/>
          </a:p>
        </p:txBody>
      </p:sp>
      <p:grpSp>
        <p:nvGrpSpPr>
          <p:cNvPr id="4" name="Group 48">
            <a:extLst>
              <a:ext uri="{FF2B5EF4-FFF2-40B4-BE49-F238E27FC236}">
                <a16:creationId xmlns:a16="http://schemas.microsoft.com/office/drawing/2014/main" id="{B67F6F6B-7E32-46CD-B47D-A41AD2DFB84F}"/>
              </a:ext>
            </a:extLst>
          </p:cNvPr>
          <p:cNvGrpSpPr>
            <a:grpSpLocks/>
          </p:cNvGrpSpPr>
          <p:nvPr/>
        </p:nvGrpSpPr>
        <p:grpSpPr bwMode="auto">
          <a:xfrm>
            <a:off x="5181600" y="4616450"/>
            <a:ext cx="1828800" cy="1447800"/>
            <a:chOff x="4224" y="2880"/>
            <a:chExt cx="1152" cy="912"/>
          </a:xfrm>
        </p:grpSpPr>
        <p:sp>
          <p:nvSpPr>
            <p:cNvPr id="133152" name="Oval 14">
              <a:extLst>
                <a:ext uri="{FF2B5EF4-FFF2-40B4-BE49-F238E27FC236}">
                  <a16:creationId xmlns:a16="http://schemas.microsoft.com/office/drawing/2014/main" id="{D87F6F5F-7AE9-4361-8A5D-B651A2B73D2F}"/>
                </a:ext>
              </a:extLst>
            </p:cNvPr>
            <p:cNvSpPr>
              <a:spLocks noChangeArrowheads="1"/>
            </p:cNvSpPr>
            <p:nvPr/>
          </p:nvSpPr>
          <p:spPr bwMode="auto">
            <a:xfrm>
              <a:off x="4224" y="3456"/>
              <a:ext cx="384" cy="336"/>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dirty="0">
                  <a:solidFill>
                    <a:srgbClr val="990000"/>
                  </a:solidFill>
                </a:rPr>
                <a:t>2</a:t>
              </a:r>
              <a:endParaRPr lang="en-US" altLang="zh-CN" dirty="0"/>
            </a:p>
          </p:txBody>
        </p:sp>
        <p:sp>
          <p:nvSpPr>
            <p:cNvPr id="133153" name="Oval 15">
              <a:extLst>
                <a:ext uri="{FF2B5EF4-FFF2-40B4-BE49-F238E27FC236}">
                  <a16:creationId xmlns:a16="http://schemas.microsoft.com/office/drawing/2014/main" id="{86DFDC2D-4C95-4FE6-88C9-115CF6803B6B}"/>
                </a:ext>
              </a:extLst>
            </p:cNvPr>
            <p:cNvSpPr>
              <a:spLocks noChangeArrowheads="1"/>
            </p:cNvSpPr>
            <p:nvPr/>
          </p:nvSpPr>
          <p:spPr bwMode="auto">
            <a:xfrm>
              <a:off x="4992" y="3456"/>
              <a:ext cx="384" cy="336"/>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dirty="0">
                  <a:solidFill>
                    <a:srgbClr val="990000"/>
                  </a:solidFill>
                </a:rPr>
                <a:t>5</a:t>
              </a:r>
              <a:endParaRPr lang="en-US" altLang="zh-CN" dirty="0"/>
            </a:p>
          </p:txBody>
        </p:sp>
        <p:sp>
          <p:nvSpPr>
            <p:cNvPr id="133154" name="Line 16">
              <a:extLst>
                <a:ext uri="{FF2B5EF4-FFF2-40B4-BE49-F238E27FC236}">
                  <a16:creationId xmlns:a16="http://schemas.microsoft.com/office/drawing/2014/main" id="{5F755CA1-D5B9-4CB2-AE89-D437485F1301}"/>
                </a:ext>
              </a:extLst>
            </p:cNvPr>
            <p:cNvSpPr>
              <a:spLocks noChangeShapeType="1"/>
            </p:cNvSpPr>
            <p:nvPr/>
          </p:nvSpPr>
          <p:spPr bwMode="auto">
            <a:xfrm flipH="1">
              <a:off x="4416" y="3312"/>
              <a:ext cx="240" cy="144"/>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55" name="Line 17">
              <a:extLst>
                <a:ext uri="{FF2B5EF4-FFF2-40B4-BE49-F238E27FC236}">
                  <a16:creationId xmlns:a16="http://schemas.microsoft.com/office/drawing/2014/main" id="{FCF89E1D-3C90-4EA2-8398-F777D8382816}"/>
                </a:ext>
              </a:extLst>
            </p:cNvPr>
            <p:cNvSpPr>
              <a:spLocks noChangeShapeType="1"/>
            </p:cNvSpPr>
            <p:nvPr/>
          </p:nvSpPr>
          <p:spPr bwMode="auto">
            <a:xfrm>
              <a:off x="4944" y="3312"/>
              <a:ext cx="240" cy="144"/>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56" name="Text Box 18">
              <a:extLst>
                <a:ext uri="{FF2B5EF4-FFF2-40B4-BE49-F238E27FC236}">
                  <a16:creationId xmlns:a16="http://schemas.microsoft.com/office/drawing/2014/main" id="{2E0DD5E3-2BD7-4994-B7D1-FF7727E651B5}"/>
                </a:ext>
              </a:extLst>
            </p:cNvPr>
            <p:cNvSpPr txBox="1">
              <a:spLocks noChangeArrowheads="1"/>
            </p:cNvSpPr>
            <p:nvPr/>
          </p:nvSpPr>
          <p:spPr bwMode="auto">
            <a:xfrm>
              <a:off x="4646" y="2880"/>
              <a:ext cx="346" cy="420"/>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FF3300"/>
                  </a:solidFill>
                </a:rPr>
                <a:t>7</a:t>
              </a:r>
              <a:endParaRPr lang="en-US" altLang="zh-CN"/>
            </a:p>
          </p:txBody>
        </p:sp>
      </p:grpSp>
      <p:sp>
        <p:nvSpPr>
          <p:cNvPr id="200723" name="Text Box 19">
            <a:extLst>
              <a:ext uri="{FF2B5EF4-FFF2-40B4-BE49-F238E27FC236}">
                <a16:creationId xmlns:a16="http://schemas.microsoft.com/office/drawing/2014/main" id="{6CEFB5AD-5C00-48AE-BDA1-4D1DDB42D499}"/>
              </a:ext>
            </a:extLst>
          </p:cNvPr>
          <p:cNvSpPr txBox="1">
            <a:spLocks noChangeArrowheads="1"/>
          </p:cNvSpPr>
          <p:nvPr/>
        </p:nvSpPr>
        <p:spPr bwMode="auto">
          <a:xfrm>
            <a:off x="6572250" y="3448050"/>
            <a:ext cx="666750" cy="666750"/>
          </a:xfrm>
          <a:prstGeom prst="rect">
            <a:avLst/>
          </a:prstGeom>
          <a:solidFill>
            <a:srgbClr val="CAF2CE">
              <a:alpha val="50195"/>
            </a:srgbClr>
          </a:solidFill>
          <a:ln w="25400" cap="sq">
            <a:solidFill>
              <a:srgbClr val="003300"/>
            </a:solidFill>
            <a:miter lim="800000"/>
            <a:headEnd type="none" w="sm" len="sm"/>
            <a:tailEnd type="none" w="sm" len="sm"/>
          </a:ln>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FF3300"/>
                </a:solidFill>
              </a:rPr>
              <a:t>16</a:t>
            </a:r>
            <a:endParaRPr lang="en-US" altLang="zh-CN"/>
          </a:p>
        </p:txBody>
      </p:sp>
      <p:sp>
        <p:nvSpPr>
          <p:cNvPr id="200724" name="Line 20">
            <a:extLst>
              <a:ext uri="{FF2B5EF4-FFF2-40B4-BE49-F238E27FC236}">
                <a16:creationId xmlns:a16="http://schemas.microsoft.com/office/drawing/2014/main" id="{0552EF47-CC05-47E2-9FCC-2AA4390334B5}"/>
              </a:ext>
            </a:extLst>
          </p:cNvPr>
          <p:cNvSpPr>
            <a:spLocks noChangeShapeType="1"/>
          </p:cNvSpPr>
          <p:nvPr/>
        </p:nvSpPr>
        <p:spPr bwMode="auto">
          <a:xfrm flipH="1">
            <a:off x="6096000" y="4114800"/>
            <a:ext cx="457200" cy="457200"/>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0725" name="Line 21">
            <a:extLst>
              <a:ext uri="{FF2B5EF4-FFF2-40B4-BE49-F238E27FC236}">
                <a16:creationId xmlns:a16="http://schemas.microsoft.com/office/drawing/2014/main" id="{16EF9646-5BE5-4D6D-AF66-CA6E91D84C45}"/>
              </a:ext>
            </a:extLst>
          </p:cNvPr>
          <p:cNvSpPr>
            <a:spLocks noChangeShapeType="1"/>
          </p:cNvSpPr>
          <p:nvPr/>
        </p:nvSpPr>
        <p:spPr bwMode="auto">
          <a:xfrm>
            <a:off x="7239000" y="4114800"/>
            <a:ext cx="381000" cy="457200"/>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 name="Group 49">
            <a:extLst>
              <a:ext uri="{FF2B5EF4-FFF2-40B4-BE49-F238E27FC236}">
                <a16:creationId xmlns:a16="http://schemas.microsoft.com/office/drawing/2014/main" id="{0EF88F45-F0CE-42DF-BFFC-18B3BCF70FCC}"/>
              </a:ext>
            </a:extLst>
          </p:cNvPr>
          <p:cNvGrpSpPr>
            <a:grpSpLocks/>
          </p:cNvGrpSpPr>
          <p:nvPr/>
        </p:nvGrpSpPr>
        <p:grpSpPr bwMode="auto">
          <a:xfrm>
            <a:off x="3657600" y="3429000"/>
            <a:ext cx="1676400" cy="1676400"/>
            <a:chOff x="2304" y="2160"/>
            <a:chExt cx="1056" cy="1056"/>
          </a:xfrm>
        </p:grpSpPr>
        <p:sp>
          <p:nvSpPr>
            <p:cNvPr id="133147" name="Oval 22">
              <a:extLst>
                <a:ext uri="{FF2B5EF4-FFF2-40B4-BE49-F238E27FC236}">
                  <a16:creationId xmlns:a16="http://schemas.microsoft.com/office/drawing/2014/main" id="{7010E174-5842-4BDC-80B2-1E01949BE133}"/>
                </a:ext>
              </a:extLst>
            </p:cNvPr>
            <p:cNvSpPr>
              <a:spLocks noChangeArrowheads="1"/>
            </p:cNvSpPr>
            <p:nvPr/>
          </p:nvSpPr>
          <p:spPr bwMode="auto">
            <a:xfrm>
              <a:off x="2304" y="2880"/>
              <a:ext cx="384" cy="336"/>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solidFill>
                    <a:srgbClr val="990000"/>
                  </a:solidFill>
                </a:rPr>
                <a:t>6</a:t>
              </a:r>
              <a:endParaRPr lang="en-US" altLang="zh-CN"/>
            </a:p>
          </p:txBody>
        </p:sp>
        <p:sp>
          <p:nvSpPr>
            <p:cNvPr id="133148" name="Oval 23">
              <a:extLst>
                <a:ext uri="{FF2B5EF4-FFF2-40B4-BE49-F238E27FC236}">
                  <a16:creationId xmlns:a16="http://schemas.microsoft.com/office/drawing/2014/main" id="{C121BAAF-3955-4D6F-82B1-8824E79B20CC}"/>
                </a:ext>
              </a:extLst>
            </p:cNvPr>
            <p:cNvSpPr>
              <a:spLocks noChangeArrowheads="1"/>
            </p:cNvSpPr>
            <p:nvPr/>
          </p:nvSpPr>
          <p:spPr bwMode="auto">
            <a:xfrm>
              <a:off x="2976" y="2880"/>
              <a:ext cx="384" cy="336"/>
            </a:xfrm>
            <a:prstGeom prst="ellipse">
              <a:avLst/>
            </a:prstGeom>
            <a:solidFill>
              <a:srgbClr val="FFFF99">
                <a:alpha val="50195"/>
              </a:srgbClr>
            </a:solidFill>
            <a:ln w="25400" cap="sq">
              <a:solidFill>
                <a:srgbClr val="CC6600"/>
              </a:solidFill>
              <a:round/>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b="1">
                  <a:solidFill>
                    <a:srgbClr val="990000"/>
                  </a:solidFill>
                </a:rPr>
                <a:t>7</a:t>
              </a:r>
              <a:endParaRPr lang="en-US" altLang="zh-CN"/>
            </a:p>
          </p:txBody>
        </p:sp>
        <p:sp>
          <p:nvSpPr>
            <p:cNvPr id="133149" name="Text Box 24">
              <a:extLst>
                <a:ext uri="{FF2B5EF4-FFF2-40B4-BE49-F238E27FC236}">
                  <a16:creationId xmlns:a16="http://schemas.microsoft.com/office/drawing/2014/main" id="{B640119A-4B24-4594-B527-9242E6DC76E8}"/>
                </a:ext>
              </a:extLst>
            </p:cNvPr>
            <p:cNvSpPr txBox="1">
              <a:spLocks noChangeArrowheads="1"/>
            </p:cNvSpPr>
            <p:nvPr/>
          </p:nvSpPr>
          <p:spPr bwMode="auto">
            <a:xfrm>
              <a:off x="2640" y="2160"/>
              <a:ext cx="432" cy="420"/>
            </a:xfrm>
            <a:prstGeom prst="rect">
              <a:avLst/>
            </a:prstGeom>
            <a:solidFill>
              <a:srgbClr val="CCFFCC">
                <a:alpha val="50195"/>
              </a:srgbClr>
            </a:solidFill>
            <a:ln w="25400" cap="sq">
              <a:solidFill>
                <a:srgbClr val="003300"/>
              </a:solidFill>
              <a:miter lim="800000"/>
              <a:headEnd type="none" w="sm" len="sm"/>
              <a:tailEnd type="none" w="sm" len="sm"/>
            </a:ln>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FF3300"/>
                  </a:solidFill>
                </a:rPr>
                <a:t>13</a:t>
              </a:r>
              <a:endParaRPr lang="en-US" altLang="zh-CN"/>
            </a:p>
          </p:txBody>
        </p:sp>
        <p:sp>
          <p:nvSpPr>
            <p:cNvPr id="133150" name="Line 25">
              <a:extLst>
                <a:ext uri="{FF2B5EF4-FFF2-40B4-BE49-F238E27FC236}">
                  <a16:creationId xmlns:a16="http://schemas.microsoft.com/office/drawing/2014/main" id="{7120DDC4-1A3D-4E72-B6F8-C628B6C9E9A9}"/>
                </a:ext>
              </a:extLst>
            </p:cNvPr>
            <p:cNvSpPr>
              <a:spLocks noChangeShapeType="1"/>
            </p:cNvSpPr>
            <p:nvPr/>
          </p:nvSpPr>
          <p:spPr bwMode="auto">
            <a:xfrm flipH="1">
              <a:off x="2496" y="2544"/>
              <a:ext cx="144" cy="336"/>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51" name="Line 26">
              <a:extLst>
                <a:ext uri="{FF2B5EF4-FFF2-40B4-BE49-F238E27FC236}">
                  <a16:creationId xmlns:a16="http://schemas.microsoft.com/office/drawing/2014/main" id="{21A10A14-D0D4-4DF1-8995-801CD0DEEC0F}"/>
                </a:ext>
              </a:extLst>
            </p:cNvPr>
            <p:cNvSpPr>
              <a:spLocks noChangeShapeType="1"/>
            </p:cNvSpPr>
            <p:nvPr/>
          </p:nvSpPr>
          <p:spPr bwMode="auto">
            <a:xfrm>
              <a:off x="3072" y="2592"/>
              <a:ext cx="96" cy="288"/>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00731" name="Text Box 27">
            <a:extLst>
              <a:ext uri="{FF2B5EF4-FFF2-40B4-BE49-F238E27FC236}">
                <a16:creationId xmlns:a16="http://schemas.microsoft.com/office/drawing/2014/main" id="{9FD83EBE-2E96-4956-9E6B-28BC0EE669E7}"/>
              </a:ext>
            </a:extLst>
          </p:cNvPr>
          <p:cNvSpPr txBox="1">
            <a:spLocks noChangeArrowheads="1"/>
          </p:cNvSpPr>
          <p:nvPr/>
        </p:nvSpPr>
        <p:spPr bwMode="auto">
          <a:xfrm>
            <a:off x="5334000" y="2286000"/>
            <a:ext cx="739775" cy="666750"/>
          </a:xfrm>
          <a:prstGeom prst="rect">
            <a:avLst/>
          </a:prstGeom>
          <a:solidFill>
            <a:srgbClr val="CAF2CE">
              <a:alpha val="50195"/>
            </a:srgbClr>
          </a:solidFill>
          <a:ln w="25400" cap="sq">
            <a:solidFill>
              <a:srgbClr val="003300"/>
            </a:solidFill>
            <a:miter lim="800000"/>
            <a:headEnd type="none" w="sm" len="sm"/>
            <a:tailEnd type="none" w="sm" len="sm"/>
          </a:ln>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a:solidFill>
                  <a:srgbClr val="FF3300"/>
                </a:solidFill>
              </a:rPr>
              <a:t>29</a:t>
            </a:r>
            <a:endParaRPr lang="en-US" altLang="zh-CN"/>
          </a:p>
        </p:txBody>
      </p:sp>
      <p:sp>
        <p:nvSpPr>
          <p:cNvPr id="200732" name="Line 28">
            <a:extLst>
              <a:ext uri="{FF2B5EF4-FFF2-40B4-BE49-F238E27FC236}">
                <a16:creationId xmlns:a16="http://schemas.microsoft.com/office/drawing/2014/main" id="{F6D96F1C-18CA-41A2-9D3D-0DD6114636DD}"/>
              </a:ext>
            </a:extLst>
          </p:cNvPr>
          <p:cNvSpPr>
            <a:spLocks noChangeShapeType="1"/>
          </p:cNvSpPr>
          <p:nvPr/>
        </p:nvSpPr>
        <p:spPr bwMode="auto">
          <a:xfrm flipH="1">
            <a:off x="4495800" y="2971800"/>
            <a:ext cx="838200" cy="457200"/>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0733" name="Line 29">
            <a:extLst>
              <a:ext uri="{FF2B5EF4-FFF2-40B4-BE49-F238E27FC236}">
                <a16:creationId xmlns:a16="http://schemas.microsoft.com/office/drawing/2014/main" id="{48339920-DCBE-417B-BCB2-79E7E16CD336}"/>
              </a:ext>
            </a:extLst>
          </p:cNvPr>
          <p:cNvSpPr>
            <a:spLocks noChangeShapeType="1"/>
          </p:cNvSpPr>
          <p:nvPr/>
        </p:nvSpPr>
        <p:spPr bwMode="auto">
          <a:xfrm>
            <a:off x="6096000" y="2971800"/>
            <a:ext cx="838200" cy="457200"/>
          </a:xfrm>
          <a:prstGeom prst="line">
            <a:avLst/>
          </a:prstGeom>
          <a:noFill/>
          <a:ln w="28575" cap="sq">
            <a:solidFill>
              <a:srgbClr val="99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0734" name="Text Box 30">
            <a:extLst>
              <a:ext uri="{FF2B5EF4-FFF2-40B4-BE49-F238E27FC236}">
                <a16:creationId xmlns:a16="http://schemas.microsoft.com/office/drawing/2014/main" id="{FCE7B63F-0ECA-4A85-90DB-D7FB04CB8A8D}"/>
              </a:ext>
            </a:extLst>
          </p:cNvPr>
          <p:cNvSpPr txBox="1">
            <a:spLocks noChangeArrowheads="1"/>
          </p:cNvSpPr>
          <p:nvPr/>
        </p:nvSpPr>
        <p:spPr bwMode="auto">
          <a:xfrm>
            <a:off x="4692650" y="266700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6666"/>
                </a:solidFill>
              </a:rPr>
              <a:t>0</a:t>
            </a:r>
            <a:endParaRPr lang="en-US" altLang="zh-CN"/>
          </a:p>
        </p:txBody>
      </p:sp>
      <p:sp>
        <p:nvSpPr>
          <p:cNvPr id="200735" name="Text Box 31">
            <a:extLst>
              <a:ext uri="{FF2B5EF4-FFF2-40B4-BE49-F238E27FC236}">
                <a16:creationId xmlns:a16="http://schemas.microsoft.com/office/drawing/2014/main" id="{0096358D-33ED-4694-BB85-8FE9281A795F}"/>
              </a:ext>
            </a:extLst>
          </p:cNvPr>
          <p:cNvSpPr txBox="1">
            <a:spLocks noChangeArrowheads="1"/>
          </p:cNvSpPr>
          <p:nvPr/>
        </p:nvSpPr>
        <p:spPr bwMode="auto">
          <a:xfrm>
            <a:off x="3733800" y="385445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6666"/>
                </a:solidFill>
              </a:rPr>
              <a:t>0</a:t>
            </a:r>
            <a:endParaRPr lang="en-US" altLang="zh-CN"/>
          </a:p>
        </p:txBody>
      </p:sp>
      <p:sp>
        <p:nvSpPr>
          <p:cNvPr id="200736" name="Text Box 32">
            <a:extLst>
              <a:ext uri="{FF2B5EF4-FFF2-40B4-BE49-F238E27FC236}">
                <a16:creationId xmlns:a16="http://schemas.microsoft.com/office/drawing/2014/main" id="{457437FD-3608-4501-BAED-C78534D85C26}"/>
              </a:ext>
            </a:extLst>
          </p:cNvPr>
          <p:cNvSpPr txBox="1">
            <a:spLocks noChangeArrowheads="1"/>
          </p:cNvSpPr>
          <p:nvPr/>
        </p:nvSpPr>
        <p:spPr bwMode="auto">
          <a:xfrm>
            <a:off x="6064250" y="385445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6666"/>
                </a:solidFill>
              </a:rPr>
              <a:t>0</a:t>
            </a:r>
            <a:endParaRPr lang="en-US" altLang="zh-CN"/>
          </a:p>
        </p:txBody>
      </p:sp>
      <p:sp>
        <p:nvSpPr>
          <p:cNvPr id="200737" name="Text Box 33">
            <a:extLst>
              <a:ext uri="{FF2B5EF4-FFF2-40B4-BE49-F238E27FC236}">
                <a16:creationId xmlns:a16="http://schemas.microsoft.com/office/drawing/2014/main" id="{954F3456-9FC3-4B08-9EA5-A02B04738951}"/>
              </a:ext>
            </a:extLst>
          </p:cNvPr>
          <p:cNvSpPr txBox="1">
            <a:spLocks noChangeArrowheads="1"/>
          </p:cNvSpPr>
          <p:nvPr/>
        </p:nvSpPr>
        <p:spPr bwMode="auto">
          <a:xfrm>
            <a:off x="5378450" y="492125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6666"/>
                </a:solidFill>
              </a:rPr>
              <a:t>0</a:t>
            </a:r>
            <a:endParaRPr lang="en-US" altLang="zh-CN"/>
          </a:p>
        </p:txBody>
      </p:sp>
      <p:sp>
        <p:nvSpPr>
          <p:cNvPr id="200738" name="Text Box 34">
            <a:extLst>
              <a:ext uri="{FF2B5EF4-FFF2-40B4-BE49-F238E27FC236}">
                <a16:creationId xmlns:a16="http://schemas.microsoft.com/office/drawing/2014/main" id="{677AAE11-71FA-4880-AC94-F111477B32F2}"/>
              </a:ext>
            </a:extLst>
          </p:cNvPr>
          <p:cNvSpPr txBox="1">
            <a:spLocks noChangeArrowheads="1"/>
          </p:cNvSpPr>
          <p:nvPr/>
        </p:nvSpPr>
        <p:spPr bwMode="auto">
          <a:xfrm>
            <a:off x="6369050" y="263525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6666"/>
                </a:solidFill>
              </a:rPr>
              <a:t>1</a:t>
            </a:r>
            <a:endParaRPr lang="en-US" altLang="zh-CN"/>
          </a:p>
        </p:txBody>
      </p:sp>
      <p:sp>
        <p:nvSpPr>
          <p:cNvPr id="200739" name="Text Box 35">
            <a:extLst>
              <a:ext uri="{FF2B5EF4-FFF2-40B4-BE49-F238E27FC236}">
                <a16:creationId xmlns:a16="http://schemas.microsoft.com/office/drawing/2014/main" id="{A6487DC0-A99C-4F9E-8AB3-0D5550384A7E}"/>
              </a:ext>
            </a:extLst>
          </p:cNvPr>
          <p:cNvSpPr txBox="1">
            <a:spLocks noChangeArrowheads="1"/>
          </p:cNvSpPr>
          <p:nvPr/>
        </p:nvSpPr>
        <p:spPr bwMode="auto">
          <a:xfrm>
            <a:off x="4953000" y="388620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6666"/>
                </a:solidFill>
              </a:rPr>
              <a:t>1</a:t>
            </a:r>
            <a:endParaRPr lang="en-US" altLang="zh-CN"/>
          </a:p>
        </p:txBody>
      </p:sp>
      <p:sp>
        <p:nvSpPr>
          <p:cNvPr id="200740" name="Text Box 36">
            <a:extLst>
              <a:ext uri="{FF2B5EF4-FFF2-40B4-BE49-F238E27FC236}">
                <a16:creationId xmlns:a16="http://schemas.microsoft.com/office/drawing/2014/main" id="{8E6944BB-F557-4A81-AC58-DE471E6352EB}"/>
              </a:ext>
            </a:extLst>
          </p:cNvPr>
          <p:cNvSpPr txBox="1">
            <a:spLocks noChangeArrowheads="1"/>
          </p:cNvSpPr>
          <p:nvPr/>
        </p:nvSpPr>
        <p:spPr bwMode="auto">
          <a:xfrm>
            <a:off x="7359650" y="385445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6666"/>
                </a:solidFill>
              </a:rPr>
              <a:t>1</a:t>
            </a:r>
            <a:endParaRPr lang="en-US" altLang="zh-CN"/>
          </a:p>
        </p:txBody>
      </p:sp>
      <p:sp>
        <p:nvSpPr>
          <p:cNvPr id="200741" name="Text Box 37">
            <a:extLst>
              <a:ext uri="{FF2B5EF4-FFF2-40B4-BE49-F238E27FC236}">
                <a16:creationId xmlns:a16="http://schemas.microsoft.com/office/drawing/2014/main" id="{7093504D-50E7-468C-AC6C-9526D149DB56}"/>
              </a:ext>
            </a:extLst>
          </p:cNvPr>
          <p:cNvSpPr txBox="1">
            <a:spLocks noChangeArrowheads="1"/>
          </p:cNvSpPr>
          <p:nvPr/>
        </p:nvSpPr>
        <p:spPr bwMode="auto">
          <a:xfrm>
            <a:off x="6445250" y="488950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006666"/>
                </a:solidFill>
              </a:rPr>
              <a:t>1</a:t>
            </a:r>
            <a:endParaRPr lang="en-US" altLang="zh-CN"/>
          </a:p>
        </p:txBody>
      </p:sp>
      <p:sp>
        <p:nvSpPr>
          <p:cNvPr id="200742" name="Text Box 38">
            <a:extLst>
              <a:ext uri="{FF2B5EF4-FFF2-40B4-BE49-F238E27FC236}">
                <a16:creationId xmlns:a16="http://schemas.microsoft.com/office/drawing/2014/main" id="{555D71E9-EEA4-4C2B-864B-1FECFBF82137}"/>
              </a:ext>
            </a:extLst>
          </p:cNvPr>
          <p:cNvSpPr txBox="1">
            <a:spLocks noChangeArrowheads="1"/>
          </p:cNvSpPr>
          <p:nvPr/>
        </p:nvSpPr>
        <p:spPr bwMode="auto">
          <a:xfrm>
            <a:off x="3657600" y="5073650"/>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800080"/>
                </a:solidFill>
              </a:rPr>
              <a:t>00</a:t>
            </a:r>
            <a:endParaRPr lang="en-US" altLang="zh-CN"/>
          </a:p>
        </p:txBody>
      </p:sp>
      <p:sp>
        <p:nvSpPr>
          <p:cNvPr id="200743" name="Text Box 39">
            <a:extLst>
              <a:ext uri="{FF2B5EF4-FFF2-40B4-BE49-F238E27FC236}">
                <a16:creationId xmlns:a16="http://schemas.microsoft.com/office/drawing/2014/main" id="{66A1A224-4A7D-418A-AF2F-0BAE5CB32796}"/>
              </a:ext>
            </a:extLst>
          </p:cNvPr>
          <p:cNvSpPr txBox="1">
            <a:spLocks noChangeArrowheads="1"/>
          </p:cNvSpPr>
          <p:nvPr/>
        </p:nvSpPr>
        <p:spPr bwMode="auto">
          <a:xfrm>
            <a:off x="4724400" y="5073650"/>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800080"/>
                </a:solidFill>
              </a:rPr>
              <a:t>01</a:t>
            </a:r>
            <a:endParaRPr lang="en-US" altLang="zh-CN"/>
          </a:p>
        </p:txBody>
      </p:sp>
      <p:sp>
        <p:nvSpPr>
          <p:cNvPr id="200744" name="Text Box 40">
            <a:extLst>
              <a:ext uri="{FF2B5EF4-FFF2-40B4-BE49-F238E27FC236}">
                <a16:creationId xmlns:a16="http://schemas.microsoft.com/office/drawing/2014/main" id="{BE255486-069B-4FFF-92DE-70AD9E1B4E31}"/>
              </a:ext>
            </a:extLst>
          </p:cNvPr>
          <p:cNvSpPr txBox="1">
            <a:spLocks noChangeArrowheads="1"/>
          </p:cNvSpPr>
          <p:nvPr/>
        </p:nvSpPr>
        <p:spPr bwMode="auto">
          <a:xfrm>
            <a:off x="7359650" y="5149850"/>
            <a:ext cx="64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800080"/>
                </a:solidFill>
              </a:rPr>
              <a:t>11</a:t>
            </a:r>
            <a:endParaRPr lang="en-US" altLang="zh-CN"/>
          </a:p>
        </p:txBody>
      </p:sp>
      <p:sp>
        <p:nvSpPr>
          <p:cNvPr id="200745" name="Text Box 41">
            <a:extLst>
              <a:ext uri="{FF2B5EF4-FFF2-40B4-BE49-F238E27FC236}">
                <a16:creationId xmlns:a16="http://schemas.microsoft.com/office/drawing/2014/main" id="{A13A787D-9A0D-465F-9AA9-596E6A4BBB38}"/>
              </a:ext>
            </a:extLst>
          </p:cNvPr>
          <p:cNvSpPr txBox="1">
            <a:spLocks noChangeArrowheads="1"/>
          </p:cNvSpPr>
          <p:nvPr/>
        </p:nvSpPr>
        <p:spPr bwMode="auto">
          <a:xfrm>
            <a:off x="5029200" y="5988050"/>
            <a:ext cx="86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800080"/>
                </a:solidFill>
              </a:rPr>
              <a:t>100</a:t>
            </a:r>
            <a:endParaRPr lang="en-US" altLang="zh-CN"/>
          </a:p>
        </p:txBody>
      </p:sp>
      <p:sp>
        <p:nvSpPr>
          <p:cNvPr id="200746" name="Text Box 42">
            <a:extLst>
              <a:ext uri="{FF2B5EF4-FFF2-40B4-BE49-F238E27FC236}">
                <a16:creationId xmlns:a16="http://schemas.microsoft.com/office/drawing/2014/main" id="{5902A348-671B-4A26-9680-C0558C592AAC}"/>
              </a:ext>
            </a:extLst>
          </p:cNvPr>
          <p:cNvSpPr txBox="1">
            <a:spLocks noChangeArrowheads="1"/>
          </p:cNvSpPr>
          <p:nvPr/>
        </p:nvSpPr>
        <p:spPr bwMode="auto">
          <a:xfrm>
            <a:off x="6292850" y="5988050"/>
            <a:ext cx="86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a:solidFill>
                  <a:srgbClr val="800080"/>
                </a:solidFill>
              </a:rPr>
              <a:t>101</a:t>
            </a:r>
            <a:endParaRPr lang="en-US" altLang="zh-CN"/>
          </a:p>
        </p:txBody>
      </p:sp>
      <p:sp>
        <p:nvSpPr>
          <p:cNvPr id="6" name="灯片编号占位符 5">
            <a:extLst>
              <a:ext uri="{FF2B5EF4-FFF2-40B4-BE49-F238E27FC236}">
                <a16:creationId xmlns:a16="http://schemas.microsoft.com/office/drawing/2014/main" id="{AEB171BF-DEEF-47F3-931F-F0ACBF4E04E0}"/>
              </a:ext>
            </a:extLst>
          </p:cNvPr>
          <p:cNvSpPr>
            <a:spLocks noGrp="1"/>
          </p:cNvSpPr>
          <p:nvPr>
            <p:ph type="sldNum" sz="quarter" idx="12"/>
          </p:nvPr>
        </p:nvSpPr>
        <p:spPr/>
        <p:txBody>
          <a:bodyPr/>
          <a:lstStyle/>
          <a:p>
            <a:fld id="{32C65134-6CFF-4DD1-A7F8-064D97AF287B}" type="slidenum">
              <a:rPr lang="zh-CN" altLang="en-US" smtClean="0"/>
              <a:pPr/>
              <a:t>152</a:t>
            </a:fld>
            <a:endParaRPr lang="en-US" altLang="zh-CN"/>
          </a:p>
        </p:txBody>
      </p:sp>
      <p:cxnSp>
        <p:nvCxnSpPr>
          <p:cNvPr id="8" name="直接箭头连接符 7">
            <a:extLst>
              <a:ext uri="{FF2B5EF4-FFF2-40B4-BE49-F238E27FC236}">
                <a16:creationId xmlns:a16="http://schemas.microsoft.com/office/drawing/2014/main" id="{585CBFDD-4429-4A7A-99CF-71FF917AC757}"/>
              </a:ext>
            </a:extLst>
          </p:cNvPr>
          <p:cNvCxnSpPr/>
          <p:nvPr/>
        </p:nvCxnSpPr>
        <p:spPr>
          <a:xfrm>
            <a:off x="685800" y="1988840"/>
            <a:ext cx="74866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00711"/>
                                        </p:tgtEl>
                                        <p:attrNameLst>
                                          <p:attrName>style.visibility</p:attrName>
                                        </p:attrNameLst>
                                      </p:cBhvr>
                                      <p:to>
                                        <p:strVal val="visible"/>
                                      </p:to>
                                    </p:set>
                                    <p:animEffect transition="in" filter="wipe(up)">
                                      <p:cBhvr>
                                        <p:cTn id="7" dur="500"/>
                                        <p:tgtEl>
                                          <p:spTgt spid="200711"/>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up)">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dissolve">
                                      <p:cBhvr>
                                        <p:cTn id="24" dur="500"/>
                                        <p:tgtEl>
                                          <p:spTgt spid="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00717"/>
                                        </p:tgtEl>
                                        <p:attrNameLst>
                                          <p:attrName>style.visibility</p:attrName>
                                        </p:attrNameLst>
                                      </p:cBhvr>
                                      <p:to>
                                        <p:strVal val="visible"/>
                                      </p:to>
                                    </p:set>
                                    <p:animEffect transition="in" filter="dissolve">
                                      <p:cBhvr>
                                        <p:cTn id="29" dur="500"/>
                                        <p:tgtEl>
                                          <p:spTgt spid="20071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4" fill="hold" nodeType="clickEffect">
                                  <p:stCondLst>
                                    <p:cond delay="0"/>
                                  </p:stCondLst>
                                  <p:childTnLst>
                                    <p:set>
                                      <p:cBhvr>
                                        <p:cTn id="33" dur="1" fill="hold">
                                          <p:stCondLst>
                                            <p:cond delay="0"/>
                                          </p:stCondLst>
                                        </p:cTn>
                                        <p:tgtEl>
                                          <p:spTgt spid="200724"/>
                                        </p:tgtEl>
                                        <p:attrNameLst>
                                          <p:attrName>style.visibility</p:attrName>
                                        </p:attrNameLst>
                                      </p:cBhvr>
                                      <p:to>
                                        <p:strVal val="visible"/>
                                      </p:to>
                                    </p:set>
                                    <p:animEffect transition="in" filter="wipe(down)">
                                      <p:cBhvr>
                                        <p:cTn id="34" dur="500"/>
                                        <p:tgtEl>
                                          <p:spTgt spid="20072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4" fill="hold" nodeType="clickEffect">
                                  <p:stCondLst>
                                    <p:cond delay="0"/>
                                  </p:stCondLst>
                                  <p:childTnLst>
                                    <p:set>
                                      <p:cBhvr>
                                        <p:cTn id="38" dur="1" fill="hold">
                                          <p:stCondLst>
                                            <p:cond delay="0"/>
                                          </p:stCondLst>
                                        </p:cTn>
                                        <p:tgtEl>
                                          <p:spTgt spid="200725"/>
                                        </p:tgtEl>
                                        <p:attrNameLst>
                                          <p:attrName>style.visibility</p:attrName>
                                        </p:attrNameLst>
                                      </p:cBhvr>
                                      <p:to>
                                        <p:strVal val="visible"/>
                                      </p:to>
                                    </p:set>
                                    <p:animEffect transition="in" filter="wipe(down)">
                                      <p:cBhvr>
                                        <p:cTn id="39" dur="500"/>
                                        <p:tgtEl>
                                          <p:spTgt spid="20072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200723"/>
                                        </p:tgtEl>
                                        <p:attrNameLst>
                                          <p:attrName>style.visibility</p:attrName>
                                        </p:attrNameLst>
                                      </p:cBhvr>
                                      <p:to>
                                        <p:strVal val="visible"/>
                                      </p:to>
                                    </p:set>
                                    <p:animEffect transition="in" filter="wipe(up)">
                                      <p:cBhvr>
                                        <p:cTn id="44" dur="500"/>
                                        <p:tgtEl>
                                          <p:spTgt spid="20072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dissolve">
                                      <p:cBhvr>
                                        <p:cTn id="49" dur="500"/>
                                        <p:tgtEl>
                                          <p:spTgt spid="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4" fill="hold" nodeType="clickEffect">
                                  <p:stCondLst>
                                    <p:cond delay="0"/>
                                  </p:stCondLst>
                                  <p:childTnLst>
                                    <p:set>
                                      <p:cBhvr>
                                        <p:cTn id="53" dur="1" fill="hold">
                                          <p:stCondLst>
                                            <p:cond delay="0"/>
                                          </p:stCondLst>
                                        </p:cTn>
                                        <p:tgtEl>
                                          <p:spTgt spid="200732"/>
                                        </p:tgtEl>
                                        <p:attrNameLst>
                                          <p:attrName>style.visibility</p:attrName>
                                        </p:attrNameLst>
                                      </p:cBhvr>
                                      <p:to>
                                        <p:strVal val="visible"/>
                                      </p:to>
                                    </p:set>
                                    <p:animEffect transition="in" filter="wipe(down)">
                                      <p:cBhvr>
                                        <p:cTn id="54" dur="500"/>
                                        <p:tgtEl>
                                          <p:spTgt spid="200732"/>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4" fill="hold" nodeType="clickEffect">
                                  <p:stCondLst>
                                    <p:cond delay="0"/>
                                  </p:stCondLst>
                                  <p:childTnLst>
                                    <p:set>
                                      <p:cBhvr>
                                        <p:cTn id="58" dur="1" fill="hold">
                                          <p:stCondLst>
                                            <p:cond delay="0"/>
                                          </p:stCondLst>
                                        </p:cTn>
                                        <p:tgtEl>
                                          <p:spTgt spid="200733"/>
                                        </p:tgtEl>
                                        <p:attrNameLst>
                                          <p:attrName>style.visibility</p:attrName>
                                        </p:attrNameLst>
                                      </p:cBhvr>
                                      <p:to>
                                        <p:strVal val="visible"/>
                                      </p:to>
                                    </p:set>
                                    <p:animEffect transition="in" filter="wipe(down)">
                                      <p:cBhvr>
                                        <p:cTn id="59" dur="500"/>
                                        <p:tgtEl>
                                          <p:spTgt spid="200733"/>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200731"/>
                                        </p:tgtEl>
                                        <p:attrNameLst>
                                          <p:attrName>style.visibility</p:attrName>
                                        </p:attrNameLst>
                                      </p:cBhvr>
                                      <p:to>
                                        <p:strVal val="visible"/>
                                      </p:to>
                                    </p:set>
                                    <p:animEffect transition="in" filter="wipe(up)">
                                      <p:cBhvr>
                                        <p:cTn id="64" dur="500"/>
                                        <p:tgtEl>
                                          <p:spTgt spid="20073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2" presetClass="entr" presetSubtype="8" fill="hold" grpId="0" nodeType="clickEffect">
                                  <p:stCondLst>
                                    <p:cond delay="0"/>
                                  </p:stCondLst>
                                  <p:childTnLst>
                                    <p:set>
                                      <p:cBhvr>
                                        <p:cTn id="68" dur="1" fill="hold">
                                          <p:stCondLst>
                                            <p:cond delay="0"/>
                                          </p:stCondLst>
                                        </p:cTn>
                                        <p:tgtEl>
                                          <p:spTgt spid="200734"/>
                                        </p:tgtEl>
                                        <p:attrNameLst>
                                          <p:attrName>style.visibility</p:attrName>
                                        </p:attrNameLst>
                                      </p:cBhvr>
                                      <p:to>
                                        <p:strVal val="visible"/>
                                      </p:to>
                                    </p:set>
                                    <p:animEffect transition="in" filter="slide(fromLeft)">
                                      <p:cBhvr>
                                        <p:cTn id="69" dur="500"/>
                                        <p:tgtEl>
                                          <p:spTgt spid="200734"/>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2" presetClass="entr" presetSubtype="8" fill="hold" grpId="0" nodeType="clickEffect">
                                  <p:stCondLst>
                                    <p:cond delay="0"/>
                                  </p:stCondLst>
                                  <p:childTnLst>
                                    <p:set>
                                      <p:cBhvr>
                                        <p:cTn id="73" dur="1" fill="hold">
                                          <p:stCondLst>
                                            <p:cond delay="0"/>
                                          </p:stCondLst>
                                        </p:cTn>
                                        <p:tgtEl>
                                          <p:spTgt spid="200735"/>
                                        </p:tgtEl>
                                        <p:attrNameLst>
                                          <p:attrName>style.visibility</p:attrName>
                                        </p:attrNameLst>
                                      </p:cBhvr>
                                      <p:to>
                                        <p:strVal val="visible"/>
                                      </p:to>
                                    </p:set>
                                    <p:animEffect transition="in" filter="slide(fromLeft)">
                                      <p:cBhvr>
                                        <p:cTn id="74" dur="500"/>
                                        <p:tgtEl>
                                          <p:spTgt spid="200735"/>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2" presetClass="entr" presetSubtype="8" fill="hold" grpId="0" nodeType="clickEffect">
                                  <p:stCondLst>
                                    <p:cond delay="0"/>
                                  </p:stCondLst>
                                  <p:childTnLst>
                                    <p:set>
                                      <p:cBhvr>
                                        <p:cTn id="78" dur="1" fill="hold">
                                          <p:stCondLst>
                                            <p:cond delay="0"/>
                                          </p:stCondLst>
                                        </p:cTn>
                                        <p:tgtEl>
                                          <p:spTgt spid="200736"/>
                                        </p:tgtEl>
                                        <p:attrNameLst>
                                          <p:attrName>style.visibility</p:attrName>
                                        </p:attrNameLst>
                                      </p:cBhvr>
                                      <p:to>
                                        <p:strVal val="visible"/>
                                      </p:to>
                                    </p:set>
                                    <p:animEffect transition="in" filter="slide(fromLeft)">
                                      <p:cBhvr>
                                        <p:cTn id="79" dur="500"/>
                                        <p:tgtEl>
                                          <p:spTgt spid="200736"/>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2" presetClass="entr" presetSubtype="8" fill="hold" grpId="0" nodeType="clickEffect">
                                  <p:stCondLst>
                                    <p:cond delay="0"/>
                                  </p:stCondLst>
                                  <p:childTnLst>
                                    <p:set>
                                      <p:cBhvr>
                                        <p:cTn id="83" dur="1" fill="hold">
                                          <p:stCondLst>
                                            <p:cond delay="0"/>
                                          </p:stCondLst>
                                        </p:cTn>
                                        <p:tgtEl>
                                          <p:spTgt spid="200737"/>
                                        </p:tgtEl>
                                        <p:attrNameLst>
                                          <p:attrName>style.visibility</p:attrName>
                                        </p:attrNameLst>
                                      </p:cBhvr>
                                      <p:to>
                                        <p:strVal val="visible"/>
                                      </p:to>
                                    </p:set>
                                    <p:animEffect transition="in" filter="slide(fromLeft)">
                                      <p:cBhvr>
                                        <p:cTn id="84" dur="500"/>
                                        <p:tgtEl>
                                          <p:spTgt spid="200737"/>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2" presetClass="entr" presetSubtype="8" fill="hold" grpId="0" nodeType="clickEffect">
                                  <p:stCondLst>
                                    <p:cond delay="0"/>
                                  </p:stCondLst>
                                  <p:childTnLst>
                                    <p:set>
                                      <p:cBhvr>
                                        <p:cTn id="88" dur="1" fill="hold">
                                          <p:stCondLst>
                                            <p:cond delay="0"/>
                                          </p:stCondLst>
                                        </p:cTn>
                                        <p:tgtEl>
                                          <p:spTgt spid="200739"/>
                                        </p:tgtEl>
                                        <p:attrNameLst>
                                          <p:attrName>style.visibility</p:attrName>
                                        </p:attrNameLst>
                                      </p:cBhvr>
                                      <p:to>
                                        <p:strVal val="visible"/>
                                      </p:to>
                                    </p:set>
                                    <p:animEffect transition="in" filter="slide(fromLeft)">
                                      <p:cBhvr>
                                        <p:cTn id="89" dur="500"/>
                                        <p:tgtEl>
                                          <p:spTgt spid="200739"/>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12" presetClass="entr" presetSubtype="8" fill="hold" grpId="0" nodeType="clickEffect">
                                  <p:stCondLst>
                                    <p:cond delay="0"/>
                                  </p:stCondLst>
                                  <p:childTnLst>
                                    <p:set>
                                      <p:cBhvr>
                                        <p:cTn id="93" dur="1" fill="hold">
                                          <p:stCondLst>
                                            <p:cond delay="0"/>
                                          </p:stCondLst>
                                        </p:cTn>
                                        <p:tgtEl>
                                          <p:spTgt spid="200738"/>
                                        </p:tgtEl>
                                        <p:attrNameLst>
                                          <p:attrName>style.visibility</p:attrName>
                                        </p:attrNameLst>
                                      </p:cBhvr>
                                      <p:to>
                                        <p:strVal val="visible"/>
                                      </p:to>
                                    </p:set>
                                    <p:animEffect transition="in" filter="slide(fromLeft)">
                                      <p:cBhvr>
                                        <p:cTn id="94" dur="500"/>
                                        <p:tgtEl>
                                          <p:spTgt spid="200738"/>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12" presetClass="entr" presetSubtype="8" fill="hold" grpId="0" nodeType="clickEffect">
                                  <p:stCondLst>
                                    <p:cond delay="0"/>
                                  </p:stCondLst>
                                  <p:childTnLst>
                                    <p:set>
                                      <p:cBhvr>
                                        <p:cTn id="98" dur="1" fill="hold">
                                          <p:stCondLst>
                                            <p:cond delay="0"/>
                                          </p:stCondLst>
                                        </p:cTn>
                                        <p:tgtEl>
                                          <p:spTgt spid="200740"/>
                                        </p:tgtEl>
                                        <p:attrNameLst>
                                          <p:attrName>style.visibility</p:attrName>
                                        </p:attrNameLst>
                                      </p:cBhvr>
                                      <p:to>
                                        <p:strVal val="visible"/>
                                      </p:to>
                                    </p:set>
                                    <p:animEffect transition="in" filter="slide(fromLeft)">
                                      <p:cBhvr>
                                        <p:cTn id="99" dur="500"/>
                                        <p:tgtEl>
                                          <p:spTgt spid="200740"/>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2" presetClass="entr" presetSubtype="8" fill="hold" grpId="0" nodeType="clickEffect">
                                  <p:stCondLst>
                                    <p:cond delay="0"/>
                                  </p:stCondLst>
                                  <p:childTnLst>
                                    <p:set>
                                      <p:cBhvr>
                                        <p:cTn id="103" dur="1" fill="hold">
                                          <p:stCondLst>
                                            <p:cond delay="0"/>
                                          </p:stCondLst>
                                        </p:cTn>
                                        <p:tgtEl>
                                          <p:spTgt spid="200741"/>
                                        </p:tgtEl>
                                        <p:attrNameLst>
                                          <p:attrName>style.visibility</p:attrName>
                                        </p:attrNameLst>
                                      </p:cBhvr>
                                      <p:to>
                                        <p:strVal val="visible"/>
                                      </p:to>
                                    </p:set>
                                    <p:animEffect transition="in" filter="slide(fromLeft)">
                                      <p:cBhvr>
                                        <p:cTn id="104" dur="500"/>
                                        <p:tgtEl>
                                          <p:spTgt spid="200741"/>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200742"/>
                                        </p:tgtEl>
                                        <p:attrNameLst>
                                          <p:attrName>style.visibility</p:attrName>
                                        </p:attrNameLst>
                                      </p:cBhvr>
                                      <p:to>
                                        <p:strVal val="visible"/>
                                      </p:to>
                                    </p:set>
                                    <p:animEffect transition="in" filter="wipe(left)">
                                      <p:cBhvr>
                                        <p:cTn id="109" dur="500"/>
                                        <p:tgtEl>
                                          <p:spTgt spid="200742"/>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200743"/>
                                        </p:tgtEl>
                                        <p:attrNameLst>
                                          <p:attrName>style.visibility</p:attrName>
                                        </p:attrNameLst>
                                      </p:cBhvr>
                                      <p:to>
                                        <p:strVal val="visible"/>
                                      </p:to>
                                    </p:set>
                                    <p:animEffect transition="in" filter="wipe(left)">
                                      <p:cBhvr>
                                        <p:cTn id="114" dur="500"/>
                                        <p:tgtEl>
                                          <p:spTgt spid="200743"/>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200744"/>
                                        </p:tgtEl>
                                        <p:attrNameLst>
                                          <p:attrName>style.visibility</p:attrName>
                                        </p:attrNameLst>
                                      </p:cBhvr>
                                      <p:to>
                                        <p:strVal val="visible"/>
                                      </p:to>
                                    </p:set>
                                    <p:animEffect transition="in" filter="wipe(left)">
                                      <p:cBhvr>
                                        <p:cTn id="119" dur="500"/>
                                        <p:tgtEl>
                                          <p:spTgt spid="200744"/>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22" presetClass="entr" presetSubtype="8" fill="hold" grpId="0" nodeType="clickEffect">
                                  <p:stCondLst>
                                    <p:cond delay="0"/>
                                  </p:stCondLst>
                                  <p:childTnLst>
                                    <p:set>
                                      <p:cBhvr>
                                        <p:cTn id="123" dur="1" fill="hold">
                                          <p:stCondLst>
                                            <p:cond delay="0"/>
                                          </p:stCondLst>
                                        </p:cTn>
                                        <p:tgtEl>
                                          <p:spTgt spid="200745"/>
                                        </p:tgtEl>
                                        <p:attrNameLst>
                                          <p:attrName>style.visibility</p:attrName>
                                        </p:attrNameLst>
                                      </p:cBhvr>
                                      <p:to>
                                        <p:strVal val="visible"/>
                                      </p:to>
                                    </p:set>
                                    <p:animEffect transition="in" filter="wipe(left)">
                                      <p:cBhvr>
                                        <p:cTn id="124" dur="500"/>
                                        <p:tgtEl>
                                          <p:spTgt spid="200745"/>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2" presetClass="entr" presetSubtype="8" fill="hold" grpId="0" nodeType="clickEffect">
                                  <p:stCondLst>
                                    <p:cond delay="0"/>
                                  </p:stCondLst>
                                  <p:childTnLst>
                                    <p:set>
                                      <p:cBhvr>
                                        <p:cTn id="128" dur="1" fill="hold">
                                          <p:stCondLst>
                                            <p:cond delay="0"/>
                                          </p:stCondLst>
                                        </p:cTn>
                                        <p:tgtEl>
                                          <p:spTgt spid="200746"/>
                                        </p:tgtEl>
                                        <p:attrNameLst>
                                          <p:attrName>style.visibility</p:attrName>
                                        </p:attrNameLst>
                                      </p:cBhvr>
                                      <p:to>
                                        <p:strVal val="visible"/>
                                      </p:to>
                                    </p:set>
                                    <p:animEffect transition="in" filter="wipe(left)">
                                      <p:cBhvr>
                                        <p:cTn id="129" dur="500"/>
                                        <p:tgtEl>
                                          <p:spTgt spid="200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11" grpId="0" animBg="1" autoUpdateAnimBg="0"/>
      <p:bldP spid="200717" grpId="0" animBg="1" autoUpdateAnimBg="0"/>
      <p:bldP spid="200723" grpId="0" animBg="1" autoUpdateAnimBg="0"/>
      <p:bldP spid="200731" grpId="0" animBg="1" autoUpdateAnimBg="0"/>
      <p:bldP spid="200734" grpId="0" autoUpdateAnimBg="0"/>
      <p:bldP spid="200735" grpId="0" autoUpdateAnimBg="0"/>
      <p:bldP spid="200736" grpId="0" autoUpdateAnimBg="0"/>
      <p:bldP spid="200737" grpId="0" autoUpdateAnimBg="0"/>
      <p:bldP spid="200738" grpId="0" autoUpdateAnimBg="0"/>
      <p:bldP spid="200739" grpId="0" autoUpdateAnimBg="0"/>
      <p:bldP spid="200740" grpId="0" autoUpdateAnimBg="0"/>
      <p:bldP spid="200741" grpId="0" autoUpdateAnimBg="0"/>
      <p:bldP spid="200742" grpId="0" autoUpdateAnimBg="0"/>
      <p:bldP spid="200743" grpId="0" autoUpdateAnimBg="0"/>
      <p:bldP spid="200744" grpId="0" autoUpdateAnimBg="0"/>
      <p:bldP spid="200745" grpId="0" autoUpdateAnimBg="0"/>
      <p:bldP spid="200746" grpId="0" autoUpdateAnimBg="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D48532EB-1E32-4840-9425-94BD091DDAED}"/>
              </a:ext>
            </a:extLst>
          </p:cNvPr>
          <p:cNvSpPr>
            <a:spLocks noGrp="1" noChangeArrowheads="1"/>
          </p:cNvSpPr>
          <p:nvPr>
            <p:ph type="title"/>
          </p:nvPr>
        </p:nvSpPr>
        <p:spPr>
          <a:xfrm>
            <a:off x="1042988" y="404813"/>
            <a:ext cx="7793037" cy="839787"/>
          </a:xfrm>
        </p:spPr>
        <p:txBody>
          <a:bodyPr/>
          <a:lstStyle/>
          <a:p>
            <a:pPr eaLnBrk="1" hangingPunct="1"/>
            <a:r>
              <a:rPr lang="zh-CN" altLang="en-US"/>
              <a:t>构造哈夫曼树 </a:t>
            </a:r>
          </a:p>
        </p:txBody>
      </p:sp>
      <p:sp>
        <p:nvSpPr>
          <p:cNvPr id="134147" name="Rectangle 3">
            <a:extLst>
              <a:ext uri="{FF2B5EF4-FFF2-40B4-BE49-F238E27FC236}">
                <a16:creationId xmlns:a16="http://schemas.microsoft.com/office/drawing/2014/main" id="{263FBA44-3668-40B5-9A37-CAF2FD6B334B}"/>
              </a:ext>
            </a:extLst>
          </p:cNvPr>
          <p:cNvSpPr>
            <a:spLocks noGrp="1" noChangeArrowheads="1"/>
          </p:cNvSpPr>
          <p:nvPr>
            <p:ph type="body" idx="1"/>
          </p:nvPr>
        </p:nvSpPr>
        <p:spPr/>
        <p:txBody>
          <a:bodyPr/>
          <a:lstStyle/>
          <a:p>
            <a:pPr eaLnBrk="1" hangingPunct="1"/>
            <a:endParaRPr lang="zh-CN" altLang="en-US"/>
          </a:p>
        </p:txBody>
      </p:sp>
      <p:pic>
        <p:nvPicPr>
          <p:cNvPr id="134148" name="Picture 4" descr="6d33">
            <a:extLst>
              <a:ext uri="{FF2B5EF4-FFF2-40B4-BE49-F238E27FC236}">
                <a16:creationId xmlns:a16="http://schemas.microsoft.com/office/drawing/2014/main" id="{1B7A417C-2A40-47A4-8627-B0E148B3FC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484313"/>
            <a:ext cx="7885112"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C77172DE-D0A9-49BE-8763-7CC288E8B948}"/>
              </a:ext>
            </a:extLst>
          </p:cNvPr>
          <p:cNvSpPr>
            <a:spLocks noGrp="1"/>
          </p:cNvSpPr>
          <p:nvPr>
            <p:ph type="sldNum" sz="quarter" idx="12"/>
          </p:nvPr>
        </p:nvSpPr>
        <p:spPr/>
        <p:txBody>
          <a:bodyPr/>
          <a:lstStyle/>
          <a:p>
            <a:fld id="{43395A8B-0B77-4D91-93A1-E00555122DC8}" type="slidenum">
              <a:rPr lang="zh-CN" altLang="en-US" smtClean="0"/>
              <a:pPr/>
              <a:t>153</a:t>
            </a:fld>
            <a:endParaRPr lang="en-US" altLang="zh-CN"/>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标题 1">
            <a:extLst>
              <a:ext uri="{FF2B5EF4-FFF2-40B4-BE49-F238E27FC236}">
                <a16:creationId xmlns:a16="http://schemas.microsoft.com/office/drawing/2014/main" id="{5724C669-46AB-40A8-9BF1-E7CD0EAB58AA}"/>
              </a:ext>
            </a:extLst>
          </p:cNvPr>
          <p:cNvSpPr>
            <a:spLocks noGrp="1"/>
          </p:cNvSpPr>
          <p:nvPr>
            <p:ph type="title"/>
          </p:nvPr>
        </p:nvSpPr>
        <p:spPr/>
        <p:txBody>
          <a:bodyPr/>
          <a:lstStyle/>
          <a:p>
            <a:r>
              <a:rPr lang="zh-CN" altLang="en-US" dirty="0"/>
              <a:t>哈夫曼编码的译码</a:t>
            </a:r>
          </a:p>
        </p:txBody>
      </p:sp>
      <p:sp>
        <p:nvSpPr>
          <p:cNvPr id="3" name="内容占位符 2">
            <a:extLst>
              <a:ext uri="{FF2B5EF4-FFF2-40B4-BE49-F238E27FC236}">
                <a16:creationId xmlns:a16="http://schemas.microsoft.com/office/drawing/2014/main" id="{B75B132F-3989-4B01-A12B-F1199F94A883}"/>
              </a:ext>
            </a:extLst>
          </p:cNvPr>
          <p:cNvSpPr>
            <a:spLocks noGrp="1"/>
          </p:cNvSpPr>
          <p:nvPr>
            <p:ph idx="1"/>
          </p:nvPr>
        </p:nvSpPr>
        <p:spPr>
          <a:xfrm>
            <a:off x="232472" y="2571958"/>
            <a:ext cx="8565357" cy="4511675"/>
          </a:xfrm>
          <a:noFill/>
        </p:spPr>
        <p:txBody>
          <a:bodyPr/>
          <a:lstStyle/>
          <a:p>
            <a:pPr marL="0" indent="539750">
              <a:buFont typeface="Wingdings" panose="05000000000000000000" pitchFamily="2" charset="2"/>
              <a:buNone/>
              <a:defRPr/>
            </a:pPr>
            <a:r>
              <a:rPr lang="zh-CN" altLang="en-US" dirty="0"/>
              <a:t>利用哈夫曼树进行译码，译码一个二进制位串</a:t>
            </a:r>
            <a:r>
              <a:rPr lang="en-US" altLang="zh-CN" dirty="0"/>
              <a:t>S</a:t>
            </a:r>
            <a:r>
              <a:rPr lang="zh-CN" altLang="en-US" dirty="0"/>
              <a:t>，从串</a:t>
            </a:r>
            <a:r>
              <a:rPr lang="en-US" altLang="zh-CN" dirty="0"/>
              <a:t>S</a:t>
            </a:r>
            <a:r>
              <a:rPr lang="zh-CN" altLang="en-US" dirty="0"/>
              <a:t>的第一位开始逐位的去匹配二叉树边上标记的</a:t>
            </a:r>
            <a:r>
              <a:rPr lang="en-US" altLang="zh-CN" dirty="0"/>
              <a:t>0</a:t>
            </a:r>
            <a:r>
              <a:rPr lang="zh-CN" altLang="en-US" dirty="0"/>
              <a:t>和</a:t>
            </a:r>
            <a:r>
              <a:rPr lang="en-US" altLang="zh-CN" dirty="0"/>
              <a:t>1</a:t>
            </a:r>
            <a:r>
              <a:rPr lang="zh-CN" altLang="en-US" dirty="0"/>
              <a:t>，由哈夫曼树的根节点出发，遇到</a:t>
            </a:r>
            <a:r>
              <a:rPr lang="en-US" altLang="zh-CN" dirty="0"/>
              <a:t>0</a:t>
            </a:r>
            <a:r>
              <a:rPr lang="zh-CN" altLang="en-US" dirty="0"/>
              <a:t>则向左，遇到</a:t>
            </a:r>
            <a:r>
              <a:rPr lang="en-US" altLang="zh-CN" dirty="0"/>
              <a:t>1</a:t>
            </a:r>
            <a:r>
              <a:rPr lang="zh-CN" altLang="en-US" dirty="0"/>
              <a:t>则向右，若干连续的</a:t>
            </a:r>
            <a:r>
              <a:rPr lang="en-US" altLang="zh-CN" dirty="0"/>
              <a:t>0</a:t>
            </a:r>
            <a:r>
              <a:rPr lang="zh-CN" altLang="en-US" dirty="0"/>
              <a:t>和</a:t>
            </a:r>
            <a:r>
              <a:rPr lang="en-US" altLang="zh-CN" dirty="0"/>
              <a:t>1</a:t>
            </a:r>
            <a:r>
              <a:rPr lang="zh-CN" altLang="en-US" dirty="0"/>
              <a:t>确定一条从根到某个叶子结点的路径。一旦到达一个叶子结点，便译出一个字符。</a:t>
            </a:r>
            <a:endParaRPr lang="en-US" altLang="zh-CN" dirty="0"/>
          </a:p>
          <a:p>
            <a:pPr marL="0" indent="446088">
              <a:buFont typeface="Wingdings" panose="05000000000000000000" pitchFamily="2" charset="2"/>
              <a:buNone/>
              <a:defRPr/>
            </a:pPr>
            <a:r>
              <a:rPr lang="zh-CN" altLang="en-US" dirty="0"/>
              <a:t>接着从</a:t>
            </a:r>
            <a:r>
              <a:rPr lang="en-US" altLang="zh-CN" dirty="0"/>
              <a:t>S</a:t>
            </a:r>
            <a:r>
              <a:rPr lang="zh-CN" altLang="en-US" dirty="0"/>
              <a:t>的下一位开始，再寻找一条从根到叶子结点的路径。</a:t>
            </a:r>
          </a:p>
        </p:txBody>
      </p:sp>
      <p:sp>
        <p:nvSpPr>
          <p:cNvPr id="2" name="灯片编号占位符 1">
            <a:extLst>
              <a:ext uri="{FF2B5EF4-FFF2-40B4-BE49-F238E27FC236}">
                <a16:creationId xmlns:a16="http://schemas.microsoft.com/office/drawing/2014/main" id="{098A2081-451D-438F-964C-BA8C562A650C}"/>
              </a:ext>
            </a:extLst>
          </p:cNvPr>
          <p:cNvSpPr>
            <a:spLocks noGrp="1"/>
          </p:cNvSpPr>
          <p:nvPr>
            <p:ph type="sldNum" sz="quarter" idx="12"/>
          </p:nvPr>
        </p:nvSpPr>
        <p:spPr/>
        <p:txBody>
          <a:bodyPr/>
          <a:lstStyle/>
          <a:p>
            <a:fld id="{43395A8B-0B77-4D91-93A1-E00555122DC8}" type="slidenum">
              <a:rPr lang="zh-CN" altLang="en-US" smtClean="0"/>
              <a:pPr/>
              <a:t>154</a:t>
            </a:fld>
            <a:endParaRPr lang="en-US" altLang="zh-CN"/>
          </a:p>
        </p:txBody>
      </p:sp>
      <p:pic>
        <p:nvPicPr>
          <p:cNvPr id="4" name="图片 3">
            <a:extLst>
              <a:ext uri="{FF2B5EF4-FFF2-40B4-BE49-F238E27FC236}">
                <a16:creationId xmlns:a16="http://schemas.microsoft.com/office/drawing/2014/main" id="{2A10C829-056D-44AE-A428-22B5BDD543AB}"/>
              </a:ext>
            </a:extLst>
          </p:cNvPr>
          <p:cNvPicPr>
            <a:picLocks noChangeAspect="1"/>
          </p:cNvPicPr>
          <p:nvPr/>
        </p:nvPicPr>
        <p:blipFill>
          <a:blip r:embed="rId3"/>
          <a:stretch>
            <a:fillRect/>
          </a:stretch>
        </p:blipFill>
        <p:spPr>
          <a:xfrm>
            <a:off x="5812633" y="-46245"/>
            <a:ext cx="2971800" cy="2076450"/>
          </a:xfrm>
          <a:prstGeom prst="rect">
            <a:avLst/>
          </a:prstGeom>
        </p:spPr>
      </p:pic>
      <p:sp>
        <p:nvSpPr>
          <p:cNvPr id="5" name="文本框 4">
            <a:extLst>
              <a:ext uri="{FF2B5EF4-FFF2-40B4-BE49-F238E27FC236}">
                <a16:creationId xmlns:a16="http://schemas.microsoft.com/office/drawing/2014/main" id="{A8FBC057-598A-485D-B68D-9844497E2F46}"/>
              </a:ext>
            </a:extLst>
          </p:cNvPr>
          <p:cNvSpPr txBox="1"/>
          <p:nvPr/>
        </p:nvSpPr>
        <p:spPr>
          <a:xfrm>
            <a:off x="763469" y="1924416"/>
            <a:ext cx="6256456" cy="584775"/>
          </a:xfrm>
          <a:prstGeom prst="rect">
            <a:avLst/>
          </a:prstGeom>
          <a:noFill/>
        </p:spPr>
        <p:txBody>
          <a:bodyPr wrap="none" rtlCol="0">
            <a:spAutoFit/>
          </a:bodyPr>
          <a:lstStyle/>
          <a:p>
            <a:r>
              <a:rPr lang="zh-CN" altLang="en-US" sz="3200" b="1" dirty="0">
                <a:latin typeface="+mn-lt"/>
                <a:ea typeface="+mn-ea"/>
              </a:rPr>
              <a:t>编码：</a:t>
            </a:r>
            <a:r>
              <a:rPr lang="en-US" altLang="zh-CN" sz="3200" b="1" dirty="0">
                <a:latin typeface="+mn-lt"/>
                <a:ea typeface="+mn-ea"/>
              </a:rPr>
              <a:t>100101100110</a:t>
            </a:r>
            <a:r>
              <a:rPr lang="zh-CN" altLang="en-US" sz="3200" b="1" dirty="0">
                <a:latin typeface="+mn-lt"/>
                <a:ea typeface="+mn-ea"/>
              </a:rPr>
              <a:t>，如何译码</a:t>
            </a:r>
            <a:r>
              <a:rPr lang="zh-CN" altLang="en-US" sz="2800" dirty="0"/>
              <a:t>？</a:t>
            </a:r>
          </a:p>
        </p:txBody>
      </p:sp>
      <p:cxnSp>
        <p:nvCxnSpPr>
          <p:cNvPr id="7" name="直接连接符 6">
            <a:extLst>
              <a:ext uri="{FF2B5EF4-FFF2-40B4-BE49-F238E27FC236}">
                <a16:creationId xmlns:a16="http://schemas.microsoft.com/office/drawing/2014/main" id="{423609A4-C938-4032-AD8A-E37A613650BD}"/>
              </a:ext>
            </a:extLst>
          </p:cNvPr>
          <p:cNvCxnSpPr>
            <a:cxnSpLocks/>
          </p:cNvCxnSpPr>
          <p:nvPr/>
        </p:nvCxnSpPr>
        <p:spPr>
          <a:xfrm>
            <a:off x="2091454" y="2442404"/>
            <a:ext cx="536330" cy="0"/>
          </a:xfrm>
          <a:prstGeom prst="line">
            <a:avLst/>
          </a:prstGeom>
          <a:ln w="2222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0E233859-A0CF-4BB0-9A97-2BE1DD9FEA40}"/>
              </a:ext>
            </a:extLst>
          </p:cNvPr>
          <p:cNvCxnSpPr>
            <a:cxnSpLocks/>
          </p:cNvCxnSpPr>
          <p:nvPr/>
        </p:nvCxnSpPr>
        <p:spPr>
          <a:xfrm>
            <a:off x="2699792" y="2444615"/>
            <a:ext cx="536330" cy="0"/>
          </a:xfrm>
          <a:prstGeom prst="line">
            <a:avLst/>
          </a:prstGeom>
          <a:ln w="2222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7BE4C81E-4381-43F0-9359-42C581335161}"/>
              </a:ext>
            </a:extLst>
          </p:cNvPr>
          <p:cNvCxnSpPr>
            <a:cxnSpLocks/>
          </p:cNvCxnSpPr>
          <p:nvPr/>
        </p:nvCxnSpPr>
        <p:spPr>
          <a:xfrm>
            <a:off x="3333851" y="2442404"/>
            <a:ext cx="536330" cy="0"/>
          </a:xfrm>
          <a:prstGeom prst="line">
            <a:avLst/>
          </a:prstGeom>
          <a:ln w="2222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972F1DDF-D0A5-43E7-A595-AFF6318F213E}"/>
              </a:ext>
            </a:extLst>
          </p:cNvPr>
          <p:cNvCxnSpPr>
            <a:cxnSpLocks/>
          </p:cNvCxnSpPr>
          <p:nvPr/>
        </p:nvCxnSpPr>
        <p:spPr>
          <a:xfrm>
            <a:off x="3935788" y="2442404"/>
            <a:ext cx="305148" cy="0"/>
          </a:xfrm>
          <a:prstGeom prst="line">
            <a:avLst/>
          </a:prstGeom>
          <a:ln w="22225">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F5070FF8-8426-4632-A610-56800AE9752C}"/>
              </a:ext>
            </a:extLst>
          </p:cNvPr>
          <p:cNvSpPr txBox="1"/>
          <p:nvPr/>
        </p:nvSpPr>
        <p:spPr>
          <a:xfrm>
            <a:off x="6732240" y="1993945"/>
            <a:ext cx="2711393" cy="461665"/>
          </a:xfrm>
          <a:prstGeom prst="rect">
            <a:avLst/>
          </a:prstGeom>
          <a:noFill/>
        </p:spPr>
        <p:txBody>
          <a:bodyPr wrap="square" rtlCol="0">
            <a:spAutoFit/>
          </a:bodyPr>
          <a:lstStyle/>
          <a:p>
            <a:r>
              <a:rPr lang="en-US" altLang="zh-CN" dirty="0"/>
              <a:t>C D C B A</a:t>
            </a:r>
            <a:endParaRPr lang="zh-CN" altLang="en-US" dirty="0"/>
          </a:p>
        </p:txBody>
      </p:sp>
      <p:cxnSp>
        <p:nvCxnSpPr>
          <p:cNvPr id="18" name="直接连接符 17">
            <a:extLst>
              <a:ext uri="{FF2B5EF4-FFF2-40B4-BE49-F238E27FC236}">
                <a16:creationId xmlns:a16="http://schemas.microsoft.com/office/drawing/2014/main" id="{230CF030-2AFA-4B5B-8498-901CEBA8BCB1}"/>
              </a:ext>
            </a:extLst>
          </p:cNvPr>
          <p:cNvCxnSpPr>
            <a:cxnSpLocks/>
          </p:cNvCxnSpPr>
          <p:nvPr/>
        </p:nvCxnSpPr>
        <p:spPr>
          <a:xfrm>
            <a:off x="4346371" y="2444196"/>
            <a:ext cx="305148" cy="0"/>
          </a:xfrm>
          <a:prstGeom prst="line">
            <a:avLst/>
          </a:prstGeom>
          <a:ln w="22225">
            <a:solidFill>
              <a:srgbClr val="FF0000"/>
            </a:solidFill>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12"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标题 1">
            <a:extLst>
              <a:ext uri="{FF2B5EF4-FFF2-40B4-BE49-F238E27FC236}">
                <a16:creationId xmlns:a16="http://schemas.microsoft.com/office/drawing/2014/main" id="{EC87E895-1388-40E4-BB66-CB0A4BCBEB2D}"/>
              </a:ext>
            </a:extLst>
          </p:cNvPr>
          <p:cNvSpPr>
            <a:spLocks noGrp="1"/>
          </p:cNvSpPr>
          <p:nvPr>
            <p:ph type="title"/>
          </p:nvPr>
        </p:nvSpPr>
        <p:spPr/>
        <p:txBody>
          <a:bodyPr/>
          <a:lstStyle/>
          <a:p>
            <a:r>
              <a:rPr lang="zh-CN" altLang="en-US" sz="3200"/>
              <a:t>例</a:t>
            </a:r>
            <a:r>
              <a:rPr lang="en-US" altLang="zh-CN" sz="3200"/>
              <a:t>6.5  </a:t>
            </a:r>
            <a:r>
              <a:rPr lang="zh-CN" altLang="en-US" sz="3200"/>
              <a:t>构造哈夫曼树并获得哈夫曼编码。</a:t>
            </a:r>
          </a:p>
        </p:txBody>
      </p:sp>
      <p:sp>
        <p:nvSpPr>
          <p:cNvPr id="3" name="内容占位符 2">
            <a:extLst>
              <a:ext uri="{FF2B5EF4-FFF2-40B4-BE49-F238E27FC236}">
                <a16:creationId xmlns:a16="http://schemas.microsoft.com/office/drawing/2014/main" id="{723CD16A-EF89-4698-A3F3-4B00862B3D99}"/>
              </a:ext>
            </a:extLst>
          </p:cNvPr>
          <p:cNvSpPr>
            <a:spLocks noGrp="1"/>
          </p:cNvSpPr>
          <p:nvPr>
            <p:ph idx="1"/>
          </p:nvPr>
        </p:nvSpPr>
        <p:spPr>
          <a:xfrm>
            <a:off x="430008" y="2122488"/>
            <a:ext cx="3205887" cy="4114800"/>
          </a:xfrm>
        </p:spPr>
        <p:txBody>
          <a:bodyPr/>
          <a:lstStyle/>
          <a:p>
            <a:pPr>
              <a:defRPr/>
            </a:pPr>
            <a:r>
              <a:rPr lang="zh-CN" altLang="en-US" sz="2800" dirty="0"/>
              <a:t>采用二叉链表存储哈夫曼树</a:t>
            </a:r>
            <a:r>
              <a:rPr lang="en-US" altLang="zh-CN" sz="2800" dirty="0"/>
              <a:t>.</a:t>
            </a:r>
          </a:p>
          <a:p>
            <a:pPr>
              <a:buFont typeface="+mj-lt"/>
              <a:buAutoNum type="arabicPeriod" startAt="2"/>
              <a:defRPr/>
            </a:pPr>
            <a:endParaRPr lang="en-US" altLang="zh-CN" sz="2800" dirty="0"/>
          </a:p>
          <a:p>
            <a:pPr>
              <a:buFont typeface="+mj-lt"/>
              <a:buAutoNum type="arabicPeriod" startAt="2"/>
              <a:defRPr/>
            </a:pPr>
            <a:endParaRPr lang="en-US" altLang="zh-CN" sz="2800" dirty="0"/>
          </a:p>
          <a:p>
            <a:pPr>
              <a:buFont typeface="+mj-lt"/>
              <a:buAutoNum type="arabicPeriod" startAt="2"/>
              <a:defRPr/>
            </a:pPr>
            <a:r>
              <a:rPr lang="zh-CN" altLang="en-US" sz="2800" dirty="0"/>
              <a:t>采用静态链表存储哈夫曼树</a:t>
            </a:r>
            <a:r>
              <a:rPr lang="en-US" altLang="zh-CN" sz="2800" dirty="0"/>
              <a:t>.</a:t>
            </a:r>
          </a:p>
        </p:txBody>
      </p:sp>
      <p:sp>
        <p:nvSpPr>
          <p:cNvPr id="4" name="灯片编号占位符 3">
            <a:extLst>
              <a:ext uri="{FF2B5EF4-FFF2-40B4-BE49-F238E27FC236}">
                <a16:creationId xmlns:a16="http://schemas.microsoft.com/office/drawing/2014/main" id="{24F16A62-74ED-46BC-A007-3F4CAD1C00BE}"/>
              </a:ext>
            </a:extLst>
          </p:cNvPr>
          <p:cNvSpPr>
            <a:spLocks noGrp="1"/>
          </p:cNvSpPr>
          <p:nvPr>
            <p:ph type="sldNum" sz="quarter" idx="12"/>
          </p:nvPr>
        </p:nvSpPr>
        <p:spPr/>
        <p:txBody>
          <a:bodyPr/>
          <a:lstStyle/>
          <a:p>
            <a:fld id="{43395A8B-0B77-4D91-93A1-E00555122DC8}" type="slidenum">
              <a:rPr lang="zh-CN" altLang="en-US" smtClean="0"/>
              <a:pPr/>
              <a:t>155</a:t>
            </a:fld>
            <a:endParaRPr lang="en-US" altLang="zh-CN"/>
          </a:p>
        </p:txBody>
      </p:sp>
      <p:pic>
        <p:nvPicPr>
          <p:cNvPr id="6" name="图片 5">
            <a:extLst>
              <a:ext uri="{FF2B5EF4-FFF2-40B4-BE49-F238E27FC236}">
                <a16:creationId xmlns:a16="http://schemas.microsoft.com/office/drawing/2014/main" id="{1037A78B-9ECE-4860-8E1B-E5D612E0D96F}"/>
              </a:ext>
            </a:extLst>
          </p:cNvPr>
          <p:cNvPicPr>
            <a:picLocks noChangeAspect="1"/>
          </p:cNvPicPr>
          <p:nvPr/>
        </p:nvPicPr>
        <p:blipFill>
          <a:blip r:embed="rId3"/>
          <a:stretch>
            <a:fillRect/>
          </a:stretch>
        </p:blipFill>
        <p:spPr>
          <a:xfrm>
            <a:off x="3347864" y="1932639"/>
            <a:ext cx="5904656" cy="1892401"/>
          </a:xfrm>
          <a:prstGeom prst="rect">
            <a:avLst/>
          </a:prstGeom>
        </p:spPr>
      </p:pic>
      <p:pic>
        <p:nvPicPr>
          <p:cNvPr id="10" name="图片 9">
            <a:extLst>
              <a:ext uri="{FF2B5EF4-FFF2-40B4-BE49-F238E27FC236}">
                <a16:creationId xmlns:a16="http://schemas.microsoft.com/office/drawing/2014/main" id="{511B9D58-F362-4546-8460-99395CA4FE3C}"/>
              </a:ext>
            </a:extLst>
          </p:cNvPr>
          <p:cNvPicPr>
            <a:picLocks noChangeAspect="1"/>
          </p:cNvPicPr>
          <p:nvPr/>
        </p:nvPicPr>
        <p:blipFill>
          <a:blip r:embed="rId4"/>
          <a:stretch>
            <a:fillRect/>
          </a:stretch>
        </p:blipFill>
        <p:spPr>
          <a:xfrm>
            <a:off x="3408744" y="4158609"/>
            <a:ext cx="4576682" cy="264718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标题 1">
            <a:extLst>
              <a:ext uri="{FF2B5EF4-FFF2-40B4-BE49-F238E27FC236}">
                <a16:creationId xmlns:a16="http://schemas.microsoft.com/office/drawing/2014/main" id="{EC87E895-1388-40E4-BB66-CB0A4BCBEB2D}"/>
              </a:ext>
            </a:extLst>
          </p:cNvPr>
          <p:cNvSpPr>
            <a:spLocks noGrp="1"/>
          </p:cNvSpPr>
          <p:nvPr>
            <p:ph type="title"/>
          </p:nvPr>
        </p:nvSpPr>
        <p:spPr/>
        <p:txBody>
          <a:bodyPr/>
          <a:lstStyle/>
          <a:p>
            <a:r>
              <a:rPr lang="zh-CN" altLang="en-US" sz="3200"/>
              <a:t>例</a:t>
            </a:r>
            <a:r>
              <a:rPr lang="en-US" altLang="zh-CN" sz="3200"/>
              <a:t>6.5  </a:t>
            </a:r>
            <a:r>
              <a:rPr lang="zh-CN" altLang="en-US" sz="3200"/>
              <a:t>构造哈夫曼树并获得哈夫曼编码。</a:t>
            </a:r>
          </a:p>
        </p:txBody>
      </p:sp>
      <p:sp>
        <p:nvSpPr>
          <p:cNvPr id="3" name="内容占位符 2">
            <a:extLst>
              <a:ext uri="{FF2B5EF4-FFF2-40B4-BE49-F238E27FC236}">
                <a16:creationId xmlns:a16="http://schemas.microsoft.com/office/drawing/2014/main" id="{723CD16A-EF89-4698-A3F3-4B00862B3D99}"/>
              </a:ext>
            </a:extLst>
          </p:cNvPr>
          <p:cNvSpPr>
            <a:spLocks noGrp="1"/>
          </p:cNvSpPr>
          <p:nvPr>
            <p:ph idx="1"/>
          </p:nvPr>
        </p:nvSpPr>
        <p:spPr>
          <a:xfrm>
            <a:off x="714375" y="1989138"/>
            <a:ext cx="8245475" cy="4114800"/>
          </a:xfrm>
        </p:spPr>
        <p:txBody>
          <a:bodyPr/>
          <a:lstStyle/>
          <a:p>
            <a:pPr>
              <a:defRPr/>
            </a:pPr>
            <a:r>
              <a:rPr lang="zh-CN" altLang="en-US" sz="2800" dirty="0"/>
              <a:t>采用静态链表存储哈夫曼树。</a:t>
            </a:r>
            <a:endParaRPr lang="en-US" altLang="zh-CN" sz="2800" dirty="0"/>
          </a:p>
          <a:p>
            <a:pPr>
              <a:buFont typeface="Wingdings" panose="05000000000000000000" pitchFamily="2" charset="2"/>
              <a:buNone/>
              <a:defRPr/>
            </a:pPr>
            <a:r>
              <a:rPr lang="zh-CN" altLang="en-US" sz="2800" dirty="0"/>
              <a:t>静态链表：一维数组存储树的结点。</a:t>
            </a:r>
            <a:endParaRPr lang="en-US" altLang="zh-CN" sz="2800" dirty="0"/>
          </a:p>
          <a:p>
            <a:pPr marL="0" indent="539750">
              <a:buFont typeface="Wingdings" panose="05000000000000000000" pitchFamily="2" charset="2"/>
              <a:buNone/>
              <a:defRPr/>
            </a:pPr>
            <a:r>
              <a:rPr lang="zh-CN" altLang="en-US" sz="2800" dirty="0"/>
              <a:t>数组的一个元素存储一个结点信息，包括权值数据、双亲结点下标、左孩子结点下标、右孩子结点下标。</a:t>
            </a:r>
          </a:p>
        </p:txBody>
      </p:sp>
      <p:grpSp>
        <p:nvGrpSpPr>
          <p:cNvPr id="2" name="组合 9">
            <a:extLst>
              <a:ext uri="{FF2B5EF4-FFF2-40B4-BE49-F238E27FC236}">
                <a16:creationId xmlns:a16="http://schemas.microsoft.com/office/drawing/2014/main" id="{8E3DA9E5-BD47-4D59-A745-834A560FCE46}"/>
              </a:ext>
            </a:extLst>
          </p:cNvPr>
          <p:cNvGrpSpPr>
            <a:grpSpLocks/>
          </p:cNvGrpSpPr>
          <p:nvPr/>
        </p:nvGrpSpPr>
        <p:grpSpPr bwMode="auto">
          <a:xfrm>
            <a:off x="1428750" y="4500563"/>
            <a:ext cx="6429375" cy="573087"/>
            <a:chOff x="1285852" y="4786322"/>
            <a:chExt cx="6429420" cy="572298"/>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grpSpPr>
        <p:sp>
          <p:nvSpPr>
            <p:cNvPr id="5" name="矩形 4">
              <a:extLst>
                <a:ext uri="{FF2B5EF4-FFF2-40B4-BE49-F238E27FC236}">
                  <a16:creationId xmlns:a16="http://schemas.microsoft.com/office/drawing/2014/main" id="{AB44BA73-98CD-49E7-AD33-0248A1EFFDBC}"/>
                </a:ext>
              </a:extLst>
            </p:cNvPr>
            <p:cNvSpPr/>
            <p:nvPr/>
          </p:nvSpPr>
          <p:spPr>
            <a:xfrm>
              <a:off x="1285852" y="4786322"/>
              <a:ext cx="6429420" cy="570713"/>
            </a:xfrm>
            <a:prstGeom prst="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dirty="0">
                  <a:solidFill>
                    <a:srgbClr val="C00000"/>
                  </a:solidFill>
                </a:rPr>
                <a:t>Weight         parent</a:t>
              </a:r>
              <a:r>
                <a:rPr lang="zh-CN" altLang="en-US" sz="2800" dirty="0">
                  <a:solidFill>
                    <a:srgbClr val="C00000"/>
                  </a:solidFill>
                </a:rPr>
                <a:t>        </a:t>
              </a:r>
              <a:r>
                <a:rPr lang="en-US" altLang="zh-CN" sz="2800" dirty="0">
                  <a:solidFill>
                    <a:srgbClr val="C00000"/>
                  </a:solidFill>
                </a:rPr>
                <a:t>left        right</a:t>
              </a:r>
            </a:p>
          </p:txBody>
        </p:sp>
        <p:cxnSp>
          <p:nvCxnSpPr>
            <p:cNvPr id="7" name="直接连接符 6">
              <a:extLst>
                <a:ext uri="{FF2B5EF4-FFF2-40B4-BE49-F238E27FC236}">
                  <a16:creationId xmlns:a16="http://schemas.microsoft.com/office/drawing/2014/main" id="{251F8DF1-6AB9-4966-9891-462FC8D444C1}"/>
                </a:ext>
              </a:extLst>
            </p:cNvPr>
            <p:cNvCxnSpPr/>
            <p:nvPr/>
          </p:nvCxnSpPr>
          <p:spPr>
            <a:xfrm rot="5400000">
              <a:off x="2929322" y="5071675"/>
              <a:ext cx="570713" cy="3175"/>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05944679-A5FC-49AF-A96A-5A47E9A1B060}"/>
                </a:ext>
              </a:extLst>
            </p:cNvPr>
            <p:cNvCxnSpPr/>
            <p:nvPr/>
          </p:nvCxnSpPr>
          <p:spPr>
            <a:xfrm rot="5400000">
              <a:off x="4501752" y="5070885"/>
              <a:ext cx="570713" cy="1587"/>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72E0D0B4-0BA1-4C76-877B-91A4D278F069}"/>
                </a:ext>
              </a:extLst>
            </p:cNvPr>
            <p:cNvCxnSpPr/>
            <p:nvPr/>
          </p:nvCxnSpPr>
          <p:spPr>
            <a:xfrm rot="5400000">
              <a:off x="5930512" y="5070885"/>
              <a:ext cx="570713" cy="1587"/>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1" name="TextBox 10">
            <a:extLst>
              <a:ext uri="{FF2B5EF4-FFF2-40B4-BE49-F238E27FC236}">
                <a16:creationId xmlns:a16="http://schemas.microsoft.com/office/drawing/2014/main" id="{421DDE90-F034-4A67-8CC8-8937EDD4C931}"/>
              </a:ext>
            </a:extLst>
          </p:cNvPr>
          <p:cNvSpPr txBox="1">
            <a:spLocks noChangeArrowheads="1"/>
          </p:cNvSpPr>
          <p:nvPr/>
        </p:nvSpPr>
        <p:spPr bwMode="auto">
          <a:xfrm>
            <a:off x="714375" y="5357813"/>
            <a:ext cx="8215313"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t>    对于有</a:t>
            </a:r>
            <a:r>
              <a:rPr lang="en-US" altLang="zh-CN" sz="2800" b="1"/>
              <a:t>n</a:t>
            </a:r>
            <a:r>
              <a:rPr lang="zh-CN" altLang="en-US" sz="2800" b="1"/>
              <a:t>个叶子结点的树，共有</a:t>
            </a:r>
            <a:r>
              <a:rPr lang="en-US" altLang="zh-CN" sz="2800" b="1"/>
              <a:t>2n-1</a:t>
            </a:r>
            <a:r>
              <a:rPr lang="zh-CN" altLang="en-US" sz="2800" b="1"/>
              <a:t>个结点（性质</a:t>
            </a:r>
            <a:r>
              <a:rPr lang="en-US" altLang="zh-CN" sz="2800" b="1"/>
              <a:t>3</a:t>
            </a:r>
            <a:r>
              <a:rPr lang="zh-CN" altLang="en-US" sz="2800" b="1"/>
              <a:t>）所以，对</a:t>
            </a:r>
            <a:r>
              <a:rPr lang="en-US" altLang="zh-CN" sz="2800" b="1"/>
              <a:t>n</a:t>
            </a:r>
            <a:r>
              <a:rPr lang="zh-CN" altLang="en-US" sz="2800" b="1"/>
              <a:t>个叶子的哈夫曼树开辟</a:t>
            </a:r>
            <a:r>
              <a:rPr lang="en-US" altLang="zh-CN" sz="2800" b="1"/>
              <a:t>2n-1</a:t>
            </a:r>
            <a:r>
              <a:rPr lang="zh-CN" altLang="en-US" sz="2800" b="1"/>
              <a:t>个数组空间就可以了。</a:t>
            </a:r>
          </a:p>
        </p:txBody>
      </p:sp>
      <p:sp>
        <p:nvSpPr>
          <p:cNvPr id="4" name="灯片编号占位符 3">
            <a:extLst>
              <a:ext uri="{FF2B5EF4-FFF2-40B4-BE49-F238E27FC236}">
                <a16:creationId xmlns:a16="http://schemas.microsoft.com/office/drawing/2014/main" id="{24F16A62-74ED-46BC-A007-3F4CAD1C00BE}"/>
              </a:ext>
            </a:extLst>
          </p:cNvPr>
          <p:cNvSpPr>
            <a:spLocks noGrp="1"/>
          </p:cNvSpPr>
          <p:nvPr>
            <p:ph type="sldNum" sz="quarter" idx="12"/>
          </p:nvPr>
        </p:nvSpPr>
        <p:spPr/>
        <p:txBody>
          <a:bodyPr/>
          <a:lstStyle/>
          <a:p>
            <a:fld id="{43395A8B-0B77-4D91-93A1-E00555122DC8}" type="slidenum">
              <a:rPr lang="zh-CN" altLang="en-US" smtClean="0"/>
              <a:pPr/>
              <a:t>156</a:t>
            </a:fld>
            <a:endParaRPr lang="en-US" altLang="zh-CN"/>
          </a:p>
        </p:txBody>
      </p:sp>
    </p:spTree>
    <p:extLst>
      <p:ext uri="{BB962C8B-B14F-4D97-AF65-F5344CB8AC3E}">
        <p14:creationId xmlns:p14="http://schemas.microsoft.com/office/powerpoint/2010/main" val="11415287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BDE3A78D-14E5-49E8-8C07-EC816EDB9B20}"/>
              </a:ext>
            </a:extLst>
          </p:cNvPr>
          <p:cNvSpPr>
            <a:spLocks noGrp="1" noChangeArrowheads="1"/>
          </p:cNvSpPr>
          <p:nvPr>
            <p:ph type="title"/>
          </p:nvPr>
        </p:nvSpPr>
        <p:spPr/>
        <p:txBody>
          <a:bodyPr/>
          <a:lstStyle/>
          <a:p>
            <a:pPr eaLnBrk="1" hangingPunct="1"/>
            <a:r>
              <a:rPr lang="zh-CN" altLang="en-US"/>
              <a:t>图</a:t>
            </a:r>
            <a:r>
              <a:rPr lang="en-US" altLang="zh-CN"/>
              <a:t>6.35 </a:t>
            </a:r>
            <a:r>
              <a:rPr lang="zh-CN" altLang="en-US"/>
              <a:t>哈夫曼树和哈夫曼编码</a:t>
            </a:r>
          </a:p>
        </p:txBody>
      </p:sp>
      <p:sp>
        <p:nvSpPr>
          <p:cNvPr id="138243" name="Rectangle 3">
            <a:extLst>
              <a:ext uri="{FF2B5EF4-FFF2-40B4-BE49-F238E27FC236}">
                <a16:creationId xmlns:a16="http://schemas.microsoft.com/office/drawing/2014/main" id="{903A4655-FF6F-4254-A991-D8DE5FC4C2FF}"/>
              </a:ext>
            </a:extLst>
          </p:cNvPr>
          <p:cNvSpPr>
            <a:spLocks noGrp="1" noChangeArrowheads="1"/>
          </p:cNvSpPr>
          <p:nvPr>
            <p:ph type="body" idx="1"/>
          </p:nvPr>
        </p:nvSpPr>
        <p:spPr>
          <a:xfrm>
            <a:off x="323850" y="1916113"/>
            <a:ext cx="8532813" cy="4114800"/>
          </a:xfrm>
        </p:spPr>
        <p:txBody>
          <a:bodyPr/>
          <a:lstStyle/>
          <a:p>
            <a:pPr eaLnBrk="1" hangingPunct="1">
              <a:buFont typeface="Wingdings" panose="05000000000000000000" pitchFamily="2" charset="2"/>
              <a:buNone/>
            </a:pPr>
            <a:r>
              <a:rPr lang="zh-CN" altLang="en-US"/>
              <a:t>若权值集合</a:t>
            </a:r>
            <a:r>
              <a:rPr lang="en-US" altLang="zh-CN"/>
              <a:t>{5,29,7,8,14,23,3,11}</a:t>
            </a:r>
            <a:r>
              <a:rPr lang="zh-CN" altLang="en-US"/>
              <a:t>对应字符</a:t>
            </a:r>
            <a:r>
              <a:rPr lang="en-US" altLang="zh-CN"/>
              <a:t>A</a:t>
            </a:r>
            <a:r>
              <a:rPr lang="zh-CN" altLang="en-US"/>
              <a:t>～</a:t>
            </a:r>
            <a:r>
              <a:rPr lang="en-US" altLang="zh-CN"/>
              <a:t>H</a:t>
            </a:r>
            <a:endParaRPr lang="zh-CN" altLang="en-US"/>
          </a:p>
        </p:txBody>
      </p:sp>
      <p:pic>
        <p:nvPicPr>
          <p:cNvPr id="138244" name="Picture 4" descr="图6">
            <a:extLst>
              <a:ext uri="{FF2B5EF4-FFF2-40B4-BE49-F238E27FC236}">
                <a16:creationId xmlns:a16="http://schemas.microsoft.com/office/drawing/2014/main" id="{DCE4B185-2D43-4376-8ADC-4A0B9FC178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2478931"/>
            <a:ext cx="7488237" cy="426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BAF302CD-EA88-44D4-A2B5-2D2A52D04789}"/>
              </a:ext>
            </a:extLst>
          </p:cNvPr>
          <p:cNvSpPr>
            <a:spLocks noGrp="1"/>
          </p:cNvSpPr>
          <p:nvPr>
            <p:ph type="sldNum" sz="quarter" idx="12"/>
          </p:nvPr>
        </p:nvSpPr>
        <p:spPr/>
        <p:txBody>
          <a:bodyPr/>
          <a:lstStyle/>
          <a:p>
            <a:fld id="{43395A8B-0B77-4D91-93A1-E00555122DC8}" type="slidenum">
              <a:rPr lang="zh-CN" altLang="en-US" smtClean="0"/>
              <a:pPr/>
              <a:t>157</a:t>
            </a:fld>
            <a:endParaRPr lang="en-US" altLang="zh-CN"/>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FADC3E2E-3EF7-49B7-A0A7-EB9B3AC9C881}"/>
              </a:ext>
            </a:extLst>
          </p:cNvPr>
          <p:cNvSpPr>
            <a:spLocks noGrp="1" noChangeArrowheads="1"/>
          </p:cNvSpPr>
          <p:nvPr>
            <p:ph type="title"/>
          </p:nvPr>
        </p:nvSpPr>
        <p:spPr>
          <a:xfrm>
            <a:off x="395288" y="141288"/>
            <a:ext cx="8605837" cy="839787"/>
          </a:xfrm>
        </p:spPr>
        <p:txBody>
          <a:bodyPr/>
          <a:lstStyle/>
          <a:p>
            <a:pPr eaLnBrk="1" hangingPunct="1"/>
            <a:r>
              <a:rPr lang="zh-CN" altLang="en-US" sz="3600"/>
              <a:t>权值集合</a:t>
            </a:r>
            <a:r>
              <a:rPr lang="en-US" altLang="zh-CN" sz="3600"/>
              <a:t>{5</a:t>
            </a:r>
            <a:r>
              <a:rPr lang="zh-CN" altLang="en-US" sz="3600"/>
              <a:t>，</a:t>
            </a:r>
            <a:r>
              <a:rPr lang="en-US" altLang="zh-CN" sz="3600"/>
              <a:t>29</a:t>
            </a:r>
            <a:r>
              <a:rPr lang="zh-CN" altLang="en-US" sz="3600"/>
              <a:t>，</a:t>
            </a:r>
            <a:r>
              <a:rPr lang="en-US" altLang="zh-CN" sz="3600"/>
              <a:t>7</a:t>
            </a:r>
            <a:r>
              <a:rPr lang="zh-CN" altLang="en-US" sz="3600"/>
              <a:t>，</a:t>
            </a:r>
            <a:r>
              <a:rPr lang="en-US" altLang="zh-CN" sz="3600"/>
              <a:t>8</a:t>
            </a:r>
            <a:r>
              <a:rPr lang="zh-CN" altLang="en-US" sz="3600"/>
              <a:t>，</a:t>
            </a:r>
            <a:r>
              <a:rPr lang="en-US" altLang="zh-CN" sz="3600"/>
              <a:t>14</a:t>
            </a:r>
            <a:r>
              <a:rPr lang="zh-CN" altLang="en-US" sz="3600"/>
              <a:t>，</a:t>
            </a:r>
            <a:r>
              <a:rPr lang="en-US" altLang="zh-CN" sz="3600"/>
              <a:t>23</a:t>
            </a:r>
            <a:r>
              <a:rPr lang="zh-CN" altLang="en-US" sz="3600"/>
              <a:t>，</a:t>
            </a:r>
            <a:r>
              <a:rPr lang="en-US" altLang="zh-CN" sz="3600"/>
              <a:t>3</a:t>
            </a:r>
            <a:r>
              <a:rPr lang="zh-CN" altLang="en-US" sz="3600"/>
              <a:t>，</a:t>
            </a:r>
            <a:r>
              <a:rPr lang="en-US" altLang="zh-CN" sz="3600"/>
              <a:t>11}</a:t>
            </a:r>
            <a:endParaRPr lang="zh-CN" altLang="en-US" sz="3600"/>
          </a:p>
        </p:txBody>
      </p:sp>
      <p:pic>
        <p:nvPicPr>
          <p:cNvPr id="115716" name="Picture 4" descr="6d34">
            <a:extLst>
              <a:ext uri="{FF2B5EF4-FFF2-40B4-BE49-F238E27FC236}">
                <a16:creationId xmlns:a16="http://schemas.microsoft.com/office/drawing/2014/main" id="{263BAD69-4934-409B-B3A8-240D793161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25" y="987425"/>
            <a:ext cx="7667625" cy="587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C3FCE9A5-8641-4AC1-85A7-AEDEE5264DA2}"/>
              </a:ext>
            </a:extLst>
          </p:cNvPr>
          <p:cNvSpPr/>
          <p:nvPr/>
        </p:nvSpPr>
        <p:spPr>
          <a:xfrm>
            <a:off x="3786188" y="1000125"/>
            <a:ext cx="5214937" cy="58578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灯片编号占位符 1">
            <a:extLst>
              <a:ext uri="{FF2B5EF4-FFF2-40B4-BE49-F238E27FC236}">
                <a16:creationId xmlns:a16="http://schemas.microsoft.com/office/drawing/2014/main" id="{13D6C724-00C7-4BA8-8B64-1C6F5DFA3199}"/>
              </a:ext>
            </a:extLst>
          </p:cNvPr>
          <p:cNvSpPr>
            <a:spLocks noGrp="1"/>
          </p:cNvSpPr>
          <p:nvPr>
            <p:ph type="sldNum" sz="quarter" idx="12"/>
          </p:nvPr>
        </p:nvSpPr>
        <p:spPr/>
        <p:txBody>
          <a:bodyPr/>
          <a:lstStyle/>
          <a:p>
            <a:fld id="{43395A8B-0B77-4D91-93A1-E00555122DC8}" type="slidenum">
              <a:rPr lang="zh-CN" altLang="en-US" smtClean="0"/>
              <a:pPr/>
              <a:t>158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5716"/>
                                        </p:tgtEl>
                                        <p:attrNameLst>
                                          <p:attrName>style.visibility</p:attrName>
                                        </p:attrNameLst>
                                      </p:cBhvr>
                                      <p:to>
                                        <p:strVal val="visible"/>
                                      </p:to>
                                    </p:set>
                                    <p:animEffect transition="in" filter="blinds(horizontal)">
                                      <p:cBhvr>
                                        <p:cTn id="7" dur="500"/>
                                        <p:tgtEl>
                                          <p:spTgt spid="115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标题 1">
            <a:extLst>
              <a:ext uri="{FF2B5EF4-FFF2-40B4-BE49-F238E27FC236}">
                <a16:creationId xmlns:a16="http://schemas.microsoft.com/office/drawing/2014/main" id="{AB535744-0FE3-4487-BE8C-4ED38A3751A6}"/>
              </a:ext>
            </a:extLst>
          </p:cNvPr>
          <p:cNvSpPr>
            <a:spLocks noGrp="1"/>
          </p:cNvSpPr>
          <p:nvPr>
            <p:ph type="title"/>
          </p:nvPr>
        </p:nvSpPr>
        <p:spPr>
          <a:xfrm>
            <a:off x="785813" y="214313"/>
            <a:ext cx="7793037" cy="839787"/>
          </a:xfrm>
        </p:spPr>
        <p:txBody>
          <a:bodyPr/>
          <a:lstStyle/>
          <a:p>
            <a:r>
              <a:rPr lang="zh-CN" altLang="en-US"/>
              <a:t>图</a:t>
            </a:r>
            <a:r>
              <a:rPr lang="en-US" altLang="zh-CN"/>
              <a:t>6.35 </a:t>
            </a:r>
            <a:r>
              <a:rPr lang="zh-CN" altLang="en-US"/>
              <a:t>哈夫曼树和哈夫曼编码</a:t>
            </a:r>
          </a:p>
        </p:txBody>
      </p:sp>
      <p:pic>
        <p:nvPicPr>
          <p:cNvPr id="5" name="Picture 4" descr="6d34">
            <a:extLst>
              <a:ext uri="{FF2B5EF4-FFF2-40B4-BE49-F238E27FC236}">
                <a16:creationId xmlns:a16="http://schemas.microsoft.com/office/drawing/2014/main" id="{9801732F-0B18-4CAF-98F5-94EA9902D7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 y="987425"/>
            <a:ext cx="7667625" cy="587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ounded Rectangle 1">
            <a:extLst>
              <a:ext uri="{FF2B5EF4-FFF2-40B4-BE49-F238E27FC236}">
                <a16:creationId xmlns:a16="http://schemas.microsoft.com/office/drawing/2014/main" id="{FCEA6310-4291-45F0-B880-BEC98C4D4E0F}"/>
              </a:ext>
            </a:extLst>
          </p:cNvPr>
          <p:cNvSpPr/>
          <p:nvPr/>
        </p:nvSpPr>
        <p:spPr>
          <a:xfrm>
            <a:off x="4500563" y="3370263"/>
            <a:ext cx="2592387" cy="2159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FF0000"/>
              </a:solidFill>
            </a:endParaRPr>
          </a:p>
        </p:txBody>
      </p:sp>
      <p:sp>
        <p:nvSpPr>
          <p:cNvPr id="6" name="Rounded Rectangle 5">
            <a:extLst>
              <a:ext uri="{FF2B5EF4-FFF2-40B4-BE49-F238E27FC236}">
                <a16:creationId xmlns:a16="http://schemas.microsoft.com/office/drawing/2014/main" id="{DA204D39-E9B5-4019-BE15-8835C22853DF}"/>
              </a:ext>
            </a:extLst>
          </p:cNvPr>
          <p:cNvSpPr/>
          <p:nvPr/>
        </p:nvSpPr>
        <p:spPr>
          <a:xfrm>
            <a:off x="4500563" y="1341438"/>
            <a:ext cx="2592387" cy="2159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FF0000"/>
              </a:solidFill>
            </a:endParaRPr>
          </a:p>
        </p:txBody>
      </p:sp>
      <p:sp>
        <p:nvSpPr>
          <p:cNvPr id="7" name="Rounded Rectangle 6">
            <a:extLst>
              <a:ext uri="{FF2B5EF4-FFF2-40B4-BE49-F238E27FC236}">
                <a16:creationId xmlns:a16="http://schemas.microsoft.com/office/drawing/2014/main" id="{08501A7C-6D4F-4D9A-8250-8E4A4D33C588}"/>
              </a:ext>
            </a:extLst>
          </p:cNvPr>
          <p:cNvSpPr/>
          <p:nvPr/>
        </p:nvSpPr>
        <p:spPr>
          <a:xfrm>
            <a:off x="4500563" y="4041775"/>
            <a:ext cx="2592387" cy="2159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FF0000"/>
              </a:solidFill>
            </a:endParaRPr>
          </a:p>
        </p:txBody>
      </p:sp>
      <p:sp>
        <p:nvSpPr>
          <p:cNvPr id="8" name="Rounded Rectangle 7">
            <a:extLst>
              <a:ext uri="{FF2B5EF4-FFF2-40B4-BE49-F238E27FC236}">
                <a16:creationId xmlns:a16="http://schemas.microsoft.com/office/drawing/2014/main" id="{B6DA9715-3C57-4D4A-B037-67D2EE7348AB}"/>
              </a:ext>
            </a:extLst>
          </p:cNvPr>
          <p:cNvSpPr/>
          <p:nvPr/>
        </p:nvSpPr>
        <p:spPr>
          <a:xfrm>
            <a:off x="4500563" y="1989138"/>
            <a:ext cx="2592387" cy="2159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FF0000"/>
              </a:solidFill>
            </a:endParaRPr>
          </a:p>
        </p:txBody>
      </p:sp>
      <p:sp>
        <p:nvSpPr>
          <p:cNvPr id="9" name="Rounded Rectangle 8">
            <a:extLst>
              <a:ext uri="{FF2B5EF4-FFF2-40B4-BE49-F238E27FC236}">
                <a16:creationId xmlns:a16="http://schemas.microsoft.com/office/drawing/2014/main" id="{D5AA160F-CB42-4D6F-949F-13DD23897D9F}"/>
              </a:ext>
            </a:extLst>
          </p:cNvPr>
          <p:cNvSpPr/>
          <p:nvPr/>
        </p:nvSpPr>
        <p:spPr>
          <a:xfrm>
            <a:off x="4500563" y="2357438"/>
            <a:ext cx="2592387" cy="2159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FF0000"/>
              </a:solidFill>
            </a:endParaRPr>
          </a:p>
        </p:txBody>
      </p:sp>
      <p:sp>
        <p:nvSpPr>
          <p:cNvPr id="10" name="Rounded Rectangle 9">
            <a:extLst>
              <a:ext uri="{FF2B5EF4-FFF2-40B4-BE49-F238E27FC236}">
                <a16:creationId xmlns:a16="http://schemas.microsoft.com/office/drawing/2014/main" id="{5228FA6E-7887-48ED-96B5-7554169F2C26}"/>
              </a:ext>
            </a:extLst>
          </p:cNvPr>
          <p:cNvSpPr/>
          <p:nvPr/>
        </p:nvSpPr>
        <p:spPr>
          <a:xfrm>
            <a:off x="4500563" y="4365625"/>
            <a:ext cx="2592387" cy="2159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FF0000"/>
              </a:solidFill>
            </a:endParaRPr>
          </a:p>
        </p:txBody>
      </p:sp>
      <p:sp>
        <p:nvSpPr>
          <p:cNvPr id="11" name="Rounded Rectangle 10">
            <a:extLst>
              <a:ext uri="{FF2B5EF4-FFF2-40B4-BE49-F238E27FC236}">
                <a16:creationId xmlns:a16="http://schemas.microsoft.com/office/drawing/2014/main" id="{A8451470-5F62-437F-9BB6-2F8A31F29733}"/>
              </a:ext>
            </a:extLst>
          </p:cNvPr>
          <p:cNvSpPr/>
          <p:nvPr/>
        </p:nvSpPr>
        <p:spPr>
          <a:xfrm>
            <a:off x="4562856" y="4041775"/>
            <a:ext cx="2592388" cy="215900"/>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FF0000"/>
              </a:solidFill>
            </a:endParaRPr>
          </a:p>
        </p:txBody>
      </p:sp>
      <p:sp>
        <p:nvSpPr>
          <p:cNvPr id="12" name="Rounded Rectangle 11">
            <a:extLst>
              <a:ext uri="{FF2B5EF4-FFF2-40B4-BE49-F238E27FC236}">
                <a16:creationId xmlns:a16="http://schemas.microsoft.com/office/drawing/2014/main" id="{6B398333-FB39-43C4-8DC4-2CB9749B47B0}"/>
              </a:ext>
            </a:extLst>
          </p:cNvPr>
          <p:cNvSpPr/>
          <p:nvPr/>
        </p:nvSpPr>
        <p:spPr>
          <a:xfrm>
            <a:off x="4538472" y="3706813"/>
            <a:ext cx="2592388" cy="215900"/>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FF0000"/>
              </a:solidFill>
            </a:endParaRPr>
          </a:p>
        </p:txBody>
      </p:sp>
      <p:sp>
        <p:nvSpPr>
          <p:cNvPr id="13" name="Rounded Rectangle 12">
            <a:extLst>
              <a:ext uri="{FF2B5EF4-FFF2-40B4-BE49-F238E27FC236}">
                <a16:creationId xmlns:a16="http://schemas.microsoft.com/office/drawing/2014/main" id="{345A7B2B-0AF8-4274-90B0-737B22B45C4C}"/>
              </a:ext>
            </a:extLst>
          </p:cNvPr>
          <p:cNvSpPr/>
          <p:nvPr/>
        </p:nvSpPr>
        <p:spPr>
          <a:xfrm>
            <a:off x="4526852" y="4724400"/>
            <a:ext cx="2592387" cy="217488"/>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FF0000"/>
              </a:solidFill>
            </a:endParaRPr>
          </a:p>
        </p:txBody>
      </p:sp>
      <p:sp>
        <p:nvSpPr>
          <p:cNvPr id="3" name="灯片编号占位符 2">
            <a:extLst>
              <a:ext uri="{FF2B5EF4-FFF2-40B4-BE49-F238E27FC236}">
                <a16:creationId xmlns:a16="http://schemas.microsoft.com/office/drawing/2014/main" id="{5ADE5C1D-B4D6-4770-8C17-F7D691F1D19A}"/>
              </a:ext>
            </a:extLst>
          </p:cNvPr>
          <p:cNvSpPr>
            <a:spLocks noGrp="1"/>
          </p:cNvSpPr>
          <p:nvPr>
            <p:ph type="sldNum" sz="quarter" idx="12"/>
          </p:nvPr>
        </p:nvSpPr>
        <p:spPr/>
        <p:txBody>
          <a:bodyPr/>
          <a:lstStyle/>
          <a:p>
            <a:fld id="{43395A8B-0B77-4D91-93A1-E00555122DC8}" type="slidenum">
              <a:rPr lang="zh-CN" altLang="en-US" smtClean="0"/>
              <a:pPr/>
              <a:t>159</a:t>
            </a:fld>
            <a:endParaRPr lang="en-US" altLang="zh-CN"/>
          </a:p>
        </p:txBody>
      </p:sp>
      <p:sp>
        <p:nvSpPr>
          <p:cNvPr id="14" name="Rounded Rectangle 12">
            <a:extLst>
              <a:ext uri="{FF2B5EF4-FFF2-40B4-BE49-F238E27FC236}">
                <a16:creationId xmlns:a16="http://schemas.microsoft.com/office/drawing/2014/main" id="{37089F19-0F9B-4793-BA6E-9D089ACFC65F}"/>
              </a:ext>
            </a:extLst>
          </p:cNvPr>
          <p:cNvSpPr/>
          <p:nvPr/>
        </p:nvSpPr>
        <p:spPr>
          <a:xfrm>
            <a:off x="4500563" y="2671763"/>
            <a:ext cx="2592387" cy="266849"/>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FF0000"/>
              </a:solidFill>
            </a:endParaRPr>
          </a:p>
        </p:txBody>
      </p:sp>
      <p:sp>
        <p:nvSpPr>
          <p:cNvPr id="15" name="Rounded Rectangle 12">
            <a:extLst>
              <a:ext uri="{FF2B5EF4-FFF2-40B4-BE49-F238E27FC236}">
                <a16:creationId xmlns:a16="http://schemas.microsoft.com/office/drawing/2014/main" id="{B18C1C4E-214E-4BED-921C-180D91493593}"/>
              </a:ext>
            </a:extLst>
          </p:cNvPr>
          <p:cNvSpPr/>
          <p:nvPr/>
        </p:nvSpPr>
        <p:spPr>
          <a:xfrm>
            <a:off x="4527741" y="4334828"/>
            <a:ext cx="2603119" cy="278606"/>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FF0000"/>
              </a:solidFill>
            </a:endParaRPr>
          </a:p>
        </p:txBody>
      </p:sp>
      <p:sp>
        <p:nvSpPr>
          <p:cNvPr id="16" name="Rounded Rectangle 12">
            <a:extLst>
              <a:ext uri="{FF2B5EF4-FFF2-40B4-BE49-F238E27FC236}">
                <a16:creationId xmlns:a16="http://schemas.microsoft.com/office/drawing/2014/main" id="{99EA3F11-D12D-4550-9769-8FF249D98531}"/>
              </a:ext>
            </a:extLst>
          </p:cNvPr>
          <p:cNvSpPr/>
          <p:nvPr/>
        </p:nvSpPr>
        <p:spPr>
          <a:xfrm>
            <a:off x="4519613" y="5013176"/>
            <a:ext cx="2611247" cy="341461"/>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FF0000"/>
              </a:solidFill>
            </a:endParaRPr>
          </a:p>
        </p:txBody>
      </p:sp>
      <p:sp>
        <p:nvSpPr>
          <p:cNvPr id="4" name="矩形 3">
            <a:extLst>
              <a:ext uri="{FF2B5EF4-FFF2-40B4-BE49-F238E27FC236}">
                <a16:creationId xmlns:a16="http://schemas.microsoft.com/office/drawing/2014/main" id="{946E931C-5E5F-4FC0-B2D8-5D5A7B0915CF}"/>
              </a:ext>
            </a:extLst>
          </p:cNvPr>
          <p:cNvSpPr/>
          <p:nvPr/>
        </p:nvSpPr>
        <p:spPr>
          <a:xfrm>
            <a:off x="1619672" y="1341438"/>
            <a:ext cx="576064" cy="25812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74F3DB08-2323-4BCF-93E0-9F49CC53C0F0}"/>
              </a:ext>
            </a:extLst>
          </p:cNvPr>
          <p:cNvSpPr/>
          <p:nvPr/>
        </p:nvSpPr>
        <p:spPr>
          <a:xfrm>
            <a:off x="1157482" y="4033743"/>
            <a:ext cx="2035743" cy="23475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a:extLst>
              <a:ext uri="{FF2B5EF4-FFF2-40B4-BE49-F238E27FC236}">
                <a16:creationId xmlns:a16="http://schemas.microsoft.com/office/drawing/2014/main" id="{67823F05-3878-4F22-811C-C9674957C8E3}"/>
              </a:ext>
            </a:extLst>
          </p:cNvPr>
          <p:cNvPicPr>
            <a:picLocks noChangeAspect="1"/>
          </p:cNvPicPr>
          <p:nvPr/>
        </p:nvPicPr>
        <p:blipFill>
          <a:blip r:embed="rId4"/>
          <a:stretch>
            <a:fillRect/>
          </a:stretch>
        </p:blipFill>
        <p:spPr>
          <a:xfrm>
            <a:off x="62136" y="3951351"/>
            <a:ext cx="4267200" cy="29432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5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500"/>
                                        <p:tgtEl>
                                          <p:spTgt spid="16"/>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4"/>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4"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12339AE9-3164-43BE-9B3D-9A9F7B2883BE}"/>
              </a:ext>
            </a:extLst>
          </p:cNvPr>
          <p:cNvSpPr>
            <a:spLocks noGrp="1"/>
          </p:cNvSpPr>
          <p:nvPr>
            <p:ph type="title"/>
          </p:nvPr>
        </p:nvSpPr>
        <p:spPr/>
        <p:txBody>
          <a:bodyPr/>
          <a:lstStyle/>
          <a:p>
            <a:r>
              <a:rPr lang="en-US" altLang="zh-CN" dirty="0"/>
              <a:t>6.1.3   </a:t>
            </a:r>
            <a:r>
              <a:rPr lang="zh-CN" altLang="en-US" dirty="0"/>
              <a:t>树的表示法</a:t>
            </a:r>
          </a:p>
        </p:txBody>
      </p:sp>
      <p:sp>
        <p:nvSpPr>
          <p:cNvPr id="18435" name="内容占位符 2">
            <a:extLst>
              <a:ext uri="{FF2B5EF4-FFF2-40B4-BE49-F238E27FC236}">
                <a16:creationId xmlns:a16="http://schemas.microsoft.com/office/drawing/2014/main" id="{D7F36A96-8882-4AA4-8C25-03FF6F1CFEA3}"/>
              </a:ext>
            </a:extLst>
          </p:cNvPr>
          <p:cNvSpPr>
            <a:spLocks noGrp="1"/>
          </p:cNvSpPr>
          <p:nvPr>
            <p:ph idx="1"/>
          </p:nvPr>
        </p:nvSpPr>
        <p:spPr/>
        <p:txBody>
          <a:bodyPr/>
          <a:lstStyle/>
          <a:p>
            <a:pPr eaLnBrk="1" hangingPunct="1">
              <a:lnSpc>
                <a:spcPct val="80000"/>
              </a:lnSpc>
              <a:buFont typeface="Arial" panose="020B0604020202020204" pitchFamily="34" charset="0"/>
              <a:buChar char="•"/>
            </a:pPr>
            <a:r>
              <a:rPr lang="zh-CN" altLang="en-US" sz="3600" dirty="0"/>
              <a:t>广义表表示  </a:t>
            </a:r>
          </a:p>
          <a:p>
            <a:pPr lvl="1" eaLnBrk="1" hangingPunct="1">
              <a:lnSpc>
                <a:spcPct val="80000"/>
              </a:lnSpc>
              <a:buFont typeface="Wingdings" panose="05000000000000000000" pitchFamily="2" charset="2"/>
              <a:buNone/>
            </a:pPr>
            <a:r>
              <a:rPr lang="en-US" altLang="zh-CN" sz="3200" dirty="0"/>
              <a:t>A(B(E, F), C(G), D(H, I, J)) </a:t>
            </a:r>
            <a:endParaRPr lang="zh-CN" altLang="en-US" sz="3200" dirty="0"/>
          </a:p>
          <a:p>
            <a:pPr>
              <a:buFont typeface="Arial" panose="020B0604020202020204" pitchFamily="34" charset="0"/>
              <a:buChar char="•"/>
            </a:pPr>
            <a:endParaRPr lang="zh-CN" altLang="en-US" sz="4400" dirty="0"/>
          </a:p>
        </p:txBody>
      </p:sp>
      <p:pic>
        <p:nvPicPr>
          <p:cNvPr id="5" name="Picture 2">
            <a:extLst>
              <a:ext uri="{FF2B5EF4-FFF2-40B4-BE49-F238E27FC236}">
                <a16:creationId xmlns:a16="http://schemas.microsoft.com/office/drawing/2014/main" id="{FBFD6323-ED93-4EF1-858B-4192977796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25" y="3500438"/>
            <a:ext cx="6927850"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26712E6C-3807-45BD-8973-80BF7193B36A}"/>
              </a:ext>
            </a:extLst>
          </p:cNvPr>
          <p:cNvSpPr>
            <a:spLocks noGrp="1"/>
          </p:cNvSpPr>
          <p:nvPr>
            <p:ph type="sldNum" sz="quarter" idx="12"/>
          </p:nvPr>
        </p:nvSpPr>
        <p:spPr/>
        <p:txBody>
          <a:bodyPr/>
          <a:lstStyle/>
          <a:p>
            <a:fld id="{43395A8B-0B77-4D91-93A1-E00555122DC8}" type="slidenum">
              <a:rPr lang="zh-CN" altLang="en-US" smtClean="0"/>
              <a:pPr/>
              <a:t>16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B97B890A-7C7D-4F2E-B2A8-98403947451E}"/>
              </a:ext>
            </a:extLst>
          </p:cNvPr>
          <p:cNvSpPr>
            <a:spLocks noGrp="1" noChangeArrowheads="1"/>
          </p:cNvSpPr>
          <p:nvPr>
            <p:ph type="title"/>
          </p:nvPr>
        </p:nvSpPr>
        <p:spPr>
          <a:xfrm>
            <a:off x="928688" y="714375"/>
            <a:ext cx="7793037" cy="1101725"/>
          </a:xfrm>
        </p:spPr>
        <p:txBody>
          <a:bodyPr/>
          <a:lstStyle/>
          <a:p>
            <a:pPr eaLnBrk="1" hangingPunct="1"/>
            <a:r>
              <a:rPr lang="en-US" altLang="zh-CN" sz="3600"/>
              <a:t>6.6  </a:t>
            </a:r>
            <a:r>
              <a:rPr lang="zh-CN" altLang="en-US" sz="3600">
                <a:solidFill>
                  <a:srgbClr val="800000"/>
                </a:solidFill>
              </a:rPr>
              <a:t>树和森林</a:t>
            </a:r>
            <a:br>
              <a:rPr lang="zh-CN" altLang="en-US" sz="3600"/>
            </a:br>
            <a:r>
              <a:rPr lang="en-US" altLang="zh-CN" sz="3600"/>
              <a:t>6.6.1   </a:t>
            </a:r>
            <a:r>
              <a:rPr lang="zh-CN" altLang="en-US" sz="3600"/>
              <a:t>树的存储结构</a:t>
            </a:r>
          </a:p>
        </p:txBody>
      </p:sp>
      <p:sp>
        <p:nvSpPr>
          <p:cNvPr id="117764" name="Rectangle 3">
            <a:extLst>
              <a:ext uri="{FF2B5EF4-FFF2-40B4-BE49-F238E27FC236}">
                <a16:creationId xmlns:a16="http://schemas.microsoft.com/office/drawing/2014/main" id="{C08959AA-3416-43CD-A412-AB65D4501172}"/>
              </a:ext>
            </a:extLst>
          </p:cNvPr>
          <p:cNvSpPr>
            <a:spLocks noGrp="1" noChangeArrowheads="1"/>
          </p:cNvSpPr>
          <p:nvPr>
            <p:ph type="body" idx="1"/>
          </p:nvPr>
        </p:nvSpPr>
        <p:spPr>
          <a:xfrm>
            <a:off x="714375" y="2000250"/>
            <a:ext cx="8001000" cy="4714875"/>
          </a:xfrm>
        </p:spPr>
        <p:txBody>
          <a:bodyPr/>
          <a:lstStyle/>
          <a:p>
            <a:pPr marL="0" indent="539750">
              <a:buFontTx/>
              <a:buNone/>
            </a:pPr>
            <a:r>
              <a:rPr lang="zh-CN" altLang="en-US" sz="2800" dirty="0"/>
              <a:t>在大量的应用中，可使用多种形式的存储结构来表示树。</a:t>
            </a:r>
            <a:r>
              <a:rPr lang="zh-CN" altLang="en-US" sz="2800"/>
              <a:t>下面介绍五种</a:t>
            </a:r>
            <a:r>
              <a:rPr lang="zh-CN" altLang="en-US" sz="2800" dirty="0"/>
              <a:t>常用的表示方法。</a:t>
            </a:r>
            <a:endParaRPr lang="zh-CN" altLang="en-US" sz="2800" dirty="0">
              <a:latin typeface="宋体" panose="02010600030101010101" pitchFamily="2" charset="-122"/>
            </a:endParaRPr>
          </a:p>
          <a:p>
            <a:pPr marL="0" indent="539750">
              <a:buFont typeface="Wingdings" panose="05000000000000000000" pitchFamily="2" charset="2"/>
              <a:buNone/>
            </a:pPr>
            <a:r>
              <a:rPr lang="zh-CN" altLang="en-US" sz="2800" dirty="0">
                <a:solidFill>
                  <a:srgbClr val="800000"/>
                </a:solidFill>
              </a:rPr>
              <a:t>    </a:t>
            </a:r>
            <a:r>
              <a:rPr lang="en-US" altLang="zh-CN" sz="2800" dirty="0">
                <a:solidFill>
                  <a:srgbClr val="800000"/>
                </a:solidFill>
              </a:rPr>
              <a:t>1</a:t>
            </a:r>
            <a:r>
              <a:rPr lang="zh-CN" altLang="en-US" sz="2800" dirty="0">
                <a:solidFill>
                  <a:srgbClr val="800000"/>
                </a:solidFill>
              </a:rPr>
              <a:t>．双亲表示法</a:t>
            </a:r>
            <a:endParaRPr lang="zh-CN" altLang="en-US" sz="2800" dirty="0">
              <a:solidFill>
                <a:srgbClr val="800000"/>
              </a:solidFill>
              <a:latin typeface="宋体" panose="02010600030101010101" pitchFamily="2" charset="-122"/>
            </a:endParaRPr>
          </a:p>
          <a:p>
            <a:pPr marL="0" indent="539750">
              <a:buFontTx/>
              <a:buNone/>
            </a:pPr>
            <a:r>
              <a:rPr lang="zh-CN" altLang="en-US" sz="2800" dirty="0"/>
              <a:t>设以一组地址连续的空间存放树的结点，每个结点中除了存放结点的信息外，增设一个整型指针域，指示其双亲结点所在的位置序号。这样的存储结构称之为静态链表结构。</a:t>
            </a:r>
            <a:endParaRPr lang="en-US" altLang="zh-CN" sz="2800" dirty="0"/>
          </a:p>
          <a:p>
            <a:pPr marL="0" indent="539750">
              <a:buFontTx/>
              <a:buNone/>
            </a:pPr>
            <a:r>
              <a:rPr lang="zh-CN" altLang="en-US" sz="2800" dirty="0"/>
              <a:t>这样的静态链表可反映出一棵树中结点之间的逻辑关系，即可惟一地表示一棵树，称之为双亲表示法。</a:t>
            </a:r>
            <a:endParaRPr lang="en-US" altLang="zh-CN" sz="2800" dirty="0"/>
          </a:p>
        </p:txBody>
      </p:sp>
      <p:sp>
        <p:nvSpPr>
          <p:cNvPr id="2" name="灯片编号占位符 1">
            <a:extLst>
              <a:ext uri="{FF2B5EF4-FFF2-40B4-BE49-F238E27FC236}">
                <a16:creationId xmlns:a16="http://schemas.microsoft.com/office/drawing/2014/main" id="{D8020391-A4D5-415C-953A-12B002DD7628}"/>
              </a:ext>
            </a:extLst>
          </p:cNvPr>
          <p:cNvSpPr>
            <a:spLocks noGrp="1"/>
          </p:cNvSpPr>
          <p:nvPr>
            <p:ph type="sldNum" sz="quarter" idx="12"/>
          </p:nvPr>
        </p:nvSpPr>
        <p:spPr/>
        <p:txBody>
          <a:bodyPr/>
          <a:lstStyle/>
          <a:p>
            <a:fld id="{43395A8B-0B77-4D91-93A1-E00555122DC8}" type="slidenum">
              <a:rPr lang="zh-CN" altLang="en-US" smtClean="0"/>
              <a:pPr/>
              <a:t>160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7764">
                                            <p:txEl>
                                              <p:pRg st="0" end="0"/>
                                            </p:txEl>
                                          </p:spTgt>
                                        </p:tgtEl>
                                        <p:attrNameLst>
                                          <p:attrName>style.visibility</p:attrName>
                                        </p:attrNameLst>
                                      </p:cBhvr>
                                      <p:to>
                                        <p:strVal val="visible"/>
                                      </p:to>
                                    </p:set>
                                    <p:animEffect transition="in" filter="blinds(horizontal)">
                                      <p:cBhvr>
                                        <p:cTn id="7" dur="500"/>
                                        <p:tgtEl>
                                          <p:spTgt spid="11776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7764">
                                            <p:txEl>
                                              <p:pRg st="1" end="1"/>
                                            </p:txEl>
                                          </p:spTgt>
                                        </p:tgtEl>
                                        <p:attrNameLst>
                                          <p:attrName>style.visibility</p:attrName>
                                        </p:attrNameLst>
                                      </p:cBhvr>
                                      <p:to>
                                        <p:strVal val="visible"/>
                                      </p:to>
                                    </p:set>
                                    <p:animEffect transition="in" filter="blinds(horizontal)">
                                      <p:cBhvr>
                                        <p:cTn id="12" dur="500"/>
                                        <p:tgtEl>
                                          <p:spTgt spid="11776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7764">
                                            <p:txEl>
                                              <p:pRg st="2" end="2"/>
                                            </p:txEl>
                                          </p:spTgt>
                                        </p:tgtEl>
                                        <p:attrNameLst>
                                          <p:attrName>style.visibility</p:attrName>
                                        </p:attrNameLst>
                                      </p:cBhvr>
                                      <p:to>
                                        <p:strVal val="visible"/>
                                      </p:to>
                                    </p:set>
                                    <p:animEffect transition="in" filter="blinds(horizontal)">
                                      <p:cBhvr>
                                        <p:cTn id="17" dur="500"/>
                                        <p:tgtEl>
                                          <p:spTgt spid="11776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7764">
                                            <p:txEl>
                                              <p:pRg st="3" end="3"/>
                                            </p:txEl>
                                          </p:spTgt>
                                        </p:tgtEl>
                                        <p:attrNameLst>
                                          <p:attrName>style.visibility</p:attrName>
                                        </p:attrNameLst>
                                      </p:cBhvr>
                                      <p:to>
                                        <p:strVal val="visible"/>
                                      </p:to>
                                    </p:set>
                                    <p:animEffect transition="in" filter="blinds(horizontal)">
                                      <p:cBhvr>
                                        <p:cTn id="22" dur="500"/>
                                        <p:tgtEl>
                                          <p:spTgt spid="11776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4" grpId="0" build="p"/>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0212837A-92D2-46AF-B42C-B0E7F8A7306B}"/>
              </a:ext>
            </a:extLst>
          </p:cNvPr>
          <p:cNvSpPr>
            <a:spLocks noGrp="1" noChangeArrowheads="1"/>
          </p:cNvSpPr>
          <p:nvPr>
            <p:ph type="subTitle" idx="1"/>
          </p:nvPr>
        </p:nvSpPr>
        <p:spPr>
          <a:xfrm>
            <a:off x="500063" y="1214438"/>
            <a:ext cx="8186737" cy="5262562"/>
          </a:xfrm>
        </p:spPr>
        <p:txBody>
          <a:bodyPr/>
          <a:lstStyle/>
          <a:p>
            <a:pPr algn="l"/>
            <a:r>
              <a:rPr lang="en-US" altLang="zh-CN">
                <a:solidFill>
                  <a:srgbClr val="800000"/>
                </a:solidFill>
              </a:rPr>
              <a:t>       1</a:t>
            </a:r>
            <a:r>
              <a:rPr lang="zh-CN" altLang="en-US">
                <a:solidFill>
                  <a:srgbClr val="800000"/>
                </a:solidFill>
              </a:rPr>
              <a:t>．双亲表示法</a:t>
            </a:r>
            <a:endParaRPr lang="en-US" altLang="zh-CN">
              <a:solidFill>
                <a:srgbClr val="800000"/>
              </a:solidFill>
            </a:endParaRPr>
          </a:p>
          <a:p>
            <a:pPr algn="l"/>
            <a:r>
              <a:rPr lang="en-US" altLang="zh-CN" sz="2800">
                <a:solidFill>
                  <a:srgbClr val="800000"/>
                </a:solidFill>
              </a:rPr>
              <a:t>      </a:t>
            </a:r>
            <a:r>
              <a:rPr lang="zh-CN" altLang="en-US" sz="2800"/>
              <a:t>下图表示了一棵树的双亲表示法存储结构。结构类型说明如下：</a:t>
            </a:r>
            <a:endParaRPr lang="zh-CN" altLang="en-US" sz="2800">
              <a:latin typeface="宋体" panose="02010600030101010101" pitchFamily="2" charset="-122"/>
            </a:endParaRPr>
          </a:p>
        </p:txBody>
      </p:sp>
      <p:pic>
        <p:nvPicPr>
          <p:cNvPr id="144386" name="Picture 2">
            <a:extLst>
              <a:ext uri="{FF2B5EF4-FFF2-40B4-BE49-F238E27FC236}">
                <a16:creationId xmlns:a16="http://schemas.microsoft.com/office/drawing/2014/main" id="{1820B3CF-351D-43A8-A8FE-A7DE9ED076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188" y="2857500"/>
            <a:ext cx="5676900" cy="368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F02AF88B-A0B3-40EC-B90F-8EF5F77C00EB}"/>
              </a:ext>
            </a:extLst>
          </p:cNvPr>
          <p:cNvSpPr>
            <a:spLocks noGrp="1"/>
          </p:cNvSpPr>
          <p:nvPr>
            <p:ph type="sldNum" sz="quarter" idx="12"/>
          </p:nvPr>
        </p:nvSpPr>
        <p:spPr/>
        <p:txBody>
          <a:bodyPr/>
          <a:lstStyle/>
          <a:p>
            <a:fld id="{E37610A3-5954-4E01-86DD-F19BCD71B357}" type="slidenum">
              <a:rPr lang="zh-CN" altLang="en-US" smtClean="0"/>
              <a:pPr/>
              <a:t>161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4386"/>
                                        </p:tgtEl>
                                        <p:attrNameLst>
                                          <p:attrName>style.visibility</p:attrName>
                                        </p:attrNameLst>
                                      </p:cBhvr>
                                      <p:to>
                                        <p:strVal val="visible"/>
                                      </p:to>
                                    </p:set>
                                    <p:animEffect transition="in" filter="blinds(horizontal)">
                                      <p:cBhvr>
                                        <p:cTn id="7" dur="500"/>
                                        <p:tgtEl>
                                          <p:spTgt spid="144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35B844-5B89-4E5D-A761-139CEEEC3F99}"/>
              </a:ext>
            </a:extLst>
          </p:cNvPr>
          <p:cNvSpPr txBox="1">
            <a:spLocks noChangeArrowheads="1"/>
          </p:cNvSpPr>
          <p:nvPr/>
        </p:nvSpPr>
        <p:spPr bwMode="auto">
          <a:xfrm>
            <a:off x="785813" y="1928813"/>
            <a:ext cx="80010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t>       这种存储结构利用了树中除根结点以外的每一个结点都有且只有一个双亲结点的特点。在这种存储结构上，求某结点的双亲结点操作很方便，计算每个结点的双亲结点所花时间相同，可在常量级时间内实现。</a:t>
            </a:r>
            <a:endParaRPr lang="en-US" altLang="zh-CN" sz="2800" b="1"/>
          </a:p>
          <a:p>
            <a:pPr eaLnBrk="1" hangingPunct="1"/>
            <a:r>
              <a:rPr lang="en-US" altLang="zh-CN" sz="2800" b="1"/>
              <a:t>       </a:t>
            </a:r>
            <a:r>
              <a:rPr lang="zh-CN" altLang="en-US" sz="2800" b="1"/>
              <a:t>求树的根结点也简单，当</a:t>
            </a:r>
            <a:r>
              <a:rPr lang="en-US" altLang="zh-CN" sz="2800" b="1"/>
              <a:t>parent = -1</a:t>
            </a:r>
            <a:r>
              <a:rPr lang="zh-CN" altLang="en-US" sz="2800" b="1"/>
              <a:t>时，即找到了惟一的无双亲的根结点。但是求某结点的孩子时需要遍历整个结构，例如求树中结点</a:t>
            </a:r>
            <a:r>
              <a:rPr lang="en-US" altLang="zh-CN" sz="2800" b="1"/>
              <a:t>A</a:t>
            </a:r>
            <a:r>
              <a:rPr lang="zh-CN" altLang="en-US" sz="2800" b="1"/>
              <a:t>的孩子，须将结点</a:t>
            </a:r>
            <a:r>
              <a:rPr lang="en-US" altLang="zh-CN" sz="2800" b="1"/>
              <a:t>A</a:t>
            </a:r>
            <a:r>
              <a:rPr lang="zh-CN" altLang="en-US" sz="2800" b="1"/>
              <a:t>在表中的序号</a:t>
            </a:r>
            <a:r>
              <a:rPr lang="en-US" altLang="zh-CN" sz="2800" b="1"/>
              <a:t>1</a:t>
            </a:r>
            <a:r>
              <a:rPr lang="zh-CN" altLang="en-US" sz="2800" b="1"/>
              <a:t>在整个结构中扫描一遍。</a:t>
            </a:r>
            <a:r>
              <a:rPr lang="en-US" altLang="zh-CN" sz="2800" b="1"/>
              <a:t>parent = 1</a:t>
            </a:r>
            <a:r>
              <a:rPr lang="zh-CN" altLang="en-US" sz="2800" b="1"/>
              <a:t>的结点</a:t>
            </a:r>
            <a:r>
              <a:rPr lang="en-US" altLang="zh-CN" sz="2800" b="1"/>
              <a:t>D</a:t>
            </a:r>
            <a:r>
              <a:rPr lang="zh-CN" altLang="en-US" sz="2800" b="1"/>
              <a:t>和</a:t>
            </a:r>
            <a:r>
              <a:rPr lang="en-US" altLang="zh-CN" sz="2800" b="1"/>
              <a:t>E</a:t>
            </a:r>
            <a:r>
              <a:rPr lang="zh-CN" altLang="en-US" sz="2800" b="1"/>
              <a:t>就是结点</a:t>
            </a:r>
            <a:r>
              <a:rPr lang="en-US" altLang="zh-CN" sz="2800" b="1"/>
              <a:t>A</a:t>
            </a:r>
            <a:r>
              <a:rPr lang="zh-CN" altLang="en-US" sz="2800" b="1"/>
              <a:t>的孩子。</a:t>
            </a:r>
          </a:p>
          <a:p>
            <a:pPr eaLnBrk="1" hangingPunct="1"/>
            <a:endParaRPr lang="zh-CN" altLang="en-US" sz="2800" b="1"/>
          </a:p>
        </p:txBody>
      </p:sp>
      <p:sp>
        <p:nvSpPr>
          <p:cNvPr id="142339" name="矩形 4">
            <a:extLst>
              <a:ext uri="{FF2B5EF4-FFF2-40B4-BE49-F238E27FC236}">
                <a16:creationId xmlns:a16="http://schemas.microsoft.com/office/drawing/2014/main" id="{16C03476-B26A-4B36-877A-68E9350FDEEA}"/>
              </a:ext>
            </a:extLst>
          </p:cNvPr>
          <p:cNvSpPr>
            <a:spLocks noChangeArrowheads="1"/>
          </p:cNvSpPr>
          <p:nvPr/>
        </p:nvSpPr>
        <p:spPr bwMode="auto">
          <a:xfrm>
            <a:off x="1214438" y="1071563"/>
            <a:ext cx="33004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b="1">
                <a:solidFill>
                  <a:srgbClr val="800000"/>
                </a:solidFill>
              </a:rPr>
              <a:t> 1</a:t>
            </a:r>
            <a:r>
              <a:rPr lang="zh-CN" altLang="en-US" sz="3600" b="1">
                <a:solidFill>
                  <a:srgbClr val="800000"/>
                </a:solidFill>
              </a:rPr>
              <a:t>．双亲表示法</a:t>
            </a:r>
            <a:endParaRPr lang="zh-CN" altLang="en-US" sz="3600" b="1"/>
          </a:p>
        </p:txBody>
      </p:sp>
      <p:sp>
        <p:nvSpPr>
          <p:cNvPr id="2" name="灯片编号占位符 1">
            <a:extLst>
              <a:ext uri="{FF2B5EF4-FFF2-40B4-BE49-F238E27FC236}">
                <a16:creationId xmlns:a16="http://schemas.microsoft.com/office/drawing/2014/main" id="{CA983306-9042-47F2-9289-6DEF23EE78F6}"/>
              </a:ext>
            </a:extLst>
          </p:cNvPr>
          <p:cNvSpPr>
            <a:spLocks noGrp="1"/>
          </p:cNvSpPr>
          <p:nvPr>
            <p:ph type="sldNum" sz="quarter" idx="12"/>
          </p:nvPr>
        </p:nvSpPr>
        <p:spPr/>
        <p:txBody>
          <a:bodyPr/>
          <a:lstStyle/>
          <a:p>
            <a:fld id="{E37610A3-5954-4E01-86DD-F19BCD71B357}" type="slidenum">
              <a:rPr lang="zh-CN" altLang="en-US" smtClean="0"/>
              <a:pPr/>
              <a:t>162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9346" name="Rectangle 2">
            <a:extLst>
              <a:ext uri="{FF2B5EF4-FFF2-40B4-BE49-F238E27FC236}">
                <a16:creationId xmlns:a16="http://schemas.microsoft.com/office/drawing/2014/main" id="{0433FD58-7A3E-4BDE-AB9E-D52E9B60E793}"/>
              </a:ext>
            </a:extLst>
          </p:cNvPr>
          <p:cNvSpPr>
            <a:spLocks noGrp="1" noChangeArrowheads="1"/>
          </p:cNvSpPr>
          <p:nvPr>
            <p:ph type="subTitle" idx="1"/>
          </p:nvPr>
        </p:nvSpPr>
        <p:spPr>
          <a:xfrm>
            <a:off x="428625" y="1214438"/>
            <a:ext cx="8382000" cy="5643562"/>
          </a:xfrm>
        </p:spPr>
        <p:txBody>
          <a:bodyPr/>
          <a:lstStyle/>
          <a:p>
            <a:pPr algn="l">
              <a:buFontTx/>
              <a:buNone/>
            </a:pPr>
            <a:r>
              <a:rPr lang="zh-CN" altLang="en-US"/>
              <a:t>　   </a:t>
            </a:r>
            <a:r>
              <a:rPr lang="en-US" altLang="zh-CN">
                <a:solidFill>
                  <a:srgbClr val="800000"/>
                </a:solidFill>
              </a:rPr>
              <a:t>2</a:t>
            </a:r>
            <a:r>
              <a:rPr lang="zh-CN" altLang="en-US">
                <a:solidFill>
                  <a:srgbClr val="800000"/>
                </a:solidFill>
              </a:rPr>
              <a:t>．孩子链表表示法</a:t>
            </a:r>
            <a:endParaRPr lang="zh-CN" altLang="en-US">
              <a:solidFill>
                <a:srgbClr val="800000"/>
              </a:solidFill>
              <a:latin typeface="宋体" panose="02010600030101010101" pitchFamily="2" charset="-122"/>
            </a:endParaRPr>
          </a:p>
          <a:p>
            <a:pPr algn="l"/>
            <a:r>
              <a:rPr lang="zh-CN" altLang="en-US"/>
              <a:t>      </a:t>
            </a:r>
            <a:r>
              <a:rPr lang="zh-CN" altLang="en-US" sz="2800"/>
              <a:t>树中每个结点的孩子个数没有限制，如果要在一个结点内反映出其孩子结点的个数和孩子结点的地址，则会使树中每个结点的指针域的个数都不一样，结点长度各不相同。这样的结点结构会使树上的各种操作的算法复杂到无法实现。</a:t>
            </a:r>
            <a:endParaRPr lang="en-US" altLang="zh-CN" sz="2800"/>
          </a:p>
          <a:p>
            <a:pPr algn="l"/>
            <a:r>
              <a:rPr lang="en-US" altLang="zh-CN" sz="2800"/>
              <a:t>      </a:t>
            </a:r>
            <a:r>
              <a:rPr lang="zh-CN" altLang="en-US" sz="2800"/>
              <a:t>若设计成每个结点的长度相等，即以树的度</a:t>
            </a:r>
            <a:r>
              <a:rPr lang="en-US" altLang="zh-CN" sz="2800"/>
              <a:t>k</a:t>
            </a:r>
            <a:r>
              <a:rPr lang="zh-CN" altLang="en-US" sz="2800"/>
              <a:t>来设计结点的结构，每个结点含有</a:t>
            </a:r>
            <a:r>
              <a:rPr lang="en-US" altLang="zh-CN" sz="2800"/>
              <a:t>k</a:t>
            </a:r>
            <a:r>
              <a:rPr lang="zh-CN" altLang="en-US" sz="2800"/>
              <a:t>个指针域，这样虽然结点的长度是定长了，但在</a:t>
            </a:r>
            <a:r>
              <a:rPr lang="en-US" altLang="zh-CN" sz="2800"/>
              <a:t>n</a:t>
            </a:r>
            <a:r>
              <a:rPr lang="zh-CN" altLang="en-US" sz="2800"/>
              <a:t>个结点的树中，总的指针域有</a:t>
            </a:r>
            <a:r>
              <a:rPr lang="en-US" altLang="zh-CN" sz="2800"/>
              <a:t>kn</a:t>
            </a:r>
            <a:r>
              <a:rPr lang="zh-CN" altLang="en-US" sz="2800"/>
              <a:t>个，真正用到的指针域是</a:t>
            </a:r>
            <a:r>
              <a:rPr lang="en-US" altLang="zh-CN" sz="2800"/>
              <a:t>n - 1</a:t>
            </a:r>
            <a:r>
              <a:rPr lang="zh-CN" altLang="en-US" sz="2800"/>
              <a:t>个，空指针域的数目是</a:t>
            </a:r>
            <a:r>
              <a:rPr lang="en-US" altLang="zh-CN" sz="2800"/>
              <a:t>kn-(n-1)=n(k-1)+1</a:t>
            </a:r>
            <a:r>
              <a:rPr lang="zh-CN" altLang="en-US" sz="2800"/>
              <a:t>，这样造成很大的空间浪费，而且树中的度无法扩张。</a:t>
            </a:r>
            <a:endParaRPr lang="zh-CN" altLang="en-US">
              <a:latin typeface="宋体" panose="02010600030101010101" pitchFamily="2" charset="-122"/>
            </a:endParaRPr>
          </a:p>
        </p:txBody>
      </p:sp>
      <p:pic>
        <p:nvPicPr>
          <p:cNvPr id="3" name="Picture 2" descr="B69">
            <a:extLst>
              <a:ext uri="{FF2B5EF4-FFF2-40B4-BE49-F238E27FC236}">
                <a16:creationId xmlns:a16="http://schemas.microsoft.com/office/drawing/2014/main" id="{426BADCE-5F4D-46D2-A439-35FC10FD9B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887" y="4036219"/>
            <a:ext cx="8370888"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3C13310E-3E0D-47E0-BB48-EBB39749F623}"/>
              </a:ext>
            </a:extLst>
          </p:cNvPr>
          <p:cNvSpPr>
            <a:spLocks noGrp="1"/>
          </p:cNvSpPr>
          <p:nvPr>
            <p:ph type="sldNum" sz="quarter" idx="12"/>
          </p:nvPr>
        </p:nvSpPr>
        <p:spPr/>
        <p:txBody>
          <a:bodyPr/>
          <a:lstStyle/>
          <a:p>
            <a:fld id="{E37610A3-5954-4E01-86DD-F19BCD71B357}" type="slidenum">
              <a:rPr lang="zh-CN" altLang="en-US" smtClean="0"/>
              <a:pPr/>
              <a:t>163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9346">
                                            <p:txEl>
                                              <p:pRg st="0" end="0"/>
                                            </p:txEl>
                                          </p:spTgt>
                                        </p:tgtEl>
                                        <p:attrNameLst>
                                          <p:attrName>style.visibility</p:attrName>
                                        </p:attrNameLst>
                                      </p:cBhvr>
                                      <p:to>
                                        <p:strVal val="visible"/>
                                      </p:to>
                                    </p:set>
                                    <p:animEffect transition="in" filter="blinds(horizontal)">
                                      <p:cBhvr>
                                        <p:cTn id="7" dur="500"/>
                                        <p:tgtEl>
                                          <p:spTgt spid="18493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49346">
                                            <p:txEl>
                                              <p:pRg st="1" end="1"/>
                                            </p:txEl>
                                          </p:spTgt>
                                        </p:tgtEl>
                                        <p:attrNameLst>
                                          <p:attrName>style.visibility</p:attrName>
                                        </p:attrNameLst>
                                      </p:cBhvr>
                                      <p:to>
                                        <p:strVal val="visible"/>
                                      </p:to>
                                    </p:set>
                                    <p:animEffect transition="in" filter="blinds(horizontal)">
                                      <p:cBhvr>
                                        <p:cTn id="12" dur="500"/>
                                        <p:tgtEl>
                                          <p:spTgt spid="184934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49346">
                                            <p:txEl>
                                              <p:pRg st="2" end="2"/>
                                            </p:txEl>
                                          </p:spTgt>
                                        </p:tgtEl>
                                        <p:attrNameLst>
                                          <p:attrName>style.visibility</p:attrName>
                                        </p:attrNameLst>
                                      </p:cBhvr>
                                      <p:to>
                                        <p:strVal val="visible"/>
                                      </p:to>
                                    </p:set>
                                    <p:animEffect transition="in" filter="blinds(horizontal)">
                                      <p:cBhvr>
                                        <p:cTn id="17" dur="500"/>
                                        <p:tgtEl>
                                          <p:spTgt spid="184934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9346" grpId="0" build="p"/>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0370" name="Rectangle 2">
            <a:extLst>
              <a:ext uri="{FF2B5EF4-FFF2-40B4-BE49-F238E27FC236}">
                <a16:creationId xmlns:a16="http://schemas.microsoft.com/office/drawing/2014/main" id="{648C82A1-AB4E-477A-83AE-F6D884A06C4F}"/>
              </a:ext>
            </a:extLst>
          </p:cNvPr>
          <p:cNvSpPr>
            <a:spLocks noGrp="1" noChangeArrowheads="1"/>
          </p:cNvSpPr>
          <p:nvPr>
            <p:ph type="subTitle" idx="1"/>
          </p:nvPr>
        </p:nvSpPr>
        <p:spPr>
          <a:xfrm>
            <a:off x="323849" y="1323975"/>
            <a:ext cx="8928671" cy="5334000"/>
          </a:xfrm>
        </p:spPr>
        <p:txBody>
          <a:bodyPr/>
          <a:lstStyle/>
          <a:p>
            <a:pPr>
              <a:buFontTx/>
              <a:buNone/>
            </a:pPr>
            <a:r>
              <a:rPr lang="zh-CN" altLang="en-US" sz="2800" dirty="0"/>
              <a:t>　</a:t>
            </a:r>
            <a:endParaRPr lang="zh-CN" altLang="en-US" sz="2800" dirty="0">
              <a:latin typeface="宋体" panose="02010600030101010101" pitchFamily="2" charset="-122"/>
            </a:endParaRPr>
          </a:p>
          <a:p>
            <a:pPr algn="l">
              <a:buFontTx/>
              <a:buNone/>
            </a:pPr>
            <a:r>
              <a:rPr lang="zh-CN" altLang="en-US" sz="2800" dirty="0"/>
              <a:t>        孩子表示法是把每个结点的孩子结点链接形成单链表，</a:t>
            </a:r>
            <a:r>
              <a:rPr lang="en-US" altLang="zh-CN" sz="2800" dirty="0"/>
              <a:t>n</a:t>
            </a:r>
            <a:r>
              <a:rPr lang="zh-CN" altLang="en-US" sz="2800" dirty="0"/>
              <a:t>个结点有</a:t>
            </a:r>
            <a:r>
              <a:rPr lang="en-US" altLang="zh-CN" sz="2800" dirty="0"/>
              <a:t>n</a:t>
            </a:r>
            <a:r>
              <a:rPr lang="zh-CN" altLang="en-US" sz="2800" dirty="0"/>
              <a:t>个孩子链表</a:t>
            </a:r>
            <a:r>
              <a:rPr lang="en-US" altLang="zh-CN" sz="2800" dirty="0"/>
              <a:t>(</a:t>
            </a:r>
            <a:r>
              <a:rPr lang="zh-CN" altLang="en-US" sz="2800" dirty="0"/>
              <a:t>叶子结点的孩子链表为空</a:t>
            </a:r>
            <a:r>
              <a:rPr lang="en-US" altLang="zh-CN" sz="2800" dirty="0"/>
              <a:t>)</a:t>
            </a:r>
          </a:p>
          <a:p>
            <a:pPr algn="l"/>
            <a:r>
              <a:rPr lang="en-US" altLang="zh-CN" sz="2800" dirty="0"/>
              <a:t>      n</a:t>
            </a:r>
            <a:r>
              <a:rPr lang="zh-CN" altLang="en-US" sz="2800" dirty="0"/>
              <a:t>个结点的信息和指向孩子链表的指针作为表头结点组成一个表头向量，采用顺序存储结构。如图</a:t>
            </a:r>
            <a:r>
              <a:rPr lang="en-US" altLang="zh-CN" sz="2800" dirty="0"/>
              <a:t> (a)</a:t>
            </a:r>
            <a:r>
              <a:rPr lang="zh-CN" altLang="en-US" sz="2800" dirty="0"/>
              <a:t>所示。在表头向量中，</a:t>
            </a:r>
            <a:endParaRPr lang="en-US" altLang="zh-CN" sz="2800" dirty="0"/>
          </a:p>
          <a:p>
            <a:pPr marL="1371600" lvl="2" indent="-457200" algn="l">
              <a:buFont typeface="Wingdings" panose="05000000000000000000" pitchFamily="2" charset="2"/>
              <a:buChar char="l"/>
            </a:pPr>
            <a:r>
              <a:rPr lang="zh-CN" altLang="en-US" sz="2800" b="1" dirty="0">
                <a:cs typeface="+mn-cs"/>
              </a:rPr>
              <a:t>每个结点的数据域</a:t>
            </a:r>
            <a:r>
              <a:rPr lang="en-US" altLang="zh-CN" sz="2800" b="1" dirty="0">
                <a:cs typeface="+mn-cs"/>
              </a:rPr>
              <a:t>data</a:t>
            </a:r>
            <a:r>
              <a:rPr lang="zh-CN" altLang="en-US" sz="2800" b="1" dirty="0">
                <a:cs typeface="+mn-cs"/>
              </a:rPr>
              <a:t>存放树中结点的信息，</a:t>
            </a:r>
            <a:endParaRPr lang="en-US" altLang="zh-CN" sz="2800" b="1" dirty="0">
              <a:cs typeface="+mn-cs"/>
            </a:endParaRPr>
          </a:p>
          <a:p>
            <a:pPr marL="1371600" lvl="2" indent="-457200" algn="l">
              <a:buFont typeface="Wingdings" panose="05000000000000000000" pitchFamily="2" charset="2"/>
              <a:buChar char="l"/>
            </a:pPr>
            <a:r>
              <a:rPr lang="zh-CN" altLang="en-US" sz="2800" b="1" dirty="0">
                <a:cs typeface="+mn-cs"/>
              </a:rPr>
              <a:t>指针域</a:t>
            </a:r>
            <a:r>
              <a:rPr lang="en-US" altLang="zh-CN" sz="2800" b="1" dirty="0" err="1">
                <a:cs typeface="+mn-cs"/>
              </a:rPr>
              <a:t>headptr</a:t>
            </a:r>
            <a:r>
              <a:rPr lang="zh-CN" altLang="en-US" sz="2800" b="1" dirty="0">
                <a:cs typeface="+mn-cs"/>
              </a:rPr>
              <a:t>存放该结点孩子链表的首地址。</a:t>
            </a:r>
            <a:endParaRPr lang="en-US" altLang="zh-CN" sz="2800" b="1" dirty="0">
              <a:cs typeface="+mn-cs"/>
            </a:endParaRPr>
          </a:p>
          <a:p>
            <a:pPr marL="1371600" lvl="2" indent="-457200" algn="l">
              <a:buFont typeface="Wingdings" panose="05000000000000000000" pitchFamily="2" charset="2"/>
              <a:buChar char="l"/>
            </a:pPr>
            <a:r>
              <a:rPr lang="zh-CN" altLang="en-US" sz="2800" b="1" dirty="0">
                <a:cs typeface="+mn-cs"/>
              </a:rPr>
              <a:t>在单链表中，每个孩子结点的孩子域</a:t>
            </a:r>
            <a:r>
              <a:rPr lang="en-US" altLang="zh-CN" sz="2800" b="1" dirty="0">
                <a:cs typeface="+mn-cs"/>
              </a:rPr>
              <a:t>child</a:t>
            </a:r>
            <a:r>
              <a:rPr lang="zh-CN" altLang="en-US" sz="2800" b="1" dirty="0">
                <a:cs typeface="+mn-cs"/>
              </a:rPr>
              <a:t>存放孩子结点在顺序表中的位置序号，指针域</a:t>
            </a:r>
            <a:r>
              <a:rPr lang="en-US" altLang="zh-CN" sz="2800" b="1" dirty="0">
                <a:cs typeface="+mn-cs"/>
              </a:rPr>
              <a:t>next</a:t>
            </a:r>
            <a:r>
              <a:rPr lang="zh-CN" altLang="en-US" sz="2800" b="1" dirty="0">
                <a:cs typeface="+mn-cs"/>
              </a:rPr>
              <a:t>指向其他孩子结点。</a:t>
            </a:r>
          </a:p>
        </p:txBody>
      </p:sp>
      <p:sp>
        <p:nvSpPr>
          <p:cNvPr id="144387" name="矩形 2">
            <a:extLst>
              <a:ext uri="{FF2B5EF4-FFF2-40B4-BE49-F238E27FC236}">
                <a16:creationId xmlns:a16="http://schemas.microsoft.com/office/drawing/2014/main" id="{9D9B68D0-73F7-444D-BDB6-4693D7FC78A3}"/>
              </a:ext>
            </a:extLst>
          </p:cNvPr>
          <p:cNvSpPr>
            <a:spLocks noChangeArrowheads="1"/>
          </p:cNvSpPr>
          <p:nvPr/>
        </p:nvSpPr>
        <p:spPr bwMode="auto">
          <a:xfrm>
            <a:off x="1000125" y="1000125"/>
            <a:ext cx="4584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b="1">
                <a:solidFill>
                  <a:srgbClr val="800000"/>
                </a:solidFill>
              </a:rPr>
              <a:t>3</a:t>
            </a:r>
            <a:r>
              <a:rPr lang="zh-CN" altLang="en-US" sz="3600" b="1">
                <a:solidFill>
                  <a:srgbClr val="800000"/>
                </a:solidFill>
              </a:rPr>
              <a:t>．孩子邻接表表示法</a:t>
            </a:r>
            <a:endParaRPr lang="zh-CN" altLang="en-US" sz="3600" b="1"/>
          </a:p>
        </p:txBody>
      </p:sp>
      <p:sp>
        <p:nvSpPr>
          <p:cNvPr id="2" name="灯片编号占位符 1">
            <a:extLst>
              <a:ext uri="{FF2B5EF4-FFF2-40B4-BE49-F238E27FC236}">
                <a16:creationId xmlns:a16="http://schemas.microsoft.com/office/drawing/2014/main" id="{239E0E68-B85A-4A1F-BB37-A6999025A1A8}"/>
              </a:ext>
            </a:extLst>
          </p:cNvPr>
          <p:cNvSpPr>
            <a:spLocks noGrp="1"/>
          </p:cNvSpPr>
          <p:nvPr>
            <p:ph type="sldNum" sz="quarter" idx="12"/>
          </p:nvPr>
        </p:nvSpPr>
        <p:spPr/>
        <p:txBody>
          <a:bodyPr/>
          <a:lstStyle/>
          <a:p>
            <a:fld id="{E37610A3-5954-4E01-86DD-F19BCD71B357}" type="slidenum">
              <a:rPr lang="zh-CN" altLang="en-US" smtClean="0"/>
              <a:pPr/>
              <a:t>164</a:t>
            </a:fld>
            <a:endParaRPr lang="en-US" altLang="zh-CN"/>
          </a:p>
        </p:txBody>
      </p:sp>
      <p:pic>
        <p:nvPicPr>
          <p:cNvPr id="3" name="图片 2">
            <a:extLst>
              <a:ext uri="{FF2B5EF4-FFF2-40B4-BE49-F238E27FC236}">
                <a16:creationId xmlns:a16="http://schemas.microsoft.com/office/drawing/2014/main" id="{9B4B98D3-9421-4E80-974C-B0C82760230B}"/>
              </a:ext>
            </a:extLst>
          </p:cNvPr>
          <p:cNvPicPr>
            <a:picLocks noChangeAspect="1"/>
          </p:cNvPicPr>
          <p:nvPr/>
        </p:nvPicPr>
        <p:blipFill>
          <a:blip r:embed="rId2"/>
          <a:stretch>
            <a:fillRect/>
          </a:stretch>
        </p:blipFill>
        <p:spPr>
          <a:xfrm>
            <a:off x="5581650" y="3607"/>
            <a:ext cx="3343275" cy="26479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50370">
                                            <p:txEl>
                                              <p:pRg st="1" end="1"/>
                                            </p:txEl>
                                          </p:spTgt>
                                        </p:tgtEl>
                                        <p:attrNameLst>
                                          <p:attrName>style.visibility</p:attrName>
                                        </p:attrNameLst>
                                      </p:cBhvr>
                                      <p:to>
                                        <p:strVal val="visible"/>
                                      </p:to>
                                    </p:set>
                                    <p:animEffect transition="in" filter="blinds(horizontal)">
                                      <p:cBhvr>
                                        <p:cTn id="7" dur="500"/>
                                        <p:tgtEl>
                                          <p:spTgt spid="185037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850370">
                                            <p:txEl>
                                              <p:pRg st="2" end="2"/>
                                            </p:txEl>
                                          </p:spTgt>
                                        </p:tgtEl>
                                        <p:attrNameLst>
                                          <p:attrName>style.visibility</p:attrName>
                                        </p:attrNameLst>
                                      </p:cBhvr>
                                      <p:to>
                                        <p:strVal val="visible"/>
                                      </p:to>
                                    </p:set>
                                    <p:animEffect transition="in" filter="blinds(horizontal)">
                                      <p:cBhvr>
                                        <p:cTn id="16" dur="500"/>
                                        <p:tgtEl>
                                          <p:spTgt spid="1850370">
                                            <p:txEl>
                                              <p:pRg st="2" end="2"/>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850370">
                                            <p:txEl>
                                              <p:pRg st="3" end="3"/>
                                            </p:txEl>
                                          </p:spTgt>
                                        </p:tgtEl>
                                        <p:attrNameLst>
                                          <p:attrName>style.visibility</p:attrName>
                                        </p:attrNameLst>
                                      </p:cBhvr>
                                      <p:to>
                                        <p:strVal val="visible"/>
                                      </p:to>
                                    </p:set>
                                    <p:animEffect transition="in" filter="blinds(horizontal)">
                                      <p:cBhvr>
                                        <p:cTn id="19" dur="500"/>
                                        <p:tgtEl>
                                          <p:spTgt spid="1850370">
                                            <p:txEl>
                                              <p:pRg st="3" end="3"/>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850370">
                                            <p:txEl>
                                              <p:pRg st="4" end="4"/>
                                            </p:txEl>
                                          </p:spTgt>
                                        </p:tgtEl>
                                        <p:attrNameLst>
                                          <p:attrName>style.visibility</p:attrName>
                                        </p:attrNameLst>
                                      </p:cBhvr>
                                      <p:to>
                                        <p:strVal val="visible"/>
                                      </p:to>
                                    </p:set>
                                    <p:animEffect transition="in" filter="blinds(horizontal)">
                                      <p:cBhvr>
                                        <p:cTn id="22" dur="500"/>
                                        <p:tgtEl>
                                          <p:spTgt spid="1850370">
                                            <p:txEl>
                                              <p:pRg st="4" end="4"/>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850370">
                                            <p:txEl>
                                              <p:pRg st="5" end="5"/>
                                            </p:txEl>
                                          </p:spTgt>
                                        </p:tgtEl>
                                        <p:attrNameLst>
                                          <p:attrName>style.visibility</p:attrName>
                                        </p:attrNameLst>
                                      </p:cBhvr>
                                      <p:to>
                                        <p:strVal val="visible"/>
                                      </p:to>
                                    </p:set>
                                    <p:animEffect transition="in" filter="blinds(horizontal)">
                                      <p:cBhvr>
                                        <p:cTn id="25" dur="500"/>
                                        <p:tgtEl>
                                          <p:spTgt spid="185037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0370" grpId="0" uiExpand="1" build="p"/>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2" name="矩形 5">
            <a:extLst>
              <a:ext uri="{FF2B5EF4-FFF2-40B4-BE49-F238E27FC236}">
                <a16:creationId xmlns:a16="http://schemas.microsoft.com/office/drawing/2014/main" id="{D8C0C27A-5994-4F91-A2A4-A1293E247E65}"/>
              </a:ext>
            </a:extLst>
          </p:cNvPr>
          <p:cNvSpPr>
            <a:spLocks noChangeArrowheads="1"/>
          </p:cNvSpPr>
          <p:nvPr/>
        </p:nvSpPr>
        <p:spPr bwMode="auto">
          <a:xfrm>
            <a:off x="1000125" y="1000125"/>
            <a:ext cx="4584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b="1">
                <a:solidFill>
                  <a:srgbClr val="800000"/>
                </a:solidFill>
              </a:rPr>
              <a:t>3</a:t>
            </a:r>
            <a:r>
              <a:rPr lang="zh-CN" altLang="en-US" sz="3600" b="1">
                <a:solidFill>
                  <a:srgbClr val="800000"/>
                </a:solidFill>
              </a:rPr>
              <a:t>．孩子邻接表表示法</a:t>
            </a:r>
            <a:endParaRPr lang="zh-CN" altLang="en-US" sz="3600" b="1"/>
          </a:p>
        </p:txBody>
      </p:sp>
      <p:sp>
        <p:nvSpPr>
          <p:cNvPr id="2" name="灯片编号占位符 1">
            <a:extLst>
              <a:ext uri="{FF2B5EF4-FFF2-40B4-BE49-F238E27FC236}">
                <a16:creationId xmlns:a16="http://schemas.microsoft.com/office/drawing/2014/main" id="{0A4C4635-B3A8-491A-9CB9-AC7EB6E3C0C6}"/>
              </a:ext>
            </a:extLst>
          </p:cNvPr>
          <p:cNvSpPr>
            <a:spLocks noGrp="1"/>
          </p:cNvSpPr>
          <p:nvPr>
            <p:ph type="sldNum" sz="quarter" idx="12"/>
          </p:nvPr>
        </p:nvSpPr>
        <p:spPr/>
        <p:txBody>
          <a:bodyPr/>
          <a:lstStyle/>
          <a:p>
            <a:fld id="{E37610A3-5954-4E01-86DD-F19BCD71B357}" type="slidenum">
              <a:rPr lang="zh-CN" altLang="en-US" smtClean="0"/>
              <a:pPr/>
              <a:t>165</a:t>
            </a:fld>
            <a:endParaRPr lang="en-US" altLang="zh-CN"/>
          </a:p>
        </p:txBody>
      </p:sp>
      <p:pic>
        <p:nvPicPr>
          <p:cNvPr id="3" name="图片 2">
            <a:extLst>
              <a:ext uri="{FF2B5EF4-FFF2-40B4-BE49-F238E27FC236}">
                <a16:creationId xmlns:a16="http://schemas.microsoft.com/office/drawing/2014/main" id="{1418D1B6-B565-4373-ACD5-8AA76A64C399}"/>
              </a:ext>
            </a:extLst>
          </p:cNvPr>
          <p:cNvPicPr>
            <a:picLocks noChangeAspect="1"/>
          </p:cNvPicPr>
          <p:nvPr/>
        </p:nvPicPr>
        <p:blipFill>
          <a:blip r:embed="rId2"/>
          <a:stretch>
            <a:fillRect/>
          </a:stretch>
        </p:blipFill>
        <p:spPr>
          <a:xfrm>
            <a:off x="422845" y="2200687"/>
            <a:ext cx="8502080" cy="3657188"/>
          </a:xfrm>
          <a:prstGeom prst="rect">
            <a:avLst/>
          </a:prstGeom>
        </p:spPr>
      </p:pic>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42" name="Rectangle 2">
            <a:extLst>
              <a:ext uri="{FF2B5EF4-FFF2-40B4-BE49-F238E27FC236}">
                <a16:creationId xmlns:a16="http://schemas.microsoft.com/office/drawing/2014/main" id="{38D92D26-48C0-408B-9B1C-5D3D4508E461}"/>
              </a:ext>
            </a:extLst>
          </p:cNvPr>
          <p:cNvSpPr>
            <a:spLocks noGrp="1" noChangeArrowheads="1"/>
          </p:cNvSpPr>
          <p:nvPr>
            <p:ph type="subTitle" idx="1"/>
          </p:nvPr>
        </p:nvSpPr>
        <p:spPr>
          <a:xfrm>
            <a:off x="381000" y="2757774"/>
            <a:ext cx="8382000" cy="4429125"/>
          </a:xfrm>
        </p:spPr>
        <p:txBody>
          <a:bodyPr/>
          <a:lstStyle/>
          <a:p>
            <a:pPr algn="l"/>
            <a:r>
              <a:rPr lang="zh-CN" altLang="en-US" sz="2800" dirty="0"/>
              <a:t>　 与双亲表示法相反，孩子表示法便于查找树中某结点的孩子，由表中某结点的指针域</a:t>
            </a:r>
            <a:r>
              <a:rPr lang="en-US" altLang="zh-CN" sz="2800" dirty="0" err="1"/>
              <a:t>headptr</a:t>
            </a:r>
            <a:r>
              <a:rPr lang="zh-CN" altLang="en-US" sz="2800" dirty="0"/>
              <a:t>即可得到该结点的孩子结点。而查找某结点的双亲需按该结点在顺序表中的位置序号在每个孩子链表中扫描，当在孩子域中找到相同的序号时，则单链表表头的结点就是要找的双亲。</a:t>
            </a:r>
            <a:endParaRPr lang="zh-CN" altLang="en-US" sz="2800" dirty="0">
              <a:latin typeface="宋体" panose="02010600030101010101" pitchFamily="2" charset="-122"/>
            </a:endParaRPr>
          </a:p>
          <a:p>
            <a:pPr algn="l">
              <a:buFontTx/>
              <a:buNone/>
            </a:pPr>
            <a:r>
              <a:rPr lang="zh-CN" altLang="en-US" sz="2800" dirty="0"/>
              <a:t>    可以把双亲表示法和孩子表示法结合起来，这样的存储结构便于查找树中结点的双亲和孩子。下页图</a:t>
            </a:r>
            <a:r>
              <a:rPr lang="en-US" altLang="zh-CN" sz="2800" dirty="0"/>
              <a:t>(b)</a:t>
            </a:r>
            <a:r>
              <a:rPr lang="zh-CN" altLang="en-US" sz="2800" dirty="0"/>
              <a:t>就是这种存储结构的示意图。</a:t>
            </a:r>
            <a:endParaRPr lang="zh-CN" altLang="en-US" sz="2800" dirty="0">
              <a:latin typeface="宋体" panose="02010600030101010101" pitchFamily="2" charset="-122"/>
            </a:endParaRPr>
          </a:p>
        </p:txBody>
      </p:sp>
      <p:sp>
        <p:nvSpPr>
          <p:cNvPr id="146435" name="矩形 2">
            <a:extLst>
              <a:ext uri="{FF2B5EF4-FFF2-40B4-BE49-F238E27FC236}">
                <a16:creationId xmlns:a16="http://schemas.microsoft.com/office/drawing/2014/main" id="{5BA01420-5373-4CF2-9AE4-6681BFE370FB}"/>
              </a:ext>
            </a:extLst>
          </p:cNvPr>
          <p:cNvSpPr>
            <a:spLocks noChangeArrowheads="1"/>
          </p:cNvSpPr>
          <p:nvPr/>
        </p:nvSpPr>
        <p:spPr bwMode="auto">
          <a:xfrm>
            <a:off x="1000125" y="1000125"/>
            <a:ext cx="4584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b="1">
                <a:solidFill>
                  <a:srgbClr val="800000"/>
                </a:solidFill>
              </a:rPr>
              <a:t>4</a:t>
            </a:r>
            <a:r>
              <a:rPr lang="zh-CN" altLang="en-US" sz="3600" b="1">
                <a:solidFill>
                  <a:srgbClr val="800000"/>
                </a:solidFill>
              </a:rPr>
              <a:t>．孩子＋双亲表示法</a:t>
            </a:r>
            <a:endParaRPr lang="zh-CN" altLang="en-US" sz="3600" b="1"/>
          </a:p>
        </p:txBody>
      </p:sp>
      <p:sp>
        <p:nvSpPr>
          <p:cNvPr id="2" name="灯片编号占位符 1">
            <a:extLst>
              <a:ext uri="{FF2B5EF4-FFF2-40B4-BE49-F238E27FC236}">
                <a16:creationId xmlns:a16="http://schemas.microsoft.com/office/drawing/2014/main" id="{FB66736A-377A-491F-9117-970BDD74B200}"/>
              </a:ext>
            </a:extLst>
          </p:cNvPr>
          <p:cNvSpPr>
            <a:spLocks noGrp="1"/>
          </p:cNvSpPr>
          <p:nvPr>
            <p:ph type="sldNum" sz="quarter" idx="12"/>
          </p:nvPr>
        </p:nvSpPr>
        <p:spPr/>
        <p:txBody>
          <a:bodyPr/>
          <a:lstStyle/>
          <a:p>
            <a:fld id="{E37610A3-5954-4E01-86DD-F19BCD71B357}" type="slidenum">
              <a:rPr lang="zh-CN" altLang="en-US" smtClean="0"/>
              <a:pPr/>
              <a:t>166</a:t>
            </a:fld>
            <a:endParaRPr lang="en-US" altLang="zh-CN"/>
          </a:p>
        </p:txBody>
      </p:sp>
      <p:pic>
        <p:nvPicPr>
          <p:cNvPr id="5" name="图片 4">
            <a:extLst>
              <a:ext uri="{FF2B5EF4-FFF2-40B4-BE49-F238E27FC236}">
                <a16:creationId xmlns:a16="http://schemas.microsoft.com/office/drawing/2014/main" id="{445A16FA-3033-4E78-800D-6B0D57AA95DC}"/>
              </a:ext>
            </a:extLst>
          </p:cNvPr>
          <p:cNvPicPr>
            <a:picLocks noChangeAspect="1"/>
          </p:cNvPicPr>
          <p:nvPr/>
        </p:nvPicPr>
        <p:blipFill>
          <a:blip r:embed="rId2"/>
          <a:stretch>
            <a:fillRect/>
          </a:stretch>
        </p:blipFill>
        <p:spPr>
          <a:xfrm>
            <a:off x="5774053" y="129232"/>
            <a:ext cx="3343275" cy="26479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53442">
                                            <p:txEl>
                                              <p:pRg st="0" end="0"/>
                                            </p:txEl>
                                          </p:spTgt>
                                        </p:tgtEl>
                                        <p:attrNameLst>
                                          <p:attrName>style.visibility</p:attrName>
                                        </p:attrNameLst>
                                      </p:cBhvr>
                                      <p:to>
                                        <p:strVal val="visible"/>
                                      </p:to>
                                    </p:set>
                                    <p:animEffect transition="in" filter="blinds(horizontal)">
                                      <p:cBhvr>
                                        <p:cTn id="7" dur="500"/>
                                        <p:tgtEl>
                                          <p:spTgt spid="18534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853442">
                                            <p:txEl>
                                              <p:pRg st="1" end="1"/>
                                            </p:txEl>
                                          </p:spTgt>
                                        </p:tgtEl>
                                        <p:attrNameLst>
                                          <p:attrName>style.visibility</p:attrName>
                                        </p:attrNameLst>
                                      </p:cBhvr>
                                      <p:to>
                                        <p:strVal val="visible"/>
                                      </p:to>
                                    </p:set>
                                    <p:animEffect transition="in" filter="blinds(horizontal)">
                                      <p:cBhvr>
                                        <p:cTn id="16" dur="500"/>
                                        <p:tgtEl>
                                          <p:spTgt spid="185344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42" grpId="0" uiExpand="1" build="p"/>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458" name="Picture 2">
            <a:extLst>
              <a:ext uri="{FF2B5EF4-FFF2-40B4-BE49-F238E27FC236}">
                <a16:creationId xmlns:a16="http://schemas.microsoft.com/office/drawing/2014/main" id="{C074A77D-5DFA-442E-9F81-D6167D6092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53" y="2393951"/>
            <a:ext cx="9012237" cy="384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7459" name="矩形 5">
            <a:extLst>
              <a:ext uri="{FF2B5EF4-FFF2-40B4-BE49-F238E27FC236}">
                <a16:creationId xmlns:a16="http://schemas.microsoft.com/office/drawing/2014/main" id="{59E61CA1-CFBC-448B-AB93-5763BE9B81DE}"/>
              </a:ext>
            </a:extLst>
          </p:cNvPr>
          <p:cNvSpPr>
            <a:spLocks noChangeArrowheads="1"/>
          </p:cNvSpPr>
          <p:nvPr/>
        </p:nvSpPr>
        <p:spPr bwMode="auto">
          <a:xfrm>
            <a:off x="1000125" y="1000125"/>
            <a:ext cx="4121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b="1">
                <a:solidFill>
                  <a:srgbClr val="800000"/>
                </a:solidFill>
              </a:rPr>
              <a:t>4</a:t>
            </a:r>
            <a:r>
              <a:rPr lang="zh-CN" altLang="en-US" sz="3600" b="1">
                <a:solidFill>
                  <a:srgbClr val="800000"/>
                </a:solidFill>
              </a:rPr>
              <a:t>．孩子双亲表示法</a:t>
            </a:r>
            <a:endParaRPr lang="zh-CN" altLang="en-US" sz="3600" b="1"/>
          </a:p>
        </p:txBody>
      </p:sp>
      <p:sp>
        <p:nvSpPr>
          <p:cNvPr id="2" name="灯片编号占位符 1">
            <a:extLst>
              <a:ext uri="{FF2B5EF4-FFF2-40B4-BE49-F238E27FC236}">
                <a16:creationId xmlns:a16="http://schemas.microsoft.com/office/drawing/2014/main" id="{CD21E3D1-F237-4D0F-90E1-8D5997AA0CC5}"/>
              </a:ext>
            </a:extLst>
          </p:cNvPr>
          <p:cNvSpPr>
            <a:spLocks noGrp="1"/>
          </p:cNvSpPr>
          <p:nvPr>
            <p:ph type="sldNum" sz="quarter" idx="12"/>
          </p:nvPr>
        </p:nvSpPr>
        <p:spPr/>
        <p:txBody>
          <a:bodyPr/>
          <a:lstStyle/>
          <a:p>
            <a:fld id="{E37610A3-5954-4E01-86DD-F19BCD71B357}" type="slidenum">
              <a:rPr lang="zh-CN" altLang="en-US" smtClean="0"/>
              <a:pPr/>
              <a:t>167</a:t>
            </a:fld>
            <a:endParaRPr lang="en-US" altLang="zh-CN"/>
          </a:p>
        </p:txBody>
      </p:sp>
      <p:pic>
        <p:nvPicPr>
          <p:cNvPr id="3" name="图片 2">
            <a:extLst>
              <a:ext uri="{FF2B5EF4-FFF2-40B4-BE49-F238E27FC236}">
                <a16:creationId xmlns:a16="http://schemas.microsoft.com/office/drawing/2014/main" id="{72CBFD2C-1DF2-4771-8B74-0D717A0C8EF9}"/>
              </a:ext>
            </a:extLst>
          </p:cNvPr>
          <p:cNvPicPr>
            <a:picLocks noChangeAspect="1"/>
          </p:cNvPicPr>
          <p:nvPr/>
        </p:nvPicPr>
        <p:blipFill>
          <a:blip r:embed="rId3"/>
          <a:stretch>
            <a:fillRect/>
          </a:stretch>
        </p:blipFill>
        <p:spPr>
          <a:xfrm>
            <a:off x="6481944" y="154063"/>
            <a:ext cx="2667235" cy="2239888"/>
          </a:xfrm>
          <a:prstGeom prst="rect">
            <a:avLst/>
          </a:prstGeom>
        </p:spPr>
      </p:pic>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5490" name="Rectangle 2">
            <a:extLst>
              <a:ext uri="{FF2B5EF4-FFF2-40B4-BE49-F238E27FC236}">
                <a16:creationId xmlns:a16="http://schemas.microsoft.com/office/drawing/2014/main" id="{13993272-28B9-403B-8AE2-A1D01D28936F}"/>
              </a:ext>
            </a:extLst>
          </p:cNvPr>
          <p:cNvSpPr>
            <a:spLocks noGrp="1" noChangeArrowheads="1"/>
          </p:cNvSpPr>
          <p:nvPr>
            <p:ph type="subTitle" idx="1"/>
          </p:nvPr>
        </p:nvSpPr>
        <p:spPr>
          <a:xfrm>
            <a:off x="304800" y="1143000"/>
            <a:ext cx="8382000" cy="5334000"/>
          </a:xfrm>
        </p:spPr>
        <p:txBody>
          <a:bodyPr/>
          <a:lstStyle/>
          <a:p>
            <a:pPr algn="l">
              <a:buFontTx/>
              <a:buNone/>
            </a:pPr>
            <a:r>
              <a:rPr lang="en-US" altLang="zh-CN">
                <a:solidFill>
                  <a:srgbClr val="800000"/>
                </a:solidFill>
              </a:rPr>
              <a:t>       5</a:t>
            </a:r>
            <a:r>
              <a:rPr lang="zh-CN" altLang="en-US">
                <a:solidFill>
                  <a:srgbClr val="800000"/>
                </a:solidFill>
              </a:rPr>
              <a:t>．孩子兄弟表示法</a:t>
            </a:r>
            <a:endParaRPr lang="zh-CN" altLang="en-US">
              <a:solidFill>
                <a:srgbClr val="800000"/>
              </a:solidFill>
              <a:latin typeface="宋体" panose="02010600030101010101" pitchFamily="2" charset="-122"/>
            </a:endParaRPr>
          </a:p>
          <a:p>
            <a:pPr algn="l">
              <a:buFontTx/>
              <a:buNone/>
            </a:pPr>
            <a:r>
              <a:rPr lang="zh-CN" altLang="en-US"/>
              <a:t>       </a:t>
            </a:r>
            <a:r>
              <a:rPr lang="zh-CN" altLang="en-US" sz="2800"/>
              <a:t>孩子兄弟表示法又称二叉树表示法，即以二叉链表作为树的存储结构。链表中每个结点的结构相同，都有三个域：数据域存放树中结点的信息，孩子域存放该结点的第一个孩子结点</a:t>
            </a:r>
            <a:r>
              <a:rPr lang="en-US" altLang="zh-CN" sz="2800"/>
              <a:t>(</a:t>
            </a:r>
            <a:r>
              <a:rPr lang="zh-CN" altLang="en-US" sz="2800"/>
              <a:t>从左算起</a:t>
            </a:r>
            <a:r>
              <a:rPr lang="en-US" altLang="zh-CN" sz="2800"/>
              <a:t>)</a:t>
            </a:r>
            <a:r>
              <a:rPr lang="zh-CN" altLang="en-US" sz="2800"/>
              <a:t>的地址，兄弟域存放该结点的下一个兄弟结点</a:t>
            </a:r>
            <a:r>
              <a:rPr lang="en-US" altLang="zh-CN" sz="2800"/>
              <a:t>(</a:t>
            </a:r>
            <a:r>
              <a:rPr lang="zh-CN" altLang="en-US" sz="2800"/>
              <a:t>从左向右</a:t>
            </a:r>
            <a:r>
              <a:rPr lang="en-US" altLang="zh-CN" sz="2800"/>
              <a:t>)</a:t>
            </a:r>
            <a:r>
              <a:rPr lang="zh-CN" altLang="en-US" sz="2800"/>
              <a:t>的地址。结点结构示意图：</a:t>
            </a:r>
            <a:endParaRPr lang="zh-CN" altLang="en-US"/>
          </a:p>
          <a:p>
            <a:pPr>
              <a:lnSpc>
                <a:spcPct val="130000"/>
              </a:lnSpc>
              <a:buFontTx/>
              <a:buNone/>
            </a:pPr>
            <a:r>
              <a:rPr lang="en-US" altLang="zh-CN"/>
              <a:t>firstchild</a:t>
            </a:r>
            <a:r>
              <a:rPr lang="zh-CN" altLang="en-US"/>
              <a:t>　</a:t>
            </a:r>
            <a:r>
              <a:rPr lang="en-US" altLang="zh-CN"/>
              <a:t>data</a:t>
            </a:r>
            <a:r>
              <a:rPr lang="zh-CN" altLang="en-US"/>
              <a:t>　</a:t>
            </a:r>
            <a:r>
              <a:rPr lang="en-US" altLang="zh-CN"/>
              <a:t>nextsibling</a:t>
            </a:r>
          </a:p>
          <a:p>
            <a:pPr algn="l">
              <a:lnSpc>
                <a:spcPct val="120000"/>
              </a:lnSpc>
              <a:buFontTx/>
              <a:buNone/>
            </a:pPr>
            <a:endParaRPr lang="zh-CN" altLang="en-US" sz="2800"/>
          </a:p>
        </p:txBody>
      </p:sp>
      <p:grpSp>
        <p:nvGrpSpPr>
          <p:cNvPr id="2" name="Group 6">
            <a:extLst>
              <a:ext uri="{FF2B5EF4-FFF2-40B4-BE49-F238E27FC236}">
                <a16:creationId xmlns:a16="http://schemas.microsoft.com/office/drawing/2014/main" id="{B0F00AF2-CC23-43C4-BD48-F563EF8655C1}"/>
              </a:ext>
            </a:extLst>
          </p:cNvPr>
          <p:cNvGrpSpPr>
            <a:grpSpLocks/>
          </p:cNvGrpSpPr>
          <p:nvPr/>
        </p:nvGrpSpPr>
        <p:grpSpPr bwMode="auto">
          <a:xfrm>
            <a:off x="1928813" y="4572000"/>
            <a:ext cx="5143500" cy="533400"/>
            <a:chOff x="1344" y="2448"/>
            <a:chExt cx="2928" cy="336"/>
          </a:xfrm>
        </p:grpSpPr>
        <p:sp>
          <p:nvSpPr>
            <p:cNvPr id="148484" name="Rectangle 3">
              <a:extLst>
                <a:ext uri="{FF2B5EF4-FFF2-40B4-BE49-F238E27FC236}">
                  <a16:creationId xmlns:a16="http://schemas.microsoft.com/office/drawing/2014/main" id="{CF389A88-D1CD-47F5-B7C7-1BE2BB1CB7E4}"/>
                </a:ext>
              </a:extLst>
            </p:cNvPr>
            <p:cNvSpPr>
              <a:spLocks noChangeArrowheads="1"/>
            </p:cNvSpPr>
            <p:nvPr/>
          </p:nvSpPr>
          <p:spPr bwMode="auto">
            <a:xfrm>
              <a:off x="1344" y="2448"/>
              <a:ext cx="2928" cy="336"/>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8485" name="Line 4">
              <a:extLst>
                <a:ext uri="{FF2B5EF4-FFF2-40B4-BE49-F238E27FC236}">
                  <a16:creationId xmlns:a16="http://schemas.microsoft.com/office/drawing/2014/main" id="{200352AA-27AC-4471-8093-C3395F20C171}"/>
                </a:ext>
              </a:extLst>
            </p:cNvPr>
            <p:cNvSpPr>
              <a:spLocks noChangeShapeType="1"/>
            </p:cNvSpPr>
            <p:nvPr/>
          </p:nvSpPr>
          <p:spPr bwMode="auto">
            <a:xfrm>
              <a:off x="2448" y="2448"/>
              <a:ext cx="0" cy="3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48486" name="Line 5">
              <a:extLst>
                <a:ext uri="{FF2B5EF4-FFF2-40B4-BE49-F238E27FC236}">
                  <a16:creationId xmlns:a16="http://schemas.microsoft.com/office/drawing/2014/main" id="{4ED5EB08-686D-405A-81C3-5AE80EAECC01}"/>
                </a:ext>
              </a:extLst>
            </p:cNvPr>
            <p:cNvSpPr>
              <a:spLocks noChangeShapeType="1"/>
            </p:cNvSpPr>
            <p:nvPr/>
          </p:nvSpPr>
          <p:spPr bwMode="auto">
            <a:xfrm>
              <a:off x="3072" y="2448"/>
              <a:ext cx="0" cy="336"/>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3" name="灯片编号占位符 2">
            <a:extLst>
              <a:ext uri="{FF2B5EF4-FFF2-40B4-BE49-F238E27FC236}">
                <a16:creationId xmlns:a16="http://schemas.microsoft.com/office/drawing/2014/main" id="{25C4AB19-2D2F-44FB-8F68-02AF43BE0594}"/>
              </a:ext>
            </a:extLst>
          </p:cNvPr>
          <p:cNvSpPr>
            <a:spLocks noGrp="1"/>
          </p:cNvSpPr>
          <p:nvPr>
            <p:ph type="sldNum" sz="quarter" idx="12"/>
          </p:nvPr>
        </p:nvSpPr>
        <p:spPr/>
        <p:txBody>
          <a:bodyPr/>
          <a:lstStyle/>
          <a:p>
            <a:fld id="{E37610A3-5954-4E01-86DD-F19BCD71B357}" type="slidenum">
              <a:rPr lang="zh-CN" altLang="en-US" smtClean="0"/>
              <a:pPr/>
              <a:t>168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55490">
                                            <p:txEl>
                                              <p:pRg st="0" end="0"/>
                                            </p:txEl>
                                          </p:spTgt>
                                        </p:tgtEl>
                                        <p:attrNameLst>
                                          <p:attrName>style.visibility</p:attrName>
                                        </p:attrNameLst>
                                      </p:cBhvr>
                                      <p:to>
                                        <p:strVal val="visible"/>
                                      </p:to>
                                    </p:set>
                                    <p:animEffect transition="in" filter="blinds(horizontal)">
                                      <p:cBhvr>
                                        <p:cTn id="7" dur="500"/>
                                        <p:tgtEl>
                                          <p:spTgt spid="18554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55490">
                                            <p:txEl>
                                              <p:pRg st="1" end="1"/>
                                            </p:txEl>
                                          </p:spTgt>
                                        </p:tgtEl>
                                        <p:attrNameLst>
                                          <p:attrName>style.visibility</p:attrName>
                                        </p:attrNameLst>
                                      </p:cBhvr>
                                      <p:to>
                                        <p:strVal val="visible"/>
                                      </p:to>
                                    </p:set>
                                    <p:animEffect transition="in" filter="blinds(horizontal)">
                                      <p:cBhvr>
                                        <p:cTn id="12" dur="500"/>
                                        <p:tgtEl>
                                          <p:spTgt spid="185549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55490">
                                            <p:txEl>
                                              <p:pRg st="2" end="2"/>
                                            </p:txEl>
                                          </p:spTgt>
                                        </p:tgtEl>
                                        <p:attrNameLst>
                                          <p:attrName>style.visibility</p:attrName>
                                        </p:attrNameLst>
                                      </p:cBhvr>
                                      <p:to>
                                        <p:strVal val="visible"/>
                                      </p:to>
                                    </p:set>
                                    <p:animEffect transition="in" filter="blinds(horizontal)">
                                      <p:cBhvr>
                                        <p:cTn id="17" dur="500"/>
                                        <p:tgtEl>
                                          <p:spTgt spid="185549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5490" grpId="0" build="p"/>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矩形 4">
            <a:extLst>
              <a:ext uri="{FF2B5EF4-FFF2-40B4-BE49-F238E27FC236}">
                <a16:creationId xmlns:a16="http://schemas.microsoft.com/office/drawing/2014/main" id="{D2F1E398-CE88-48AE-BBBC-92C17CC666FA}"/>
              </a:ext>
            </a:extLst>
          </p:cNvPr>
          <p:cNvSpPr>
            <a:spLocks noChangeArrowheads="1"/>
          </p:cNvSpPr>
          <p:nvPr/>
        </p:nvSpPr>
        <p:spPr bwMode="auto">
          <a:xfrm>
            <a:off x="326505" y="1729280"/>
            <a:ext cx="85725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t>       孩子兄弟链表结构形式和二叉树链表结构形式完全相同，但结点中指针域的含义不同。二叉树链表中结点的左、右指针分别指向左、右子树的根结点，而孩子兄弟链表中结点的两个指针分别指向“</a:t>
            </a:r>
            <a:r>
              <a:rPr lang="zh-CN" altLang="en-US" sz="2800" b="1" dirty="0">
                <a:solidFill>
                  <a:srgbClr val="FF0000"/>
                </a:solidFill>
              </a:rPr>
              <a:t>第一个孩子</a:t>
            </a:r>
            <a:r>
              <a:rPr lang="zh-CN" altLang="en-US" sz="2800" b="1" dirty="0"/>
              <a:t>”和“</a:t>
            </a:r>
            <a:r>
              <a:rPr lang="zh-CN" altLang="en-US" sz="2800" b="1" dirty="0">
                <a:solidFill>
                  <a:srgbClr val="FF0000"/>
                </a:solidFill>
              </a:rPr>
              <a:t>下一个兄弟</a:t>
            </a:r>
            <a:r>
              <a:rPr lang="zh-CN" altLang="en-US" sz="2800" b="1" dirty="0"/>
              <a:t>”。如图。这种树的存储结构和二叉树的表示完全一样，因此可利用二叉树的算法来实现对树的操作。</a:t>
            </a:r>
            <a:endParaRPr lang="zh-CN" altLang="en-US" sz="2800" b="1" dirty="0">
              <a:latin typeface="宋体" panose="02010600030101010101" pitchFamily="2" charset="-122"/>
            </a:endParaRPr>
          </a:p>
        </p:txBody>
      </p:sp>
      <p:sp>
        <p:nvSpPr>
          <p:cNvPr id="149507" name="矩形 5">
            <a:extLst>
              <a:ext uri="{FF2B5EF4-FFF2-40B4-BE49-F238E27FC236}">
                <a16:creationId xmlns:a16="http://schemas.microsoft.com/office/drawing/2014/main" id="{4034886E-1CB0-4113-AF06-B38389F2E508}"/>
              </a:ext>
            </a:extLst>
          </p:cNvPr>
          <p:cNvSpPr>
            <a:spLocks noChangeArrowheads="1"/>
          </p:cNvSpPr>
          <p:nvPr/>
        </p:nvSpPr>
        <p:spPr bwMode="auto">
          <a:xfrm>
            <a:off x="1115616" y="1145080"/>
            <a:ext cx="3673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dirty="0">
                <a:solidFill>
                  <a:srgbClr val="800000"/>
                </a:solidFill>
              </a:rPr>
              <a:t>5</a:t>
            </a:r>
            <a:r>
              <a:rPr lang="zh-CN" altLang="en-US" sz="3200" dirty="0">
                <a:solidFill>
                  <a:srgbClr val="800000"/>
                </a:solidFill>
              </a:rPr>
              <a:t>．孩子兄弟表示法</a:t>
            </a:r>
            <a:endParaRPr lang="zh-CN" altLang="en-US" sz="3200" dirty="0"/>
          </a:p>
        </p:txBody>
      </p:sp>
      <p:pic>
        <p:nvPicPr>
          <p:cNvPr id="3" name="图片 2">
            <a:extLst>
              <a:ext uri="{FF2B5EF4-FFF2-40B4-BE49-F238E27FC236}">
                <a16:creationId xmlns:a16="http://schemas.microsoft.com/office/drawing/2014/main" id="{332FFC2A-DB88-4721-BEDB-7FF7471A0CD4}"/>
              </a:ext>
            </a:extLst>
          </p:cNvPr>
          <p:cNvPicPr>
            <a:picLocks noChangeAspect="1"/>
          </p:cNvPicPr>
          <p:nvPr/>
        </p:nvPicPr>
        <p:blipFill>
          <a:blip r:embed="rId2"/>
          <a:stretch>
            <a:fillRect/>
          </a:stretch>
        </p:blipFill>
        <p:spPr>
          <a:xfrm>
            <a:off x="445020" y="4352925"/>
            <a:ext cx="8372475" cy="2505075"/>
          </a:xfrm>
          <a:prstGeom prst="rect">
            <a:avLst/>
          </a:prstGeom>
        </p:spPr>
      </p:pic>
      <p:sp>
        <p:nvSpPr>
          <p:cNvPr id="2" name="灯片编号占位符 1">
            <a:extLst>
              <a:ext uri="{FF2B5EF4-FFF2-40B4-BE49-F238E27FC236}">
                <a16:creationId xmlns:a16="http://schemas.microsoft.com/office/drawing/2014/main" id="{0C18EDEB-42DF-4455-BE51-07D1A8FFECEA}"/>
              </a:ext>
            </a:extLst>
          </p:cNvPr>
          <p:cNvSpPr>
            <a:spLocks noGrp="1"/>
          </p:cNvSpPr>
          <p:nvPr>
            <p:ph type="sldNum" sz="quarter" idx="12"/>
          </p:nvPr>
        </p:nvSpPr>
        <p:spPr/>
        <p:txBody>
          <a:bodyPr/>
          <a:lstStyle/>
          <a:p>
            <a:fld id="{E37610A3-5954-4E01-86DD-F19BCD71B357}" type="slidenum">
              <a:rPr lang="zh-CN" altLang="en-US" smtClean="0"/>
              <a:pPr/>
              <a:t>169</a:t>
            </a:fld>
            <a:endParaRPr lang="en-US"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71A27E74-1A42-4C0F-AF9E-3E7D548C0A1B}"/>
              </a:ext>
            </a:extLst>
          </p:cNvPr>
          <p:cNvSpPr>
            <a:spLocks noGrp="1"/>
          </p:cNvSpPr>
          <p:nvPr>
            <p:ph type="title"/>
          </p:nvPr>
        </p:nvSpPr>
        <p:spPr/>
        <p:txBody>
          <a:bodyPr/>
          <a:lstStyle/>
          <a:p>
            <a:r>
              <a:rPr lang="en-US" altLang="zh-CN"/>
              <a:t>6.1.4   </a:t>
            </a:r>
            <a:r>
              <a:rPr lang="zh-CN" altLang="en-US"/>
              <a:t>树抽象数据类型</a:t>
            </a:r>
          </a:p>
        </p:txBody>
      </p:sp>
      <p:sp>
        <p:nvSpPr>
          <p:cNvPr id="22531" name="内容占位符 2">
            <a:extLst>
              <a:ext uri="{FF2B5EF4-FFF2-40B4-BE49-F238E27FC236}">
                <a16:creationId xmlns:a16="http://schemas.microsoft.com/office/drawing/2014/main" id="{D9384CDA-9FA8-4CB9-9838-2C2305FD9EFB}"/>
              </a:ext>
            </a:extLst>
          </p:cNvPr>
          <p:cNvSpPr>
            <a:spLocks noGrp="1"/>
          </p:cNvSpPr>
          <p:nvPr>
            <p:ph idx="1"/>
          </p:nvPr>
        </p:nvSpPr>
        <p:spPr>
          <a:xfrm>
            <a:off x="1187450" y="1989138"/>
            <a:ext cx="7772400" cy="4654550"/>
          </a:xfrm>
        </p:spPr>
        <p:txBody>
          <a:bodyPr/>
          <a:lstStyle/>
          <a:p>
            <a:pPr marL="0" indent="446088">
              <a:buFont typeface="Wingdings" panose="05000000000000000000" pitchFamily="2" charset="2"/>
              <a:buNone/>
            </a:pPr>
            <a:r>
              <a:rPr lang="zh-CN" altLang="en-US"/>
              <a:t>树的抽象数据类型中要定义树的各种操作，比如</a:t>
            </a:r>
            <a:endParaRPr lang="en-US" altLang="zh-CN"/>
          </a:p>
          <a:p>
            <a:pPr marL="0" indent="446088">
              <a:buFont typeface="Wingdings" panose="05000000000000000000" pitchFamily="2" charset="2"/>
              <a:buNone/>
            </a:pPr>
            <a:r>
              <a:rPr lang="zh-CN" altLang="en-US"/>
              <a:t>树结点的插入、删除，</a:t>
            </a:r>
            <a:endParaRPr lang="en-US" altLang="zh-CN"/>
          </a:p>
          <a:p>
            <a:pPr marL="0" indent="446088">
              <a:buFont typeface="Wingdings" panose="05000000000000000000" pitchFamily="2" charset="2"/>
              <a:buNone/>
            </a:pPr>
            <a:r>
              <a:rPr lang="zh-CN" altLang="en-US"/>
              <a:t>遍历树中所有结点，</a:t>
            </a:r>
            <a:endParaRPr lang="en-US" altLang="zh-CN"/>
          </a:p>
          <a:p>
            <a:pPr marL="0" indent="446088">
              <a:buFont typeface="Wingdings" panose="05000000000000000000" pitchFamily="2" charset="2"/>
              <a:buNone/>
            </a:pPr>
            <a:r>
              <a:rPr lang="zh-CN" altLang="en-US"/>
              <a:t>获取某结点的双亲、</a:t>
            </a:r>
            <a:endParaRPr lang="en-US" altLang="zh-CN"/>
          </a:p>
          <a:p>
            <a:pPr marL="0" indent="446088">
              <a:buFont typeface="Wingdings" panose="05000000000000000000" pitchFamily="2" charset="2"/>
              <a:buNone/>
            </a:pPr>
            <a:r>
              <a:rPr lang="zh-CN" altLang="en-US"/>
              <a:t>获取某结点的孩子、兄弟，</a:t>
            </a:r>
            <a:endParaRPr lang="en-US" altLang="zh-CN"/>
          </a:p>
          <a:p>
            <a:pPr marL="0" indent="446088">
              <a:buFont typeface="Wingdings" panose="05000000000000000000" pitchFamily="2" charset="2"/>
              <a:buNone/>
            </a:pPr>
            <a:r>
              <a:rPr lang="zh-CN" altLang="en-US"/>
              <a:t>取得根结点，</a:t>
            </a:r>
            <a:endParaRPr lang="en-US" altLang="zh-CN"/>
          </a:p>
          <a:p>
            <a:pPr marL="0" indent="446088">
              <a:buFont typeface="Wingdings" panose="05000000000000000000" pitchFamily="2" charset="2"/>
              <a:buNone/>
            </a:pPr>
            <a:r>
              <a:rPr lang="zh-CN" altLang="en-US"/>
              <a:t>判断是否为空树等。</a:t>
            </a:r>
            <a:endParaRPr lang="en-US" altLang="zh-CN"/>
          </a:p>
        </p:txBody>
      </p:sp>
      <p:sp>
        <p:nvSpPr>
          <p:cNvPr id="2" name="灯片编号占位符 1">
            <a:extLst>
              <a:ext uri="{FF2B5EF4-FFF2-40B4-BE49-F238E27FC236}">
                <a16:creationId xmlns:a16="http://schemas.microsoft.com/office/drawing/2014/main" id="{DA3E4A9B-8809-475D-A5F5-92850DF339AB}"/>
              </a:ext>
            </a:extLst>
          </p:cNvPr>
          <p:cNvSpPr>
            <a:spLocks noGrp="1"/>
          </p:cNvSpPr>
          <p:nvPr>
            <p:ph type="sldNum" sz="quarter" idx="12"/>
          </p:nvPr>
        </p:nvSpPr>
        <p:spPr/>
        <p:txBody>
          <a:bodyPr/>
          <a:lstStyle/>
          <a:p>
            <a:fld id="{43395A8B-0B77-4D91-93A1-E00555122DC8}" type="slidenum">
              <a:rPr lang="zh-CN" altLang="en-US" smtClean="0"/>
              <a:pPr/>
              <a:t>17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blinds(horizontal)">
                                      <p:cBhvr>
                                        <p:cTn id="7" dur="500"/>
                                        <p:tgtEl>
                                          <p:spTgt spid="22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blinds(horizontal)">
                                      <p:cBhvr>
                                        <p:cTn id="12" dur="500"/>
                                        <p:tgtEl>
                                          <p:spTgt spid="225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blinds(horizontal)">
                                      <p:cBhvr>
                                        <p:cTn id="17" dur="500"/>
                                        <p:tgtEl>
                                          <p:spTgt spid="225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531">
                                            <p:txEl>
                                              <p:pRg st="3" end="3"/>
                                            </p:txEl>
                                          </p:spTgt>
                                        </p:tgtEl>
                                        <p:attrNameLst>
                                          <p:attrName>style.visibility</p:attrName>
                                        </p:attrNameLst>
                                      </p:cBhvr>
                                      <p:to>
                                        <p:strVal val="visible"/>
                                      </p:to>
                                    </p:set>
                                    <p:animEffect transition="in" filter="blinds(horizontal)">
                                      <p:cBhvr>
                                        <p:cTn id="22" dur="500"/>
                                        <p:tgtEl>
                                          <p:spTgt spid="225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2531">
                                            <p:txEl>
                                              <p:pRg st="4" end="4"/>
                                            </p:txEl>
                                          </p:spTgt>
                                        </p:tgtEl>
                                        <p:attrNameLst>
                                          <p:attrName>style.visibility</p:attrName>
                                        </p:attrNameLst>
                                      </p:cBhvr>
                                      <p:to>
                                        <p:strVal val="visible"/>
                                      </p:to>
                                    </p:set>
                                    <p:animEffect transition="in" filter="blinds(horizontal)">
                                      <p:cBhvr>
                                        <p:cTn id="27" dur="500"/>
                                        <p:tgtEl>
                                          <p:spTgt spid="2253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2531">
                                            <p:txEl>
                                              <p:pRg st="5" end="5"/>
                                            </p:txEl>
                                          </p:spTgt>
                                        </p:tgtEl>
                                        <p:attrNameLst>
                                          <p:attrName>style.visibility</p:attrName>
                                        </p:attrNameLst>
                                      </p:cBhvr>
                                      <p:to>
                                        <p:strVal val="visible"/>
                                      </p:to>
                                    </p:set>
                                    <p:animEffect transition="in" filter="blinds(horizontal)">
                                      <p:cBhvr>
                                        <p:cTn id="32" dur="500"/>
                                        <p:tgtEl>
                                          <p:spTgt spid="2253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2531">
                                            <p:txEl>
                                              <p:pRg st="6" end="6"/>
                                            </p:txEl>
                                          </p:spTgt>
                                        </p:tgtEl>
                                        <p:attrNameLst>
                                          <p:attrName>style.visibility</p:attrName>
                                        </p:attrNameLst>
                                      </p:cBhvr>
                                      <p:to>
                                        <p:strVal val="visible"/>
                                      </p:to>
                                    </p:set>
                                    <p:animEffect transition="in" filter="blinds(horizontal)">
                                      <p:cBhvr>
                                        <p:cTn id="37" dur="500"/>
                                        <p:tgtEl>
                                          <p:spTgt spid="225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E5C8829A-CC4C-40F9-84E0-FF1E19185FB3}"/>
              </a:ext>
            </a:extLst>
          </p:cNvPr>
          <p:cNvSpPr>
            <a:spLocks noGrp="1" noChangeArrowheads="1"/>
          </p:cNvSpPr>
          <p:nvPr>
            <p:ph type="subTitle" idx="1"/>
          </p:nvPr>
        </p:nvSpPr>
        <p:spPr>
          <a:xfrm>
            <a:off x="304800" y="1143000"/>
            <a:ext cx="8382000" cy="5334000"/>
          </a:xfrm>
        </p:spPr>
        <p:txBody>
          <a:bodyPr/>
          <a:lstStyle/>
          <a:p>
            <a:pPr algn="l">
              <a:buFontTx/>
              <a:buNone/>
            </a:pPr>
            <a:r>
              <a:rPr lang="en-US" altLang="zh-CN" dirty="0">
                <a:solidFill>
                  <a:srgbClr val="800000"/>
                </a:solidFill>
              </a:rPr>
              <a:t>        6.6.2   </a:t>
            </a:r>
            <a:r>
              <a:rPr lang="zh-CN" altLang="en-US" dirty="0">
                <a:solidFill>
                  <a:srgbClr val="800000"/>
                </a:solidFill>
              </a:rPr>
              <a:t>树、森林与二叉树的转换</a:t>
            </a:r>
            <a:endParaRPr lang="zh-CN" altLang="en-US" dirty="0">
              <a:solidFill>
                <a:srgbClr val="800000"/>
              </a:solidFill>
              <a:latin typeface="宋体" panose="02010600030101010101" pitchFamily="2" charset="-122"/>
            </a:endParaRPr>
          </a:p>
          <a:p>
            <a:pPr algn="l">
              <a:buFontTx/>
              <a:buNone/>
            </a:pPr>
            <a:r>
              <a:rPr lang="zh-CN" altLang="en-US" sz="2600" dirty="0"/>
              <a:t>        从树的存储方法可看到，树可以用二叉链表作为存储结构。这样，任何一棵树都可以找到惟一的一棵二叉树与之对应。从物理结构看，它们的二叉链表是相同的，只是解释不同。下图直观地展示了树和二叉树之间的对应关系。</a:t>
            </a:r>
            <a:endParaRPr lang="zh-CN" altLang="en-US" sz="2600" dirty="0">
              <a:latin typeface="宋体" panose="02010600030101010101" pitchFamily="2" charset="-122"/>
            </a:endParaRPr>
          </a:p>
        </p:txBody>
      </p:sp>
      <p:pic>
        <p:nvPicPr>
          <p:cNvPr id="149506" name="Picture 2">
            <a:extLst>
              <a:ext uri="{FF2B5EF4-FFF2-40B4-BE49-F238E27FC236}">
                <a16:creationId xmlns:a16="http://schemas.microsoft.com/office/drawing/2014/main" id="{933ABCA1-F58F-443F-83ED-766F6B97B3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900" y="1765300"/>
            <a:ext cx="7188200" cy="492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B1DB5B11-979A-4D2A-8FC2-DA78F41DDCF4}"/>
              </a:ext>
            </a:extLst>
          </p:cNvPr>
          <p:cNvSpPr>
            <a:spLocks noGrp="1"/>
          </p:cNvSpPr>
          <p:nvPr>
            <p:ph type="sldNum" sz="quarter" idx="12"/>
          </p:nvPr>
        </p:nvSpPr>
        <p:spPr/>
        <p:txBody>
          <a:bodyPr/>
          <a:lstStyle/>
          <a:p>
            <a:fld id="{E37610A3-5954-4E01-86DD-F19BCD71B357}" type="slidenum">
              <a:rPr lang="zh-CN" altLang="en-US" smtClean="0"/>
              <a:pPr/>
              <a:t>170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9506"/>
                                        </p:tgtEl>
                                        <p:attrNameLst>
                                          <p:attrName>style.visibility</p:attrName>
                                        </p:attrNameLst>
                                      </p:cBhvr>
                                      <p:to>
                                        <p:strVal val="visible"/>
                                      </p:to>
                                    </p:set>
                                    <p:animEffect transition="in" filter="blinds(horizontal)">
                                      <p:cBhvr>
                                        <p:cTn id="7" dur="500"/>
                                        <p:tgtEl>
                                          <p:spTgt spid="149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6360D55E-E789-49DD-A04A-19B5463E47E4}"/>
              </a:ext>
            </a:extLst>
          </p:cNvPr>
          <p:cNvSpPr>
            <a:spLocks noGrp="1" noChangeArrowheads="1"/>
          </p:cNvSpPr>
          <p:nvPr>
            <p:ph type="subTitle" idx="1"/>
          </p:nvPr>
        </p:nvSpPr>
        <p:spPr>
          <a:xfrm>
            <a:off x="304800" y="1143000"/>
            <a:ext cx="8382000" cy="5334000"/>
          </a:xfrm>
        </p:spPr>
        <p:txBody>
          <a:bodyPr/>
          <a:lstStyle/>
          <a:p>
            <a:pPr algn="l"/>
            <a:r>
              <a:rPr lang="zh-CN" altLang="en-US"/>
              <a:t>       </a:t>
            </a:r>
            <a:r>
              <a:rPr lang="en-US" altLang="zh-CN">
                <a:solidFill>
                  <a:srgbClr val="800000"/>
                </a:solidFill>
              </a:rPr>
              <a:t>1</a:t>
            </a:r>
            <a:r>
              <a:rPr lang="zh-CN" altLang="en-US">
                <a:solidFill>
                  <a:srgbClr val="800000"/>
                </a:solidFill>
              </a:rPr>
              <a:t>．森林转换成二叉树</a:t>
            </a:r>
            <a:endParaRPr lang="en-US" altLang="zh-CN"/>
          </a:p>
          <a:p>
            <a:pPr algn="l">
              <a:buFontTx/>
              <a:buNone/>
            </a:pPr>
            <a:r>
              <a:rPr lang="en-US" altLang="zh-CN" sz="2800"/>
              <a:t>        </a:t>
            </a:r>
            <a:r>
              <a:rPr lang="zh-CN" altLang="en-US" sz="2800"/>
              <a:t>由于树的根结点是惟一的，没有兄弟结点，因此任何一棵树所对应的二叉树的右子树必空。若把森林中第二棵树的根结点看成是第一棵树的根结点的兄弟，则可得到森林转换成二叉树的规则。</a:t>
            </a:r>
            <a:endParaRPr lang="zh-CN" altLang="en-US" sz="2800">
              <a:latin typeface="宋体" panose="02010600030101010101" pitchFamily="2" charset="-122"/>
            </a:endParaRPr>
          </a:p>
        </p:txBody>
      </p:sp>
      <p:pic>
        <p:nvPicPr>
          <p:cNvPr id="150530" name="Picture 2">
            <a:extLst>
              <a:ext uri="{FF2B5EF4-FFF2-40B4-BE49-F238E27FC236}">
                <a16:creationId xmlns:a16="http://schemas.microsoft.com/office/drawing/2014/main" id="{E3DCCCDB-A970-4B26-AA03-407E422206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1813" y="30163"/>
            <a:ext cx="5929312" cy="682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A9201A7F-9B6C-4833-B938-4F622A42F0D7}"/>
              </a:ext>
            </a:extLst>
          </p:cNvPr>
          <p:cNvSpPr>
            <a:spLocks noGrp="1"/>
          </p:cNvSpPr>
          <p:nvPr>
            <p:ph type="sldNum" sz="quarter" idx="12"/>
          </p:nvPr>
        </p:nvSpPr>
        <p:spPr/>
        <p:txBody>
          <a:bodyPr/>
          <a:lstStyle/>
          <a:p>
            <a:fld id="{E37610A3-5954-4E01-86DD-F19BCD71B357}" type="slidenum">
              <a:rPr lang="zh-CN" altLang="en-US" smtClean="0"/>
              <a:pPr/>
              <a:t>171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0530"/>
                                        </p:tgtEl>
                                        <p:attrNameLst>
                                          <p:attrName>style.visibility</p:attrName>
                                        </p:attrNameLst>
                                      </p:cBhvr>
                                      <p:to>
                                        <p:strVal val="visible"/>
                                      </p:to>
                                    </p:set>
                                    <p:animEffect transition="in" filter="blinds(horizontal)">
                                      <p:cBhvr>
                                        <p:cTn id="7" dur="500"/>
                                        <p:tgtEl>
                                          <p:spTgt spid="150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矩形 3">
            <a:extLst>
              <a:ext uri="{FF2B5EF4-FFF2-40B4-BE49-F238E27FC236}">
                <a16:creationId xmlns:a16="http://schemas.microsoft.com/office/drawing/2014/main" id="{CBA2260D-0739-4EE0-B6E1-C56543A3AD97}"/>
              </a:ext>
            </a:extLst>
          </p:cNvPr>
          <p:cNvSpPr>
            <a:spLocks noChangeArrowheads="1"/>
          </p:cNvSpPr>
          <p:nvPr/>
        </p:nvSpPr>
        <p:spPr bwMode="auto">
          <a:xfrm>
            <a:off x="827584" y="1196752"/>
            <a:ext cx="40830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b="1" dirty="0">
                <a:solidFill>
                  <a:srgbClr val="800000"/>
                </a:solidFill>
              </a:rPr>
              <a:t>2</a:t>
            </a:r>
            <a:r>
              <a:rPr lang="zh-CN" altLang="en-US" sz="3200" b="1" dirty="0">
                <a:solidFill>
                  <a:srgbClr val="800000"/>
                </a:solidFill>
              </a:rPr>
              <a:t>．二叉树转换成森林</a:t>
            </a:r>
            <a:endParaRPr lang="zh-CN" altLang="en-US" sz="3200" b="1" dirty="0">
              <a:solidFill>
                <a:srgbClr val="800000"/>
              </a:solidFill>
              <a:latin typeface="宋体" panose="02010600030101010101" pitchFamily="2" charset="-122"/>
            </a:endParaRPr>
          </a:p>
        </p:txBody>
      </p:sp>
      <p:pic>
        <p:nvPicPr>
          <p:cNvPr id="152579" name="Picture 2">
            <a:extLst>
              <a:ext uri="{FF2B5EF4-FFF2-40B4-BE49-F238E27FC236}">
                <a16:creationId xmlns:a16="http://schemas.microsoft.com/office/drawing/2014/main" id="{DBA53C13-D084-4D0B-BE02-9541500263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9109" y="758480"/>
            <a:ext cx="6111875" cy="607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695697FA-1B5E-4435-BEEA-1888F0080730}"/>
              </a:ext>
            </a:extLst>
          </p:cNvPr>
          <p:cNvSpPr>
            <a:spLocks noGrp="1"/>
          </p:cNvSpPr>
          <p:nvPr>
            <p:ph type="sldNum" sz="quarter" idx="12"/>
          </p:nvPr>
        </p:nvSpPr>
        <p:spPr/>
        <p:txBody>
          <a:bodyPr/>
          <a:lstStyle/>
          <a:p>
            <a:fld id="{E37610A3-5954-4E01-86DD-F19BCD71B357}" type="slidenum">
              <a:rPr lang="zh-CN" altLang="en-US" smtClean="0"/>
              <a:pPr/>
              <a:t>172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5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5730" name="Rectangle 2">
            <a:extLst>
              <a:ext uri="{FF2B5EF4-FFF2-40B4-BE49-F238E27FC236}">
                <a16:creationId xmlns:a16="http://schemas.microsoft.com/office/drawing/2014/main" id="{533E5C56-B167-48A5-9AD2-39087941227F}"/>
              </a:ext>
            </a:extLst>
          </p:cNvPr>
          <p:cNvSpPr>
            <a:spLocks noGrp="1" noChangeArrowheads="1"/>
          </p:cNvSpPr>
          <p:nvPr>
            <p:ph type="subTitle" idx="1"/>
          </p:nvPr>
        </p:nvSpPr>
        <p:spPr>
          <a:xfrm>
            <a:off x="357188" y="1143000"/>
            <a:ext cx="8382000" cy="5357813"/>
          </a:xfrm>
        </p:spPr>
        <p:txBody>
          <a:bodyPr/>
          <a:lstStyle/>
          <a:p>
            <a:pPr algn="l">
              <a:buFontTx/>
              <a:buNone/>
            </a:pPr>
            <a:r>
              <a:rPr lang="en-US" altLang="zh-CN" dirty="0">
                <a:solidFill>
                  <a:srgbClr val="800000"/>
                </a:solidFill>
              </a:rPr>
              <a:t>      6.6.3    </a:t>
            </a:r>
            <a:r>
              <a:rPr lang="zh-CN" altLang="en-US" dirty="0">
                <a:solidFill>
                  <a:srgbClr val="800000"/>
                </a:solidFill>
              </a:rPr>
              <a:t>树和森林的遍历</a:t>
            </a:r>
            <a:endParaRPr lang="zh-CN" altLang="en-US" dirty="0">
              <a:latin typeface="宋体" panose="02010600030101010101" pitchFamily="2" charset="-122"/>
            </a:endParaRPr>
          </a:p>
          <a:p>
            <a:pPr algn="l">
              <a:buFontTx/>
              <a:buNone/>
            </a:pPr>
            <a:r>
              <a:rPr lang="zh-CN" altLang="en-US" dirty="0"/>
              <a:t>        </a:t>
            </a:r>
            <a:r>
              <a:rPr lang="zh-CN" altLang="en-US" sz="2800" dirty="0"/>
              <a:t>与二叉树的遍历一样，对树和森林中结点的遍历也是一种重要的操作。由于森林中的树可以有两棵以上，因此不便讨论它们的中序遍历，只讨论森林</a:t>
            </a:r>
            <a:r>
              <a:rPr lang="en-US" altLang="zh-CN" sz="2800" dirty="0"/>
              <a:t>(</a:t>
            </a:r>
            <a:r>
              <a:rPr lang="zh-CN" altLang="en-US" sz="2800" dirty="0"/>
              <a:t>包括树</a:t>
            </a:r>
            <a:r>
              <a:rPr lang="en-US" altLang="zh-CN" sz="2800" dirty="0"/>
              <a:t>)</a:t>
            </a:r>
            <a:r>
              <a:rPr lang="zh-CN" altLang="en-US" sz="2800" dirty="0"/>
              <a:t>的三种遍历方法。</a:t>
            </a:r>
            <a:endParaRPr lang="zh-CN" altLang="en-US" sz="2800" dirty="0">
              <a:latin typeface="宋体" panose="02010600030101010101" pitchFamily="2" charset="-122"/>
            </a:endParaRPr>
          </a:p>
          <a:p>
            <a:pPr algn="l">
              <a:buFontTx/>
              <a:buNone/>
            </a:pPr>
            <a:r>
              <a:rPr lang="zh-CN" altLang="en-US" sz="2800" dirty="0">
                <a:solidFill>
                  <a:srgbClr val="800000"/>
                </a:solidFill>
              </a:rPr>
              <a:t>    </a:t>
            </a:r>
            <a:r>
              <a:rPr lang="en-US" altLang="zh-CN" sz="2800" dirty="0">
                <a:solidFill>
                  <a:srgbClr val="800000"/>
                </a:solidFill>
              </a:rPr>
              <a:t>1</a:t>
            </a:r>
            <a:r>
              <a:rPr lang="zh-CN" altLang="en-US" sz="2800" dirty="0">
                <a:solidFill>
                  <a:srgbClr val="800000"/>
                </a:solidFill>
              </a:rPr>
              <a:t>．先序遍历</a:t>
            </a:r>
            <a:endParaRPr lang="zh-CN" altLang="en-US" sz="2800" dirty="0">
              <a:solidFill>
                <a:srgbClr val="800000"/>
              </a:solidFill>
              <a:latin typeface="宋体" panose="02010600030101010101" pitchFamily="2" charset="-122"/>
            </a:endParaRPr>
          </a:p>
          <a:p>
            <a:pPr algn="l">
              <a:buFontTx/>
              <a:buNone/>
            </a:pPr>
            <a:r>
              <a:rPr lang="zh-CN" altLang="en-US" sz="2800" dirty="0"/>
              <a:t>若森林非空，则</a:t>
            </a:r>
            <a:endParaRPr lang="zh-CN" altLang="en-US" sz="2800" dirty="0">
              <a:latin typeface="宋体" panose="02010600030101010101" pitchFamily="2" charset="-122"/>
            </a:endParaRPr>
          </a:p>
          <a:p>
            <a:pPr algn="l">
              <a:buFontTx/>
              <a:buNone/>
            </a:pPr>
            <a:r>
              <a:rPr lang="en-US" altLang="zh-CN" sz="2800" dirty="0"/>
              <a:t>(1) </a:t>
            </a:r>
            <a:r>
              <a:rPr lang="zh-CN" altLang="en-US" sz="2800" dirty="0"/>
              <a:t>访问森林中第一棵树的根结点；</a:t>
            </a:r>
            <a:endParaRPr lang="zh-CN" altLang="en-US" sz="2800" dirty="0">
              <a:latin typeface="宋体" panose="02010600030101010101" pitchFamily="2" charset="-122"/>
            </a:endParaRPr>
          </a:p>
          <a:p>
            <a:pPr algn="l">
              <a:buFontTx/>
              <a:buNone/>
            </a:pPr>
            <a:r>
              <a:rPr lang="en-US" altLang="zh-CN" sz="2800" dirty="0"/>
              <a:t>(2) </a:t>
            </a:r>
            <a:r>
              <a:rPr lang="zh-CN" altLang="en-US" sz="2800" dirty="0"/>
              <a:t>先序遍历第一棵树根结点的各子树森林；</a:t>
            </a:r>
            <a:endParaRPr lang="zh-CN" altLang="en-US" sz="2800" dirty="0">
              <a:latin typeface="宋体" panose="02010600030101010101" pitchFamily="2" charset="-122"/>
            </a:endParaRPr>
          </a:p>
          <a:p>
            <a:pPr algn="l">
              <a:buFontTx/>
              <a:buNone/>
            </a:pPr>
            <a:r>
              <a:rPr lang="en-US" altLang="zh-CN" sz="2800" dirty="0"/>
              <a:t>(3) </a:t>
            </a:r>
            <a:r>
              <a:rPr lang="zh-CN" altLang="en-US" sz="2800" dirty="0"/>
              <a:t>先序遍历森林中除第一棵树外剩余的树构成的森林。</a:t>
            </a:r>
            <a:endParaRPr lang="zh-CN" altLang="en-US" sz="2800" dirty="0">
              <a:latin typeface="宋体" panose="02010600030101010101" pitchFamily="2" charset="-122"/>
            </a:endParaRPr>
          </a:p>
        </p:txBody>
      </p:sp>
      <p:sp>
        <p:nvSpPr>
          <p:cNvPr id="2" name="灯片编号占位符 1">
            <a:extLst>
              <a:ext uri="{FF2B5EF4-FFF2-40B4-BE49-F238E27FC236}">
                <a16:creationId xmlns:a16="http://schemas.microsoft.com/office/drawing/2014/main" id="{59E1AECB-178C-4B2D-8A54-41765105304D}"/>
              </a:ext>
            </a:extLst>
          </p:cNvPr>
          <p:cNvSpPr>
            <a:spLocks noGrp="1"/>
          </p:cNvSpPr>
          <p:nvPr>
            <p:ph type="sldNum" sz="quarter" idx="12"/>
          </p:nvPr>
        </p:nvSpPr>
        <p:spPr/>
        <p:txBody>
          <a:bodyPr/>
          <a:lstStyle/>
          <a:p>
            <a:fld id="{E37610A3-5954-4E01-86DD-F19BCD71B357}" type="slidenum">
              <a:rPr lang="zh-CN" altLang="en-US" smtClean="0"/>
              <a:pPr/>
              <a:t>173</a:t>
            </a:fld>
            <a:endParaRPr lang="en-US" altLang="zh-CN"/>
          </a:p>
        </p:txBody>
      </p:sp>
    </p:spTree>
    <p:extLst>
      <p:ext uri="{BB962C8B-B14F-4D97-AF65-F5344CB8AC3E}">
        <p14:creationId xmlns:p14="http://schemas.microsoft.com/office/powerpoint/2010/main" val="4797936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65730">
                                            <p:txEl>
                                              <p:pRg st="0" end="0"/>
                                            </p:txEl>
                                          </p:spTgt>
                                        </p:tgtEl>
                                        <p:attrNameLst>
                                          <p:attrName>style.visibility</p:attrName>
                                        </p:attrNameLst>
                                      </p:cBhvr>
                                      <p:to>
                                        <p:strVal val="visible"/>
                                      </p:to>
                                    </p:set>
                                    <p:animEffect transition="in" filter="blinds(horizontal)">
                                      <p:cBhvr>
                                        <p:cTn id="7" dur="500"/>
                                        <p:tgtEl>
                                          <p:spTgt spid="18657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65730">
                                            <p:txEl>
                                              <p:pRg st="1" end="1"/>
                                            </p:txEl>
                                          </p:spTgt>
                                        </p:tgtEl>
                                        <p:attrNameLst>
                                          <p:attrName>style.visibility</p:attrName>
                                        </p:attrNameLst>
                                      </p:cBhvr>
                                      <p:to>
                                        <p:strVal val="visible"/>
                                      </p:to>
                                    </p:set>
                                    <p:animEffect transition="in" filter="blinds(horizontal)">
                                      <p:cBhvr>
                                        <p:cTn id="12" dur="500"/>
                                        <p:tgtEl>
                                          <p:spTgt spid="186573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65730">
                                            <p:txEl>
                                              <p:pRg st="2" end="2"/>
                                            </p:txEl>
                                          </p:spTgt>
                                        </p:tgtEl>
                                        <p:attrNameLst>
                                          <p:attrName>style.visibility</p:attrName>
                                        </p:attrNameLst>
                                      </p:cBhvr>
                                      <p:to>
                                        <p:strVal val="visible"/>
                                      </p:to>
                                    </p:set>
                                    <p:animEffect transition="in" filter="blinds(horizontal)">
                                      <p:cBhvr>
                                        <p:cTn id="17" dur="500"/>
                                        <p:tgtEl>
                                          <p:spTgt spid="186573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65730">
                                            <p:txEl>
                                              <p:pRg st="3" end="3"/>
                                            </p:txEl>
                                          </p:spTgt>
                                        </p:tgtEl>
                                        <p:attrNameLst>
                                          <p:attrName>style.visibility</p:attrName>
                                        </p:attrNameLst>
                                      </p:cBhvr>
                                      <p:to>
                                        <p:strVal val="visible"/>
                                      </p:to>
                                    </p:set>
                                    <p:animEffect transition="in" filter="blinds(horizontal)">
                                      <p:cBhvr>
                                        <p:cTn id="22" dur="500"/>
                                        <p:tgtEl>
                                          <p:spTgt spid="186573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865730">
                                            <p:txEl>
                                              <p:pRg st="4" end="4"/>
                                            </p:txEl>
                                          </p:spTgt>
                                        </p:tgtEl>
                                        <p:attrNameLst>
                                          <p:attrName>style.visibility</p:attrName>
                                        </p:attrNameLst>
                                      </p:cBhvr>
                                      <p:to>
                                        <p:strVal val="visible"/>
                                      </p:to>
                                    </p:set>
                                    <p:animEffect transition="in" filter="blinds(horizontal)">
                                      <p:cBhvr>
                                        <p:cTn id="27" dur="500"/>
                                        <p:tgtEl>
                                          <p:spTgt spid="186573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865730">
                                            <p:txEl>
                                              <p:pRg st="5" end="5"/>
                                            </p:txEl>
                                          </p:spTgt>
                                        </p:tgtEl>
                                        <p:attrNameLst>
                                          <p:attrName>style.visibility</p:attrName>
                                        </p:attrNameLst>
                                      </p:cBhvr>
                                      <p:to>
                                        <p:strVal val="visible"/>
                                      </p:to>
                                    </p:set>
                                    <p:animEffect transition="in" filter="blinds(horizontal)">
                                      <p:cBhvr>
                                        <p:cTn id="32" dur="500"/>
                                        <p:tgtEl>
                                          <p:spTgt spid="186573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865730">
                                            <p:txEl>
                                              <p:pRg st="6" end="6"/>
                                            </p:txEl>
                                          </p:spTgt>
                                        </p:tgtEl>
                                        <p:attrNameLst>
                                          <p:attrName>style.visibility</p:attrName>
                                        </p:attrNameLst>
                                      </p:cBhvr>
                                      <p:to>
                                        <p:strVal val="visible"/>
                                      </p:to>
                                    </p:set>
                                    <p:animEffect transition="in" filter="blinds(horizontal)">
                                      <p:cBhvr>
                                        <p:cTn id="37" dur="500"/>
                                        <p:tgtEl>
                                          <p:spTgt spid="186573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5730" grpId="0" build="p"/>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6754" name="Rectangle 2">
            <a:extLst>
              <a:ext uri="{FF2B5EF4-FFF2-40B4-BE49-F238E27FC236}">
                <a16:creationId xmlns:a16="http://schemas.microsoft.com/office/drawing/2014/main" id="{DA6A382D-C3F6-4A8F-974E-5F1D53E28C2F}"/>
              </a:ext>
            </a:extLst>
          </p:cNvPr>
          <p:cNvSpPr>
            <a:spLocks noGrp="1" noChangeArrowheads="1"/>
          </p:cNvSpPr>
          <p:nvPr>
            <p:ph type="subTitle" idx="1"/>
          </p:nvPr>
        </p:nvSpPr>
        <p:spPr>
          <a:xfrm>
            <a:off x="762000" y="1916832"/>
            <a:ext cx="8382000" cy="5867400"/>
          </a:xfrm>
        </p:spPr>
        <p:txBody>
          <a:bodyPr/>
          <a:lstStyle/>
          <a:p>
            <a:pPr algn="l">
              <a:buFontTx/>
              <a:buNone/>
            </a:pPr>
            <a:r>
              <a:rPr lang="en-US" altLang="zh-CN" sz="2800" dirty="0">
                <a:solidFill>
                  <a:srgbClr val="800000"/>
                </a:solidFill>
              </a:rPr>
              <a:t>  2</a:t>
            </a:r>
            <a:r>
              <a:rPr lang="zh-CN" altLang="en-US" sz="2800" dirty="0">
                <a:solidFill>
                  <a:srgbClr val="800000"/>
                </a:solidFill>
              </a:rPr>
              <a:t>．后序遍历</a:t>
            </a:r>
            <a:endParaRPr lang="zh-CN" altLang="en-US" sz="2800" dirty="0">
              <a:solidFill>
                <a:srgbClr val="800000"/>
              </a:solidFill>
              <a:latin typeface="宋体" panose="02010600030101010101" pitchFamily="2" charset="-122"/>
            </a:endParaRPr>
          </a:p>
          <a:p>
            <a:pPr algn="l">
              <a:buFontTx/>
              <a:buNone/>
            </a:pPr>
            <a:r>
              <a:rPr lang="zh-CN" altLang="en-US" sz="2800" dirty="0"/>
              <a:t>若森林非空，则</a:t>
            </a:r>
            <a:endParaRPr lang="zh-CN" altLang="en-US" sz="2800" dirty="0">
              <a:latin typeface="宋体" panose="02010600030101010101" pitchFamily="2" charset="-122"/>
            </a:endParaRPr>
          </a:p>
          <a:p>
            <a:pPr algn="l">
              <a:buFontTx/>
              <a:buNone/>
            </a:pPr>
            <a:r>
              <a:rPr lang="en-US" altLang="zh-CN" sz="2800" dirty="0"/>
              <a:t>(1) </a:t>
            </a:r>
            <a:r>
              <a:rPr lang="zh-CN" altLang="en-US" sz="2800" dirty="0"/>
              <a:t>后序遍历第一棵树的根结点的各子树森林；</a:t>
            </a:r>
            <a:endParaRPr lang="zh-CN" altLang="en-US" sz="2800" dirty="0">
              <a:latin typeface="宋体" panose="02010600030101010101" pitchFamily="2" charset="-122"/>
            </a:endParaRPr>
          </a:p>
          <a:p>
            <a:pPr algn="l">
              <a:buFontTx/>
              <a:buNone/>
            </a:pPr>
            <a:r>
              <a:rPr lang="en-US" altLang="zh-CN" sz="2800" dirty="0"/>
              <a:t>(2) </a:t>
            </a:r>
            <a:r>
              <a:rPr lang="zh-CN" altLang="en-US" sz="2800" dirty="0"/>
              <a:t>访问森林中第一棵树的根结点；</a:t>
            </a:r>
            <a:endParaRPr lang="zh-CN" altLang="en-US" sz="2800" dirty="0">
              <a:latin typeface="宋体" panose="02010600030101010101" pitchFamily="2" charset="-122"/>
            </a:endParaRPr>
          </a:p>
          <a:p>
            <a:pPr algn="l">
              <a:buFontTx/>
              <a:buNone/>
            </a:pPr>
            <a:r>
              <a:rPr lang="en-US" altLang="zh-CN" sz="2800" dirty="0"/>
              <a:t>(3) </a:t>
            </a:r>
            <a:r>
              <a:rPr lang="zh-CN" altLang="en-US" sz="2800" dirty="0"/>
              <a:t>后序遍历森林中除第一棵树外剩余的树构成的森林。</a:t>
            </a:r>
            <a:r>
              <a:rPr lang="en-US" altLang="zh-CN" sz="2800" dirty="0">
                <a:solidFill>
                  <a:srgbClr val="800000"/>
                </a:solidFill>
              </a:rPr>
              <a:t>  </a:t>
            </a:r>
            <a:endParaRPr lang="zh-CN" altLang="en-US" sz="2800" dirty="0">
              <a:latin typeface="宋体" panose="02010600030101010101" pitchFamily="2" charset="-122"/>
            </a:endParaRPr>
          </a:p>
        </p:txBody>
      </p:sp>
      <p:sp>
        <p:nvSpPr>
          <p:cNvPr id="2" name="灯片编号占位符 1">
            <a:extLst>
              <a:ext uri="{FF2B5EF4-FFF2-40B4-BE49-F238E27FC236}">
                <a16:creationId xmlns:a16="http://schemas.microsoft.com/office/drawing/2014/main" id="{8653D3A2-6CBD-4161-974B-89B1A834AB75}"/>
              </a:ext>
            </a:extLst>
          </p:cNvPr>
          <p:cNvSpPr>
            <a:spLocks noGrp="1"/>
          </p:cNvSpPr>
          <p:nvPr>
            <p:ph type="sldNum" sz="quarter" idx="12"/>
          </p:nvPr>
        </p:nvSpPr>
        <p:spPr/>
        <p:txBody>
          <a:bodyPr/>
          <a:lstStyle/>
          <a:p>
            <a:fld id="{E37610A3-5954-4E01-86DD-F19BCD71B357}" type="slidenum">
              <a:rPr lang="zh-CN" altLang="en-US" smtClean="0"/>
              <a:pPr/>
              <a:t>174</a:t>
            </a:fld>
            <a:endParaRPr lang="en-US" altLang="zh-CN"/>
          </a:p>
        </p:txBody>
      </p:sp>
    </p:spTree>
    <p:extLst>
      <p:ext uri="{BB962C8B-B14F-4D97-AF65-F5344CB8AC3E}">
        <p14:creationId xmlns:p14="http://schemas.microsoft.com/office/powerpoint/2010/main" val="17596037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66754">
                                            <p:txEl>
                                              <p:pRg st="0" end="0"/>
                                            </p:txEl>
                                          </p:spTgt>
                                        </p:tgtEl>
                                        <p:attrNameLst>
                                          <p:attrName>style.visibility</p:attrName>
                                        </p:attrNameLst>
                                      </p:cBhvr>
                                      <p:to>
                                        <p:strVal val="visible"/>
                                      </p:to>
                                    </p:set>
                                    <p:animEffect transition="in" filter="blinds(horizontal)">
                                      <p:cBhvr>
                                        <p:cTn id="7" dur="500"/>
                                        <p:tgtEl>
                                          <p:spTgt spid="18667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66754">
                                            <p:txEl>
                                              <p:pRg st="1" end="1"/>
                                            </p:txEl>
                                          </p:spTgt>
                                        </p:tgtEl>
                                        <p:attrNameLst>
                                          <p:attrName>style.visibility</p:attrName>
                                        </p:attrNameLst>
                                      </p:cBhvr>
                                      <p:to>
                                        <p:strVal val="visible"/>
                                      </p:to>
                                    </p:set>
                                    <p:animEffect transition="in" filter="blinds(horizontal)">
                                      <p:cBhvr>
                                        <p:cTn id="12" dur="500"/>
                                        <p:tgtEl>
                                          <p:spTgt spid="186675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66754">
                                            <p:txEl>
                                              <p:pRg st="2" end="2"/>
                                            </p:txEl>
                                          </p:spTgt>
                                        </p:tgtEl>
                                        <p:attrNameLst>
                                          <p:attrName>style.visibility</p:attrName>
                                        </p:attrNameLst>
                                      </p:cBhvr>
                                      <p:to>
                                        <p:strVal val="visible"/>
                                      </p:to>
                                    </p:set>
                                    <p:animEffect transition="in" filter="blinds(horizontal)">
                                      <p:cBhvr>
                                        <p:cTn id="17" dur="500"/>
                                        <p:tgtEl>
                                          <p:spTgt spid="186675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66754">
                                            <p:txEl>
                                              <p:pRg st="3" end="3"/>
                                            </p:txEl>
                                          </p:spTgt>
                                        </p:tgtEl>
                                        <p:attrNameLst>
                                          <p:attrName>style.visibility</p:attrName>
                                        </p:attrNameLst>
                                      </p:cBhvr>
                                      <p:to>
                                        <p:strVal val="visible"/>
                                      </p:to>
                                    </p:set>
                                    <p:animEffect transition="in" filter="blinds(horizontal)">
                                      <p:cBhvr>
                                        <p:cTn id="22" dur="500"/>
                                        <p:tgtEl>
                                          <p:spTgt spid="186675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866754">
                                            <p:txEl>
                                              <p:pRg st="4" end="4"/>
                                            </p:txEl>
                                          </p:spTgt>
                                        </p:tgtEl>
                                        <p:attrNameLst>
                                          <p:attrName>style.visibility</p:attrName>
                                        </p:attrNameLst>
                                      </p:cBhvr>
                                      <p:to>
                                        <p:strVal val="visible"/>
                                      </p:to>
                                    </p:set>
                                    <p:animEffect transition="in" filter="blinds(horizontal)">
                                      <p:cBhvr>
                                        <p:cTn id="27" dur="500"/>
                                        <p:tgtEl>
                                          <p:spTgt spid="186675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6754" grpId="0" build="p"/>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6754" name="Rectangle 2">
            <a:extLst>
              <a:ext uri="{FF2B5EF4-FFF2-40B4-BE49-F238E27FC236}">
                <a16:creationId xmlns:a16="http://schemas.microsoft.com/office/drawing/2014/main" id="{DA6A382D-C3F6-4A8F-974E-5F1D53E28C2F}"/>
              </a:ext>
            </a:extLst>
          </p:cNvPr>
          <p:cNvSpPr>
            <a:spLocks noGrp="1" noChangeArrowheads="1"/>
          </p:cNvSpPr>
          <p:nvPr>
            <p:ph type="subTitle" idx="1"/>
          </p:nvPr>
        </p:nvSpPr>
        <p:spPr>
          <a:xfrm>
            <a:off x="603885" y="1988840"/>
            <a:ext cx="8382000" cy="5867400"/>
          </a:xfrm>
        </p:spPr>
        <p:txBody>
          <a:bodyPr/>
          <a:lstStyle/>
          <a:p>
            <a:pPr algn="l">
              <a:buFontTx/>
              <a:buNone/>
            </a:pPr>
            <a:r>
              <a:rPr lang="en-US" altLang="zh-CN" sz="2800" dirty="0">
                <a:solidFill>
                  <a:srgbClr val="800000"/>
                </a:solidFill>
              </a:rPr>
              <a:t>   3</a:t>
            </a:r>
            <a:r>
              <a:rPr lang="zh-CN" altLang="en-US" sz="2800" dirty="0">
                <a:solidFill>
                  <a:srgbClr val="800000"/>
                </a:solidFill>
              </a:rPr>
              <a:t>．按层次遍历</a:t>
            </a:r>
            <a:endParaRPr lang="zh-CN" altLang="en-US" sz="2800" dirty="0">
              <a:solidFill>
                <a:srgbClr val="800000"/>
              </a:solidFill>
              <a:latin typeface="宋体" panose="02010600030101010101" pitchFamily="2" charset="-122"/>
            </a:endParaRPr>
          </a:p>
          <a:p>
            <a:pPr algn="l">
              <a:buFontTx/>
              <a:buNone/>
            </a:pPr>
            <a:r>
              <a:rPr lang="zh-CN" altLang="en-US" sz="2800" dirty="0"/>
              <a:t>若森林非空，则</a:t>
            </a:r>
            <a:endParaRPr lang="zh-CN" altLang="en-US" sz="2800" dirty="0">
              <a:latin typeface="宋体" panose="02010600030101010101" pitchFamily="2" charset="-122"/>
            </a:endParaRPr>
          </a:p>
          <a:p>
            <a:pPr algn="l">
              <a:buFontTx/>
              <a:buNone/>
            </a:pPr>
            <a:r>
              <a:rPr lang="en-US" altLang="zh-CN" sz="2800" dirty="0"/>
              <a:t>(1) </a:t>
            </a:r>
            <a:r>
              <a:rPr lang="zh-CN" altLang="en-US" sz="2800" dirty="0"/>
              <a:t>对第一棵树从根结点起按层从左到右依次访问各结点；</a:t>
            </a:r>
            <a:endParaRPr lang="zh-CN" altLang="en-US" sz="2800" dirty="0">
              <a:latin typeface="宋体" panose="02010600030101010101" pitchFamily="2" charset="-122"/>
            </a:endParaRPr>
          </a:p>
          <a:p>
            <a:pPr algn="l">
              <a:buFontTx/>
              <a:buNone/>
            </a:pPr>
            <a:r>
              <a:rPr lang="en-US" altLang="zh-CN" sz="2800" dirty="0"/>
              <a:t>(2) </a:t>
            </a:r>
            <a:r>
              <a:rPr lang="zh-CN" altLang="en-US" sz="2800" dirty="0"/>
              <a:t>按层访问森林中除第一棵树外剩余的树构成的森林。</a:t>
            </a:r>
            <a:endParaRPr lang="zh-CN" altLang="en-US" sz="2800" dirty="0">
              <a:latin typeface="宋体" panose="02010600030101010101" pitchFamily="2" charset="-122"/>
            </a:endParaRPr>
          </a:p>
        </p:txBody>
      </p:sp>
      <p:sp>
        <p:nvSpPr>
          <p:cNvPr id="2" name="灯片编号占位符 1">
            <a:extLst>
              <a:ext uri="{FF2B5EF4-FFF2-40B4-BE49-F238E27FC236}">
                <a16:creationId xmlns:a16="http://schemas.microsoft.com/office/drawing/2014/main" id="{8653D3A2-6CBD-4161-974B-89B1A834AB75}"/>
              </a:ext>
            </a:extLst>
          </p:cNvPr>
          <p:cNvSpPr>
            <a:spLocks noGrp="1"/>
          </p:cNvSpPr>
          <p:nvPr>
            <p:ph type="sldNum" sz="quarter" idx="12"/>
          </p:nvPr>
        </p:nvSpPr>
        <p:spPr/>
        <p:txBody>
          <a:bodyPr/>
          <a:lstStyle/>
          <a:p>
            <a:fld id="{E37610A3-5954-4E01-86DD-F19BCD71B357}" type="slidenum">
              <a:rPr lang="zh-CN" altLang="en-US" smtClean="0"/>
              <a:pPr/>
              <a:t>175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66754">
                                            <p:txEl>
                                              <p:pRg st="0" end="0"/>
                                            </p:txEl>
                                          </p:spTgt>
                                        </p:tgtEl>
                                        <p:attrNameLst>
                                          <p:attrName>style.visibility</p:attrName>
                                        </p:attrNameLst>
                                      </p:cBhvr>
                                      <p:to>
                                        <p:strVal val="visible"/>
                                      </p:to>
                                    </p:set>
                                    <p:animEffect transition="in" filter="blinds(horizontal)">
                                      <p:cBhvr>
                                        <p:cTn id="7" dur="500"/>
                                        <p:tgtEl>
                                          <p:spTgt spid="18667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66754">
                                            <p:txEl>
                                              <p:pRg st="1" end="1"/>
                                            </p:txEl>
                                          </p:spTgt>
                                        </p:tgtEl>
                                        <p:attrNameLst>
                                          <p:attrName>style.visibility</p:attrName>
                                        </p:attrNameLst>
                                      </p:cBhvr>
                                      <p:to>
                                        <p:strVal val="visible"/>
                                      </p:to>
                                    </p:set>
                                    <p:animEffect transition="in" filter="blinds(horizontal)">
                                      <p:cBhvr>
                                        <p:cTn id="12" dur="500"/>
                                        <p:tgtEl>
                                          <p:spTgt spid="186675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66754">
                                            <p:txEl>
                                              <p:pRg st="2" end="2"/>
                                            </p:txEl>
                                          </p:spTgt>
                                        </p:tgtEl>
                                        <p:attrNameLst>
                                          <p:attrName>style.visibility</p:attrName>
                                        </p:attrNameLst>
                                      </p:cBhvr>
                                      <p:to>
                                        <p:strVal val="visible"/>
                                      </p:to>
                                    </p:set>
                                    <p:animEffect transition="in" filter="blinds(horizontal)">
                                      <p:cBhvr>
                                        <p:cTn id="17" dur="500"/>
                                        <p:tgtEl>
                                          <p:spTgt spid="186675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866754">
                                            <p:txEl>
                                              <p:pRg st="3" end="3"/>
                                            </p:txEl>
                                          </p:spTgt>
                                        </p:tgtEl>
                                        <p:attrNameLst>
                                          <p:attrName>style.visibility</p:attrName>
                                        </p:attrNameLst>
                                      </p:cBhvr>
                                      <p:to>
                                        <p:strVal val="visible"/>
                                      </p:to>
                                    </p:set>
                                    <p:animEffect transition="in" filter="blinds(horizontal)">
                                      <p:cBhvr>
                                        <p:cTn id="22" dur="500"/>
                                        <p:tgtEl>
                                          <p:spTgt spid="186675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6754" grpId="0" build="p"/>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itle 1">
            <a:extLst>
              <a:ext uri="{FF2B5EF4-FFF2-40B4-BE49-F238E27FC236}">
                <a16:creationId xmlns:a16="http://schemas.microsoft.com/office/drawing/2014/main" id="{4D1A7E8E-C2C8-4385-9B26-97A63DF4323D}"/>
              </a:ext>
            </a:extLst>
          </p:cNvPr>
          <p:cNvSpPr>
            <a:spLocks noGrp="1"/>
          </p:cNvSpPr>
          <p:nvPr>
            <p:ph type="title"/>
          </p:nvPr>
        </p:nvSpPr>
        <p:spPr/>
        <p:txBody>
          <a:bodyPr/>
          <a:lstStyle/>
          <a:p>
            <a:r>
              <a:rPr lang="zh-CN" altLang="en-US"/>
              <a:t>本章小结</a:t>
            </a:r>
          </a:p>
        </p:txBody>
      </p:sp>
      <p:sp>
        <p:nvSpPr>
          <p:cNvPr id="155651" name="Content Placeholder 2">
            <a:extLst>
              <a:ext uri="{FF2B5EF4-FFF2-40B4-BE49-F238E27FC236}">
                <a16:creationId xmlns:a16="http://schemas.microsoft.com/office/drawing/2014/main" id="{2CBCC05E-0EB7-45B5-8C60-7AC9D974512B}"/>
              </a:ext>
            </a:extLst>
          </p:cNvPr>
          <p:cNvSpPr>
            <a:spLocks noGrp="1"/>
          </p:cNvSpPr>
          <p:nvPr>
            <p:ph idx="1"/>
          </p:nvPr>
        </p:nvSpPr>
        <p:spPr/>
        <p:txBody>
          <a:bodyPr/>
          <a:lstStyle/>
          <a:p>
            <a:r>
              <a:rPr lang="zh-CN" altLang="en-US"/>
              <a:t>树、二叉树的定义</a:t>
            </a:r>
            <a:endParaRPr lang="en-US" altLang="zh-CN"/>
          </a:p>
          <a:p>
            <a:r>
              <a:rPr lang="zh-CN" altLang="en-US"/>
              <a:t>二叉树的遍历算法（四种）</a:t>
            </a:r>
            <a:endParaRPr lang="en-US" altLang="zh-CN"/>
          </a:p>
          <a:p>
            <a:r>
              <a:rPr lang="zh-CN" altLang="en-US"/>
              <a:t>二叉树的构造方法</a:t>
            </a:r>
            <a:endParaRPr lang="en-US" altLang="zh-CN"/>
          </a:p>
          <a:p>
            <a:r>
              <a:rPr lang="zh-CN" altLang="en-US"/>
              <a:t>线索二叉树</a:t>
            </a:r>
            <a:endParaRPr lang="en-US" altLang="zh-CN"/>
          </a:p>
          <a:p>
            <a:r>
              <a:rPr lang="zh-CN" altLang="en-US"/>
              <a:t>哈夫曼树</a:t>
            </a:r>
            <a:endParaRPr lang="en-US" altLang="zh-CN"/>
          </a:p>
          <a:p>
            <a:r>
              <a:rPr lang="zh-CN" altLang="en-US"/>
              <a:t>树和森林的二叉树表示</a:t>
            </a:r>
          </a:p>
        </p:txBody>
      </p:sp>
      <p:sp>
        <p:nvSpPr>
          <p:cNvPr id="2" name="灯片编号占位符 1">
            <a:extLst>
              <a:ext uri="{FF2B5EF4-FFF2-40B4-BE49-F238E27FC236}">
                <a16:creationId xmlns:a16="http://schemas.microsoft.com/office/drawing/2014/main" id="{517FC04D-70C6-499E-A0E3-241A10C40DB0}"/>
              </a:ext>
            </a:extLst>
          </p:cNvPr>
          <p:cNvSpPr>
            <a:spLocks noGrp="1"/>
          </p:cNvSpPr>
          <p:nvPr>
            <p:ph type="sldNum" sz="quarter" idx="12"/>
          </p:nvPr>
        </p:nvSpPr>
        <p:spPr/>
        <p:txBody>
          <a:bodyPr/>
          <a:lstStyle/>
          <a:p>
            <a:fld id="{43395A8B-0B77-4D91-93A1-E00555122DC8}" type="slidenum">
              <a:rPr lang="zh-CN" altLang="en-US" smtClean="0"/>
              <a:pPr/>
              <a:t>176</a:t>
            </a:fld>
            <a:endParaRPr lang="en-US" altLang="zh-CN"/>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标题 1">
            <a:extLst>
              <a:ext uri="{FF2B5EF4-FFF2-40B4-BE49-F238E27FC236}">
                <a16:creationId xmlns:a16="http://schemas.microsoft.com/office/drawing/2014/main" id="{F1881816-B305-4044-8E31-C039EC66EBC6}"/>
              </a:ext>
            </a:extLst>
          </p:cNvPr>
          <p:cNvSpPr>
            <a:spLocks noGrp="1"/>
          </p:cNvSpPr>
          <p:nvPr>
            <p:ph type="title"/>
          </p:nvPr>
        </p:nvSpPr>
        <p:spPr>
          <a:xfrm>
            <a:off x="1109663" y="455613"/>
            <a:ext cx="7793037" cy="838200"/>
          </a:xfrm>
        </p:spPr>
        <p:txBody>
          <a:bodyPr/>
          <a:lstStyle/>
          <a:p>
            <a:r>
              <a:rPr lang="zh-CN" altLang="en-US">
                <a:solidFill>
                  <a:schemeClr val="tx1"/>
                </a:solidFill>
              </a:rPr>
              <a:t>复习总结</a:t>
            </a:r>
          </a:p>
        </p:txBody>
      </p:sp>
      <p:grpSp>
        <p:nvGrpSpPr>
          <p:cNvPr id="156675" name="Group 2">
            <a:extLst>
              <a:ext uri="{FF2B5EF4-FFF2-40B4-BE49-F238E27FC236}">
                <a16:creationId xmlns:a16="http://schemas.microsoft.com/office/drawing/2014/main" id="{4C83902D-BEC7-459E-983F-A1B4FFF297B1}"/>
              </a:ext>
            </a:extLst>
          </p:cNvPr>
          <p:cNvGrpSpPr>
            <a:grpSpLocks/>
          </p:cNvGrpSpPr>
          <p:nvPr/>
        </p:nvGrpSpPr>
        <p:grpSpPr bwMode="auto">
          <a:xfrm>
            <a:off x="806450" y="1158875"/>
            <a:ext cx="7848600" cy="5146675"/>
            <a:chOff x="1430" y="5426"/>
            <a:chExt cx="7602" cy="6208"/>
          </a:xfrm>
        </p:grpSpPr>
        <p:sp>
          <p:nvSpPr>
            <p:cNvPr id="6" name="Oval 3">
              <a:extLst>
                <a:ext uri="{FF2B5EF4-FFF2-40B4-BE49-F238E27FC236}">
                  <a16:creationId xmlns:a16="http://schemas.microsoft.com/office/drawing/2014/main" id="{0AA9DE7F-A1E4-4382-B653-1BAD6DF9526E}"/>
                </a:ext>
              </a:extLst>
            </p:cNvPr>
            <p:cNvSpPr>
              <a:spLocks noChangeArrowheads="1"/>
            </p:cNvSpPr>
            <p:nvPr/>
          </p:nvSpPr>
          <p:spPr bwMode="auto">
            <a:xfrm>
              <a:off x="4458" y="5426"/>
              <a:ext cx="1634" cy="645"/>
            </a:xfrm>
            <a:prstGeom prst="ellipse">
              <a:avLst/>
            </a:prstGeom>
            <a:solidFill>
              <a:srgbClr val="FFFFFF"/>
            </a:solidFill>
            <a:ln w="9525">
              <a:solidFill>
                <a:srgbClr val="000000"/>
              </a:solidFill>
              <a:round/>
              <a:headEnd/>
              <a:tailEnd/>
            </a:ln>
            <a:effectLst>
              <a:outerShdw dist="50800" dir="5400000" algn="ctr" rotWithShape="0">
                <a:srgbClr val="808080"/>
              </a:outerShdw>
            </a:effectLst>
          </p:spPr>
          <p:txBody>
            <a:bodyPr rIns="54000"/>
            <a:lstStyle/>
            <a:p>
              <a:pPr>
                <a:defRPr/>
              </a:pPr>
              <a:r>
                <a:rPr lang="zh-CN" altLang="en-US" sz="1400" b="1">
                  <a:solidFill>
                    <a:schemeClr val="tx2">
                      <a:lumMod val="75000"/>
                    </a:schemeClr>
                  </a:solidFill>
                  <a:ea typeface="宋体" charset="-122"/>
                </a:rPr>
                <a:t>树 结 构</a:t>
              </a:r>
            </a:p>
          </p:txBody>
        </p:sp>
        <p:sp>
          <p:nvSpPr>
            <p:cNvPr id="7" name="Oval 4">
              <a:extLst>
                <a:ext uri="{FF2B5EF4-FFF2-40B4-BE49-F238E27FC236}">
                  <a16:creationId xmlns:a16="http://schemas.microsoft.com/office/drawing/2014/main" id="{77D26160-FB17-44D3-B8AF-B8A7852A224F}"/>
                </a:ext>
              </a:extLst>
            </p:cNvPr>
            <p:cNvSpPr>
              <a:spLocks noChangeArrowheads="1"/>
            </p:cNvSpPr>
            <p:nvPr/>
          </p:nvSpPr>
          <p:spPr bwMode="auto">
            <a:xfrm>
              <a:off x="2659" y="6401"/>
              <a:ext cx="1516" cy="601"/>
            </a:xfrm>
            <a:prstGeom prst="ellipse">
              <a:avLst/>
            </a:prstGeom>
            <a:solidFill>
              <a:srgbClr val="FFFFFF"/>
            </a:solidFill>
            <a:ln w="9525">
              <a:solidFill>
                <a:srgbClr val="000000"/>
              </a:solidFill>
              <a:round/>
              <a:headEnd/>
              <a:tailEnd/>
            </a:ln>
            <a:effectLst>
              <a:outerShdw dist="50800" dir="5400000" algn="ctr" rotWithShape="0">
                <a:srgbClr val="808080"/>
              </a:outerShdw>
            </a:effectLst>
          </p:spPr>
          <p:txBody>
            <a:bodyPr rIns="54000"/>
            <a:lstStyle/>
            <a:p>
              <a:pPr>
                <a:defRPr/>
              </a:pPr>
              <a:r>
                <a:rPr lang="zh-CN" altLang="en-US" sz="1400" b="1">
                  <a:solidFill>
                    <a:schemeClr val="tx2">
                      <a:lumMod val="75000"/>
                    </a:schemeClr>
                  </a:solidFill>
                  <a:ea typeface="宋体" charset="-122"/>
                </a:rPr>
                <a:t>        树 </a:t>
              </a:r>
            </a:p>
          </p:txBody>
        </p:sp>
        <p:sp>
          <p:nvSpPr>
            <p:cNvPr id="8" name="Oval 5">
              <a:extLst>
                <a:ext uri="{FF2B5EF4-FFF2-40B4-BE49-F238E27FC236}">
                  <a16:creationId xmlns:a16="http://schemas.microsoft.com/office/drawing/2014/main" id="{DAC63D5B-3526-4662-ADAB-C1F0759C1F7B}"/>
                </a:ext>
              </a:extLst>
            </p:cNvPr>
            <p:cNvSpPr>
              <a:spLocks noChangeArrowheads="1"/>
            </p:cNvSpPr>
            <p:nvPr/>
          </p:nvSpPr>
          <p:spPr bwMode="auto">
            <a:xfrm>
              <a:off x="6138" y="6401"/>
              <a:ext cx="1516" cy="601"/>
            </a:xfrm>
            <a:prstGeom prst="ellipse">
              <a:avLst/>
            </a:prstGeom>
            <a:solidFill>
              <a:srgbClr val="FFFFFF"/>
            </a:solidFill>
            <a:ln w="9525">
              <a:solidFill>
                <a:srgbClr val="000000"/>
              </a:solidFill>
              <a:round/>
              <a:headEnd/>
              <a:tailEnd/>
            </a:ln>
            <a:effectLst>
              <a:outerShdw dist="50800" dir="5400000" algn="ctr" rotWithShape="0">
                <a:srgbClr val="808080"/>
              </a:outerShdw>
            </a:effectLst>
          </p:spPr>
          <p:txBody>
            <a:bodyPr rIns="54000"/>
            <a:lstStyle/>
            <a:p>
              <a:pPr>
                <a:defRPr/>
              </a:pPr>
              <a:r>
                <a:rPr lang="zh-CN" altLang="en-US" sz="1400" b="1">
                  <a:solidFill>
                    <a:schemeClr val="tx2">
                      <a:lumMod val="75000"/>
                    </a:schemeClr>
                  </a:solidFill>
                  <a:ea typeface="宋体" charset="-122"/>
                </a:rPr>
                <a:t>   二 叉 树</a:t>
              </a:r>
            </a:p>
          </p:txBody>
        </p:sp>
        <p:sp>
          <p:nvSpPr>
            <p:cNvPr id="9" name="Oval 6">
              <a:extLst>
                <a:ext uri="{FF2B5EF4-FFF2-40B4-BE49-F238E27FC236}">
                  <a16:creationId xmlns:a16="http://schemas.microsoft.com/office/drawing/2014/main" id="{A86FEA23-B83F-4350-9598-C7450004F1AA}"/>
                </a:ext>
              </a:extLst>
            </p:cNvPr>
            <p:cNvSpPr>
              <a:spLocks noChangeArrowheads="1"/>
            </p:cNvSpPr>
            <p:nvPr/>
          </p:nvSpPr>
          <p:spPr bwMode="auto">
            <a:xfrm>
              <a:off x="1821" y="7527"/>
              <a:ext cx="1353" cy="540"/>
            </a:xfrm>
            <a:prstGeom prst="ellipse">
              <a:avLst/>
            </a:prstGeom>
            <a:solidFill>
              <a:srgbClr val="FFFFFF"/>
            </a:solidFill>
            <a:ln w="9525">
              <a:solidFill>
                <a:srgbClr val="000000"/>
              </a:solidFill>
              <a:round/>
              <a:headEnd/>
              <a:tailEnd/>
            </a:ln>
            <a:effectLst>
              <a:outerShdw dist="50800" dir="5400000" algn="ctr" rotWithShape="0">
                <a:srgbClr val="808080"/>
              </a:outerShdw>
            </a:effectLst>
          </p:spPr>
          <p:txBody>
            <a:bodyPr lIns="36000" tIns="36000" rIns="36000" bIns="36000"/>
            <a:lstStyle/>
            <a:p>
              <a:pPr>
                <a:defRPr/>
              </a:pPr>
              <a:r>
                <a:rPr lang="zh-CN" altLang="en-US" sz="1400" b="1">
                  <a:solidFill>
                    <a:schemeClr val="tx2">
                      <a:lumMod val="75000"/>
                    </a:schemeClr>
                  </a:solidFill>
                  <a:ea typeface="宋体" charset="-122"/>
                </a:rPr>
                <a:t>逻辑结构</a:t>
              </a:r>
            </a:p>
          </p:txBody>
        </p:sp>
        <p:sp>
          <p:nvSpPr>
            <p:cNvPr id="10" name="Oval 7">
              <a:extLst>
                <a:ext uri="{FF2B5EF4-FFF2-40B4-BE49-F238E27FC236}">
                  <a16:creationId xmlns:a16="http://schemas.microsoft.com/office/drawing/2014/main" id="{AE1F75F4-A18F-4C44-BB30-AB1DE66E6854}"/>
                </a:ext>
              </a:extLst>
            </p:cNvPr>
            <p:cNvSpPr>
              <a:spLocks noChangeArrowheads="1"/>
            </p:cNvSpPr>
            <p:nvPr/>
          </p:nvSpPr>
          <p:spPr bwMode="auto">
            <a:xfrm>
              <a:off x="5302" y="7586"/>
              <a:ext cx="1352" cy="540"/>
            </a:xfrm>
            <a:prstGeom prst="ellipse">
              <a:avLst/>
            </a:prstGeom>
            <a:solidFill>
              <a:srgbClr val="FFFFFF"/>
            </a:solidFill>
            <a:ln w="9525">
              <a:solidFill>
                <a:srgbClr val="000000"/>
              </a:solidFill>
              <a:round/>
              <a:headEnd/>
              <a:tailEnd/>
            </a:ln>
            <a:effectLst>
              <a:outerShdw dist="50800" dir="5400000" algn="ctr" rotWithShape="0">
                <a:srgbClr val="808080"/>
              </a:outerShdw>
            </a:effectLst>
          </p:spPr>
          <p:txBody>
            <a:bodyPr lIns="36000" tIns="36000" rIns="36000" bIns="36000"/>
            <a:lstStyle/>
            <a:p>
              <a:pPr>
                <a:defRPr/>
              </a:pPr>
              <a:r>
                <a:rPr lang="zh-CN" altLang="en-US" sz="1400" b="1">
                  <a:solidFill>
                    <a:schemeClr val="tx2">
                      <a:lumMod val="75000"/>
                    </a:schemeClr>
                  </a:solidFill>
                  <a:ea typeface="宋体" charset="-122"/>
                </a:rPr>
                <a:t>逻辑结构</a:t>
              </a:r>
            </a:p>
          </p:txBody>
        </p:sp>
        <p:sp>
          <p:nvSpPr>
            <p:cNvPr id="11" name="Oval 8">
              <a:extLst>
                <a:ext uri="{FF2B5EF4-FFF2-40B4-BE49-F238E27FC236}">
                  <a16:creationId xmlns:a16="http://schemas.microsoft.com/office/drawing/2014/main" id="{AD31464E-EABF-4702-A0C4-FD0D94663F77}"/>
                </a:ext>
              </a:extLst>
            </p:cNvPr>
            <p:cNvSpPr>
              <a:spLocks noChangeArrowheads="1"/>
            </p:cNvSpPr>
            <p:nvPr/>
          </p:nvSpPr>
          <p:spPr bwMode="auto">
            <a:xfrm>
              <a:off x="3623" y="7555"/>
              <a:ext cx="1353" cy="540"/>
            </a:xfrm>
            <a:prstGeom prst="ellipse">
              <a:avLst/>
            </a:prstGeom>
            <a:solidFill>
              <a:srgbClr val="FFFFFF"/>
            </a:solidFill>
            <a:ln w="9525">
              <a:solidFill>
                <a:srgbClr val="000000"/>
              </a:solidFill>
              <a:round/>
              <a:headEnd/>
              <a:tailEnd/>
            </a:ln>
            <a:effectLst>
              <a:outerShdw dist="50800" dir="5400000" algn="ctr" rotWithShape="0">
                <a:srgbClr val="808080"/>
              </a:outerShdw>
            </a:effectLst>
          </p:spPr>
          <p:txBody>
            <a:bodyPr lIns="36000" tIns="36000" rIns="36000" bIns="36000"/>
            <a:lstStyle/>
            <a:p>
              <a:pPr>
                <a:defRPr/>
              </a:pPr>
              <a:r>
                <a:rPr lang="zh-CN" altLang="en-US" sz="1400" b="1">
                  <a:solidFill>
                    <a:schemeClr val="tx2">
                      <a:lumMod val="75000"/>
                    </a:schemeClr>
                  </a:solidFill>
                  <a:ea typeface="宋体" charset="-122"/>
                </a:rPr>
                <a:t>存储结构</a:t>
              </a:r>
            </a:p>
          </p:txBody>
        </p:sp>
        <p:sp>
          <p:nvSpPr>
            <p:cNvPr id="12" name="Oval 9">
              <a:extLst>
                <a:ext uri="{FF2B5EF4-FFF2-40B4-BE49-F238E27FC236}">
                  <a16:creationId xmlns:a16="http://schemas.microsoft.com/office/drawing/2014/main" id="{E40FB2C7-1F52-444D-BFDC-5A412AAF29D2}"/>
                </a:ext>
              </a:extLst>
            </p:cNvPr>
            <p:cNvSpPr>
              <a:spLocks noChangeArrowheads="1"/>
            </p:cNvSpPr>
            <p:nvPr/>
          </p:nvSpPr>
          <p:spPr bwMode="auto">
            <a:xfrm>
              <a:off x="7388" y="7601"/>
              <a:ext cx="1350" cy="540"/>
            </a:xfrm>
            <a:prstGeom prst="ellipse">
              <a:avLst/>
            </a:prstGeom>
            <a:solidFill>
              <a:srgbClr val="FFFFFF"/>
            </a:solidFill>
            <a:ln w="9525">
              <a:solidFill>
                <a:srgbClr val="000000"/>
              </a:solidFill>
              <a:round/>
              <a:headEnd/>
              <a:tailEnd/>
            </a:ln>
            <a:effectLst>
              <a:outerShdw dist="50800" dir="5400000" algn="ctr" rotWithShape="0">
                <a:srgbClr val="808080"/>
              </a:outerShdw>
            </a:effectLst>
          </p:spPr>
          <p:txBody>
            <a:bodyPr lIns="36000" tIns="36000" rIns="36000" bIns="36000"/>
            <a:lstStyle/>
            <a:p>
              <a:pPr>
                <a:defRPr/>
              </a:pPr>
              <a:r>
                <a:rPr lang="zh-CN" altLang="en-US" sz="1400" b="1">
                  <a:solidFill>
                    <a:schemeClr val="tx2">
                      <a:lumMod val="75000"/>
                    </a:schemeClr>
                  </a:solidFill>
                  <a:ea typeface="宋体" charset="-122"/>
                </a:rPr>
                <a:t>存储结构</a:t>
              </a:r>
            </a:p>
          </p:txBody>
        </p:sp>
        <p:sp>
          <p:nvSpPr>
            <p:cNvPr id="13" name="Text Box 10">
              <a:extLst>
                <a:ext uri="{FF2B5EF4-FFF2-40B4-BE49-F238E27FC236}">
                  <a16:creationId xmlns:a16="http://schemas.microsoft.com/office/drawing/2014/main" id="{AA0823C2-D1C9-48C5-90BC-22886AA69790}"/>
                </a:ext>
              </a:extLst>
            </p:cNvPr>
            <p:cNvSpPr txBox="1">
              <a:spLocks noChangeArrowheads="1"/>
            </p:cNvSpPr>
            <p:nvPr/>
          </p:nvSpPr>
          <p:spPr bwMode="auto">
            <a:xfrm>
              <a:off x="1430" y="8576"/>
              <a:ext cx="284" cy="1587"/>
            </a:xfrm>
            <a:prstGeom prst="rect">
              <a:avLst/>
            </a:prstGeom>
            <a:solidFill>
              <a:srgbClr val="FFFFFF"/>
            </a:solidFill>
            <a:ln w="9525">
              <a:solidFill>
                <a:srgbClr val="000000"/>
              </a:solidFill>
              <a:miter lim="800000"/>
              <a:headEnd/>
              <a:tailEnd/>
            </a:ln>
          </p:spPr>
          <p:txBody>
            <a:bodyPr lIns="18000" tIns="10800" rIns="18000" bIns="10800"/>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nSpc>
                  <a:spcPct val="144000"/>
                </a:lnSpc>
                <a:defRPr/>
              </a:pPr>
              <a:r>
                <a:rPr lang="zh-CN" altLang="en-US" sz="1400" b="1">
                  <a:solidFill>
                    <a:schemeClr val="tx2">
                      <a:lumMod val="75000"/>
                    </a:schemeClr>
                  </a:solidFill>
                  <a:ea typeface="宋体" charset="-122"/>
                </a:rPr>
                <a:t>树的定义</a:t>
              </a:r>
            </a:p>
          </p:txBody>
        </p:sp>
        <p:sp>
          <p:nvSpPr>
            <p:cNvPr id="14" name="Text Box 11">
              <a:extLst>
                <a:ext uri="{FF2B5EF4-FFF2-40B4-BE49-F238E27FC236}">
                  <a16:creationId xmlns:a16="http://schemas.microsoft.com/office/drawing/2014/main" id="{AB32CA04-5B05-47CD-9EE2-A4C4820073DA}"/>
                </a:ext>
              </a:extLst>
            </p:cNvPr>
            <p:cNvSpPr txBox="1">
              <a:spLocks noChangeArrowheads="1"/>
            </p:cNvSpPr>
            <p:nvPr/>
          </p:nvSpPr>
          <p:spPr bwMode="auto">
            <a:xfrm>
              <a:off x="2016" y="8576"/>
              <a:ext cx="284" cy="1587"/>
            </a:xfrm>
            <a:prstGeom prst="rect">
              <a:avLst/>
            </a:prstGeom>
            <a:solidFill>
              <a:srgbClr val="FFFFFF"/>
            </a:solidFill>
            <a:ln w="9525">
              <a:solidFill>
                <a:srgbClr val="000000"/>
              </a:solidFill>
              <a:miter lim="800000"/>
              <a:headEnd/>
              <a:tailEnd/>
            </a:ln>
          </p:spPr>
          <p:txBody>
            <a:bodyPr lIns="18000" tIns="10800" rIns="18000" bIns="10800"/>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nSpc>
                  <a:spcPct val="144000"/>
                </a:lnSpc>
                <a:defRPr/>
              </a:pPr>
              <a:r>
                <a:rPr lang="zh-CN" altLang="en-US" sz="1400" b="1">
                  <a:solidFill>
                    <a:schemeClr val="tx2">
                      <a:lumMod val="75000"/>
                    </a:schemeClr>
                  </a:solidFill>
                  <a:ea typeface="宋体" charset="-122"/>
                </a:rPr>
                <a:t>基本术语</a:t>
              </a:r>
            </a:p>
          </p:txBody>
        </p:sp>
        <p:sp>
          <p:nvSpPr>
            <p:cNvPr id="15" name="Text Box 12">
              <a:extLst>
                <a:ext uri="{FF2B5EF4-FFF2-40B4-BE49-F238E27FC236}">
                  <a16:creationId xmlns:a16="http://schemas.microsoft.com/office/drawing/2014/main" id="{3D7ADAD6-D672-4A8E-9085-7EABD965A65F}"/>
                </a:ext>
              </a:extLst>
            </p:cNvPr>
            <p:cNvSpPr txBox="1">
              <a:spLocks noChangeArrowheads="1"/>
            </p:cNvSpPr>
            <p:nvPr/>
          </p:nvSpPr>
          <p:spPr bwMode="auto">
            <a:xfrm>
              <a:off x="2631" y="8576"/>
              <a:ext cx="284" cy="1589"/>
            </a:xfrm>
            <a:prstGeom prst="rect">
              <a:avLst/>
            </a:prstGeom>
            <a:solidFill>
              <a:srgbClr val="FFFFFF"/>
            </a:solidFill>
            <a:ln w="9525">
              <a:solidFill>
                <a:srgbClr val="000000"/>
              </a:solidFill>
              <a:miter lim="800000"/>
              <a:headEnd/>
              <a:tailEnd/>
            </a:ln>
          </p:spPr>
          <p:txBody>
            <a:bodyPr lIns="18000" tIns="10800" rIns="18000" bIns="10800"/>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nSpc>
                  <a:spcPct val="104000"/>
                </a:lnSpc>
                <a:defRPr/>
              </a:pPr>
              <a:r>
                <a:rPr lang="zh-CN" altLang="en-US" sz="1400" b="1">
                  <a:solidFill>
                    <a:schemeClr val="tx2">
                      <a:lumMod val="75000"/>
                    </a:schemeClr>
                  </a:solidFill>
                  <a:ea typeface="宋体" charset="-122"/>
                </a:rPr>
                <a:t>抽象数据类型</a:t>
              </a:r>
            </a:p>
          </p:txBody>
        </p:sp>
        <p:sp>
          <p:nvSpPr>
            <p:cNvPr id="16" name="Text Box 13">
              <a:extLst>
                <a:ext uri="{FF2B5EF4-FFF2-40B4-BE49-F238E27FC236}">
                  <a16:creationId xmlns:a16="http://schemas.microsoft.com/office/drawing/2014/main" id="{CA48C5DB-4E74-418A-AD8A-8B33F945D077}"/>
                </a:ext>
              </a:extLst>
            </p:cNvPr>
            <p:cNvSpPr txBox="1">
              <a:spLocks noChangeArrowheads="1"/>
            </p:cNvSpPr>
            <p:nvPr/>
          </p:nvSpPr>
          <p:spPr bwMode="auto">
            <a:xfrm>
              <a:off x="3726" y="8591"/>
              <a:ext cx="284" cy="1587"/>
            </a:xfrm>
            <a:prstGeom prst="rect">
              <a:avLst/>
            </a:prstGeom>
            <a:solidFill>
              <a:srgbClr val="FFFFFF"/>
            </a:solidFill>
            <a:ln w="9525">
              <a:solidFill>
                <a:srgbClr val="000000"/>
              </a:solidFill>
              <a:miter lim="800000"/>
              <a:headEnd/>
              <a:tailEnd/>
            </a:ln>
          </p:spPr>
          <p:txBody>
            <a:bodyPr lIns="18000" tIns="10800" rIns="18000" bIns="10800"/>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r>
                <a:rPr lang="zh-CN" altLang="en-US" sz="1400" b="1">
                  <a:solidFill>
                    <a:schemeClr val="tx2">
                      <a:lumMod val="75000"/>
                    </a:schemeClr>
                  </a:solidFill>
                  <a:ea typeface="宋体" charset="-122"/>
                </a:rPr>
                <a:t>双亲表示法</a:t>
              </a:r>
            </a:p>
          </p:txBody>
        </p:sp>
        <p:sp>
          <p:nvSpPr>
            <p:cNvPr id="17" name="Text Box 14">
              <a:extLst>
                <a:ext uri="{FF2B5EF4-FFF2-40B4-BE49-F238E27FC236}">
                  <a16:creationId xmlns:a16="http://schemas.microsoft.com/office/drawing/2014/main" id="{AB88F3A3-787C-4FA2-84AF-B31A55C82C00}"/>
                </a:ext>
              </a:extLst>
            </p:cNvPr>
            <p:cNvSpPr txBox="1">
              <a:spLocks noChangeArrowheads="1"/>
            </p:cNvSpPr>
            <p:nvPr/>
          </p:nvSpPr>
          <p:spPr bwMode="auto">
            <a:xfrm>
              <a:off x="4192" y="8591"/>
              <a:ext cx="284" cy="1587"/>
            </a:xfrm>
            <a:prstGeom prst="rect">
              <a:avLst/>
            </a:prstGeom>
            <a:solidFill>
              <a:srgbClr val="FFFFFF"/>
            </a:solidFill>
            <a:ln w="9525">
              <a:solidFill>
                <a:srgbClr val="000000"/>
              </a:solidFill>
              <a:miter lim="800000"/>
              <a:headEnd/>
              <a:tailEnd/>
            </a:ln>
          </p:spPr>
          <p:txBody>
            <a:bodyPr lIns="18000" tIns="10800" rIns="18000" bIns="10800"/>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defRPr/>
              </a:pPr>
              <a:r>
                <a:rPr lang="zh-CN" altLang="en-US" sz="1400" b="1">
                  <a:solidFill>
                    <a:schemeClr val="tx2">
                      <a:lumMod val="75000"/>
                    </a:schemeClr>
                  </a:solidFill>
                  <a:ea typeface="宋体" charset="-122"/>
                </a:rPr>
                <a:t>孩子表示法</a:t>
              </a:r>
            </a:p>
          </p:txBody>
        </p:sp>
        <p:sp>
          <p:nvSpPr>
            <p:cNvPr id="18" name="Text Box 15">
              <a:extLst>
                <a:ext uri="{FF2B5EF4-FFF2-40B4-BE49-F238E27FC236}">
                  <a16:creationId xmlns:a16="http://schemas.microsoft.com/office/drawing/2014/main" id="{6B2C227F-BC67-4852-8928-3A35A0AFB4B9}"/>
                </a:ext>
              </a:extLst>
            </p:cNvPr>
            <p:cNvSpPr txBox="1">
              <a:spLocks noChangeArrowheads="1"/>
            </p:cNvSpPr>
            <p:nvPr/>
          </p:nvSpPr>
          <p:spPr bwMode="auto">
            <a:xfrm>
              <a:off x="4687" y="8607"/>
              <a:ext cx="284" cy="1586"/>
            </a:xfrm>
            <a:prstGeom prst="rect">
              <a:avLst/>
            </a:prstGeom>
            <a:solidFill>
              <a:srgbClr val="FFFFFF"/>
            </a:solidFill>
            <a:ln w="9525">
              <a:solidFill>
                <a:srgbClr val="000000"/>
              </a:solidFill>
              <a:miter lim="800000"/>
              <a:headEnd/>
              <a:tailEnd/>
            </a:ln>
          </p:spPr>
          <p:txBody>
            <a:bodyPr lIns="18000" tIns="10800" rIns="18000" bIns="10800"/>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nSpc>
                  <a:spcPct val="88000"/>
                </a:lnSpc>
                <a:defRPr/>
              </a:pPr>
              <a:r>
                <a:rPr lang="zh-CN" altLang="en-US" sz="1400" b="1">
                  <a:solidFill>
                    <a:schemeClr val="tx2">
                      <a:lumMod val="75000"/>
                    </a:schemeClr>
                  </a:solidFill>
                  <a:ea typeface="宋体" charset="-122"/>
                </a:rPr>
                <a:t>孩子兄弟表示法</a:t>
              </a:r>
            </a:p>
          </p:txBody>
        </p:sp>
        <p:sp>
          <p:nvSpPr>
            <p:cNvPr id="19" name="Text Box 16">
              <a:extLst>
                <a:ext uri="{FF2B5EF4-FFF2-40B4-BE49-F238E27FC236}">
                  <a16:creationId xmlns:a16="http://schemas.microsoft.com/office/drawing/2014/main" id="{7F3778E4-9B80-4295-8D5F-F0474803C40B}"/>
                </a:ext>
              </a:extLst>
            </p:cNvPr>
            <p:cNvSpPr txBox="1">
              <a:spLocks noChangeArrowheads="1"/>
            </p:cNvSpPr>
            <p:nvPr/>
          </p:nvSpPr>
          <p:spPr bwMode="auto">
            <a:xfrm>
              <a:off x="5196" y="8607"/>
              <a:ext cx="283" cy="1586"/>
            </a:xfrm>
            <a:prstGeom prst="rect">
              <a:avLst/>
            </a:prstGeom>
            <a:solidFill>
              <a:srgbClr val="FFFFFF"/>
            </a:solidFill>
            <a:ln w="9525">
              <a:solidFill>
                <a:srgbClr val="000000"/>
              </a:solidFill>
              <a:miter lim="800000"/>
              <a:headEnd/>
              <a:tailEnd/>
            </a:ln>
          </p:spPr>
          <p:txBody>
            <a:bodyPr lIns="18000" tIns="10800" rIns="18000" bIns="10800"/>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nSpc>
                  <a:spcPct val="104000"/>
                </a:lnSpc>
                <a:defRPr/>
              </a:pPr>
              <a:r>
                <a:rPr lang="zh-CN" altLang="en-US" sz="1400" b="1">
                  <a:solidFill>
                    <a:schemeClr val="tx2">
                      <a:lumMod val="75000"/>
                    </a:schemeClr>
                  </a:solidFill>
                  <a:ea typeface="宋体" charset="-122"/>
                </a:rPr>
                <a:t>二叉树的定义</a:t>
              </a:r>
            </a:p>
          </p:txBody>
        </p:sp>
        <p:sp>
          <p:nvSpPr>
            <p:cNvPr id="20" name="Text Box 17">
              <a:extLst>
                <a:ext uri="{FF2B5EF4-FFF2-40B4-BE49-F238E27FC236}">
                  <a16:creationId xmlns:a16="http://schemas.microsoft.com/office/drawing/2014/main" id="{026F835C-C90D-4257-807D-FB0BF54A6AD2}"/>
                </a:ext>
              </a:extLst>
            </p:cNvPr>
            <p:cNvSpPr txBox="1">
              <a:spLocks noChangeArrowheads="1"/>
            </p:cNvSpPr>
            <p:nvPr/>
          </p:nvSpPr>
          <p:spPr bwMode="auto">
            <a:xfrm>
              <a:off x="5569" y="8607"/>
              <a:ext cx="284" cy="1586"/>
            </a:xfrm>
            <a:prstGeom prst="rect">
              <a:avLst/>
            </a:prstGeom>
            <a:solidFill>
              <a:srgbClr val="FFFFFF"/>
            </a:solidFill>
            <a:ln w="9525">
              <a:solidFill>
                <a:srgbClr val="000000"/>
              </a:solidFill>
              <a:miter lim="800000"/>
              <a:headEnd/>
              <a:tailEnd/>
            </a:ln>
          </p:spPr>
          <p:txBody>
            <a:bodyPr lIns="18000" tIns="10800" rIns="18000" bIns="10800"/>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nSpc>
                  <a:spcPct val="104000"/>
                </a:lnSpc>
                <a:defRPr/>
              </a:pPr>
              <a:r>
                <a:rPr lang="zh-CN" altLang="en-US" sz="1400" b="1">
                  <a:solidFill>
                    <a:schemeClr val="tx2">
                      <a:lumMod val="75000"/>
                    </a:schemeClr>
                  </a:solidFill>
                  <a:ea typeface="宋体" charset="-122"/>
                </a:rPr>
                <a:t>特殊的二叉树</a:t>
              </a:r>
            </a:p>
          </p:txBody>
        </p:sp>
        <p:sp>
          <p:nvSpPr>
            <p:cNvPr id="21" name="Text Box 18">
              <a:extLst>
                <a:ext uri="{FF2B5EF4-FFF2-40B4-BE49-F238E27FC236}">
                  <a16:creationId xmlns:a16="http://schemas.microsoft.com/office/drawing/2014/main" id="{49015F30-1B08-49EA-B643-165AB7A85BC6}"/>
                </a:ext>
              </a:extLst>
            </p:cNvPr>
            <p:cNvSpPr txBox="1">
              <a:spLocks noChangeArrowheads="1"/>
            </p:cNvSpPr>
            <p:nvPr/>
          </p:nvSpPr>
          <p:spPr bwMode="auto">
            <a:xfrm>
              <a:off x="5944" y="8607"/>
              <a:ext cx="283" cy="1586"/>
            </a:xfrm>
            <a:prstGeom prst="rect">
              <a:avLst/>
            </a:prstGeom>
            <a:solidFill>
              <a:srgbClr val="FFFFFF"/>
            </a:solidFill>
            <a:ln w="9525">
              <a:solidFill>
                <a:srgbClr val="000000"/>
              </a:solidFill>
              <a:miter lim="800000"/>
              <a:headEnd/>
              <a:tailEnd/>
            </a:ln>
          </p:spPr>
          <p:txBody>
            <a:bodyPr lIns="18000" tIns="10800" rIns="18000" bIns="10800"/>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nSpc>
                  <a:spcPct val="104000"/>
                </a:lnSpc>
                <a:defRPr/>
              </a:pPr>
              <a:r>
                <a:rPr lang="zh-CN" altLang="en-US" sz="1400" b="1">
                  <a:solidFill>
                    <a:schemeClr val="tx2">
                      <a:lumMod val="75000"/>
                    </a:schemeClr>
                  </a:solidFill>
                  <a:ea typeface="宋体" charset="-122"/>
                </a:rPr>
                <a:t>二叉树的性质</a:t>
              </a:r>
            </a:p>
          </p:txBody>
        </p:sp>
        <p:sp>
          <p:nvSpPr>
            <p:cNvPr id="22" name="Text Box 19">
              <a:extLst>
                <a:ext uri="{FF2B5EF4-FFF2-40B4-BE49-F238E27FC236}">
                  <a16:creationId xmlns:a16="http://schemas.microsoft.com/office/drawing/2014/main" id="{BF20FB3C-FE5F-47DA-9F71-40576F6D4628}"/>
                </a:ext>
              </a:extLst>
            </p:cNvPr>
            <p:cNvSpPr txBox="1">
              <a:spLocks noChangeArrowheads="1"/>
            </p:cNvSpPr>
            <p:nvPr/>
          </p:nvSpPr>
          <p:spPr bwMode="auto">
            <a:xfrm>
              <a:off x="6320" y="8607"/>
              <a:ext cx="283" cy="1586"/>
            </a:xfrm>
            <a:prstGeom prst="rect">
              <a:avLst/>
            </a:prstGeom>
            <a:solidFill>
              <a:srgbClr val="FFFFFF"/>
            </a:solidFill>
            <a:ln w="9525">
              <a:solidFill>
                <a:srgbClr val="000000"/>
              </a:solidFill>
              <a:miter lim="800000"/>
              <a:headEnd/>
              <a:tailEnd/>
            </a:ln>
          </p:spPr>
          <p:txBody>
            <a:bodyPr lIns="18000" tIns="10800" rIns="18000" bIns="10800"/>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nSpc>
                  <a:spcPct val="104000"/>
                </a:lnSpc>
                <a:defRPr/>
              </a:pPr>
              <a:r>
                <a:rPr lang="zh-CN" altLang="en-US" sz="1400" b="1">
                  <a:solidFill>
                    <a:schemeClr val="tx2">
                      <a:lumMod val="75000"/>
                    </a:schemeClr>
                  </a:solidFill>
                  <a:ea typeface="宋体" charset="-122"/>
                </a:rPr>
                <a:t>抽象数据类型</a:t>
              </a:r>
            </a:p>
          </p:txBody>
        </p:sp>
        <p:sp>
          <p:nvSpPr>
            <p:cNvPr id="23" name="Text Box 20">
              <a:extLst>
                <a:ext uri="{FF2B5EF4-FFF2-40B4-BE49-F238E27FC236}">
                  <a16:creationId xmlns:a16="http://schemas.microsoft.com/office/drawing/2014/main" id="{6E099D91-239D-4EA2-A25F-0A7DB8D4C75F}"/>
                </a:ext>
              </a:extLst>
            </p:cNvPr>
            <p:cNvSpPr txBox="1">
              <a:spLocks noChangeArrowheads="1"/>
            </p:cNvSpPr>
            <p:nvPr/>
          </p:nvSpPr>
          <p:spPr bwMode="auto">
            <a:xfrm>
              <a:off x="7324" y="8591"/>
              <a:ext cx="284" cy="1587"/>
            </a:xfrm>
            <a:prstGeom prst="rect">
              <a:avLst/>
            </a:prstGeom>
            <a:solidFill>
              <a:srgbClr val="FFFFFF"/>
            </a:solidFill>
            <a:ln w="9525">
              <a:solidFill>
                <a:srgbClr val="000000"/>
              </a:solidFill>
              <a:miter lim="800000"/>
              <a:headEnd/>
              <a:tailEnd/>
            </a:ln>
          </p:spPr>
          <p:txBody>
            <a:bodyPr lIns="18000" tIns="10800" rIns="18000" bIns="10800"/>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nSpc>
                  <a:spcPct val="104000"/>
                </a:lnSpc>
                <a:defRPr/>
              </a:pPr>
              <a:r>
                <a:rPr lang="zh-CN" altLang="en-US" sz="1400" b="1">
                  <a:solidFill>
                    <a:schemeClr val="tx2">
                      <a:lumMod val="75000"/>
                    </a:schemeClr>
                  </a:solidFill>
                  <a:ea typeface="宋体" charset="-122"/>
                </a:rPr>
                <a:t>顺序存储结构</a:t>
              </a:r>
            </a:p>
          </p:txBody>
        </p:sp>
        <p:sp>
          <p:nvSpPr>
            <p:cNvPr id="24" name="Text Box 21">
              <a:extLst>
                <a:ext uri="{FF2B5EF4-FFF2-40B4-BE49-F238E27FC236}">
                  <a16:creationId xmlns:a16="http://schemas.microsoft.com/office/drawing/2014/main" id="{4DBFCAD7-7EDB-407D-A8C6-9BB9FF2D8B82}"/>
                </a:ext>
              </a:extLst>
            </p:cNvPr>
            <p:cNvSpPr txBox="1">
              <a:spLocks noChangeArrowheads="1"/>
            </p:cNvSpPr>
            <p:nvPr/>
          </p:nvSpPr>
          <p:spPr bwMode="auto">
            <a:xfrm>
              <a:off x="7790" y="8591"/>
              <a:ext cx="284" cy="1587"/>
            </a:xfrm>
            <a:prstGeom prst="rect">
              <a:avLst/>
            </a:prstGeom>
            <a:solidFill>
              <a:srgbClr val="FFFFFF"/>
            </a:solidFill>
            <a:ln w="9525">
              <a:solidFill>
                <a:srgbClr val="000000"/>
              </a:solidFill>
              <a:miter lim="800000"/>
              <a:headEnd/>
              <a:tailEnd/>
            </a:ln>
          </p:spPr>
          <p:txBody>
            <a:bodyPr lIns="18000" tIns="10800" rIns="18000" bIns="10800"/>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nSpc>
                  <a:spcPct val="144000"/>
                </a:lnSpc>
                <a:defRPr/>
              </a:pPr>
              <a:r>
                <a:rPr lang="zh-CN" altLang="en-US" sz="1400" b="1">
                  <a:solidFill>
                    <a:schemeClr val="tx2">
                      <a:lumMod val="75000"/>
                    </a:schemeClr>
                  </a:solidFill>
                  <a:ea typeface="宋体" charset="-122"/>
                </a:rPr>
                <a:t>二叉链表</a:t>
              </a:r>
            </a:p>
          </p:txBody>
        </p:sp>
        <p:sp>
          <p:nvSpPr>
            <p:cNvPr id="25" name="Text Box 22">
              <a:extLst>
                <a:ext uri="{FF2B5EF4-FFF2-40B4-BE49-F238E27FC236}">
                  <a16:creationId xmlns:a16="http://schemas.microsoft.com/office/drawing/2014/main" id="{C1CB63CE-5A37-4FD4-996A-D7E52533FEA1}"/>
                </a:ext>
              </a:extLst>
            </p:cNvPr>
            <p:cNvSpPr txBox="1">
              <a:spLocks noChangeArrowheads="1"/>
            </p:cNvSpPr>
            <p:nvPr/>
          </p:nvSpPr>
          <p:spPr bwMode="auto">
            <a:xfrm>
              <a:off x="5106" y="10646"/>
              <a:ext cx="1155" cy="793"/>
            </a:xfrm>
            <a:prstGeom prst="rect">
              <a:avLst/>
            </a:prstGeom>
            <a:solidFill>
              <a:srgbClr val="FFFFFF"/>
            </a:solidFill>
            <a:ln w="9525">
              <a:solidFill>
                <a:srgbClr val="000000"/>
              </a:solidFill>
              <a:miter lim="800000"/>
              <a:headEnd/>
              <a:tailEnd/>
            </a:ln>
          </p:spPr>
          <p:txBody>
            <a:bodyPr lIns="18000" tIns="10800" rIns="18000" bIns="10800"/>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nSpc>
                  <a:spcPct val="96000"/>
                </a:lnSpc>
                <a:defRPr/>
              </a:pPr>
              <a:r>
                <a:rPr lang="zh-CN" altLang="en-US" sz="1200" b="1" dirty="0">
                  <a:solidFill>
                    <a:schemeClr val="tx2">
                      <a:lumMod val="75000"/>
                    </a:schemeClr>
                  </a:solidFill>
                  <a:ea typeface="宋体" charset="-122"/>
                </a:rPr>
                <a:t>⑴斜树</a:t>
              </a:r>
            </a:p>
            <a:p>
              <a:pPr>
                <a:lnSpc>
                  <a:spcPct val="96000"/>
                </a:lnSpc>
                <a:defRPr/>
              </a:pPr>
              <a:r>
                <a:rPr lang="zh-CN" altLang="en-US" sz="1200" b="1" dirty="0">
                  <a:solidFill>
                    <a:schemeClr val="tx2">
                      <a:lumMod val="75000"/>
                    </a:schemeClr>
                  </a:solidFill>
                  <a:ea typeface="宋体" charset="-122"/>
                </a:rPr>
                <a:t>⑵满二叉树</a:t>
              </a:r>
            </a:p>
            <a:p>
              <a:pPr>
                <a:lnSpc>
                  <a:spcPct val="96000"/>
                </a:lnSpc>
                <a:defRPr/>
              </a:pPr>
              <a:r>
                <a:rPr lang="zh-CN" altLang="en-US" sz="1200" b="1" dirty="0">
                  <a:solidFill>
                    <a:schemeClr val="tx2">
                      <a:lumMod val="75000"/>
                    </a:schemeClr>
                  </a:solidFill>
                  <a:ea typeface="宋体" charset="-122"/>
                </a:rPr>
                <a:t>⑶完全二叉树</a:t>
              </a:r>
            </a:p>
          </p:txBody>
        </p:sp>
        <p:sp>
          <p:nvSpPr>
            <p:cNvPr id="26" name="Text Box 23">
              <a:extLst>
                <a:ext uri="{FF2B5EF4-FFF2-40B4-BE49-F238E27FC236}">
                  <a16:creationId xmlns:a16="http://schemas.microsoft.com/office/drawing/2014/main" id="{A76FB11B-83BD-4D21-8579-A659FA2DD0F2}"/>
                </a:ext>
              </a:extLst>
            </p:cNvPr>
            <p:cNvSpPr txBox="1">
              <a:spLocks noChangeArrowheads="1"/>
            </p:cNvSpPr>
            <p:nvPr/>
          </p:nvSpPr>
          <p:spPr bwMode="auto">
            <a:xfrm>
              <a:off x="8269" y="8591"/>
              <a:ext cx="283" cy="1587"/>
            </a:xfrm>
            <a:prstGeom prst="rect">
              <a:avLst/>
            </a:prstGeom>
            <a:solidFill>
              <a:srgbClr val="FFFFFF"/>
            </a:solidFill>
            <a:ln w="9525">
              <a:solidFill>
                <a:srgbClr val="000000"/>
              </a:solidFill>
              <a:miter lim="800000"/>
              <a:headEnd/>
              <a:tailEnd/>
            </a:ln>
          </p:spPr>
          <p:txBody>
            <a:bodyPr lIns="18000" tIns="10800" rIns="18000" bIns="10800"/>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nSpc>
                  <a:spcPct val="144000"/>
                </a:lnSpc>
                <a:defRPr/>
              </a:pPr>
              <a:r>
                <a:rPr lang="zh-CN" altLang="en-US" sz="1400" b="1" dirty="0">
                  <a:solidFill>
                    <a:schemeClr val="tx2">
                      <a:lumMod val="75000"/>
                    </a:schemeClr>
                  </a:solidFill>
                  <a:ea typeface="宋体" charset="-122"/>
                </a:rPr>
                <a:t>三叉链表</a:t>
              </a:r>
            </a:p>
          </p:txBody>
        </p:sp>
        <p:sp>
          <p:nvSpPr>
            <p:cNvPr id="27" name="Text Box 24">
              <a:extLst>
                <a:ext uri="{FF2B5EF4-FFF2-40B4-BE49-F238E27FC236}">
                  <a16:creationId xmlns:a16="http://schemas.microsoft.com/office/drawing/2014/main" id="{0C12BC75-F165-41ED-A767-02E82D2C8FF0}"/>
                </a:ext>
              </a:extLst>
            </p:cNvPr>
            <p:cNvSpPr txBox="1">
              <a:spLocks noChangeArrowheads="1"/>
            </p:cNvSpPr>
            <p:nvPr/>
          </p:nvSpPr>
          <p:spPr bwMode="auto">
            <a:xfrm>
              <a:off x="8748" y="8591"/>
              <a:ext cx="284" cy="1587"/>
            </a:xfrm>
            <a:prstGeom prst="rect">
              <a:avLst/>
            </a:prstGeom>
            <a:solidFill>
              <a:srgbClr val="FFFFFF"/>
            </a:solidFill>
            <a:ln w="9525">
              <a:solidFill>
                <a:srgbClr val="000000"/>
              </a:solidFill>
              <a:miter lim="800000"/>
              <a:headEnd/>
              <a:tailEnd/>
            </a:ln>
          </p:spPr>
          <p:txBody>
            <a:bodyPr lIns="18000" tIns="10800" rIns="18000" bIns="10800"/>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nSpc>
                  <a:spcPct val="144000"/>
                </a:lnSpc>
                <a:defRPr/>
              </a:pPr>
              <a:r>
                <a:rPr lang="zh-CN" altLang="en-US" sz="1400" b="1">
                  <a:solidFill>
                    <a:schemeClr val="tx2">
                      <a:lumMod val="75000"/>
                    </a:schemeClr>
                  </a:solidFill>
                  <a:ea typeface="宋体" charset="-122"/>
                </a:rPr>
                <a:t>线索链表</a:t>
              </a:r>
            </a:p>
          </p:txBody>
        </p:sp>
        <p:sp>
          <p:nvSpPr>
            <p:cNvPr id="28" name="Text Box 25">
              <a:extLst>
                <a:ext uri="{FF2B5EF4-FFF2-40B4-BE49-F238E27FC236}">
                  <a16:creationId xmlns:a16="http://schemas.microsoft.com/office/drawing/2014/main" id="{789A842D-B7E9-4A3A-B508-1492B45BD0B0}"/>
                </a:ext>
              </a:extLst>
            </p:cNvPr>
            <p:cNvSpPr txBox="1">
              <a:spLocks noChangeArrowheads="1"/>
            </p:cNvSpPr>
            <p:nvPr/>
          </p:nvSpPr>
          <p:spPr bwMode="auto">
            <a:xfrm>
              <a:off x="3217" y="8591"/>
              <a:ext cx="284" cy="1587"/>
            </a:xfrm>
            <a:prstGeom prst="rect">
              <a:avLst/>
            </a:prstGeom>
            <a:solidFill>
              <a:srgbClr val="FFFFFF"/>
            </a:solidFill>
            <a:ln w="9525">
              <a:solidFill>
                <a:srgbClr val="000000"/>
              </a:solidFill>
              <a:miter lim="800000"/>
              <a:headEnd/>
              <a:tailEnd/>
            </a:ln>
          </p:spPr>
          <p:txBody>
            <a:bodyPr lIns="18000" tIns="10800" rIns="18000" bIns="10800"/>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nSpc>
                  <a:spcPct val="144000"/>
                </a:lnSpc>
                <a:defRPr/>
              </a:pPr>
              <a:r>
                <a:rPr lang="zh-CN" altLang="en-US" sz="1400" b="1">
                  <a:solidFill>
                    <a:schemeClr val="tx2">
                      <a:lumMod val="75000"/>
                    </a:schemeClr>
                  </a:solidFill>
                  <a:ea typeface="宋体" charset="-122"/>
                </a:rPr>
                <a:t>树的遍历</a:t>
              </a:r>
            </a:p>
          </p:txBody>
        </p:sp>
        <p:sp>
          <p:nvSpPr>
            <p:cNvPr id="29" name="Text Box 26">
              <a:extLst>
                <a:ext uri="{FF2B5EF4-FFF2-40B4-BE49-F238E27FC236}">
                  <a16:creationId xmlns:a16="http://schemas.microsoft.com/office/drawing/2014/main" id="{73DED9CE-BBC7-45A7-92A9-7855F1548C9E}"/>
                </a:ext>
              </a:extLst>
            </p:cNvPr>
            <p:cNvSpPr txBox="1">
              <a:spLocks noChangeArrowheads="1"/>
            </p:cNvSpPr>
            <p:nvPr/>
          </p:nvSpPr>
          <p:spPr bwMode="auto">
            <a:xfrm>
              <a:off x="2828" y="10631"/>
              <a:ext cx="1049" cy="793"/>
            </a:xfrm>
            <a:prstGeom prst="rect">
              <a:avLst/>
            </a:prstGeom>
            <a:solidFill>
              <a:srgbClr val="FFFFFF"/>
            </a:solidFill>
            <a:ln w="9525">
              <a:solidFill>
                <a:srgbClr val="000000"/>
              </a:solidFill>
              <a:miter lim="800000"/>
              <a:headEnd/>
              <a:tailEnd/>
            </a:ln>
          </p:spPr>
          <p:txBody>
            <a:bodyPr lIns="18000" tIns="10800" rIns="18000" bIns="10800"/>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nSpc>
                  <a:spcPct val="96000"/>
                </a:lnSpc>
                <a:defRPr/>
              </a:pPr>
              <a:r>
                <a:rPr lang="zh-CN" altLang="en-US" sz="1200" b="1" dirty="0">
                  <a:solidFill>
                    <a:schemeClr val="tx2">
                      <a:lumMod val="75000"/>
                    </a:schemeClr>
                  </a:solidFill>
                  <a:ea typeface="宋体" charset="-122"/>
                </a:rPr>
                <a:t>⑴先根遍历</a:t>
              </a:r>
            </a:p>
            <a:p>
              <a:pPr>
                <a:lnSpc>
                  <a:spcPct val="96000"/>
                </a:lnSpc>
                <a:defRPr/>
              </a:pPr>
              <a:r>
                <a:rPr lang="zh-CN" altLang="en-US" sz="1200" b="1" dirty="0">
                  <a:solidFill>
                    <a:schemeClr val="tx2">
                      <a:lumMod val="75000"/>
                    </a:schemeClr>
                  </a:solidFill>
                  <a:ea typeface="宋体" charset="-122"/>
                </a:rPr>
                <a:t>⑵后根遍历</a:t>
              </a:r>
            </a:p>
            <a:p>
              <a:pPr>
                <a:lnSpc>
                  <a:spcPct val="96000"/>
                </a:lnSpc>
                <a:defRPr/>
              </a:pPr>
              <a:r>
                <a:rPr lang="zh-CN" altLang="en-US" sz="1200" b="1" dirty="0">
                  <a:solidFill>
                    <a:schemeClr val="tx2">
                      <a:lumMod val="75000"/>
                    </a:schemeClr>
                  </a:solidFill>
                  <a:ea typeface="宋体" charset="-122"/>
                </a:rPr>
                <a:t>⑶层次遍历</a:t>
              </a:r>
            </a:p>
          </p:txBody>
        </p:sp>
        <p:sp>
          <p:nvSpPr>
            <p:cNvPr id="30" name="Text Box 27">
              <a:extLst>
                <a:ext uri="{FF2B5EF4-FFF2-40B4-BE49-F238E27FC236}">
                  <a16:creationId xmlns:a16="http://schemas.microsoft.com/office/drawing/2014/main" id="{BEC25BF1-3292-4548-8537-608B144BDF9B}"/>
                </a:ext>
              </a:extLst>
            </p:cNvPr>
            <p:cNvSpPr txBox="1">
              <a:spLocks noChangeArrowheads="1"/>
            </p:cNvSpPr>
            <p:nvPr/>
          </p:nvSpPr>
          <p:spPr bwMode="auto">
            <a:xfrm>
              <a:off x="6679" y="8607"/>
              <a:ext cx="283" cy="1586"/>
            </a:xfrm>
            <a:prstGeom prst="rect">
              <a:avLst/>
            </a:prstGeom>
            <a:solidFill>
              <a:srgbClr val="FFFFFF"/>
            </a:solidFill>
            <a:ln w="9525">
              <a:solidFill>
                <a:srgbClr val="000000"/>
              </a:solidFill>
              <a:miter lim="800000"/>
              <a:headEnd/>
              <a:tailEnd/>
            </a:ln>
          </p:spPr>
          <p:txBody>
            <a:bodyPr lIns="18000" tIns="10800" rIns="18000" bIns="10800"/>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nSpc>
                  <a:spcPct val="104000"/>
                </a:lnSpc>
                <a:defRPr/>
              </a:pPr>
              <a:r>
                <a:rPr lang="zh-CN" altLang="en-US" sz="1400" b="1">
                  <a:solidFill>
                    <a:schemeClr val="tx2">
                      <a:lumMod val="75000"/>
                    </a:schemeClr>
                  </a:solidFill>
                  <a:ea typeface="宋体" charset="-122"/>
                </a:rPr>
                <a:t>二叉树的遍历</a:t>
              </a:r>
            </a:p>
          </p:txBody>
        </p:sp>
        <p:sp>
          <p:nvSpPr>
            <p:cNvPr id="31" name="Text Box 28">
              <a:extLst>
                <a:ext uri="{FF2B5EF4-FFF2-40B4-BE49-F238E27FC236}">
                  <a16:creationId xmlns:a16="http://schemas.microsoft.com/office/drawing/2014/main" id="{ADC38201-9BF2-4E5D-9009-7F1CB246C3C3}"/>
                </a:ext>
              </a:extLst>
            </p:cNvPr>
            <p:cNvSpPr txBox="1">
              <a:spLocks noChangeArrowheads="1"/>
            </p:cNvSpPr>
            <p:nvPr/>
          </p:nvSpPr>
          <p:spPr bwMode="auto">
            <a:xfrm>
              <a:off x="6323" y="10631"/>
              <a:ext cx="1004" cy="1003"/>
            </a:xfrm>
            <a:prstGeom prst="rect">
              <a:avLst/>
            </a:prstGeom>
            <a:solidFill>
              <a:srgbClr val="FFFFFF"/>
            </a:solidFill>
            <a:ln w="9525">
              <a:solidFill>
                <a:srgbClr val="000000"/>
              </a:solidFill>
              <a:miter lim="800000"/>
              <a:headEnd/>
              <a:tailEnd/>
            </a:ln>
          </p:spPr>
          <p:txBody>
            <a:bodyPr lIns="18000" tIns="10800" rIns="18000" bIns="10800"/>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nSpc>
                  <a:spcPct val="96000"/>
                </a:lnSpc>
                <a:defRPr/>
              </a:pPr>
              <a:r>
                <a:rPr lang="zh-CN" altLang="en-US" sz="1200" b="1" dirty="0">
                  <a:solidFill>
                    <a:schemeClr val="tx2">
                      <a:lumMod val="75000"/>
                    </a:schemeClr>
                  </a:solidFill>
                  <a:ea typeface="宋体" charset="-122"/>
                </a:rPr>
                <a:t>⑴先根遍历</a:t>
              </a:r>
            </a:p>
            <a:p>
              <a:pPr>
                <a:lnSpc>
                  <a:spcPct val="96000"/>
                </a:lnSpc>
                <a:defRPr/>
              </a:pPr>
              <a:r>
                <a:rPr lang="zh-CN" altLang="en-US" sz="1200" b="1" dirty="0">
                  <a:solidFill>
                    <a:schemeClr val="tx2">
                      <a:lumMod val="75000"/>
                    </a:schemeClr>
                  </a:solidFill>
                  <a:ea typeface="宋体" charset="-122"/>
                </a:rPr>
                <a:t>⑵中根遍历</a:t>
              </a:r>
            </a:p>
            <a:p>
              <a:pPr>
                <a:lnSpc>
                  <a:spcPct val="96000"/>
                </a:lnSpc>
                <a:defRPr/>
              </a:pPr>
              <a:r>
                <a:rPr lang="zh-CN" altLang="en-US" sz="1200" b="1" dirty="0">
                  <a:solidFill>
                    <a:schemeClr val="tx2">
                      <a:lumMod val="75000"/>
                    </a:schemeClr>
                  </a:solidFill>
                  <a:ea typeface="宋体" charset="-122"/>
                </a:rPr>
                <a:t>⑶后根遍历</a:t>
              </a:r>
            </a:p>
            <a:p>
              <a:pPr>
                <a:lnSpc>
                  <a:spcPct val="96000"/>
                </a:lnSpc>
                <a:defRPr/>
              </a:pPr>
              <a:r>
                <a:rPr lang="zh-CN" altLang="en-US" sz="1200" b="1" dirty="0">
                  <a:solidFill>
                    <a:schemeClr val="tx2">
                      <a:lumMod val="75000"/>
                    </a:schemeClr>
                  </a:solidFill>
                  <a:ea typeface="宋体" charset="-122"/>
                </a:rPr>
                <a:t>⑷层次遍历</a:t>
              </a:r>
            </a:p>
          </p:txBody>
        </p:sp>
        <p:sp>
          <p:nvSpPr>
            <p:cNvPr id="32" name="Text Box 29">
              <a:extLst>
                <a:ext uri="{FF2B5EF4-FFF2-40B4-BE49-F238E27FC236}">
                  <a16:creationId xmlns:a16="http://schemas.microsoft.com/office/drawing/2014/main" id="{AA072DC8-3C6D-4B5E-A768-C4C187A6E7E1}"/>
                </a:ext>
              </a:extLst>
            </p:cNvPr>
            <p:cNvSpPr txBox="1">
              <a:spLocks noChangeArrowheads="1"/>
            </p:cNvSpPr>
            <p:nvPr/>
          </p:nvSpPr>
          <p:spPr bwMode="auto">
            <a:xfrm>
              <a:off x="7448" y="10633"/>
              <a:ext cx="987" cy="1001"/>
            </a:xfrm>
            <a:prstGeom prst="rect">
              <a:avLst/>
            </a:prstGeom>
            <a:solidFill>
              <a:srgbClr val="FFFFFF"/>
            </a:solidFill>
            <a:ln w="9525">
              <a:solidFill>
                <a:srgbClr val="000000"/>
              </a:solidFill>
              <a:miter lim="800000"/>
              <a:headEnd/>
              <a:tailEnd/>
            </a:ln>
          </p:spPr>
          <p:txBody>
            <a:bodyPr lIns="18000" tIns="10800" rIns="18000" bIns="10800"/>
            <a:lstStyle>
              <a:lvl1pPr>
                <a:defRPr>
                  <a:solidFill>
                    <a:schemeClr val="tx1"/>
                  </a:solidFill>
                  <a:latin typeface="Times New Roman" pitchFamily="18" charset="0"/>
                </a:defRPr>
              </a:lvl1pPr>
              <a:lvl2pPr marL="742950" indent="-285750">
                <a:defRPr>
                  <a:solidFill>
                    <a:schemeClr val="tx1"/>
                  </a:solidFill>
                  <a:latin typeface="Times New Roman" pitchFamily="18" charset="0"/>
                </a:defRPr>
              </a:lvl2pPr>
              <a:lvl3pPr marL="1143000" indent="-228600">
                <a:defRPr>
                  <a:solidFill>
                    <a:schemeClr val="tx1"/>
                  </a:solidFill>
                  <a:latin typeface="Times New Roman" pitchFamily="18" charset="0"/>
                </a:defRPr>
              </a:lvl3pPr>
              <a:lvl4pPr marL="1600200" indent="-228600">
                <a:defRPr>
                  <a:solidFill>
                    <a:schemeClr val="tx1"/>
                  </a:solidFill>
                  <a:latin typeface="Times New Roman" pitchFamily="18" charset="0"/>
                </a:defRPr>
              </a:lvl4pPr>
              <a:lvl5pPr marL="2057400" indent="-228600">
                <a:defRPr>
                  <a:solidFill>
                    <a:schemeClr val="tx1"/>
                  </a:solidFill>
                  <a:latin typeface="Times New Roman" pitchFamily="18" charset="0"/>
                </a:defRPr>
              </a:lvl5pPr>
              <a:lvl6pPr marL="2514600" indent="-228600" eaLnBrk="0" fontAlgn="base" hangingPunct="0">
                <a:spcBef>
                  <a:spcPct val="0"/>
                </a:spcBef>
                <a:spcAft>
                  <a:spcPct val="0"/>
                </a:spcAft>
                <a:defRPr>
                  <a:solidFill>
                    <a:schemeClr val="tx1"/>
                  </a:solidFill>
                  <a:latin typeface="Times New Roman" pitchFamily="18" charset="0"/>
                </a:defRPr>
              </a:lvl6pPr>
              <a:lvl7pPr marL="2971800" indent="-228600" eaLnBrk="0" fontAlgn="base" hangingPunct="0">
                <a:spcBef>
                  <a:spcPct val="0"/>
                </a:spcBef>
                <a:spcAft>
                  <a:spcPct val="0"/>
                </a:spcAft>
                <a:defRPr>
                  <a:solidFill>
                    <a:schemeClr val="tx1"/>
                  </a:solidFill>
                  <a:latin typeface="Times New Roman" pitchFamily="18" charset="0"/>
                </a:defRPr>
              </a:lvl7pPr>
              <a:lvl8pPr marL="3429000" indent="-228600" eaLnBrk="0" fontAlgn="base" hangingPunct="0">
                <a:spcBef>
                  <a:spcPct val="0"/>
                </a:spcBef>
                <a:spcAft>
                  <a:spcPct val="0"/>
                </a:spcAft>
                <a:defRPr>
                  <a:solidFill>
                    <a:schemeClr val="tx1"/>
                  </a:solidFill>
                  <a:latin typeface="Times New Roman" pitchFamily="18" charset="0"/>
                </a:defRPr>
              </a:lvl8pPr>
              <a:lvl9pPr marL="3886200" indent="-228600" eaLnBrk="0" fontAlgn="base" hangingPunct="0">
                <a:spcBef>
                  <a:spcPct val="0"/>
                </a:spcBef>
                <a:spcAft>
                  <a:spcPct val="0"/>
                </a:spcAft>
                <a:defRPr>
                  <a:solidFill>
                    <a:schemeClr val="tx1"/>
                  </a:solidFill>
                  <a:latin typeface="Times New Roman" pitchFamily="18" charset="0"/>
                </a:defRPr>
              </a:lvl9pPr>
            </a:lstStyle>
            <a:p>
              <a:pPr>
                <a:lnSpc>
                  <a:spcPct val="96000"/>
                </a:lnSpc>
                <a:defRPr/>
              </a:pPr>
              <a:r>
                <a:rPr lang="zh-CN" altLang="en-US" sz="1200" b="1">
                  <a:solidFill>
                    <a:schemeClr val="tx2">
                      <a:lumMod val="75000"/>
                    </a:schemeClr>
                  </a:solidFill>
                  <a:ea typeface="宋体" charset="-122"/>
                </a:rPr>
                <a:t>⑴遍历操作的实现</a:t>
              </a:r>
            </a:p>
            <a:p>
              <a:pPr>
                <a:lnSpc>
                  <a:spcPct val="96000"/>
                </a:lnSpc>
                <a:defRPr/>
              </a:pPr>
              <a:r>
                <a:rPr lang="zh-CN" altLang="en-US" sz="1200" b="1">
                  <a:solidFill>
                    <a:schemeClr val="tx2">
                      <a:lumMod val="75000"/>
                    </a:schemeClr>
                  </a:solidFill>
                  <a:ea typeface="宋体" charset="-122"/>
                </a:rPr>
                <a:t>⑵基于遍历的其他算法</a:t>
              </a:r>
            </a:p>
          </p:txBody>
        </p:sp>
        <p:sp>
          <p:nvSpPr>
            <p:cNvPr id="33" name="Line 30">
              <a:extLst>
                <a:ext uri="{FF2B5EF4-FFF2-40B4-BE49-F238E27FC236}">
                  <a16:creationId xmlns:a16="http://schemas.microsoft.com/office/drawing/2014/main" id="{9ED9F9F4-47D5-4C3C-AA2D-0302A26E2085}"/>
                </a:ext>
              </a:extLst>
            </p:cNvPr>
            <p:cNvSpPr>
              <a:spLocks noChangeShapeType="1"/>
            </p:cNvSpPr>
            <p:nvPr/>
          </p:nvSpPr>
          <p:spPr bwMode="auto">
            <a:xfrm>
              <a:off x="3364" y="10196"/>
              <a:ext cx="0" cy="4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tx2">
                    <a:lumMod val="75000"/>
                  </a:schemeClr>
                </a:solidFill>
                <a:ea typeface="宋体" charset="-122"/>
              </a:endParaRPr>
            </a:p>
          </p:txBody>
        </p:sp>
        <p:sp>
          <p:nvSpPr>
            <p:cNvPr id="34" name="Line 31">
              <a:extLst>
                <a:ext uri="{FF2B5EF4-FFF2-40B4-BE49-F238E27FC236}">
                  <a16:creationId xmlns:a16="http://schemas.microsoft.com/office/drawing/2014/main" id="{99DCC559-DBAD-4B69-AD87-A3CEC7FE32EA}"/>
                </a:ext>
              </a:extLst>
            </p:cNvPr>
            <p:cNvSpPr>
              <a:spLocks noChangeShapeType="1"/>
            </p:cNvSpPr>
            <p:nvPr/>
          </p:nvSpPr>
          <p:spPr bwMode="auto">
            <a:xfrm>
              <a:off x="5718" y="10196"/>
              <a:ext cx="0" cy="4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tx2">
                    <a:lumMod val="75000"/>
                  </a:schemeClr>
                </a:solidFill>
                <a:ea typeface="宋体" charset="-122"/>
              </a:endParaRPr>
            </a:p>
          </p:txBody>
        </p:sp>
        <p:sp>
          <p:nvSpPr>
            <p:cNvPr id="35" name="Line 32">
              <a:extLst>
                <a:ext uri="{FF2B5EF4-FFF2-40B4-BE49-F238E27FC236}">
                  <a16:creationId xmlns:a16="http://schemas.microsoft.com/office/drawing/2014/main" id="{5BB397FC-26F6-47D5-8BB6-D55839319044}"/>
                </a:ext>
              </a:extLst>
            </p:cNvPr>
            <p:cNvSpPr>
              <a:spLocks noChangeShapeType="1"/>
            </p:cNvSpPr>
            <p:nvPr/>
          </p:nvSpPr>
          <p:spPr bwMode="auto">
            <a:xfrm>
              <a:off x="6815" y="10211"/>
              <a:ext cx="0" cy="4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tx2">
                    <a:lumMod val="75000"/>
                  </a:schemeClr>
                </a:solidFill>
                <a:ea typeface="宋体" charset="-122"/>
              </a:endParaRPr>
            </a:p>
          </p:txBody>
        </p:sp>
        <p:sp>
          <p:nvSpPr>
            <p:cNvPr id="36" name="Line 33">
              <a:extLst>
                <a:ext uri="{FF2B5EF4-FFF2-40B4-BE49-F238E27FC236}">
                  <a16:creationId xmlns:a16="http://schemas.microsoft.com/office/drawing/2014/main" id="{C9F8583F-CEB7-4A78-8D1F-AA45523788B7}"/>
                </a:ext>
              </a:extLst>
            </p:cNvPr>
            <p:cNvSpPr>
              <a:spLocks noChangeShapeType="1"/>
            </p:cNvSpPr>
            <p:nvPr/>
          </p:nvSpPr>
          <p:spPr bwMode="auto">
            <a:xfrm>
              <a:off x="7939" y="10181"/>
              <a:ext cx="0" cy="4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a:defRPr/>
              </a:pPr>
              <a:endParaRPr lang="zh-CN" altLang="en-US">
                <a:solidFill>
                  <a:schemeClr val="tx2">
                    <a:lumMod val="75000"/>
                  </a:schemeClr>
                </a:solidFill>
                <a:ea typeface="宋体" charset="-122"/>
              </a:endParaRPr>
            </a:p>
          </p:txBody>
        </p:sp>
        <p:sp>
          <p:nvSpPr>
            <p:cNvPr id="37" name="Freeform 34">
              <a:extLst>
                <a:ext uri="{FF2B5EF4-FFF2-40B4-BE49-F238E27FC236}">
                  <a16:creationId xmlns:a16="http://schemas.microsoft.com/office/drawing/2014/main" id="{02283311-064D-4817-9E8D-4F4D975A519C}"/>
                </a:ext>
              </a:extLst>
            </p:cNvPr>
            <p:cNvSpPr>
              <a:spLocks/>
            </p:cNvSpPr>
            <p:nvPr/>
          </p:nvSpPr>
          <p:spPr bwMode="auto">
            <a:xfrm>
              <a:off x="3786" y="5956"/>
              <a:ext cx="806" cy="475"/>
            </a:xfrm>
            <a:custGeom>
              <a:avLst/>
              <a:gdLst>
                <a:gd name="T0" fmla="*/ 1120 w 795"/>
                <a:gd name="T1" fmla="*/ 0 h 614"/>
                <a:gd name="T2" fmla="*/ 0 w 795"/>
                <a:gd name="T3" fmla="*/ 2 h 614"/>
                <a:gd name="T4" fmla="*/ 0 60000 65536"/>
                <a:gd name="T5" fmla="*/ 0 60000 65536"/>
              </a:gdLst>
              <a:ahLst/>
              <a:cxnLst>
                <a:cxn ang="T4">
                  <a:pos x="T0" y="T1"/>
                </a:cxn>
                <a:cxn ang="T5">
                  <a:pos x="T2" y="T3"/>
                </a:cxn>
              </a:cxnLst>
              <a:rect l="0" t="0" r="r" b="b"/>
              <a:pathLst>
                <a:path w="795" h="614">
                  <a:moveTo>
                    <a:pt x="795" y="0"/>
                  </a:moveTo>
                  <a:lnTo>
                    <a:pt x="0" y="614"/>
                  </a:lnTo>
                </a:path>
              </a:pathLst>
            </a:custGeom>
            <a:noFill/>
            <a:ln w="9525">
              <a:solidFill>
                <a:srgbClr val="000000"/>
              </a:solidFill>
              <a:round/>
              <a:headEnd type="none" w="med" len="med"/>
              <a:tailEnd type="stealth" w="sm" len="med"/>
            </a:ln>
            <a:extLst>
              <a:ext uri="{909E8E84-426E-40DD-AFC4-6F175D3DCCD1}">
                <a14:hiddenFill xmlns:a14="http://schemas.microsoft.com/office/drawing/2010/main">
                  <a:solidFill>
                    <a:srgbClr val="FFFFFF"/>
                  </a:solidFill>
                </a14:hiddenFill>
              </a:ext>
            </a:extLst>
          </p:spPr>
          <p:txBody>
            <a:bodyPr/>
            <a:lstStyle/>
            <a:p>
              <a:pPr>
                <a:defRPr/>
              </a:pPr>
              <a:endParaRPr lang="zh-CN" altLang="en-US">
                <a:solidFill>
                  <a:schemeClr val="tx2">
                    <a:lumMod val="75000"/>
                  </a:schemeClr>
                </a:solidFill>
                <a:ea typeface="宋体" charset="-122"/>
              </a:endParaRPr>
            </a:p>
          </p:txBody>
        </p:sp>
        <p:sp>
          <p:nvSpPr>
            <p:cNvPr id="38" name="Freeform 35">
              <a:extLst>
                <a:ext uri="{FF2B5EF4-FFF2-40B4-BE49-F238E27FC236}">
                  <a16:creationId xmlns:a16="http://schemas.microsoft.com/office/drawing/2014/main" id="{47B90410-694E-410F-9F67-22EDE4B8D545}"/>
                </a:ext>
              </a:extLst>
            </p:cNvPr>
            <p:cNvSpPr>
              <a:spLocks/>
            </p:cNvSpPr>
            <p:nvPr/>
          </p:nvSpPr>
          <p:spPr bwMode="auto">
            <a:xfrm>
              <a:off x="2389" y="6912"/>
              <a:ext cx="495" cy="615"/>
            </a:xfrm>
            <a:custGeom>
              <a:avLst/>
              <a:gdLst>
                <a:gd name="T0" fmla="*/ 496 w 496"/>
                <a:gd name="T1" fmla="*/ 0 h 554"/>
                <a:gd name="T2" fmla="*/ 0 w 496"/>
                <a:gd name="T3" fmla="*/ 7543 h 554"/>
                <a:gd name="T4" fmla="*/ 0 60000 65536"/>
                <a:gd name="T5" fmla="*/ 0 60000 65536"/>
              </a:gdLst>
              <a:ahLst/>
              <a:cxnLst>
                <a:cxn ang="T4">
                  <a:pos x="T0" y="T1"/>
                </a:cxn>
                <a:cxn ang="T5">
                  <a:pos x="T2" y="T3"/>
                </a:cxn>
              </a:cxnLst>
              <a:rect l="0" t="0" r="r" b="b"/>
              <a:pathLst>
                <a:path w="496" h="554">
                  <a:moveTo>
                    <a:pt x="496" y="0"/>
                  </a:moveTo>
                  <a:lnTo>
                    <a:pt x="0" y="554"/>
                  </a:lnTo>
                </a:path>
              </a:pathLst>
            </a:custGeom>
            <a:noFill/>
            <a:ln w="9525">
              <a:solidFill>
                <a:srgbClr val="000000"/>
              </a:solidFill>
              <a:round/>
              <a:headEnd type="none" w="med" len="med"/>
              <a:tailEnd type="stealth" w="sm" len="med"/>
            </a:ln>
            <a:extLst>
              <a:ext uri="{909E8E84-426E-40DD-AFC4-6F175D3DCCD1}">
                <a14:hiddenFill xmlns:a14="http://schemas.microsoft.com/office/drawing/2010/main">
                  <a:solidFill>
                    <a:srgbClr val="FFFFFF"/>
                  </a:solidFill>
                </a14:hiddenFill>
              </a:ext>
            </a:extLst>
          </p:spPr>
          <p:txBody>
            <a:bodyPr/>
            <a:lstStyle/>
            <a:p>
              <a:pPr>
                <a:defRPr/>
              </a:pPr>
              <a:endParaRPr lang="zh-CN" altLang="en-US">
                <a:solidFill>
                  <a:schemeClr val="tx2">
                    <a:lumMod val="75000"/>
                  </a:schemeClr>
                </a:solidFill>
                <a:ea typeface="宋体" charset="-122"/>
              </a:endParaRPr>
            </a:p>
          </p:txBody>
        </p:sp>
        <p:sp>
          <p:nvSpPr>
            <p:cNvPr id="39" name="Freeform 36">
              <a:extLst>
                <a:ext uri="{FF2B5EF4-FFF2-40B4-BE49-F238E27FC236}">
                  <a16:creationId xmlns:a16="http://schemas.microsoft.com/office/drawing/2014/main" id="{4BAF4834-DF3E-4B4B-A125-B36F6E8AB3DB}"/>
                </a:ext>
              </a:extLst>
            </p:cNvPr>
            <p:cNvSpPr>
              <a:spLocks/>
            </p:cNvSpPr>
            <p:nvPr/>
          </p:nvSpPr>
          <p:spPr bwMode="auto">
            <a:xfrm>
              <a:off x="3950" y="6958"/>
              <a:ext cx="344" cy="584"/>
            </a:xfrm>
            <a:custGeom>
              <a:avLst/>
              <a:gdLst>
                <a:gd name="T0" fmla="*/ 0 w 480"/>
                <a:gd name="T1" fmla="*/ 0 h 585"/>
                <a:gd name="T2" fmla="*/ 1 w 480"/>
                <a:gd name="T3" fmla="*/ 585 h 585"/>
                <a:gd name="T4" fmla="*/ 0 60000 65536"/>
                <a:gd name="T5" fmla="*/ 0 60000 65536"/>
              </a:gdLst>
              <a:ahLst/>
              <a:cxnLst>
                <a:cxn ang="T4">
                  <a:pos x="T0" y="T1"/>
                </a:cxn>
                <a:cxn ang="T5">
                  <a:pos x="T2" y="T3"/>
                </a:cxn>
              </a:cxnLst>
              <a:rect l="0" t="0" r="r" b="b"/>
              <a:pathLst>
                <a:path w="480" h="585">
                  <a:moveTo>
                    <a:pt x="0" y="0"/>
                  </a:moveTo>
                  <a:lnTo>
                    <a:pt x="480" y="585"/>
                  </a:lnTo>
                </a:path>
              </a:pathLst>
            </a:custGeom>
            <a:noFill/>
            <a:ln w="9525">
              <a:solidFill>
                <a:srgbClr val="000000"/>
              </a:solidFill>
              <a:round/>
              <a:headEnd type="none" w="med" len="med"/>
              <a:tailEnd type="stealth" w="sm" len="med"/>
            </a:ln>
            <a:extLst>
              <a:ext uri="{909E8E84-426E-40DD-AFC4-6F175D3DCCD1}">
                <a14:hiddenFill xmlns:a14="http://schemas.microsoft.com/office/drawing/2010/main">
                  <a:solidFill>
                    <a:srgbClr val="FFFFFF"/>
                  </a:solidFill>
                </a14:hiddenFill>
              </a:ext>
            </a:extLst>
          </p:spPr>
          <p:txBody>
            <a:bodyPr/>
            <a:lstStyle/>
            <a:p>
              <a:pPr>
                <a:defRPr/>
              </a:pPr>
              <a:endParaRPr lang="zh-CN" altLang="en-US">
                <a:solidFill>
                  <a:schemeClr val="tx2">
                    <a:lumMod val="75000"/>
                  </a:schemeClr>
                </a:solidFill>
                <a:ea typeface="宋体" charset="-122"/>
              </a:endParaRPr>
            </a:p>
          </p:txBody>
        </p:sp>
        <p:sp>
          <p:nvSpPr>
            <p:cNvPr id="40" name="Freeform 37">
              <a:extLst>
                <a:ext uri="{FF2B5EF4-FFF2-40B4-BE49-F238E27FC236}">
                  <a16:creationId xmlns:a16="http://schemas.microsoft.com/office/drawing/2014/main" id="{A6EEC893-589B-46CF-BE0D-1199A2ADB2F0}"/>
                </a:ext>
              </a:extLst>
            </p:cNvPr>
            <p:cNvSpPr>
              <a:spLocks/>
            </p:cNvSpPr>
            <p:nvPr/>
          </p:nvSpPr>
          <p:spPr bwMode="auto">
            <a:xfrm>
              <a:off x="5991" y="6958"/>
              <a:ext cx="404" cy="599"/>
            </a:xfrm>
            <a:custGeom>
              <a:avLst/>
              <a:gdLst>
                <a:gd name="T0" fmla="*/ 405 w 405"/>
                <a:gd name="T1" fmla="*/ 0 h 600"/>
                <a:gd name="T2" fmla="*/ 0 w 405"/>
                <a:gd name="T3" fmla="*/ 600 h 600"/>
                <a:gd name="T4" fmla="*/ 0 60000 65536"/>
                <a:gd name="T5" fmla="*/ 0 60000 65536"/>
              </a:gdLst>
              <a:ahLst/>
              <a:cxnLst>
                <a:cxn ang="T4">
                  <a:pos x="T0" y="T1"/>
                </a:cxn>
                <a:cxn ang="T5">
                  <a:pos x="T2" y="T3"/>
                </a:cxn>
              </a:cxnLst>
              <a:rect l="0" t="0" r="r" b="b"/>
              <a:pathLst>
                <a:path w="405" h="600">
                  <a:moveTo>
                    <a:pt x="405" y="0"/>
                  </a:moveTo>
                  <a:lnTo>
                    <a:pt x="0" y="600"/>
                  </a:lnTo>
                </a:path>
              </a:pathLst>
            </a:custGeom>
            <a:noFill/>
            <a:ln w="9525">
              <a:solidFill>
                <a:srgbClr val="000000"/>
              </a:solidFill>
              <a:round/>
              <a:headEnd type="none" w="med" len="med"/>
              <a:tailEnd type="stealth" w="sm" len="med"/>
            </a:ln>
            <a:extLst>
              <a:ext uri="{909E8E84-426E-40DD-AFC4-6F175D3DCCD1}">
                <a14:hiddenFill xmlns:a14="http://schemas.microsoft.com/office/drawing/2010/main">
                  <a:solidFill>
                    <a:srgbClr val="FFFFFF"/>
                  </a:solidFill>
                </a14:hiddenFill>
              </a:ext>
            </a:extLst>
          </p:spPr>
          <p:txBody>
            <a:bodyPr/>
            <a:lstStyle/>
            <a:p>
              <a:pPr>
                <a:defRPr/>
              </a:pPr>
              <a:endParaRPr lang="zh-CN" altLang="en-US">
                <a:solidFill>
                  <a:schemeClr val="tx2">
                    <a:lumMod val="75000"/>
                  </a:schemeClr>
                </a:solidFill>
                <a:ea typeface="宋体" charset="-122"/>
              </a:endParaRPr>
            </a:p>
          </p:txBody>
        </p:sp>
        <p:sp>
          <p:nvSpPr>
            <p:cNvPr id="41" name="Freeform 38">
              <a:extLst>
                <a:ext uri="{FF2B5EF4-FFF2-40B4-BE49-F238E27FC236}">
                  <a16:creationId xmlns:a16="http://schemas.microsoft.com/office/drawing/2014/main" id="{DDB6494C-95D9-48F8-8493-6D4315D2E959}"/>
                </a:ext>
              </a:extLst>
            </p:cNvPr>
            <p:cNvSpPr>
              <a:spLocks/>
            </p:cNvSpPr>
            <p:nvPr/>
          </p:nvSpPr>
          <p:spPr bwMode="auto">
            <a:xfrm>
              <a:off x="7430" y="6912"/>
              <a:ext cx="420" cy="676"/>
            </a:xfrm>
            <a:custGeom>
              <a:avLst/>
              <a:gdLst>
                <a:gd name="T0" fmla="*/ 0 w 420"/>
                <a:gd name="T1" fmla="*/ 0 h 675"/>
                <a:gd name="T2" fmla="*/ 420 w 420"/>
                <a:gd name="T3" fmla="*/ 675 h 675"/>
                <a:gd name="T4" fmla="*/ 0 60000 65536"/>
                <a:gd name="T5" fmla="*/ 0 60000 65536"/>
              </a:gdLst>
              <a:ahLst/>
              <a:cxnLst>
                <a:cxn ang="T4">
                  <a:pos x="T0" y="T1"/>
                </a:cxn>
                <a:cxn ang="T5">
                  <a:pos x="T2" y="T3"/>
                </a:cxn>
              </a:cxnLst>
              <a:rect l="0" t="0" r="r" b="b"/>
              <a:pathLst>
                <a:path w="420" h="675">
                  <a:moveTo>
                    <a:pt x="0" y="0"/>
                  </a:moveTo>
                  <a:lnTo>
                    <a:pt x="420" y="675"/>
                  </a:lnTo>
                </a:path>
              </a:pathLst>
            </a:custGeom>
            <a:noFill/>
            <a:ln w="9525">
              <a:solidFill>
                <a:srgbClr val="000000"/>
              </a:solidFill>
              <a:round/>
              <a:headEnd type="none" w="med" len="med"/>
              <a:tailEnd type="stealth" w="sm" len="med"/>
            </a:ln>
            <a:extLst>
              <a:ext uri="{909E8E84-426E-40DD-AFC4-6F175D3DCCD1}">
                <a14:hiddenFill xmlns:a14="http://schemas.microsoft.com/office/drawing/2010/main">
                  <a:solidFill>
                    <a:srgbClr val="FFFFFF"/>
                  </a:solidFill>
                </a14:hiddenFill>
              </a:ext>
            </a:extLst>
          </p:spPr>
          <p:txBody>
            <a:bodyPr/>
            <a:lstStyle/>
            <a:p>
              <a:pPr>
                <a:defRPr/>
              </a:pPr>
              <a:endParaRPr lang="zh-CN" altLang="en-US">
                <a:solidFill>
                  <a:schemeClr val="tx2">
                    <a:lumMod val="75000"/>
                  </a:schemeClr>
                </a:solidFill>
                <a:ea typeface="宋体" charset="-122"/>
              </a:endParaRPr>
            </a:p>
          </p:txBody>
        </p:sp>
        <p:sp>
          <p:nvSpPr>
            <p:cNvPr id="42" name="Freeform 39">
              <a:extLst>
                <a:ext uri="{FF2B5EF4-FFF2-40B4-BE49-F238E27FC236}">
                  <a16:creationId xmlns:a16="http://schemas.microsoft.com/office/drawing/2014/main" id="{CB112E77-BED0-463B-9103-F1B406F41DCC}"/>
                </a:ext>
              </a:extLst>
            </p:cNvPr>
            <p:cNvSpPr>
              <a:spLocks/>
            </p:cNvSpPr>
            <p:nvPr/>
          </p:nvSpPr>
          <p:spPr bwMode="auto">
            <a:xfrm>
              <a:off x="5957" y="5956"/>
              <a:ext cx="783" cy="461"/>
            </a:xfrm>
            <a:custGeom>
              <a:avLst/>
              <a:gdLst>
                <a:gd name="T0" fmla="*/ 0 w 840"/>
                <a:gd name="T1" fmla="*/ 0 h 615"/>
                <a:gd name="T2" fmla="*/ 145 w 840"/>
                <a:gd name="T3" fmla="*/ 1 h 615"/>
                <a:gd name="T4" fmla="*/ 0 60000 65536"/>
                <a:gd name="T5" fmla="*/ 0 60000 65536"/>
              </a:gdLst>
              <a:ahLst/>
              <a:cxnLst>
                <a:cxn ang="T4">
                  <a:pos x="T0" y="T1"/>
                </a:cxn>
                <a:cxn ang="T5">
                  <a:pos x="T2" y="T3"/>
                </a:cxn>
              </a:cxnLst>
              <a:rect l="0" t="0" r="r" b="b"/>
              <a:pathLst>
                <a:path w="840" h="615">
                  <a:moveTo>
                    <a:pt x="0" y="0"/>
                  </a:moveTo>
                  <a:lnTo>
                    <a:pt x="840" y="615"/>
                  </a:lnTo>
                </a:path>
              </a:pathLst>
            </a:custGeom>
            <a:noFill/>
            <a:ln w="9525">
              <a:solidFill>
                <a:srgbClr val="000000"/>
              </a:solidFill>
              <a:round/>
              <a:headEnd type="none" w="med" len="med"/>
              <a:tailEnd type="stealth" w="sm" len="med"/>
            </a:ln>
            <a:extLst>
              <a:ext uri="{909E8E84-426E-40DD-AFC4-6F175D3DCCD1}">
                <a14:hiddenFill xmlns:a14="http://schemas.microsoft.com/office/drawing/2010/main">
                  <a:solidFill>
                    <a:srgbClr val="FFFFFF"/>
                  </a:solidFill>
                </a14:hiddenFill>
              </a:ext>
            </a:extLst>
          </p:spPr>
          <p:txBody>
            <a:bodyPr/>
            <a:lstStyle/>
            <a:p>
              <a:pPr>
                <a:defRPr/>
              </a:pPr>
              <a:endParaRPr lang="zh-CN" altLang="en-US">
                <a:solidFill>
                  <a:schemeClr val="tx2">
                    <a:lumMod val="75000"/>
                  </a:schemeClr>
                </a:solidFill>
                <a:ea typeface="宋体" charset="-122"/>
              </a:endParaRPr>
            </a:p>
          </p:txBody>
        </p:sp>
        <p:sp>
          <p:nvSpPr>
            <p:cNvPr id="43" name="Freeform 40">
              <a:extLst>
                <a:ext uri="{FF2B5EF4-FFF2-40B4-BE49-F238E27FC236}">
                  <a16:creationId xmlns:a16="http://schemas.microsoft.com/office/drawing/2014/main" id="{93A3FA76-B768-45B3-A3B0-76417C31B8DE}"/>
                </a:ext>
              </a:extLst>
            </p:cNvPr>
            <p:cNvSpPr>
              <a:spLocks/>
            </p:cNvSpPr>
            <p:nvPr/>
          </p:nvSpPr>
          <p:spPr bwMode="auto">
            <a:xfrm>
              <a:off x="3859" y="8141"/>
              <a:ext cx="120" cy="450"/>
            </a:xfrm>
            <a:custGeom>
              <a:avLst/>
              <a:gdLst>
                <a:gd name="T0" fmla="*/ 120 w 120"/>
                <a:gd name="T1" fmla="*/ 0 h 450"/>
                <a:gd name="T2" fmla="*/ 0 w 120"/>
                <a:gd name="T3" fmla="*/ 450 h 450"/>
                <a:gd name="T4" fmla="*/ 0 60000 65536"/>
                <a:gd name="T5" fmla="*/ 0 60000 65536"/>
              </a:gdLst>
              <a:ahLst/>
              <a:cxnLst>
                <a:cxn ang="T4">
                  <a:pos x="T0" y="T1"/>
                </a:cxn>
                <a:cxn ang="T5">
                  <a:pos x="T2" y="T3"/>
                </a:cxn>
              </a:cxnLst>
              <a:rect l="0" t="0" r="r" b="b"/>
              <a:pathLst>
                <a:path w="120" h="450">
                  <a:moveTo>
                    <a:pt x="120" y="0"/>
                  </a:moveTo>
                  <a:lnTo>
                    <a:pt x="0" y="450"/>
                  </a:lnTo>
                </a:path>
              </a:pathLst>
            </a:custGeom>
            <a:noFill/>
            <a:ln w="9525">
              <a:solidFill>
                <a:srgbClr val="000000"/>
              </a:solidFill>
              <a:round/>
              <a:headEnd type="none" w="med" len="med"/>
              <a:tailEnd type="stealth" w="sm" len="med"/>
            </a:ln>
            <a:extLst>
              <a:ext uri="{909E8E84-426E-40DD-AFC4-6F175D3DCCD1}">
                <a14:hiddenFill xmlns:a14="http://schemas.microsoft.com/office/drawing/2010/main">
                  <a:solidFill>
                    <a:srgbClr val="FFFFFF"/>
                  </a:solidFill>
                </a14:hiddenFill>
              </a:ext>
            </a:extLst>
          </p:spPr>
          <p:txBody>
            <a:bodyPr/>
            <a:lstStyle/>
            <a:p>
              <a:pPr>
                <a:defRPr/>
              </a:pPr>
              <a:endParaRPr lang="zh-CN" altLang="en-US">
                <a:solidFill>
                  <a:schemeClr val="tx2">
                    <a:lumMod val="75000"/>
                  </a:schemeClr>
                </a:solidFill>
                <a:ea typeface="宋体" charset="-122"/>
              </a:endParaRPr>
            </a:p>
          </p:txBody>
        </p:sp>
        <p:sp>
          <p:nvSpPr>
            <p:cNvPr id="44" name="Freeform 41">
              <a:extLst>
                <a:ext uri="{FF2B5EF4-FFF2-40B4-BE49-F238E27FC236}">
                  <a16:creationId xmlns:a16="http://schemas.microsoft.com/office/drawing/2014/main" id="{BCE89355-85FD-416C-8CF3-FEBDD6DD5C74}"/>
                </a:ext>
              </a:extLst>
            </p:cNvPr>
            <p:cNvSpPr>
              <a:spLocks/>
            </p:cNvSpPr>
            <p:nvPr/>
          </p:nvSpPr>
          <p:spPr bwMode="auto">
            <a:xfrm>
              <a:off x="1581" y="8023"/>
              <a:ext cx="420" cy="525"/>
            </a:xfrm>
            <a:custGeom>
              <a:avLst/>
              <a:gdLst>
                <a:gd name="T0" fmla="*/ 420 w 420"/>
                <a:gd name="T1" fmla="*/ 0 h 525"/>
                <a:gd name="T2" fmla="*/ 0 w 420"/>
                <a:gd name="T3" fmla="*/ 525 h 525"/>
                <a:gd name="T4" fmla="*/ 0 60000 65536"/>
                <a:gd name="T5" fmla="*/ 0 60000 65536"/>
              </a:gdLst>
              <a:ahLst/>
              <a:cxnLst>
                <a:cxn ang="T4">
                  <a:pos x="T0" y="T1"/>
                </a:cxn>
                <a:cxn ang="T5">
                  <a:pos x="T2" y="T3"/>
                </a:cxn>
              </a:cxnLst>
              <a:rect l="0" t="0" r="r" b="b"/>
              <a:pathLst>
                <a:path w="420" h="525">
                  <a:moveTo>
                    <a:pt x="420" y="0"/>
                  </a:moveTo>
                  <a:lnTo>
                    <a:pt x="0" y="525"/>
                  </a:lnTo>
                </a:path>
              </a:pathLst>
            </a:custGeom>
            <a:noFill/>
            <a:ln w="9525">
              <a:solidFill>
                <a:srgbClr val="000000"/>
              </a:solidFill>
              <a:round/>
              <a:headEnd type="none" w="med" len="med"/>
              <a:tailEnd type="stealth" w="sm" len="med"/>
            </a:ln>
            <a:extLst>
              <a:ext uri="{909E8E84-426E-40DD-AFC4-6F175D3DCCD1}">
                <a14:hiddenFill xmlns:a14="http://schemas.microsoft.com/office/drawing/2010/main">
                  <a:solidFill>
                    <a:srgbClr val="FFFFFF"/>
                  </a:solidFill>
                </a14:hiddenFill>
              </a:ext>
            </a:extLst>
          </p:spPr>
          <p:txBody>
            <a:bodyPr/>
            <a:lstStyle/>
            <a:p>
              <a:pPr>
                <a:defRPr/>
              </a:pPr>
              <a:endParaRPr lang="zh-CN" altLang="en-US">
                <a:solidFill>
                  <a:schemeClr val="tx2">
                    <a:lumMod val="75000"/>
                  </a:schemeClr>
                </a:solidFill>
                <a:ea typeface="宋体" charset="-122"/>
              </a:endParaRPr>
            </a:p>
          </p:txBody>
        </p:sp>
        <p:sp>
          <p:nvSpPr>
            <p:cNvPr id="45" name="Freeform 42">
              <a:extLst>
                <a:ext uri="{FF2B5EF4-FFF2-40B4-BE49-F238E27FC236}">
                  <a16:creationId xmlns:a16="http://schemas.microsoft.com/office/drawing/2014/main" id="{7E9FE5AD-9EBC-4083-A702-6DE267D6DEE0}"/>
                </a:ext>
              </a:extLst>
            </p:cNvPr>
            <p:cNvSpPr>
              <a:spLocks/>
            </p:cNvSpPr>
            <p:nvPr/>
          </p:nvSpPr>
          <p:spPr bwMode="auto">
            <a:xfrm>
              <a:off x="2120" y="8082"/>
              <a:ext cx="149" cy="481"/>
            </a:xfrm>
            <a:custGeom>
              <a:avLst/>
              <a:gdLst>
                <a:gd name="T0" fmla="*/ 150 w 150"/>
                <a:gd name="T1" fmla="*/ 0 h 480"/>
                <a:gd name="T2" fmla="*/ 0 w 150"/>
                <a:gd name="T3" fmla="*/ 480 h 480"/>
                <a:gd name="T4" fmla="*/ 0 60000 65536"/>
                <a:gd name="T5" fmla="*/ 0 60000 65536"/>
              </a:gdLst>
              <a:ahLst/>
              <a:cxnLst>
                <a:cxn ang="T4">
                  <a:pos x="T0" y="T1"/>
                </a:cxn>
                <a:cxn ang="T5">
                  <a:pos x="T2" y="T3"/>
                </a:cxn>
              </a:cxnLst>
              <a:rect l="0" t="0" r="r" b="b"/>
              <a:pathLst>
                <a:path w="150" h="480">
                  <a:moveTo>
                    <a:pt x="150" y="0"/>
                  </a:moveTo>
                  <a:lnTo>
                    <a:pt x="0" y="480"/>
                  </a:lnTo>
                </a:path>
              </a:pathLst>
            </a:custGeom>
            <a:noFill/>
            <a:ln w="9525">
              <a:solidFill>
                <a:srgbClr val="000000"/>
              </a:solidFill>
              <a:round/>
              <a:headEnd type="none" w="med" len="med"/>
              <a:tailEnd type="stealth" w="sm" len="med"/>
            </a:ln>
            <a:extLst>
              <a:ext uri="{909E8E84-426E-40DD-AFC4-6F175D3DCCD1}">
                <a14:hiddenFill xmlns:a14="http://schemas.microsoft.com/office/drawing/2010/main">
                  <a:solidFill>
                    <a:srgbClr val="FFFFFF"/>
                  </a:solidFill>
                </a14:hiddenFill>
              </a:ext>
            </a:extLst>
          </p:spPr>
          <p:txBody>
            <a:bodyPr/>
            <a:lstStyle/>
            <a:p>
              <a:pPr>
                <a:defRPr/>
              </a:pPr>
              <a:endParaRPr lang="zh-CN" altLang="en-US">
                <a:solidFill>
                  <a:schemeClr val="tx2">
                    <a:lumMod val="75000"/>
                  </a:schemeClr>
                </a:solidFill>
                <a:ea typeface="宋体" charset="-122"/>
              </a:endParaRPr>
            </a:p>
          </p:txBody>
        </p:sp>
        <p:sp>
          <p:nvSpPr>
            <p:cNvPr id="46" name="Freeform 43">
              <a:extLst>
                <a:ext uri="{FF2B5EF4-FFF2-40B4-BE49-F238E27FC236}">
                  <a16:creationId xmlns:a16="http://schemas.microsoft.com/office/drawing/2014/main" id="{8A6A515E-A1C5-4191-A4CB-C3AECB07E1C8}"/>
                </a:ext>
              </a:extLst>
            </p:cNvPr>
            <p:cNvSpPr>
              <a:spLocks/>
            </p:cNvSpPr>
            <p:nvPr/>
          </p:nvSpPr>
          <p:spPr bwMode="auto">
            <a:xfrm>
              <a:off x="2616" y="8097"/>
              <a:ext cx="149" cy="481"/>
            </a:xfrm>
            <a:custGeom>
              <a:avLst/>
              <a:gdLst>
                <a:gd name="T0" fmla="*/ 0 w 150"/>
                <a:gd name="T1" fmla="*/ 0 h 480"/>
                <a:gd name="T2" fmla="*/ 150 w 150"/>
                <a:gd name="T3" fmla="*/ 480 h 480"/>
                <a:gd name="T4" fmla="*/ 0 60000 65536"/>
                <a:gd name="T5" fmla="*/ 0 60000 65536"/>
              </a:gdLst>
              <a:ahLst/>
              <a:cxnLst>
                <a:cxn ang="T4">
                  <a:pos x="T0" y="T1"/>
                </a:cxn>
                <a:cxn ang="T5">
                  <a:pos x="T2" y="T3"/>
                </a:cxn>
              </a:cxnLst>
              <a:rect l="0" t="0" r="r" b="b"/>
              <a:pathLst>
                <a:path w="150" h="480">
                  <a:moveTo>
                    <a:pt x="0" y="0"/>
                  </a:moveTo>
                  <a:lnTo>
                    <a:pt x="150" y="480"/>
                  </a:lnTo>
                </a:path>
              </a:pathLst>
            </a:custGeom>
            <a:noFill/>
            <a:ln w="9525">
              <a:solidFill>
                <a:srgbClr val="000000"/>
              </a:solidFill>
              <a:round/>
              <a:headEnd type="none" w="med" len="med"/>
              <a:tailEnd type="stealth" w="sm" len="med"/>
            </a:ln>
            <a:extLst>
              <a:ext uri="{909E8E84-426E-40DD-AFC4-6F175D3DCCD1}">
                <a14:hiddenFill xmlns:a14="http://schemas.microsoft.com/office/drawing/2010/main">
                  <a:solidFill>
                    <a:srgbClr val="FFFFFF"/>
                  </a:solidFill>
                </a14:hiddenFill>
              </a:ext>
            </a:extLst>
          </p:spPr>
          <p:txBody>
            <a:bodyPr/>
            <a:lstStyle/>
            <a:p>
              <a:pPr>
                <a:defRPr/>
              </a:pPr>
              <a:endParaRPr lang="zh-CN" altLang="en-US">
                <a:solidFill>
                  <a:schemeClr val="tx2">
                    <a:lumMod val="75000"/>
                  </a:schemeClr>
                </a:solidFill>
                <a:ea typeface="宋体" charset="-122"/>
              </a:endParaRPr>
            </a:p>
          </p:txBody>
        </p:sp>
        <p:sp>
          <p:nvSpPr>
            <p:cNvPr id="47" name="Freeform 44">
              <a:extLst>
                <a:ext uri="{FF2B5EF4-FFF2-40B4-BE49-F238E27FC236}">
                  <a16:creationId xmlns:a16="http://schemas.microsoft.com/office/drawing/2014/main" id="{BA360234-BCB9-48A1-B2A7-7760AE5D9E80}"/>
                </a:ext>
              </a:extLst>
            </p:cNvPr>
            <p:cNvSpPr>
              <a:spLocks/>
            </p:cNvSpPr>
            <p:nvPr/>
          </p:nvSpPr>
          <p:spPr bwMode="auto">
            <a:xfrm>
              <a:off x="2991" y="8023"/>
              <a:ext cx="329" cy="569"/>
            </a:xfrm>
            <a:custGeom>
              <a:avLst/>
              <a:gdLst>
                <a:gd name="T0" fmla="*/ 0 w 330"/>
                <a:gd name="T1" fmla="*/ 0 h 570"/>
                <a:gd name="T2" fmla="*/ 330 w 330"/>
                <a:gd name="T3" fmla="*/ 570 h 570"/>
                <a:gd name="T4" fmla="*/ 0 60000 65536"/>
                <a:gd name="T5" fmla="*/ 0 60000 65536"/>
              </a:gdLst>
              <a:ahLst/>
              <a:cxnLst>
                <a:cxn ang="T4">
                  <a:pos x="T0" y="T1"/>
                </a:cxn>
                <a:cxn ang="T5">
                  <a:pos x="T2" y="T3"/>
                </a:cxn>
              </a:cxnLst>
              <a:rect l="0" t="0" r="r" b="b"/>
              <a:pathLst>
                <a:path w="330" h="570">
                  <a:moveTo>
                    <a:pt x="0" y="0"/>
                  </a:moveTo>
                  <a:lnTo>
                    <a:pt x="330" y="570"/>
                  </a:lnTo>
                </a:path>
              </a:pathLst>
            </a:custGeom>
            <a:noFill/>
            <a:ln w="9525">
              <a:solidFill>
                <a:srgbClr val="000000"/>
              </a:solidFill>
              <a:round/>
              <a:headEnd type="none" w="med" len="med"/>
              <a:tailEnd type="stealth" w="sm" len="med"/>
            </a:ln>
            <a:extLst>
              <a:ext uri="{909E8E84-426E-40DD-AFC4-6F175D3DCCD1}">
                <a14:hiddenFill xmlns:a14="http://schemas.microsoft.com/office/drawing/2010/main">
                  <a:solidFill>
                    <a:srgbClr val="FFFFFF"/>
                  </a:solidFill>
                </a14:hiddenFill>
              </a:ext>
            </a:extLst>
          </p:spPr>
          <p:txBody>
            <a:bodyPr/>
            <a:lstStyle/>
            <a:p>
              <a:pPr>
                <a:defRPr/>
              </a:pPr>
              <a:endParaRPr lang="zh-CN" altLang="en-US">
                <a:solidFill>
                  <a:schemeClr val="tx2">
                    <a:lumMod val="75000"/>
                  </a:schemeClr>
                </a:solidFill>
                <a:ea typeface="宋体" charset="-122"/>
              </a:endParaRPr>
            </a:p>
          </p:txBody>
        </p:sp>
        <p:sp>
          <p:nvSpPr>
            <p:cNvPr id="48" name="Freeform 45">
              <a:extLst>
                <a:ext uri="{FF2B5EF4-FFF2-40B4-BE49-F238E27FC236}">
                  <a16:creationId xmlns:a16="http://schemas.microsoft.com/office/drawing/2014/main" id="{9EEC9589-C515-4DF2-823B-999A224B064E}"/>
                </a:ext>
              </a:extLst>
            </p:cNvPr>
            <p:cNvSpPr>
              <a:spLocks/>
            </p:cNvSpPr>
            <p:nvPr/>
          </p:nvSpPr>
          <p:spPr bwMode="auto">
            <a:xfrm>
              <a:off x="4325" y="8172"/>
              <a:ext cx="0" cy="419"/>
            </a:xfrm>
            <a:custGeom>
              <a:avLst/>
              <a:gdLst>
                <a:gd name="T0" fmla="*/ 0 w 1"/>
                <a:gd name="T1" fmla="*/ 0 h 420"/>
                <a:gd name="T2" fmla="*/ 0 w 1"/>
                <a:gd name="T3" fmla="*/ 420 h 420"/>
                <a:gd name="T4" fmla="*/ 0 60000 65536"/>
                <a:gd name="T5" fmla="*/ 0 60000 65536"/>
              </a:gdLst>
              <a:ahLst/>
              <a:cxnLst>
                <a:cxn ang="T4">
                  <a:pos x="T0" y="T1"/>
                </a:cxn>
                <a:cxn ang="T5">
                  <a:pos x="T2" y="T3"/>
                </a:cxn>
              </a:cxnLst>
              <a:rect l="0" t="0" r="r" b="b"/>
              <a:pathLst>
                <a:path w="1" h="420">
                  <a:moveTo>
                    <a:pt x="0" y="0"/>
                  </a:moveTo>
                  <a:lnTo>
                    <a:pt x="0" y="420"/>
                  </a:lnTo>
                </a:path>
              </a:pathLst>
            </a:custGeom>
            <a:noFill/>
            <a:ln w="9525">
              <a:solidFill>
                <a:srgbClr val="000000"/>
              </a:solidFill>
              <a:round/>
              <a:headEnd type="none" w="med" len="med"/>
              <a:tailEnd type="stealth" w="sm" len="med"/>
            </a:ln>
            <a:extLst>
              <a:ext uri="{909E8E84-426E-40DD-AFC4-6F175D3DCCD1}">
                <a14:hiddenFill xmlns:a14="http://schemas.microsoft.com/office/drawing/2010/main">
                  <a:solidFill>
                    <a:srgbClr val="FFFFFF"/>
                  </a:solidFill>
                </a14:hiddenFill>
              </a:ext>
            </a:extLst>
          </p:spPr>
          <p:txBody>
            <a:bodyPr/>
            <a:lstStyle/>
            <a:p>
              <a:pPr>
                <a:defRPr/>
              </a:pPr>
              <a:endParaRPr lang="zh-CN" altLang="en-US">
                <a:solidFill>
                  <a:schemeClr val="tx2">
                    <a:lumMod val="75000"/>
                  </a:schemeClr>
                </a:solidFill>
                <a:ea typeface="宋体" charset="-122"/>
              </a:endParaRPr>
            </a:p>
          </p:txBody>
        </p:sp>
        <p:sp>
          <p:nvSpPr>
            <p:cNvPr id="49" name="Freeform 46">
              <a:extLst>
                <a:ext uri="{FF2B5EF4-FFF2-40B4-BE49-F238E27FC236}">
                  <a16:creationId xmlns:a16="http://schemas.microsoft.com/office/drawing/2014/main" id="{061015DA-F706-46A9-861A-ACA283F2158E}"/>
                </a:ext>
              </a:extLst>
            </p:cNvPr>
            <p:cNvSpPr>
              <a:spLocks/>
            </p:cNvSpPr>
            <p:nvPr/>
          </p:nvSpPr>
          <p:spPr bwMode="auto">
            <a:xfrm>
              <a:off x="4730" y="8082"/>
              <a:ext cx="105" cy="509"/>
            </a:xfrm>
            <a:custGeom>
              <a:avLst/>
              <a:gdLst>
                <a:gd name="T0" fmla="*/ 0 w 105"/>
                <a:gd name="T1" fmla="*/ 0 h 510"/>
                <a:gd name="T2" fmla="*/ 105 w 105"/>
                <a:gd name="T3" fmla="*/ 510 h 510"/>
                <a:gd name="T4" fmla="*/ 0 60000 65536"/>
                <a:gd name="T5" fmla="*/ 0 60000 65536"/>
              </a:gdLst>
              <a:ahLst/>
              <a:cxnLst>
                <a:cxn ang="T4">
                  <a:pos x="T0" y="T1"/>
                </a:cxn>
                <a:cxn ang="T5">
                  <a:pos x="T2" y="T3"/>
                </a:cxn>
              </a:cxnLst>
              <a:rect l="0" t="0" r="r" b="b"/>
              <a:pathLst>
                <a:path w="105" h="510">
                  <a:moveTo>
                    <a:pt x="0" y="0"/>
                  </a:moveTo>
                  <a:lnTo>
                    <a:pt x="105" y="510"/>
                  </a:lnTo>
                </a:path>
              </a:pathLst>
            </a:custGeom>
            <a:noFill/>
            <a:ln w="9525">
              <a:solidFill>
                <a:srgbClr val="000000"/>
              </a:solidFill>
              <a:round/>
              <a:headEnd type="none" w="med" len="med"/>
              <a:tailEnd type="stealth" w="sm" len="med"/>
            </a:ln>
            <a:extLst>
              <a:ext uri="{909E8E84-426E-40DD-AFC4-6F175D3DCCD1}">
                <a14:hiddenFill xmlns:a14="http://schemas.microsoft.com/office/drawing/2010/main">
                  <a:solidFill>
                    <a:srgbClr val="FFFFFF"/>
                  </a:solidFill>
                </a14:hiddenFill>
              </a:ext>
            </a:extLst>
          </p:spPr>
          <p:txBody>
            <a:bodyPr/>
            <a:lstStyle/>
            <a:p>
              <a:pPr>
                <a:defRPr/>
              </a:pPr>
              <a:endParaRPr lang="zh-CN" altLang="en-US">
                <a:solidFill>
                  <a:schemeClr val="tx2">
                    <a:lumMod val="75000"/>
                  </a:schemeClr>
                </a:solidFill>
                <a:ea typeface="宋体" charset="-122"/>
              </a:endParaRPr>
            </a:p>
          </p:txBody>
        </p:sp>
        <p:sp>
          <p:nvSpPr>
            <p:cNvPr id="50" name="Freeform 47">
              <a:extLst>
                <a:ext uri="{FF2B5EF4-FFF2-40B4-BE49-F238E27FC236}">
                  <a16:creationId xmlns:a16="http://schemas.microsoft.com/office/drawing/2014/main" id="{0F307CE8-430A-4F84-AFB7-FD1DA2559B37}"/>
                </a:ext>
              </a:extLst>
            </p:cNvPr>
            <p:cNvSpPr>
              <a:spLocks/>
            </p:cNvSpPr>
            <p:nvPr/>
          </p:nvSpPr>
          <p:spPr bwMode="auto">
            <a:xfrm>
              <a:off x="5362" y="8082"/>
              <a:ext cx="180" cy="525"/>
            </a:xfrm>
            <a:custGeom>
              <a:avLst/>
              <a:gdLst>
                <a:gd name="T0" fmla="*/ 4 w 210"/>
                <a:gd name="T1" fmla="*/ 0 h 480"/>
                <a:gd name="T2" fmla="*/ 0 w 210"/>
                <a:gd name="T3" fmla="*/ 4506 h 480"/>
                <a:gd name="T4" fmla="*/ 0 60000 65536"/>
                <a:gd name="T5" fmla="*/ 0 60000 65536"/>
              </a:gdLst>
              <a:ahLst/>
              <a:cxnLst>
                <a:cxn ang="T4">
                  <a:pos x="T0" y="T1"/>
                </a:cxn>
                <a:cxn ang="T5">
                  <a:pos x="T2" y="T3"/>
                </a:cxn>
              </a:cxnLst>
              <a:rect l="0" t="0" r="r" b="b"/>
              <a:pathLst>
                <a:path w="210" h="480">
                  <a:moveTo>
                    <a:pt x="210" y="0"/>
                  </a:moveTo>
                  <a:lnTo>
                    <a:pt x="0" y="480"/>
                  </a:lnTo>
                </a:path>
              </a:pathLst>
            </a:custGeom>
            <a:noFill/>
            <a:ln w="9525">
              <a:solidFill>
                <a:srgbClr val="000000"/>
              </a:solidFill>
              <a:round/>
              <a:headEnd type="none" w="med" len="med"/>
              <a:tailEnd type="stealth" w="sm" len="med"/>
            </a:ln>
            <a:extLst>
              <a:ext uri="{909E8E84-426E-40DD-AFC4-6F175D3DCCD1}">
                <a14:hiddenFill xmlns:a14="http://schemas.microsoft.com/office/drawing/2010/main">
                  <a:solidFill>
                    <a:srgbClr val="FFFFFF"/>
                  </a:solidFill>
                </a14:hiddenFill>
              </a:ext>
            </a:extLst>
          </p:spPr>
          <p:txBody>
            <a:bodyPr/>
            <a:lstStyle/>
            <a:p>
              <a:pPr>
                <a:defRPr/>
              </a:pPr>
              <a:endParaRPr lang="zh-CN" altLang="en-US">
                <a:solidFill>
                  <a:schemeClr val="tx2">
                    <a:lumMod val="75000"/>
                  </a:schemeClr>
                </a:solidFill>
                <a:ea typeface="宋体" charset="-122"/>
              </a:endParaRPr>
            </a:p>
          </p:txBody>
        </p:sp>
        <p:sp>
          <p:nvSpPr>
            <p:cNvPr id="51" name="Freeform 48">
              <a:extLst>
                <a:ext uri="{FF2B5EF4-FFF2-40B4-BE49-F238E27FC236}">
                  <a16:creationId xmlns:a16="http://schemas.microsoft.com/office/drawing/2014/main" id="{6AE2E076-7BFE-4438-AC8B-6F977F0B55E5}"/>
                </a:ext>
              </a:extLst>
            </p:cNvPr>
            <p:cNvSpPr>
              <a:spLocks/>
            </p:cNvSpPr>
            <p:nvPr/>
          </p:nvSpPr>
          <p:spPr bwMode="auto">
            <a:xfrm>
              <a:off x="5722" y="8113"/>
              <a:ext cx="117" cy="479"/>
            </a:xfrm>
            <a:custGeom>
              <a:avLst/>
              <a:gdLst>
                <a:gd name="T0" fmla="*/ 80 w 120"/>
                <a:gd name="T1" fmla="*/ 0 h 450"/>
                <a:gd name="T2" fmla="*/ 0 w 120"/>
                <a:gd name="T3" fmla="*/ 2256 h 450"/>
                <a:gd name="T4" fmla="*/ 0 60000 65536"/>
                <a:gd name="T5" fmla="*/ 0 60000 65536"/>
              </a:gdLst>
              <a:ahLst/>
              <a:cxnLst>
                <a:cxn ang="T4">
                  <a:pos x="T0" y="T1"/>
                </a:cxn>
                <a:cxn ang="T5">
                  <a:pos x="T2" y="T3"/>
                </a:cxn>
              </a:cxnLst>
              <a:rect l="0" t="0" r="r" b="b"/>
              <a:pathLst>
                <a:path w="120" h="450">
                  <a:moveTo>
                    <a:pt x="120" y="0"/>
                  </a:moveTo>
                  <a:lnTo>
                    <a:pt x="0" y="450"/>
                  </a:lnTo>
                </a:path>
              </a:pathLst>
            </a:custGeom>
            <a:noFill/>
            <a:ln w="9525">
              <a:solidFill>
                <a:srgbClr val="000000"/>
              </a:solidFill>
              <a:round/>
              <a:headEnd type="none" w="med" len="med"/>
              <a:tailEnd type="stealth" w="sm" len="med"/>
            </a:ln>
            <a:extLst>
              <a:ext uri="{909E8E84-426E-40DD-AFC4-6F175D3DCCD1}">
                <a14:hiddenFill xmlns:a14="http://schemas.microsoft.com/office/drawing/2010/main">
                  <a:solidFill>
                    <a:srgbClr val="FFFFFF"/>
                  </a:solidFill>
                </a14:hiddenFill>
              </a:ext>
            </a:extLst>
          </p:spPr>
          <p:txBody>
            <a:bodyPr/>
            <a:lstStyle/>
            <a:p>
              <a:pPr>
                <a:defRPr/>
              </a:pPr>
              <a:endParaRPr lang="zh-CN" altLang="en-US">
                <a:solidFill>
                  <a:schemeClr val="tx2">
                    <a:lumMod val="75000"/>
                  </a:schemeClr>
                </a:solidFill>
                <a:ea typeface="宋体" charset="-122"/>
              </a:endParaRPr>
            </a:p>
          </p:txBody>
        </p:sp>
        <p:sp>
          <p:nvSpPr>
            <p:cNvPr id="52" name="Freeform 49">
              <a:extLst>
                <a:ext uri="{FF2B5EF4-FFF2-40B4-BE49-F238E27FC236}">
                  <a16:creationId xmlns:a16="http://schemas.microsoft.com/office/drawing/2014/main" id="{0273ED64-855A-4FE1-92A2-392BC64D7635}"/>
                </a:ext>
              </a:extLst>
            </p:cNvPr>
            <p:cNvSpPr>
              <a:spLocks/>
            </p:cNvSpPr>
            <p:nvPr/>
          </p:nvSpPr>
          <p:spPr bwMode="auto">
            <a:xfrm>
              <a:off x="6049" y="8128"/>
              <a:ext cx="32" cy="498"/>
            </a:xfrm>
            <a:custGeom>
              <a:avLst/>
              <a:gdLst>
                <a:gd name="T0" fmla="*/ 0 w 77"/>
                <a:gd name="T1" fmla="*/ 0 h 469"/>
                <a:gd name="T2" fmla="*/ 0 w 77"/>
                <a:gd name="T3" fmla="*/ 2205 h 469"/>
                <a:gd name="T4" fmla="*/ 0 60000 65536"/>
                <a:gd name="T5" fmla="*/ 0 60000 65536"/>
              </a:gdLst>
              <a:ahLst/>
              <a:cxnLst>
                <a:cxn ang="T4">
                  <a:pos x="T0" y="T1"/>
                </a:cxn>
                <a:cxn ang="T5">
                  <a:pos x="T2" y="T3"/>
                </a:cxn>
              </a:cxnLst>
              <a:rect l="0" t="0" r="r" b="b"/>
              <a:pathLst>
                <a:path w="77" h="469">
                  <a:moveTo>
                    <a:pt x="0" y="0"/>
                  </a:moveTo>
                  <a:lnTo>
                    <a:pt x="77" y="469"/>
                  </a:lnTo>
                </a:path>
              </a:pathLst>
            </a:custGeom>
            <a:noFill/>
            <a:ln w="9525">
              <a:solidFill>
                <a:srgbClr val="000000"/>
              </a:solidFill>
              <a:round/>
              <a:headEnd type="none" w="med" len="med"/>
              <a:tailEnd type="stealth" w="sm" len="med"/>
            </a:ln>
            <a:extLst>
              <a:ext uri="{909E8E84-426E-40DD-AFC4-6F175D3DCCD1}">
                <a14:hiddenFill xmlns:a14="http://schemas.microsoft.com/office/drawing/2010/main">
                  <a:solidFill>
                    <a:srgbClr val="FFFFFF"/>
                  </a:solidFill>
                </a14:hiddenFill>
              </a:ext>
            </a:extLst>
          </p:spPr>
          <p:txBody>
            <a:bodyPr/>
            <a:lstStyle/>
            <a:p>
              <a:pPr>
                <a:defRPr/>
              </a:pPr>
              <a:endParaRPr lang="zh-CN" altLang="en-US">
                <a:solidFill>
                  <a:schemeClr val="tx2">
                    <a:lumMod val="75000"/>
                  </a:schemeClr>
                </a:solidFill>
                <a:ea typeface="宋体" charset="-122"/>
              </a:endParaRPr>
            </a:p>
          </p:txBody>
        </p:sp>
        <p:sp>
          <p:nvSpPr>
            <p:cNvPr id="53" name="Freeform 50">
              <a:extLst>
                <a:ext uri="{FF2B5EF4-FFF2-40B4-BE49-F238E27FC236}">
                  <a16:creationId xmlns:a16="http://schemas.microsoft.com/office/drawing/2014/main" id="{1DC1FE2B-F66B-48E2-9C9A-715B2107CFAB}"/>
                </a:ext>
              </a:extLst>
            </p:cNvPr>
            <p:cNvSpPr>
              <a:spLocks/>
            </p:cNvSpPr>
            <p:nvPr/>
          </p:nvSpPr>
          <p:spPr bwMode="auto">
            <a:xfrm>
              <a:off x="6321" y="8113"/>
              <a:ext cx="149" cy="494"/>
            </a:xfrm>
            <a:custGeom>
              <a:avLst/>
              <a:gdLst>
                <a:gd name="T0" fmla="*/ 0 w 105"/>
                <a:gd name="T1" fmla="*/ 0 h 480"/>
                <a:gd name="T2" fmla="*/ 659999 w 105"/>
                <a:gd name="T3" fmla="*/ 1035 h 480"/>
                <a:gd name="T4" fmla="*/ 0 60000 65536"/>
                <a:gd name="T5" fmla="*/ 0 60000 65536"/>
              </a:gdLst>
              <a:ahLst/>
              <a:cxnLst>
                <a:cxn ang="T4">
                  <a:pos x="T0" y="T1"/>
                </a:cxn>
                <a:cxn ang="T5">
                  <a:pos x="T2" y="T3"/>
                </a:cxn>
              </a:cxnLst>
              <a:rect l="0" t="0" r="r" b="b"/>
              <a:pathLst>
                <a:path w="105" h="480">
                  <a:moveTo>
                    <a:pt x="0" y="0"/>
                  </a:moveTo>
                  <a:lnTo>
                    <a:pt x="105" y="480"/>
                  </a:lnTo>
                </a:path>
              </a:pathLst>
            </a:custGeom>
            <a:noFill/>
            <a:ln w="9525">
              <a:solidFill>
                <a:srgbClr val="000000"/>
              </a:solidFill>
              <a:round/>
              <a:headEnd type="none" w="med" len="med"/>
              <a:tailEnd type="stealth" w="sm" len="med"/>
            </a:ln>
            <a:extLst>
              <a:ext uri="{909E8E84-426E-40DD-AFC4-6F175D3DCCD1}">
                <a14:hiddenFill xmlns:a14="http://schemas.microsoft.com/office/drawing/2010/main">
                  <a:solidFill>
                    <a:srgbClr val="FFFFFF"/>
                  </a:solidFill>
                </a14:hiddenFill>
              </a:ext>
            </a:extLst>
          </p:spPr>
          <p:txBody>
            <a:bodyPr/>
            <a:lstStyle/>
            <a:p>
              <a:pPr>
                <a:defRPr/>
              </a:pPr>
              <a:endParaRPr lang="zh-CN" altLang="en-US">
                <a:solidFill>
                  <a:schemeClr val="tx2">
                    <a:lumMod val="75000"/>
                  </a:schemeClr>
                </a:solidFill>
                <a:ea typeface="宋体" charset="-122"/>
              </a:endParaRPr>
            </a:p>
          </p:txBody>
        </p:sp>
        <p:sp>
          <p:nvSpPr>
            <p:cNvPr id="54" name="Freeform 51">
              <a:extLst>
                <a:ext uri="{FF2B5EF4-FFF2-40B4-BE49-F238E27FC236}">
                  <a16:creationId xmlns:a16="http://schemas.microsoft.com/office/drawing/2014/main" id="{FB32E180-028A-4FE4-928D-C64793B2F86F}"/>
                </a:ext>
              </a:extLst>
            </p:cNvPr>
            <p:cNvSpPr>
              <a:spLocks/>
            </p:cNvSpPr>
            <p:nvPr/>
          </p:nvSpPr>
          <p:spPr bwMode="auto">
            <a:xfrm>
              <a:off x="6469" y="8023"/>
              <a:ext cx="377" cy="555"/>
            </a:xfrm>
            <a:custGeom>
              <a:avLst/>
              <a:gdLst>
                <a:gd name="T0" fmla="*/ 0 w 315"/>
                <a:gd name="T1" fmla="*/ 0 h 525"/>
                <a:gd name="T2" fmla="*/ 26363 w 315"/>
                <a:gd name="T3" fmla="*/ 2104 h 525"/>
                <a:gd name="T4" fmla="*/ 0 60000 65536"/>
                <a:gd name="T5" fmla="*/ 0 60000 65536"/>
              </a:gdLst>
              <a:ahLst/>
              <a:cxnLst>
                <a:cxn ang="T4">
                  <a:pos x="T0" y="T1"/>
                </a:cxn>
                <a:cxn ang="T5">
                  <a:pos x="T2" y="T3"/>
                </a:cxn>
              </a:cxnLst>
              <a:rect l="0" t="0" r="r" b="b"/>
              <a:pathLst>
                <a:path w="315" h="525">
                  <a:moveTo>
                    <a:pt x="0" y="0"/>
                  </a:moveTo>
                  <a:lnTo>
                    <a:pt x="315" y="525"/>
                  </a:lnTo>
                </a:path>
              </a:pathLst>
            </a:custGeom>
            <a:noFill/>
            <a:ln w="9525">
              <a:solidFill>
                <a:srgbClr val="000000"/>
              </a:solidFill>
              <a:round/>
              <a:headEnd type="none" w="med" len="med"/>
              <a:tailEnd type="stealth" w="sm" len="med"/>
            </a:ln>
            <a:extLst>
              <a:ext uri="{909E8E84-426E-40DD-AFC4-6F175D3DCCD1}">
                <a14:hiddenFill xmlns:a14="http://schemas.microsoft.com/office/drawing/2010/main">
                  <a:solidFill>
                    <a:srgbClr val="FFFFFF"/>
                  </a:solidFill>
                </a14:hiddenFill>
              </a:ext>
            </a:extLst>
          </p:spPr>
          <p:txBody>
            <a:bodyPr/>
            <a:lstStyle/>
            <a:p>
              <a:pPr>
                <a:defRPr/>
              </a:pPr>
              <a:endParaRPr lang="zh-CN" altLang="en-US">
                <a:solidFill>
                  <a:schemeClr val="tx2">
                    <a:lumMod val="75000"/>
                  </a:schemeClr>
                </a:solidFill>
                <a:ea typeface="宋体" charset="-122"/>
              </a:endParaRPr>
            </a:p>
          </p:txBody>
        </p:sp>
        <p:sp>
          <p:nvSpPr>
            <p:cNvPr id="55" name="Freeform 52">
              <a:extLst>
                <a:ext uri="{FF2B5EF4-FFF2-40B4-BE49-F238E27FC236}">
                  <a16:creationId xmlns:a16="http://schemas.microsoft.com/office/drawing/2014/main" id="{10740734-540C-4EAA-A20D-D4D11D346825}"/>
                </a:ext>
              </a:extLst>
            </p:cNvPr>
            <p:cNvSpPr>
              <a:spLocks/>
            </p:cNvSpPr>
            <p:nvPr/>
          </p:nvSpPr>
          <p:spPr bwMode="auto">
            <a:xfrm>
              <a:off x="7444" y="8130"/>
              <a:ext cx="255" cy="463"/>
            </a:xfrm>
            <a:custGeom>
              <a:avLst/>
              <a:gdLst>
                <a:gd name="T0" fmla="*/ 1207 w 240"/>
                <a:gd name="T1" fmla="*/ 0 h 435"/>
                <a:gd name="T2" fmla="*/ 0 w 240"/>
                <a:gd name="T3" fmla="*/ 2188 h 435"/>
                <a:gd name="T4" fmla="*/ 0 60000 65536"/>
                <a:gd name="T5" fmla="*/ 0 60000 65536"/>
              </a:gdLst>
              <a:ahLst/>
              <a:cxnLst>
                <a:cxn ang="T4">
                  <a:pos x="T0" y="T1"/>
                </a:cxn>
                <a:cxn ang="T5">
                  <a:pos x="T2" y="T3"/>
                </a:cxn>
              </a:cxnLst>
              <a:rect l="0" t="0" r="r" b="b"/>
              <a:pathLst>
                <a:path w="240" h="435">
                  <a:moveTo>
                    <a:pt x="240" y="0"/>
                  </a:moveTo>
                  <a:lnTo>
                    <a:pt x="0" y="435"/>
                  </a:lnTo>
                </a:path>
              </a:pathLst>
            </a:custGeom>
            <a:noFill/>
            <a:ln w="9525">
              <a:solidFill>
                <a:srgbClr val="000000"/>
              </a:solidFill>
              <a:round/>
              <a:headEnd type="none" w="med" len="med"/>
              <a:tailEnd type="stealth" w="sm" len="med"/>
            </a:ln>
            <a:extLst>
              <a:ext uri="{909E8E84-426E-40DD-AFC4-6F175D3DCCD1}">
                <a14:hiddenFill xmlns:a14="http://schemas.microsoft.com/office/drawing/2010/main">
                  <a:solidFill>
                    <a:srgbClr val="FFFFFF"/>
                  </a:solidFill>
                </a14:hiddenFill>
              </a:ext>
            </a:extLst>
          </p:spPr>
          <p:txBody>
            <a:bodyPr/>
            <a:lstStyle/>
            <a:p>
              <a:pPr>
                <a:defRPr/>
              </a:pPr>
              <a:endParaRPr lang="zh-CN" altLang="en-US">
                <a:solidFill>
                  <a:schemeClr val="tx2">
                    <a:lumMod val="75000"/>
                  </a:schemeClr>
                </a:solidFill>
                <a:ea typeface="宋体" charset="-122"/>
              </a:endParaRPr>
            </a:p>
          </p:txBody>
        </p:sp>
        <p:sp>
          <p:nvSpPr>
            <p:cNvPr id="56" name="Freeform 53">
              <a:extLst>
                <a:ext uri="{FF2B5EF4-FFF2-40B4-BE49-F238E27FC236}">
                  <a16:creationId xmlns:a16="http://schemas.microsoft.com/office/drawing/2014/main" id="{2E88D2CF-9EEE-47BA-9761-CEBDDDC146BC}"/>
                </a:ext>
              </a:extLst>
            </p:cNvPr>
            <p:cNvSpPr>
              <a:spLocks/>
            </p:cNvSpPr>
            <p:nvPr/>
          </p:nvSpPr>
          <p:spPr bwMode="auto">
            <a:xfrm>
              <a:off x="7910" y="8159"/>
              <a:ext cx="89" cy="435"/>
            </a:xfrm>
            <a:custGeom>
              <a:avLst/>
              <a:gdLst>
                <a:gd name="T0" fmla="*/ 7793 w 73"/>
                <a:gd name="T1" fmla="*/ 0 h 433"/>
                <a:gd name="T2" fmla="*/ 0 w 73"/>
                <a:gd name="T3" fmla="*/ 483 h 433"/>
                <a:gd name="T4" fmla="*/ 0 60000 65536"/>
                <a:gd name="T5" fmla="*/ 0 60000 65536"/>
              </a:gdLst>
              <a:ahLst/>
              <a:cxnLst>
                <a:cxn ang="T4">
                  <a:pos x="T0" y="T1"/>
                </a:cxn>
                <a:cxn ang="T5">
                  <a:pos x="T2" y="T3"/>
                </a:cxn>
              </a:cxnLst>
              <a:rect l="0" t="0" r="r" b="b"/>
              <a:pathLst>
                <a:path w="73" h="433">
                  <a:moveTo>
                    <a:pt x="73" y="0"/>
                  </a:moveTo>
                  <a:lnTo>
                    <a:pt x="0" y="433"/>
                  </a:lnTo>
                </a:path>
              </a:pathLst>
            </a:custGeom>
            <a:noFill/>
            <a:ln w="9525">
              <a:solidFill>
                <a:srgbClr val="000000"/>
              </a:solidFill>
              <a:round/>
              <a:headEnd type="none" w="med" len="med"/>
              <a:tailEnd type="stealth" w="sm" len="med"/>
            </a:ln>
            <a:extLst>
              <a:ext uri="{909E8E84-426E-40DD-AFC4-6F175D3DCCD1}">
                <a14:hiddenFill xmlns:a14="http://schemas.microsoft.com/office/drawing/2010/main">
                  <a:solidFill>
                    <a:srgbClr val="FFFFFF"/>
                  </a:solidFill>
                </a14:hiddenFill>
              </a:ext>
            </a:extLst>
          </p:spPr>
          <p:txBody>
            <a:bodyPr/>
            <a:lstStyle/>
            <a:p>
              <a:pPr>
                <a:defRPr/>
              </a:pPr>
              <a:endParaRPr lang="zh-CN" altLang="en-US">
                <a:solidFill>
                  <a:schemeClr val="tx2">
                    <a:lumMod val="75000"/>
                  </a:schemeClr>
                </a:solidFill>
                <a:ea typeface="宋体" charset="-122"/>
              </a:endParaRPr>
            </a:p>
          </p:txBody>
        </p:sp>
        <p:sp>
          <p:nvSpPr>
            <p:cNvPr id="57" name="Freeform 54">
              <a:extLst>
                <a:ext uri="{FF2B5EF4-FFF2-40B4-BE49-F238E27FC236}">
                  <a16:creationId xmlns:a16="http://schemas.microsoft.com/office/drawing/2014/main" id="{95F118B2-2DDF-4EB2-B51B-817048E3C484}"/>
                </a:ext>
              </a:extLst>
            </p:cNvPr>
            <p:cNvSpPr>
              <a:spLocks/>
            </p:cNvSpPr>
            <p:nvPr/>
          </p:nvSpPr>
          <p:spPr bwMode="auto">
            <a:xfrm>
              <a:off x="8314" y="8174"/>
              <a:ext cx="77" cy="417"/>
            </a:xfrm>
            <a:custGeom>
              <a:avLst/>
              <a:gdLst>
                <a:gd name="T0" fmla="*/ 0 w 135"/>
                <a:gd name="T1" fmla="*/ 0 h 390"/>
                <a:gd name="T2" fmla="*/ 1 w 135"/>
                <a:gd name="T3" fmla="*/ 2205 h 390"/>
                <a:gd name="T4" fmla="*/ 0 60000 65536"/>
                <a:gd name="T5" fmla="*/ 0 60000 65536"/>
              </a:gdLst>
              <a:ahLst/>
              <a:cxnLst>
                <a:cxn ang="T4">
                  <a:pos x="T0" y="T1"/>
                </a:cxn>
                <a:cxn ang="T5">
                  <a:pos x="T2" y="T3"/>
                </a:cxn>
              </a:cxnLst>
              <a:rect l="0" t="0" r="r" b="b"/>
              <a:pathLst>
                <a:path w="135" h="390">
                  <a:moveTo>
                    <a:pt x="0" y="0"/>
                  </a:moveTo>
                  <a:lnTo>
                    <a:pt x="135" y="390"/>
                  </a:lnTo>
                </a:path>
              </a:pathLst>
            </a:custGeom>
            <a:noFill/>
            <a:ln w="9525">
              <a:solidFill>
                <a:srgbClr val="000000"/>
              </a:solidFill>
              <a:round/>
              <a:headEnd type="none" w="med" len="med"/>
              <a:tailEnd type="stealth" w="sm" len="med"/>
            </a:ln>
            <a:extLst>
              <a:ext uri="{909E8E84-426E-40DD-AFC4-6F175D3DCCD1}">
                <a14:hiddenFill xmlns:a14="http://schemas.microsoft.com/office/drawing/2010/main">
                  <a:solidFill>
                    <a:srgbClr val="FFFFFF"/>
                  </a:solidFill>
                </a14:hiddenFill>
              </a:ext>
            </a:extLst>
          </p:spPr>
          <p:txBody>
            <a:bodyPr/>
            <a:lstStyle/>
            <a:p>
              <a:pPr>
                <a:defRPr/>
              </a:pPr>
              <a:endParaRPr lang="zh-CN" altLang="en-US">
                <a:solidFill>
                  <a:schemeClr val="tx2">
                    <a:lumMod val="75000"/>
                  </a:schemeClr>
                </a:solidFill>
                <a:ea typeface="宋体" charset="-122"/>
              </a:endParaRPr>
            </a:p>
          </p:txBody>
        </p:sp>
        <p:sp>
          <p:nvSpPr>
            <p:cNvPr id="58" name="Freeform 55">
              <a:extLst>
                <a:ext uri="{FF2B5EF4-FFF2-40B4-BE49-F238E27FC236}">
                  <a16:creationId xmlns:a16="http://schemas.microsoft.com/office/drawing/2014/main" id="{E2EC747D-6AF4-4689-A652-A6C592F38B80}"/>
                </a:ext>
              </a:extLst>
            </p:cNvPr>
            <p:cNvSpPr>
              <a:spLocks/>
            </p:cNvSpPr>
            <p:nvPr/>
          </p:nvSpPr>
          <p:spPr bwMode="auto">
            <a:xfrm>
              <a:off x="8571" y="8082"/>
              <a:ext cx="331" cy="509"/>
            </a:xfrm>
            <a:custGeom>
              <a:avLst/>
              <a:gdLst>
                <a:gd name="T0" fmla="*/ 0 w 375"/>
                <a:gd name="T1" fmla="*/ 0 h 480"/>
                <a:gd name="T2" fmla="*/ 16 w 375"/>
                <a:gd name="T3" fmla="*/ 2187 h 480"/>
                <a:gd name="T4" fmla="*/ 0 60000 65536"/>
                <a:gd name="T5" fmla="*/ 0 60000 65536"/>
              </a:gdLst>
              <a:ahLst/>
              <a:cxnLst>
                <a:cxn ang="T4">
                  <a:pos x="T0" y="T1"/>
                </a:cxn>
                <a:cxn ang="T5">
                  <a:pos x="T2" y="T3"/>
                </a:cxn>
              </a:cxnLst>
              <a:rect l="0" t="0" r="r" b="b"/>
              <a:pathLst>
                <a:path w="375" h="480">
                  <a:moveTo>
                    <a:pt x="0" y="0"/>
                  </a:moveTo>
                  <a:lnTo>
                    <a:pt x="375" y="480"/>
                  </a:lnTo>
                </a:path>
              </a:pathLst>
            </a:custGeom>
            <a:noFill/>
            <a:ln w="9525">
              <a:solidFill>
                <a:srgbClr val="000000"/>
              </a:solidFill>
              <a:round/>
              <a:headEnd type="none" w="med" len="med"/>
              <a:tailEnd type="stealth" w="sm" len="med"/>
            </a:ln>
            <a:extLst>
              <a:ext uri="{909E8E84-426E-40DD-AFC4-6F175D3DCCD1}">
                <a14:hiddenFill xmlns:a14="http://schemas.microsoft.com/office/drawing/2010/main">
                  <a:solidFill>
                    <a:srgbClr val="FFFFFF"/>
                  </a:solidFill>
                </a14:hiddenFill>
              </a:ext>
            </a:extLst>
          </p:spPr>
          <p:txBody>
            <a:bodyPr/>
            <a:lstStyle/>
            <a:p>
              <a:pPr>
                <a:defRPr/>
              </a:pPr>
              <a:endParaRPr lang="zh-CN" altLang="en-US">
                <a:solidFill>
                  <a:schemeClr val="tx2">
                    <a:lumMod val="75000"/>
                  </a:schemeClr>
                </a:solidFill>
                <a:ea typeface="宋体" charset="-122"/>
              </a:endParaRPr>
            </a:p>
          </p:txBody>
        </p:sp>
        <p:sp>
          <p:nvSpPr>
            <p:cNvPr id="59" name="AutoShape 56">
              <a:extLst>
                <a:ext uri="{FF2B5EF4-FFF2-40B4-BE49-F238E27FC236}">
                  <a16:creationId xmlns:a16="http://schemas.microsoft.com/office/drawing/2014/main" id="{E4B15FC1-9326-4BF6-B21D-BD365A35BC36}"/>
                </a:ext>
              </a:extLst>
            </p:cNvPr>
            <p:cNvSpPr>
              <a:spLocks noChangeArrowheads="1"/>
            </p:cNvSpPr>
            <p:nvPr/>
          </p:nvSpPr>
          <p:spPr bwMode="auto">
            <a:xfrm>
              <a:off x="4521" y="6447"/>
              <a:ext cx="1364" cy="555"/>
            </a:xfrm>
            <a:prstGeom prst="leftRightArrow">
              <a:avLst>
                <a:gd name="adj1" fmla="val 50000"/>
                <a:gd name="adj2" fmla="val 49153"/>
              </a:avLst>
            </a:prstGeom>
            <a:solidFill>
              <a:srgbClr val="FFFFFF"/>
            </a:solidFill>
            <a:ln w="9525">
              <a:solidFill>
                <a:srgbClr val="000000"/>
              </a:solidFill>
              <a:miter lim="800000"/>
              <a:headEnd/>
              <a:tailEnd/>
            </a:ln>
          </p:spPr>
          <p:txBody>
            <a:bodyPr tIns="0" bIns="0"/>
            <a:lstStyle/>
            <a:p>
              <a:pPr>
                <a:defRPr/>
              </a:pPr>
              <a:r>
                <a:rPr lang="zh-CN" altLang="en-US" sz="1400" b="1">
                  <a:solidFill>
                    <a:schemeClr val="tx2">
                      <a:lumMod val="75000"/>
                    </a:schemeClr>
                  </a:solidFill>
                  <a:ea typeface="宋体" charset="-122"/>
                </a:rPr>
                <a:t>相互转换</a:t>
              </a:r>
            </a:p>
          </p:txBody>
        </p:sp>
      </p:grpSp>
      <p:sp>
        <p:nvSpPr>
          <p:cNvPr id="2" name="灯片编号占位符 1">
            <a:extLst>
              <a:ext uri="{FF2B5EF4-FFF2-40B4-BE49-F238E27FC236}">
                <a16:creationId xmlns:a16="http://schemas.microsoft.com/office/drawing/2014/main" id="{C1422556-B0D6-4A43-962C-5DD1EBFF3D8A}"/>
              </a:ext>
            </a:extLst>
          </p:cNvPr>
          <p:cNvSpPr>
            <a:spLocks noGrp="1"/>
          </p:cNvSpPr>
          <p:nvPr>
            <p:ph type="sldNum" sz="quarter" idx="12"/>
          </p:nvPr>
        </p:nvSpPr>
        <p:spPr/>
        <p:txBody>
          <a:bodyPr/>
          <a:lstStyle/>
          <a:p>
            <a:fld id="{43395A8B-0B77-4D91-93A1-E00555122DC8}" type="slidenum">
              <a:rPr lang="zh-CN" altLang="en-US" smtClean="0"/>
              <a:pPr/>
              <a:t>177</a:t>
            </a:fld>
            <a:endParaRPr lang="en-US" altLang="zh-CN"/>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标题 1">
            <a:extLst>
              <a:ext uri="{FF2B5EF4-FFF2-40B4-BE49-F238E27FC236}">
                <a16:creationId xmlns:a16="http://schemas.microsoft.com/office/drawing/2014/main" id="{9BBAB50E-AB86-4553-9242-3A3592F32F34}"/>
              </a:ext>
            </a:extLst>
          </p:cNvPr>
          <p:cNvSpPr>
            <a:spLocks noGrp="1"/>
          </p:cNvSpPr>
          <p:nvPr>
            <p:ph type="title"/>
          </p:nvPr>
        </p:nvSpPr>
        <p:spPr/>
        <p:txBody>
          <a:bodyPr/>
          <a:lstStyle/>
          <a:p>
            <a:r>
              <a:rPr lang="zh-CN" altLang="en-US"/>
              <a:t>本章作业</a:t>
            </a:r>
          </a:p>
        </p:txBody>
      </p:sp>
      <p:sp>
        <p:nvSpPr>
          <p:cNvPr id="157699" name="内容占位符 2">
            <a:extLst>
              <a:ext uri="{FF2B5EF4-FFF2-40B4-BE49-F238E27FC236}">
                <a16:creationId xmlns:a16="http://schemas.microsoft.com/office/drawing/2014/main" id="{9195D8F6-301C-4626-97F9-8C1800FB3B33}"/>
              </a:ext>
            </a:extLst>
          </p:cNvPr>
          <p:cNvSpPr>
            <a:spLocks noGrp="1"/>
          </p:cNvSpPr>
          <p:nvPr>
            <p:ph idx="1"/>
          </p:nvPr>
        </p:nvSpPr>
        <p:spPr/>
        <p:txBody>
          <a:bodyPr/>
          <a:lstStyle/>
          <a:p>
            <a:pPr marL="0" indent="0">
              <a:buFont typeface="Wingdings" panose="05000000000000000000" pitchFamily="2" charset="2"/>
              <a:buNone/>
            </a:pPr>
            <a:r>
              <a:rPr lang="en-US" altLang="zh-CN" dirty="0"/>
              <a:t>P175</a:t>
            </a:r>
          </a:p>
          <a:p>
            <a:pPr marL="0" indent="0">
              <a:buFont typeface="Wingdings" panose="05000000000000000000" pitchFamily="2" charset="2"/>
              <a:buNone/>
            </a:pPr>
            <a:r>
              <a:rPr lang="en-US" altLang="zh-CN" dirty="0"/>
              <a:t>7</a:t>
            </a:r>
            <a:r>
              <a:rPr lang="zh-CN" altLang="en-US" dirty="0"/>
              <a:t>，</a:t>
            </a:r>
            <a:r>
              <a:rPr lang="en-US" altLang="zh-CN" dirty="0"/>
              <a:t>8</a:t>
            </a:r>
            <a:r>
              <a:rPr lang="zh-CN" altLang="en-US" dirty="0"/>
              <a:t>，</a:t>
            </a:r>
            <a:r>
              <a:rPr lang="en-US" altLang="zh-CN" dirty="0"/>
              <a:t>9</a:t>
            </a:r>
            <a:r>
              <a:rPr lang="zh-CN" altLang="en-US" dirty="0"/>
              <a:t>，</a:t>
            </a:r>
            <a:r>
              <a:rPr lang="en-US" altLang="zh-CN" dirty="0"/>
              <a:t>10</a:t>
            </a:r>
            <a:r>
              <a:rPr lang="zh-CN" altLang="en-US" dirty="0"/>
              <a:t>，</a:t>
            </a:r>
            <a:r>
              <a:rPr lang="en-US" altLang="zh-CN" dirty="0"/>
              <a:t>11</a:t>
            </a:r>
            <a:r>
              <a:rPr lang="zh-CN" altLang="en-US" dirty="0"/>
              <a:t>，</a:t>
            </a:r>
            <a:r>
              <a:rPr lang="en-US" altLang="zh-CN" dirty="0"/>
              <a:t>12</a:t>
            </a:r>
            <a:r>
              <a:rPr lang="zh-CN" altLang="en-US" dirty="0"/>
              <a:t>，</a:t>
            </a:r>
            <a:r>
              <a:rPr lang="en-US" altLang="zh-CN" dirty="0"/>
              <a:t>13</a:t>
            </a:r>
            <a:r>
              <a:rPr lang="zh-CN" altLang="en-US" dirty="0"/>
              <a:t>，</a:t>
            </a:r>
            <a:r>
              <a:rPr lang="en-US" altLang="zh-CN" dirty="0"/>
              <a:t>14</a:t>
            </a:r>
            <a:r>
              <a:rPr lang="zh-CN" altLang="en-US" dirty="0"/>
              <a:t>，</a:t>
            </a:r>
            <a:r>
              <a:rPr lang="en-US" altLang="zh-CN" dirty="0"/>
              <a:t>16</a:t>
            </a:r>
            <a:r>
              <a:rPr lang="zh-CN" altLang="en-US" dirty="0"/>
              <a:t>，</a:t>
            </a:r>
            <a:r>
              <a:rPr lang="en-US" altLang="zh-CN" dirty="0"/>
              <a:t>18</a:t>
            </a:r>
            <a:r>
              <a:rPr lang="zh-CN" altLang="en-US" dirty="0"/>
              <a:t>，</a:t>
            </a:r>
            <a:r>
              <a:rPr lang="en-US" altLang="zh-CN" dirty="0"/>
              <a:t>19</a:t>
            </a:r>
            <a:r>
              <a:rPr lang="zh-CN" altLang="en-US" dirty="0"/>
              <a:t>，</a:t>
            </a:r>
            <a:r>
              <a:rPr lang="en-US" altLang="zh-CN" dirty="0"/>
              <a:t>22</a:t>
            </a:r>
            <a:r>
              <a:rPr lang="zh-CN" altLang="en-US" dirty="0"/>
              <a:t>，</a:t>
            </a:r>
            <a:r>
              <a:rPr lang="en-US" altLang="zh-CN" dirty="0"/>
              <a:t>29</a:t>
            </a:r>
            <a:r>
              <a:rPr lang="zh-CN" altLang="en-US" dirty="0"/>
              <a:t>，</a:t>
            </a:r>
            <a:r>
              <a:rPr lang="en-US" altLang="zh-CN" dirty="0"/>
              <a:t>34</a:t>
            </a:r>
            <a:endParaRPr lang="zh-CN" altLang="en-US" dirty="0"/>
          </a:p>
        </p:txBody>
      </p:sp>
      <p:sp>
        <p:nvSpPr>
          <p:cNvPr id="2" name="灯片编号占位符 1">
            <a:extLst>
              <a:ext uri="{FF2B5EF4-FFF2-40B4-BE49-F238E27FC236}">
                <a16:creationId xmlns:a16="http://schemas.microsoft.com/office/drawing/2014/main" id="{A603CB03-2390-4E61-8F6A-F713394580B0}"/>
              </a:ext>
            </a:extLst>
          </p:cNvPr>
          <p:cNvSpPr>
            <a:spLocks noGrp="1"/>
          </p:cNvSpPr>
          <p:nvPr>
            <p:ph type="sldNum" sz="quarter" idx="12"/>
          </p:nvPr>
        </p:nvSpPr>
        <p:spPr/>
        <p:txBody>
          <a:bodyPr/>
          <a:lstStyle/>
          <a:p>
            <a:fld id="{43395A8B-0B77-4D91-93A1-E00555122DC8}" type="slidenum">
              <a:rPr lang="zh-CN" altLang="en-US" smtClean="0"/>
              <a:pPr/>
              <a:t>178</a:t>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06008AA-F2E3-4ED0-BDC3-CBAD5E9453F1}"/>
              </a:ext>
            </a:extLst>
          </p:cNvPr>
          <p:cNvSpPr>
            <a:spLocks noGrp="1" noChangeArrowheads="1"/>
          </p:cNvSpPr>
          <p:nvPr>
            <p:ph type="title"/>
          </p:nvPr>
        </p:nvSpPr>
        <p:spPr/>
        <p:txBody>
          <a:bodyPr/>
          <a:lstStyle/>
          <a:p>
            <a:pPr eaLnBrk="1" hangingPunct="1"/>
            <a:r>
              <a:rPr lang="en-US" altLang="zh-CN" sz="4000"/>
              <a:t>6.1.4   </a:t>
            </a:r>
            <a:r>
              <a:rPr lang="zh-CN" altLang="en-US" sz="4000"/>
              <a:t>树抽象数据类型</a:t>
            </a:r>
          </a:p>
        </p:txBody>
      </p:sp>
      <p:sp>
        <p:nvSpPr>
          <p:cNvPr id="20483" name="Rectangle 3">
            <a:extLst>
              <a:ext uri="{FF2B5EF4-FFF2-40B4-BE49-F238E27FC236}">
                <a16:creationId xmlns:a16="http://schemas.microsoft.com/office/drawing/2014/main" id="{C83EE688-1BBE-419B-9940-A5934D380C39}"/>
              </a:ext>
            </a:extLst>
          </p:cNvPr>
          <p:cNvSpPr>
            <a:spLocks noGrp="1" noChangeArrowheads="1"/>
          </p:cNvSpPr>
          <p:nvPr>
            <p:ph type="body" idx="1"/>
          </p:nvPr>
        </p:nvSpPr>
        <p:spPr>
          <a:xfrm>
            <a:off x="539750" y="1989138"/>
            <a:ext cx="8420100" cy="4535487"/>
          </a:xfrm>
        </p:spPr>
        <p:txBody>
          <a:bodyPr/>
          <a:lstStyle/>
          <a:p>
            <a:pPr eaLnBrk="1" hangingPunct="1">
              <a:lnSpc>
                <a:spcPct val="80000"/>
              </a:lnSpc>
              <a:buFont typeface="Wingdings" panose="05000000000000000000" pitchFamily="2" charset="2"/>
              <a:buNone/>
            </a:pPr>
            <a:r>
              <a:rPr lang="en-US" altLang="zh-CN" sz="2400" dirty="0"/>
              <a:t>public </a:t>
            </a:r>
            <a:r>
              <a:rPr lang="en-US" altLang="zh-CN" sz="2400" dirty="0">
                <a:solidFill>
                  <a:srgbClr val="FF0000"/>
                </a:solidFill>
              </a:rPr>
              <a:t>interface</a:t>
            </a:r>
            <a:r>
              <a:rPr lang="en-US" altLang="zh-CN" sz="2400" dirty="0"/>
              <a:t> </a:t>
            </a:r>
            <a:r>
              <a:rPr lang="en-US" altLang="zh-CN" sz="2400" dirty="0" err="1">
                <a:solidFill>
                  <a:srgbClr val="FF0000"/>
                </a:solidFill>
              </a:rPr>
              <a:t>TTree</a:t>
            </a:r>
            <a:r>
              <a:rPr lang="en-US" altLang="zh-CN" sz="2400" dirty="0">
                <a:solidFill>
                  <a:srgbClr val="FF0000"/>
                </a:solidFill>
              </a:rPr>
              <a:t>&lt;T&gt;</a:t>
            </a:r>
            <a:r>
              <a:rPr lang="en-US" altLang="zh-CN" sz="2400" dirty="0"/>
              <a:t> {                   //</a:t>
            </a:r>
            <a:r>
              <a:rPr lang="zh-CN" altLang="en-US" sz="2400" dirty="0"/>
              <a:t>树接口</a:t>
            </a:r>
          </a:p>
          <a:p>
            <a:pPr eaLnBrk="1" hangingPunct="1">
              <a:lnSpc>
                <a:spcPct val="80000"/>
              </a:lnSpc>
              <a:buFont typeface="Wingdings" panose="05000000000000000000" pitchFamily="2" charset="2"/>
              <a:buNone/>
            </a:pPr>
            <a:r>
              <a:rPr lang="zh-CN" altLang="en-US" sz="2400" dirty="0"/>
              <a:t>    </a:t>
            </a:r>
            <a:r>
              <a:rPr lang="en-US" altLang="zh-CN" sz="2400" dirty="0" err="1"/>
              <a:t>boolean</a:t>
            </a:r>
            <a:r>
              <a:rPr lang="en-US" altLang="zh-CN" sz="2400" dirty="0"/>
              <a:t> </a:t>
            </a:r>
            <a:r>
              <a:rPr lang="en-US" altLang="zh-CN" sz="2400" dirty="0" err="1"/>
              <a:t>isEmpty</a:t>
            </a:r>
            <a:r>
              <a:rPr lang="en-US" altLang="zh-CN" sz="2400" dirty="0"/>
              <a:t>();                               //</a:t>
            </a:r>
            <a:r>
              <a:rPr lang="zh-CN" altLang="en-US" sz="2400" dirty="0"/>
              <a:t>判断是否空树</a:t>
            </a:r>
          </a:p>
          <a:p>
            <a:pPr eaLnBrk="1" hangingPunct="1">
              <a:lnSpc>
                <a:spcPct val="80000"/>
              </a:lnSpc>
              <a:buFont typeface="Wingdings" panose="05000000000000000000" pitchFamily="2" charset="2"/>
              <a:buNone/>
            </a:pPr>
            <a:r>
              <a:rPr lang="zh-CN" altLang="en-US" sz="2400" dirty="0"/>
              <a:t>    </a:t>
            </a:r>
            <a:r>
              <a:rPr lang="en-US" altLang="zh-CN" sz="2400" dirty="0"/>
              <a:t>T </a:t>
            </a:r>
            <a:r>
              <a:rPr lang="en-US" altLang="zh-CN" sz="2400" dirty="0" err="1"/>
              <a:t>getRoot</a:t>
            </a:r>
            <a:r>
              <a:rPr lang="en-US" altLang="zh-CN" sz="2400" dirty="0"/>
              <a:t>();                               	       //</a:t>
            </a:r>
            <a:r>
              <a:rPr lang="zh-CN" altLang="en-US" sz="2400" dirty="0"/>
              <a:t>返回根结点元素</a:t>
            </a:r>
          </a:p>
          <a:p>
            <a:pPr eaLnBrk="1" hangingPunct="1">
              <a:lnSpc>
                <a:spcPct val="80000"/>
              </a:lnSpc>
              <a:buFont typeface="Wingdings" panose="05000000000000000000" pitchFamily="2" charset="2"/>
              <a:buNone/>
            </a:pPr>
            <a:r>
              <a:rPr lang="zh-CN" altLang="en-US" sz="2400" dirty="0"/>
              <a:t>    </a:t>
            </a:r>
            <a:r>
              <a:rPr lang="en-US" altLang="zh-CN" sz="2400" dirty="0"/>
              <a:t>T </a:t>
            </a:r>
            <a:r>
              <a:rPr lang="en-US" altLang="zh-CN" sz="2400" dirty="0" err="1"/>
              <a:t>getParent</a:t>
            </a:r>
            <a:r>
              <a:rPr lang="en-US" altLang="zh-CN" sz="2400" dirty="0"/>
              <a:t>(T child);                          //</a:t>
            </a:r>
            <a:r>
              <a:rPr lang="zh-CN" altLang="en-US" sz="2400" dirty="0"/>
              <a:t>返回</a:t>
            </a:r>
            <a:r>
              <a:rPr lang="en-US" altLang="zh-CN" sz="2400" dirty="0"/>
              <a:t>child</a:t>
            </a:r>
            <a:r>
              <a:rPr lang="zh-CN" altLang="en-US" sz="2400" dirty="0"/>
              <a:t>的父母结点</a:t>
            </a:r>
          </a:p>
          <a:p>
            <a:pPr eaLnBrk="1" hangingPunct="1">
              <a:lnSpc>
                <a:spcPct val="80000"/>
              </a:lnSpc>
              <a:buFont typeface="Wingdings" panose="05000000000000000000" pitchFamily="2" charset="2"/>
              <a:buNone/>
            </a:pPr>
            <a:r>
              <a:rPr lang="zh-CN" altLang="en-US" sz="2400" dirty="0"/>
              <a:t>    </a:t>
            </a:r>
            <a:r>
              <a:rPr lang="en-US" altLang="zh-CN" sz="2400" dirty="0"/>
              <a:t>int </a:t>
            </a:r>
            <a:r>
              <a:rPr lang="en-US" altLang="zh-CN" sz="2400" dirty="0" err="1"/>
              <a:t>getChildCount</a:t>
            </a:r>
            <a:r>
              <a:rPr lang="en-US" altLang="zh-CN" sz="2400" dirty="0"/>
              <a:t>(T parent);            //</a:t>
            </a:r>
            <a:r>
              <a:rPr lang="zh-CN" altLang="en-US" sz="2400" dirty="0"/>
              <a:t>返回</a:t>
            </a:r>
            <a:r>
              <a:rPr lang="en-US" altLang="zh-CN" sz="2400" dirty="0" err="1"/>
              <a:t>paren</a:t>
            </a:r>
            <a:r>
              <a:rPr lang="zh-CN" altLang="en-US" sz="2400" dirty="0"/>
              <a:t>孩子结点数</a:t>
            </a:r>
          </a:p>
          <a:p>
            <a:pPr eaLnBrk="1" hangingPunct="1">
              <a:lnSpc>
                <a:spcPct val="80000"/>
              </a:lnSpc>
              <a:buFont typeface="Wingdings" panose="05000000000000000000" pitchFamily="2" charset="2"/>
              <a:buNone/>
            </a:pPr>
            <a:r>
              <a:rPr lang="zh-CN" altLang="en-US" sz="2400" dirty="0"/>
              <a:t>    </a:t>
            </a:r>
            <a:r>
              <a:rPr lang="en-US" altLang="zh-CN" sz="2400" dirty="0"/>
              <a:t>T </a:t>
            </a:r>
            <a:r>
              <a:rPr lang="en-US" altLang="zh-CN" sz="2400" dirty="0" err="1"/>
              <a:t>getFirstChild</a:t>
            </a:r>
            <a:r>
              <a:rPr lang="en-US" altLang="zh-CN" sz="2400" dirty="0"/>
              <a:t>(T parent);               //</a:t>
            </a:r>
            <a:r>
              <a:rPr lang="zh-CN" altLang="en-US" sz="2400" dirty="0"/>
              <a:t>返回</a:t>
            </a:r>
            <a:r>
              <a:rPr lang="en-US" altLang="zh-CN" sz="2400" dirty="0"/>
              <a:t>parent</a:t>
            </a:r>
            <a:r>
              <a:rPr lang="zh-CN" altLang="en-US" sz="2400" dirty="0"/>
              <a:t>的孩子结点</a:t>
            </a:r>
          </a:p>
          <a:p>
            <a:pPr eaLnBrk="1" hangingPunct="1">
              <a:lnSpc>
                <a:spcPct val="80000"/>
              </a:lnSpc>
              <a:buFont typeface="Wingdings" panose="05000000000000000000" pitchFamily="2" charset="2"/>
              <a:buNone/>
            </a:pPr>
            <a:r>
              <a:rPr lang="zh-CN" altLang="en-US" sz="2400" dirty="0"/>
              <a:t>    </a:t>
            </a:r>
            <a:r>
              <a:rPr lang="en-US" altLang="zh-CN" sz="2400" dirty="0"/>
              <a:t>T </a:t>
            </a:r>
            <a:r>
              <a:rPr lang="en-US" altLang="zh-CN" sz="2400" dirty="0" err="1"/>
              <a:t>getNextSibling</a:t>
            </a:r>
            <a:r>
              <a:rPr lang="en-US" altLang="zh-CN" sz="2400" dirty="0"/>
              <a:t>(T element);            //</a:t>
            </a:r>
            <a:r>
              <a:rPr lang="zh-CN" altLang="en-US" sz="2400" dirty="0"/>
              <a:t>返回下一个兄弟结点</a:t>
            </a:r>
          </a:p>
          <a:p>
            <a:pPr eaLnBrk="1" hangingPunct="1">
              <a:lnSpc>
                <a:spcPct val="80000"/>
              </a:lnSpc>
              <a:buFont typeface="Wingdings" panose="05000000000000000000" pitchFamily="2" charset="2"/>
              <a:buNone/>
            </a:pPr>
            <a:r>
              <a:rPr lang="zh-CN" altLang="en-US" sz="2400" dirty="0"/>
              <a:t>    </a:t>
            </a:r>
            <a:r>
              <a:rPr lang="en-US" altLang="zh-CN" sz="2400" dirty="0"/>
              <a:t>void traverse();                                   //</a:t>
            </a:r>
            <a:r>
              <a:rPr lang="zh-CN" altLang="en-US" sz="2400" dirty="0"/>
              <a:t>遍历树</a:t>
            </a:r>
          </a:p>
          <a:p>
            <a:pPr eaLnBrk="1" hangingPunct="1">
              <a:lnSpc>
                <a:spcPct val="80000"/>
              </a:lnSpc>
              <a:buFont typeface="Wingdings" panose="05000000000000000000" pitchFamily="2" charset="2"/>
              <a:buNone/>
            </a:pPr>
            <a:r>
              <a:rPr lang="zh-CN" altLang="en-US" sz="2400" dirty="0"/>
              <a:t>    </a:t>
            </a:r>
            <a:r>
              <a:rPr lang="en-US" altLang="zh-CN" sz="2400" dirty="0"/>
              <a:t>void insert (T parent, T element);     //</a:t>
            </a:r>
            <a:r>
              <a:rPr lang="zh-CN" altLang="en-US" sz="2400" dirty="0"/>
              <a:t>插入作为</a:t>
            </a:r>
            <a:r>
              <a:rPr lang="en-US" altLang="zh-CN" sz="2400" dirty="0"/>
              <a:t>parent</a:t>
            </a:r>
            <a:r>
              <a:rPr lang="zh-CN" altLang="en-US" sz="2400" dirty="0"/>
              <a:t>的孩子</a:t>
            </a:r>
          </a:p>
          <a:p>
            <a:pPr eaLnBrk="1" hangingPunct="1">
              <a:lnSpc>
                <a:spcPct val="80000"/>
              </a:lnSpc>
              <a:buFont typeface="Wingdings" panose="05000000000000000000" pitchFamily="2" charset="2"/>
              <a:buNone/>
            </a:pPr>
            <a:r>
              <a:rPr lang="zh-CN" altLang="en-US" sz="2400" dirty="0"/>
              <a:t>    </a:t>
            </a:r>
            <a:r>
              <a:rPr lang="en-US" altLang="zh-CN" sz="2400" dirty="0"/>
              <a:t>void remove(T parent);                  //</a:t>
            </a:r>
            <a:r>
              <a:rPr lang="zh-CN" altLang="en-US" sz="2400" dirty="0"/>
              <a:t>删除以</a:t>
            </a:r>
            <a:r>
              <a:rPr lang="en-US" altLang="zh-CN" sz="2400" dirty="0"/>
              <a:t>parent</a:t>
            </a:r>
            <a:r>
              <a:rPr lang="zh-CN" altLang="en-US" sz="2400" dirty="0"/>
              <a:t>为根的子树</a:t>
            </a:r>
          </a:p>
          <a:p>
            <a:pPr eaLnBrk="1" hangingPunct="1">
              <a:lnSpc>
                <a:spcPct val="80000"/>
              </a:lnSpc>
              <a:buFont typeface="Wingdings" panose="05000000000000000000" pitchFamily="2" charset="2"/>
              <a:buNone/>
            </a:pPr>
            <a:r>
              <a:rPr lang="zh-CN" altLang="en-US" sz="2400" dirty="0"/>
              <a:t>    </a:t>
            </a:r>
            <a:r>
              <a:rPr lang="en-US" altLang="zh-CN" sz="2400" dirty="0"/>
              <a:t>void clear();                                     //</a:t>
            </a:r>
            <a:r>
              <a:rPr lang="zh-CN" altLang="en-US" sz="2400" dirty="0"/>
              <a:t>清空</a:t>
            </a:r>
          </a:p>
          <a:p>
            <a:pPr eaLnBrk="1" hangingPunct="1">
              <a:lnSpc>
                <a:spcPct val="80000"/>
              </a:lnSpc>
              <a:buFont typeface="Wingdings" panose="05000000000000000000" pitchFamily="2" charset="2"/>
              <a:buNone/>
            </a:pPr>
            <a:r>
              <a:rPr lang="en-US" altLang="zh-CN" sz="2400" dirty="0"/>
              <a:t>}</a:t>
            </a:r>
            <a:endParaRPr lang="zh-CN" altLang="en-US" sz="2400" dirty="0"/>
          </a:p>
        </p:txBody>
      </p:sp>
      <p:sp>
        <p:nvSpPr>
          <p:cNvPr id="2" name="灯片编号占位符 1">
            <a:extLst>
              <a:ext uri="{FF2B5EF4-FFF2-40B4-BE49-F238E27FC236}">
                <a16:creationId xmlns:a16="http://schemas.microsoft.com/office/drawing/2014/main" id="{55E7DB49-5042-4CC0-9D33-8AB3A79C1D50}"/>
              </a:ext>
            </a:extLst>
          </p:cNvPr>
          <p:cNvSpPr>
            <a:spLocks noGrp="1"/>
          </p:cNvSpPr>
          <p:nvPr>
            <p:ph type="sldNum" sz="quarter" idx="12"/>
          </p:nvPr>
        </p:nvSpPr>
        <p:spPr/>
        <p:txBody>
          <a:bodyPr/>
          <a:lstStyle/>
          <a:p>
            <a:fld id="{43395A8B-0B77-4D91-93A1-E00555122DC8}" type="slidenum">
              <a:rPr lang="zh-CN" altLang="en-US" smtClean="0"/>
              <a:pPr/>
              <a:t>18</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E07B6120-1828-4A13-BA73-4ABC26562A86}"/>
              </a:ext>
            </a:extLst>
          </p:cNvPr>
          <p:cNvSpPr>
            <a:spLocks noGrp="1" noChangeArrowheads="1"/>
          </p:cNvSpPr>
          <p:nvPr>
            <p:ph type="title"/>
          </p:nvPr>
        </p:nvSpPr>
        <p:spPr/>
        <p:txBody>
          <a:bodyPr/>
          <a:lstStyle/>
          <a:p>
            <a:pPr eaLnBrk="1" hangingPunct="1"/>
            <a:r>
              <a:rPr lang="en-US" altLang="zh-CN" sz="4000"/>
              <a:t>6.2   </a:t>
            </a:r>
            <a:r>
              <a:rPr lang="zh-CN" altLang="en-US" sz="4000"/>
              <a:t>二叉树及其抽象数据类型</a:t>
            </a:r>
          </a:p>
        </p:txBody>
      </p:sp>
      <p:sp>
        <p:nvSpPr>
          <p:cNvPr id="24579" name="Rectangle 3">
            <a:extLst>
              <a:ext uri="{FF2B5EF4-FFF2-40B4-BE49-F238E27FC236}">
                <a16:creationId xmlns:a16="http://schemas.microsoft.com/office/drawing/2014/main" id="{D4B20BFB-8D07-4F90-8FA0-81960334EA43}"/>
              </a:ext>
            </a:extLst>
          </p:cNvPr>
          <p:cNvSpPr>
            <a:spLocks noGrp="1" noChangeArrowheads="1"/>
          </p:cNvSpPr>
          <p:nvPr>
            <p:ph type="body" idx="1"/>
          </p:nvPr>
        </p:nvSpPr>
        <p:spPr>
          <a:xfrm>
            <a:off x="857250" y="1989138"/>
            <a:ext cx="8102600" cy="4114800"/>
          </a:xfrm>
        </p:spPr>
        <p:txBody>
          <a:bodyPr/>
          <a:lstStyle/>
          <a:p>
            <a:pPr marL="0" indent="539750" eaLnBrk="1" hangingPunct="1">
              <a:buFont typeface="Wingdings" panose="05000000000000000000" pitchFamily="2" charset="2"/>
              <a:buNone/>
            </a:pPr>
            <a:r>
              <a:rPr lang="zh-CN" altLang="en-US" dirty="0"/>
              <a:t>树的种类很多，我们先从简单的入手，首先学习二叉树。</a:t>
            </a:r>
            <a:endParaRPr lang="en-US" altLang="zh-CN" dirty="0"/>
          </a:p>
          <a:p>
            <a:pPr marL="0" indent="539750" eaLnBrk="1" hangingPunct="1">
              <a:buFont typeface="Wingdings" panose="05000000000000000000" pitchFamily="2" charset="2"/>
              <a:buNone/>
            </a:pPr>
            <a:r>
              <a:rPr lang="zh-CN" altLang="en-US" dirty="0"/>
              <a:t>二叉树是树的一个重要类型，许多实际问题抽象出来的数据结构往往是二叉树的形式，一般的树也可转换为二叉树，而且二叉树的存储结构及其操作都较为简单，因此二叉树显得特别重要。</a:t>
            </a:r>
          </a:p>
        </p:txBody>
      </p:sp>
      <p:sp>
        <p:nvSpPr>
          <p:cNvPr id="2" name="灯片编号占位符 1">
            <a:extLst>
              <a:ext uri="{FF2B5EF4-FFF2-40B4-BE49-F238E27FC236}">
                <a16:creationId xmlns:a16="http://schemas.microsoft.com/office/drawing/2014/main" id="{5DD6E058-9DBE-49CA-817E-D1009751538C}"/>
              </a:ext>
            </a:extLst>
          </p:cNvPr>
          <p:cNvSpPr>
            <a:spLocks noGrp="1"/>
          </p:cNvSpPr>
          <p:nvPr>
            <p:ph type="sldNum" sz="quarter" idx="12"/>
          </p:nvPr>
        </p:nvSpPr>
        <p:spPr/>
        <p:txBody>
          <a:bodyPr/>
          <a:lstStyle/>
          <a:p>
            <a:fld id="{43395A8B-0B77-4D91-93A1-E00555122DC8}" type="slidenum">
              <a:rPr lang="zh-CN" altLang="en-US" smtClean="0"/>
              <a:pPr/>
              <a:t>19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blinds(horizontal)">
                                      <p:cBhvr>
                                        <p:cTn id="7" dur="500"/>
                                        <p:tgtEl>
                                          <p:spTgt spid="24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blinds(horizontal)">
                                      <p:cBhvr>
                                        <p:cTn id="12" dur="500"/>
                                        <p:tgtEl>
                                          <p:spTgt spid="245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71704AE2-7B97-4AF0-A8A5-61C8897F7B6D}"/>
              </a:ext>
            </a:extLst>
          </p:cNvPr>
          <p:cNvSpPr>
            <a:spLocks noGrp="1" noChangeArrowheads="1"/>
          </p:cNvSpPr>
          <p:nvPr>
            <p:ph type="title"/>
          </p:nvPr>
        </p:nvSpPr>
        <p:spPr/>
        <p:txBody>
          <a:bodyPr/>
          <a:lstStyle/>
          <a:p>
            <a:pPr eaLnBrk="1" hangingPunct="1"/>
            <a:r>
              <a:rPr lang="en-US" altLang="zh-CN" sz="4000"/>
              <a:t>6.1   </a:t>
            </a:r>
            <a:r>
              <a:rPr lang="zh-CN" altLang="en-US" sz="4000"/>
              <a:t>树及其抽象数据类型</a:t>
            </a:r>
          </a:p>
        </p:txBody>
      </p:sp>
      <p:sp>
        <p:nvSpPr>
          <p:cNvPr id="7172" name="Rectangle 3">
            <a:extLst>
              <a:ext uri="{FF2B5EF4-FFF2-40B4-BE49-F238E27FC236}">
                <a16:creationId xmlns:a16="http://schemas.microsoft.com/office/drawing/2014/main" id="{CAF471D6-639E-43B0-97DE-44FFA826D5A4}"/>
              </a:ext>
            </a:extLst>
          </p:cNvPr>
          <p:cNvSpPr>
            <a:spLocks noGrp="1" noChangeArrowheads="1"/>
          </p:cNvSpPr>
          <p:nvPr>
            <p:ph type="body" idx="1"/>
          </p:nvPr>
        </p:nvSpPr>
        <p:spPr>
          <a:xfrm>
            <a:off x="714375" y="1857375"/>
            <a:ext cx="4429125" cy="4786313"/>
          </a:xfrm>
        </p:spPr>
        <p:txBody>
          <a:bodyPr/>
          <a:lstStyle/>
          <a:p>
            <a:pPr marL="269875" indent="-269875" eaLnBrk="1" hangingPunct="1">
              <a:buFont typeface="Arial" panose="020B0604020202020204" pitchFamily="34" charset="0"/>
              <a:buChar char="•"/>
            </a:pPr>
            <a:r>
              <a:rPr lang="zh-CN" altLang="en-US"/>
              <a:t> 树形结构中结点之间有分支关系，又具有层次关系，它非常类似于自然界中的树。</a:t>
            </a:r>
            <a:endParaRPr lang="en-US" altLang="zh-CN"/>
          </a:p>
          <a:p>
            <a:pPr marL="269875" indent="-269875" eaLnBrk="1" hangingPunct="1">
              <a:buFont typeface="Arial" panose="020B0604020202020204" pitchFamily="34" charset="0"/>
              <a:buChar char="•"/>
            </a:pPr>
            <a:r>
              <a:rPr lang="zh-CN" altLang="en-US"/>
              <a:t>树形结构在现实世界中广泛存在，例如家谱、各单位的行政组织机构等都可用树来表示。</a:t>
            </a:r>
            <a:endParaRPr lang="en-US" altLang="zh-CN"/>
          </a:p>
        </p:txBody>
      </p:sp>
      <p:pic>
        <p:nvPicPr>
          <p:cNvPr id="2" name="Picture 4">
            <a:extLst>
              <a:ext uri="{FF2B5EF4-FFF2-40B4-BE49-F238E27FC236}">
                <a16:creationId xmlns:a16="http://schemas.microsoft.com/office/drawing/2014/main" id="{F8F5EF3F-9E87-47AD-9CEA-D4D8D30E4A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0" y="1857375"/>
            <a:ext cx="3886200"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5">
            <a:extLst>
              <a:ext uri="{FF2B5EF4-FFF2-40B4-BE49-F238E27FC236}">
                <a16:creationId xmlns:a16="http://schemas.microsoft.com/office/drawing/2014/main" id="{1E9027B4-9840-4A6C-99D8-7F0A7BAC94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7625" y="3567113"/>
            <a:ext cx="6556375" cy="329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a:extLst>
              <a:ext uri="{FF2B5EF4-FFF2-40B4-BE49-F238E27FC236}">
                <a16:creationId xmlns:a16="http://schemas.microsoft.com/office/drawing/2014/main" id="{B8A0EFBC-BA2B-4E3D-A0A3-7E568DE6ADD3}"/>
              </a:ext>
            </a:extLst>
          </p:cNvPr>
          <p:cNvSpPr>
            <a:spLocks noGrp="1"/>
          </p:cNvSpPr>
          <p:nvPr>
            <p:ph type="sldNum" sz="quarter" idx="12"/>
          </p:nvPr>
        </p:nvSpPr>
        <p:spPr/>
        <p:txBody>
          <a:bodyPr/>
          <a:lstStyle/>
          <a:p>
            <a:fld id="{43395A8B-0B77-4D91-93A1-E00555122DC8}" type="slidenum">
              <a:rPr lang="zh-CN" altLang="en-US" smtClean="0"/>
              <a:pPr/>
              <a:t>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animEffect transition="in" filter="blinds(horizontal)">
                                      <p:cBhvr>
                                        <p:cTn id="7" dur="500"/>
                                        <p:tgtEl>
                                          <p:spTgt spid="717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2">
                                            <p:txEl>
                                              <p:pRg st="1" end="1"/>
                                            </p:txEl>
                                          </p:spTgt>
                                        </p:tgtEl>
                                        <p:attrNameLst>
                                          <p:attrName>style.visibility</p:attrName>
                                        </p:attrNameLst>
                                      </p:cBhvr>
                                      <p:to>
                                        <p:strVal val="visible"/>
                                      </p:to>
                                    </p:set>
                                    <p:animEffect transition="in" filter="blinds(horizontal)">
                                      <p:cBhvr>
                                        <p:cTn id="12" dur="500"/>
                                        <p:tgtEl>
                                          <p:spTgt spid="717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7173"/>
                                        </p:tgtEl>
                                        <p:attrNameLst>
                                          <p:attrName>style.visibility</p:attrName>
                                        </p:attrNameLst>
                                      </p:cBhvr>
                                      <p:to>
                                        <p:strVal val="visible"/>
                                      </p:to>
                                    </p:set>
                                    <p:animEffect transition="in" filter="box(in)">
                                      <p:cBhvr>
                                        <p:cTn id="22" dur="5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D2C8C509-8B15-4375-9CBA-72D1299E8091}"/>
              </a:ext>
            </a:extLst>
          </p:cNvPr>
          <p:cNvSpPr>
            <a:spLocks noGrp="1" noChangeArrowheads="1"/>
          </p:cNvSpPr>
          <p:nvPr>
            <p:ph type="title"/>
          </p:nvPr>
        </p:nvSpPr>
        <p:spPr>
          <a:xfrm>
            <a:off x="1143000" y="785813"/>
            <a:ext cx="7793038" cy="839787"/>
          </a:xfrm>
        </p:spPr>
        <p:txBody>
          <a:bodyPr/>
          <a:lstStyle/>
          <a:p>
            <a:pPr eaLnBrk="1" hangingPunct="1"/>
            <a:r>
              <a:rPr lang="en-US" altLang="zh-CN" sz="4000"/>
              <a:t>6.2.1   </a:t>
            </a:r>
            <a:r>
              <a:rPr lang="zh-CN" altLang="en-US" sz="4000"/>
              <a:t>二叉树定义</a:t>
            </a:r>
          </a:p>
        </p:txBody>
      </p:sp>
      <p:sp>
        <p:nvSpPr>
          <p:cNvPr id="25603" name="Rectangle 3">
            <a:extLst>
              <a:ext uri="{FF2B5EF4-FFF2-40B4-BE49-F238E27FC236}">
                <a16:creationId xmlns:a16="http://schemas.microsoft.com/office/drawing/2014/main" id="{767B8F39-B7BE-43F2-839C-4C929A4D991E}"/>
              </a:ext>
            </a:extLst>
          </p:cNvPr>
          <p:cNvSpPr>
            <a:spLocks noGrp="1" noChangeArrowheads="1"/>
          </p:cNvSpPr>
          <p:nvPr>
            <p:ph type="body" idx="1"/>
          </p:nvPr>
        </p:nvSpPr>
        <p:spPr>
          <a:xfrm>
            <a:off x="142875" y="1928813"/>
            <a:ext cx="8858250" cy="2582862"/>
          </a:xfrm>
        </p:spPr>
        <p:txBody>
          <a:bodyPr/>
          <a:lstStyle/>
          <a:p>
            <a:pPr eaLnBrk="1" hangingPunct="1">
              <a:lnSpc>
                <a:spcPct val="90000"/>
              </a:lnSpc>
              <a:buFont typeface="Wingdings" panose="05000000000000000000" pitchFamily="2" charset="2"/>
              <a:buNone/>
            </a:pPr>
            <a:r>
              <a:rPr lang="zh-CN" altLang="en-US"/>
              <a:t>二叉树</a:t>
            </a:r>
            <a:r>
              <a:rPr lang="en-US" altLang="zh-CN"/>
              <a:t>(binary tree)</a:t>
            </a:r>
            <a:r>
              <a:rPr lang="zh-CN" altLang="en-US"/>
              <a:t>是</a:t>
            </a:r>
            <a:r>
              <a:rPr lang="en-US" altLang="zh-CN"/>
              <a:t>n (n ≥ 0) </a:t>
            </a:r>
            <a:r>
              <a:rPr lang="zh-CN" altLang="en-US"/>
              <a:t>个结点的有限集合，</a:t>
            </a:r>
            <a:endParaRPr lang="en-US" altLang="zh-CN"/>
          </a:p>
          <a:p>
            <a:pPr eaLnBrk="1" hangingPunct="1">
              <a:lnSpc>
                <a:spcPct val="90000"/>
              </a:lnSpc>
              <a:buFont typeface="Arial" panose="020B0604020202020204" pitchFamily="34" charset="0"/>
              <a:buChar char="•"/>
            </a:pPr>
            <a:r>
              <a:rPr lang="en-US" altLang="zh-CN"/>
              <a:t>n = 0</a:t>
            </a:r>
            <a:r>
              <a:rPr lang="zh-CN" altLang="en-US"/>
              <a:t>时为空集，称为空二叉树；</a:t>
            </a:r>
            <a:endParaRPr lang="en-US" altLang="zh-CN"/>
          </a:p>
          <a:p>
            <a:pPr eaLnBrk="1" hangingPunct="1">
              <a:lnSpc>
                <a:spcPct val="90000"/>
              </a:lnSpc>
              <a:buFont typeface="Arial" panose="020B0604020202020204" pitchFamily="34" charset="0"/>
              <a:buChar char="•"/>
            </a:pPr>
            <a:r>
              <a:rPr lang="en-US" altLang="zh-CN"/>
              <a:t>n≠0</a:t>
            </a:r>
            <a:r>
              <a:rPr lang="zh-CN" altLang="en-US"/>
              <a:t>时，二叉树由一个根结点及两棵互不相交、分别称为左子树和右子树的二叉树组成。</a:t>
            </a:r>
          </a:p>
        </p:txBody>
      </p:sp>
      <p:pic>
        <p:nvPicPr>
          <p:cNvPr id="13317" name="Picture 4" descr="6D4">
            <a:extLst>
              <a:ext uri="{FF2B5EF4-FFF2-40B4-BE49-F238E27FC236}">
                <a16:creationId xmlns:a16="http://schemas.microsoft.com/office/drawing/2014/main" id="{5A9905FB-8E77-4658-AF59-3F268010F0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4437063"/>
            <a:ext cx="8820150" cy="202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6">
            <a:extLst>
              <a:ext uri="{FF2B5EF4-FFF2-40B4-BE49-F238E27FC236}">
                <a16:creationId xmlns:a16="http://schemas.microsoft.com/office/drawing/2014/main" id="{A5F31E9C-AECA-4B94-8D68-8443508C3C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5" y="4500563"/>
            <a:ext cx="8572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B19B15A9-3907-433C-8B61-B831B7567DC8}"/>
              </a:ext>
            </a:extLst>
          </p:cNvPr>
          <p:cNvSpPr>
            <a:spLocks noGrp="1"/>
          </p:cNvSpPr>
          <p:nvPr>
            <p:ph type="sldNum" sz="quarter" idx="12"/>
          </p:nvPr>
        </p:nvSpPr>
        <p:spPr/>
        <p:txBody>
          <a:bodyPr/>
          <a:lstStyle/>
          <a:p>
            <a:fld id="{43395A8B-0B77-4D91-93A1-E00555122DC8}" type="slidenum">
              <a:rPr lang="zh-CN" altLang="en-US" smtClean="0"/>
              <a:pPr/>
              <a:t>20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blinds(horizontal)">
                                      <p:cBhvr>
                                        <p:cTn id="7" dur="500"/>
                                        <p:tgtEl>
                                          <p:spTgt spid="25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blinds(horizontal)">
                                      <p:cBhvr>
                                        <p:cTn id="12" dur="500"/>
                                        <p:tgtEl>
                                          <p:spTgt spid="256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318"/>
                                        </p:tgtEl>
                                        <p:attrNameLst>
                                          <p:attrName>style.visibility</p:attrName>
                                        </p:attrNameLst>
                                      </p:cBhvr>
                                      <p:to>
                                        <p:strVal val="visible"/>
                                      </p:to>
                                    </p:set>
                                    <p:animEffect transition="in" filter="blinds(horizontal)">
                                      <p:cBhvr>
                                        <p:cTn id="17" dur="500"/>
                                        <p:tgtEl>
                                          <p:spTgt spid="133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603">
                                            <p:txEl>
                                              <p:pRg st="2" end="2"/>
                                            </p:txEl>
                                          </p:spTgt>
                                        </p:tgtEl>
                                        <p:attrNameLst>
                                          <p:attrName>style.visibility</p:attrName>
                                        </p:attrNameLst>
                                      </p:cBhvr>
                                      <p:to>
                                        <p:strVal val="visible"/>
                                      </p:to>
                                    </p:set>
                                    <p:animEffect transition="in" filter="blinds(horizontal)">
                                      <p:cBhvr>
                                        <p:cTn id="22" dur="500"/>
                                        <p:tgtEl>
                                          <p:spTgt spid="2560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3317"/>
                                        </p:tgtEl>
                                        <p:attrNameLst>
                                          <p:attrName>style.visibility</p:attrName>
                                        </p:attrNameLst>
                                      </p:cBhvr>
                                      <p:to>
                                        <p:strVal val="visible"/>
                                      </p:to>
                                    </p:set>
                                    <p:animEffect transition="in" filter="blinds(horizontal)">
                                      <p:cBhvr>
                                        <p:cTn id="27" dur="500"/>
                                        <p:tgtEl>
                                          <p:spTgt spid="13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2955B40C-E429-42CC-BC79-FA8E4015F276}"/>
              </a:ext>
            </a:extLst>
          </p:cNvPr>
          <p:cNvSpPr>
            <a:spLocks noGrp="1"/>
          </p:cNvSpPr>
          <p:nvPr>
            <p:ph type="title"/>
          </p:nvPr>
        </p:nvSpPr>
        <p:spPr/>
        <p:txBody>
          <a:bodyPr/>
          <a:lstStyle/>
          <a:p>
            <a:r>
              <a:rPr lang="en-US" altLang="zh-CN"/>
              <a:t>6.2.1   </a:t>
            </a:r>
            <a:r>
              <a:rPr lang="zh-CN" altLang="en-US"/>
              <a:t>二叉树定义</a:t>
            </a:r>
          </a:p>
        </p:txBody>
      </p:sp>
      <p:sp>
        <p:nvSpPr>
          <p:cNvPr id="3" name="内容占位符 2">
            <a:extLst>
              <a:ext uri="{FF2B5EF4-FFF2-40B4-BE49-F238E27FC236}">
                <a16:creationId xmlns:a16="http://schemas.microsoft.com/office/drawing/2014/main" id="{D1570A7D-AE24-4D95-AD41-2AEF70BB2A31}"/>
              </a:ext>
            </a:extLst>
          </p:cNvPr>
          <p:cNvSpPr>
            <a:spLocks noGrp="1"/>
          </p:cNvSpPr>
          <p:nvPr>
            <p:ph idx="1"/>
          </p:nvPr>
        </p:nvSpPr>
        <p:spPr>
          <a:xfrm>
            <a:off x="785814" y="1989138"/>
            <a:ext cx="8139112" cy="4114800"/>
          </a:xfrm>
        </p:spPr>
        <p:txBody>
          <a:bodyPr/>
          <a:lstStyle/>
          <a:p>
            <a:pPr marL="0" indent="0">
              <a:buFont typeface="Wingdings" panose="05000000000000000000" pitchFamily="2" charset="2"/>
              <a:buNone/>
              <a:defRPr/>
            </a:pPr>
            <a:r>
              <a:rPr lang="zh-CN" altLang="en-US" dirty="0"/>
              <a:t>二叉树和树在概念上：</a:t>
            </a:r>
            <a:endParaRPr lang="en-US" altLang="zh-CN" dirty="0"/>
          </a:p>
          <a:p>
            <a:pPr marL="0" indent="623888">
              <a:buFont typeface="Arial" pitchFamily="34" charset="0"/>
              <a:buChar char="•"/>
              <a:defRPr/>
            </a:pPr>
            <a:r>
              <a:rPr lang="zh-CN" altLang="en-US" dirty="0">
                <a:solidFill>
                  <a:srgbClr val="003399"/>
                </a:solidFill>
              </a:rPr>
              <a:t>相同的是</a:t>
            </a:r>
            <a:r>
              <a:rPr lang="zh-CN" altLang="en-US" dirty="0"/>
              <a:t>都有一个且仅有一个根结点，根结点无前驱结点，叶子结点无后继结点。</a:t>
            </a:r>
            <a:endParaRPr lang="en-US" altLang="zh-CN" dirty="0"/>
          </a:p>
          <a:p>
            <a:pPr marL="0" indent="623888">
              <a:buFont typeface="Arial" pitchFamily="34" charset="0"/>
              <a:buChar char="•"/>
              <a:defRPr/>
            </a:pPr>
            <a:r>
              <a:rPr lang="zh-CN" altLang="en-US" dirty="0">
                <a:solidFill>
                  <a:srgbClr val="003399"/>
                </a:solidFill>
              </a:rPr>
              <a:t>不相同的是</a:t>
            </a:r>
            <a:r>
              <a:rPr lang="zh-CN" altLang="en-US" dirty="0"/>
              <a:t>二叉树中每个结点的度小于等于</a:t>
            </a:r>
            <a:r>
              <a:rPr lang="en-US" altLang="zh-CN" dirty="0"/>
              <a:t>2</a:t>
            </a:r>
            <a:r>
              <a:rPr lang="zh-CN" altLang="en-US" dirty="0"/>
              <a:t>，而且二叉树的子树</a:t>
            </a:r>
            <a:r>
              <a:rPr lang="zh-CN" altLang="en-US" dirty="0">
                <a:solidFill>
                  <a:srgbClr val="FF0000"/>
                </a:solidFill>
              </a:rPr>
              <a:t>有左右子树之分</a:t>
            </a:r>
            <a:r>
              <a:rPr lang="zh-CN" altLang="en-US" dirty="0"/>
              <a:t>。</a:t>
            </a:r>
            <a:endParaRPr lang="en-US" altLang="zh-CN" dirty="0"/>
          </a:p>
          <a:p>
            <a:pPr marL="0" indent="0">
              <a:buFont typeface="Wingdings" panose="05000000000000000000" pitchFamily="2" charset="2"/>
              <a:buNone/>
              <a:defRPr/>
            </a:pPr>
            <a:r>
              <a:rPr lang="zh-CN" altLang="en-US" dirty="0"/>
              <a:t>因此，              和                是不同的两棵二叉树。</a:t>
            </a:r>
            <a:endParaRPr lang="en-US" altLang="zh-CN" dirty="0"/>
          </a:p>
        </p:txBody>
      </p:sp>
      <p:pic>
        <p:nvPicPr>
          <p:cNvPr id="71682" name="Picture 2">
            <a:extLst>
              <a:ext uri="{FF2B5EF4-FFF2-40B4-BE49-F238E27FC236}">
                <a16:creationId xmlns:a16="http://schemas.microsoft.com/office/drawing/2014/main" id="{60E15F64-4723-4B6A-9A30-627BA9314A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0" y="4786313"/>
            <a:ext cx="1057275"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3" name="Picture 3">
            <a:extLst>
              <a:ext uri="{FF2B5EF4-FFF2-40B4-BE49-F238E27FC236}">
                <a16:creationId xmlns:a16="http://schemas.microsoft.com/office/drawing/2014/main" id="{D8A67010-F2FD-493F-8F38-2B5EEC10E2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3375" y="4857750"/>
            <a:ext cx="118110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2C598E1F-83FD-48AE-BCE9-5151265BE240}"/>
              </a:ext>
            </a:extLst>
          </p:cNvPr>
          <p:cNvSpPr>
            <a:spLocks noGrp="1"/>
          </p:cNvSpPr>
          <p:nvPr>
            <p:ph type="sldNum" sz="quarter" idx="12"/>
          </p:nvPr>
        </p:nvSpPr>
        <p:spPr/>
        <p:txBody>
          <a:bodyPr/>
          <a:lstStyle/>
          <a:p>
            <a:fld id="{43395A8B-0B77-4D91-93A1-E00555122DC8}" type="slidenum">
              <a:rPr lang="zh-CN" altLang="en-US" smtClean="0"/>
              <a:pPr/>
              <a:t>21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71682"/>
                                        </p:tgtEl>
                                        <p:attrNameLst>
                                          <p:attrName>style.visibility</p:attrName>
                                        </p:attrNameLst>
                                      </p:cBhvr>
                                      <p:to>
                                        <p:strVal val="visible"/>
                                      </p:to>
                                    </p:set>
                                    <p:animEffect transition="in" filter="box(in)">
                                      <p:cBhvr>
                                        <p:cTn id="27" dur="500"/>
                                        <p:tgtEl>
                                          <p:spTgt spid="71682"/>
                                        </p:tgtEl>
                                      </p:cBhvr>
                                    </p:animEffect>
                                  </p:childTnLst>
                                </p:cTn>
                              </p:par>
                              <p:par>
                                <p:cTn id="28" presetID="4" presetClass="entr" presetSubtype="16" fill="hold" nodeType="withEffect">
                                  <p:stCondLst>
                                    <p:cond delay="0"/>
                                  </p:stCondLst>
                                  <p:childTnLst>
                                    <p:set>
                                      <p:cBhvr>
                                        <p:cTn id="29" dur="1" fill="hold">
                                          <p:stCondLst>
                                            <p:cond delay="0"/>
                                          </p:stCondLst>
                                        </p:cTn>
                                        <p:tgtEl>
                                          <p:spTgt spid="71683"/>
                                        </p:tgtEl>
                                        <p:attrNameLst>
                                          <p:attrName>style.visibility</p:attrName>
                                        </p:attrNameLst>
                                      </p:cBhvr>
                                      <p:to>
                                        <p:strVal val="visible"/>
                                      </p:to>
                                    </p:set>
                                    <p:animEffect transition="in" filter="box(in)">
                                      <p:cBhvr>
                                        <p:cTn id="30" dur="500"/>
                                        <p:tgtEl>
                                          <p:spTgt spid="71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0CFE6D40-D0E4-4BE6-AE94-D3FCB0836C64}"/>
              </a:ext>
            </a:extLst>
          </p:cNvPr>
          <p:cNvSpPr>
            <a:spLocks noGrp="1" noChangeArrowheads="1"/>
          </p:cNvSpPr>
          <p:nvPr>
            <p:ph type="title"/>
          </p:nvPr>
        </p:nvSpPr>
        <p:spPr/>
        <p:txBody>
          <a:bodyPr/>
          <a:lstStyle/>
          <a:p>
            <a:pPr eaLnBrk="1" hangingPunct="1"/>
            <a:r>
              <a:rPr lang="en-US" altLang="zh-CN" sz="4000"/>
              <a:t>6.2.2   </a:t>
            </a:r>
            <a:r>
              <a:rPr lang="zh-CN" altLang="en-US" sz="4000"/>
              <a:t>二叉树性质</a:t>
            </a:r>
          </a:p>
        </p:txBody>
      </p:sp>
      <p:sp>
        <p:nvSpPr>
          <p:cNvPr id="27651" name="Rectangle 3">
            <a:extLst>
              <a:ext uri="{FF2B5EF4-FFF2-40B4-BE49-F238E27FC236}">
                <a16:creationId xmlns:a16="http://schemas.microsoft.com/office/drawing/2014/main" id="{91F3D6E9-5250-4CC0-A8EF-E1433999350B}"/>
              </a:ext>
            </a:extLst>
          </p:cNvPr>
          <p:cNvSpPr>
            <a:spLocks noGrp="1" noChangeArrowheads="1"/>
          </p:cNvSpPr>
          <p:nvPr>
            <p:ph type="body" idx="1"/>
          </p:nvPr>
        </p:nvSpPr>
        <p:spPr>
          <a:xfrm>
            <a:off x="142875" y="1989138"/>
            <a:ext cx="9001125" cy="4114800"/>
          </a:xfrm>
        </p:spPr>
        <p:txBody>
          <a:bodyPr/>
          <a:lstStyle/>
          <a:p>
            <a:pPr marL="0" indent="0" eaLnBrk="1" hangingPunct="1">
              <a:buFont typeface="Wingdings" panose="05000000000000000000" pitchFamily="2" charset="2"/>
              <a:buNone/>
              <a:defRPr/>
            </a:pPr>
            <a:r>
              <a:rPr lang="zh-CN" altLang="en-US" sz="2800" dirty="0">
                <a:solidFill>
                  <a:srgbClr val="FF0000"/>
                </a:solidFill>
              </a:rPr>
              <a:t>性质</a:t>
            </a:r>
            <a:r>
              <a:rPr lang="en-US" altLang="zh-CN" sz="2800" dirty="0">
                <a:solidFill>
                  <a:srgbClr val="FF0000"/>
                </a:solidFill>
              </a:rPr>
              <a:t>1</a:t>
            </a:r>
            <a:r>
              <a:rPr lang="zh-CN" altLang="en-US" sz="2800" dirty="0">
                <a:solidFill>
                  <a:srgbClr val="FF0000"/>
                </a:solidFill>
              </a:rPr>
              <a:t>：</a:t>
            </a:r>
            <a:r>
              <a:rPr lang="zh-CN" altLang="en-US" sz="2800" dirty="0"/>
              <a:t>若根结点的层次为</a:t>
            </a:r>
            <a:r>
              <a:rPr lang="en-US" altLang="zh-CN" sz="2800" dirty="0"/>
              <a:t>1</a:t>
            </a:r>
            <a:r>
              <a:rPr lang="zh-CN" altLang="en-US" sz="2800" dirty="0"/>
              <a:t>，则二叉树</a:t>
            </a:r>
            <a:r>
              <a:rPr lang="zh-CN" altLang="en-US" sz="2800" dirty="0">
                <a:solidFill>
                  <a:srgbClr val="FF0000"/>
                </a:solidFill>
              </a:rPr>
              <a:t>第</a:t>
            </a:r>
            <a:r>
              <a:rPr lang="en-US" altLang="zh-CN" sz="2800" i="1" dirty="0" err="1">
                <a:solidFill>
                  <a:srgbClr val="FF0000"/>
                </a:solidFill>
              </a:rPr>
              <a:t>i</a:t>
            </a:r>
            <a:r>
              <a:rPr lang="zh-CN" altLang="en-US" sz="2800" dirty="0">
                <a:solidFill>
                  <a:srgbClr val="FF0000"/>
                </a:solidFill>
              </a:rPr>
              <a:t>层最多有</a:t>
            </a:r>
            <a:endParaRPr lang="en-US" altLang="zh-CN" sz="2800" dirty="0">
              <a:solidFill>
                <a:srgbClr val="FF0000"/>
              </a:solidFill>
            </a:endParaRPr>
          </a:p>
          <a:p>
            <a:pPr marL="0" indent="0" eaLnBrk="1" hangingPunct="1">
              <a:buFont typeface="Wingdings" panose="05000000000000000000" pitchFamily="2" charset="2"/>
              <a:buNone/>
              <a:defRPr/>
            </a:pPr>
            <a:r>
              <a:rPr lang="zh-CN" altLang="en-US" sz="2800" dirty="0">
                <a:solidFill>
                  <a:srgbClr val="FF0000"/>
                </a:solidFill>
              </a:rPr>
              <a:t>（</a:t>
            </a:r>
            <a:r>
              <a:rPr lang="en-US" altLang="zh-CN" sz="2800" i="1" dirty="0">
                <a:solidFill>
                  <a:srgbClr val="FF0000"/>
                </a:solidFill>
              </a:rPr>
              <a:t>i</a:t>
            </a:r>
            <a:r>
              <a:rPr lang="en-US" altLang="zh-CN" sz="2800" dirty="0">
                <a:solidFill>
                  <a:srgbClr val="FF0000"/>
                </a:solidFill>
              </a:rPr>
              <a:t>≥1</a:t>
            </a:r>
            <a:r>
              <a:rPr lang="zh-CN" altLang="en-US" sz="2800" dirty="0">
                <a:solidFill>
                  <a:srgbClr val="FF0000"/>
                </a:solidFill>
              </a:rPr>
              <a:t>）个结点</a:t>
            </a:r>
            <a:r>
              <a:rPr lang="zh-CN" altLang="en-US" sz="2800" dirty="0"/>
              <a:t>。</a:t>
            </a:r>
            <a:endParaRPr lang="en-US" altLang="zh-CN" sz="2800" dirty="0"/>
          </a:p>
          <a:p>
            <a:pPr marL="0" indent="0" eaLnBrk="1" hangingPunct="1">
              <a:buFont typeface="Wingdings" panose="05000000000000000000" pitchFamily="2" charset="2"/>
              <a:buNone/>
              <a:defRPr/>
            </a:pPr>
            <a:r>
              <a:rPr lang="zh-CN" altLang="en-US" sz="2800" dirty="0">
                <a:solidFill>
                  <a:srgbClr val="0070C0"/>
                </a:solidFill>
              </a:rPr>
              <a:t>证明</a:t>
            </a:r>
            <a:r>
              <a:rPr lang="zh-CN" altLang="en-US" sz="2800" dirty="0"/>
              <a:t>：可用数学归纳法证明此性质：</a:t>
            </a:r>
            <a:endParaRPr lang="zh-CN" altLang="en-US" sz="2800" dirty="0">
              <a:latin typeface="宋体" pitchFamily="2" charset="-122"/>
            </a:endParaRPr>
          </a:p>
          <a:p>
            <a:pPr marL="0" indent="0">
              <a:buFontTx/>
              <a:buNone/>
              <a:defRPr/>
            </a:pPr>
            <a:r>
              <a:rPr lang="en-US" altLang="zh-CN" sz="2800" dirty="0">
                <a:solidFill>
                  <a:srgbClr val="0070C0"/>
                </a:solidFill>
                <a:latin typeface="宋体"/>
              </a:rPr>
              <a:t>①</a:t>
            </a:r>
            <a:r>
              <a:rPr lang="en-US" altLang="zh-CN" sz="2800" dirty="0" err="1">
                <a:solidFill>
                  <a:srgbClr val="0070C0"/>
                </a:solidFill>
              </a:rPr>
              <a:t>i</a:t>
            </a:r>
            <a:r>
              <a:rPr lang="en-US" altLang="zh-CN" sz="2800" dirty="0">
                <a:solidFill>
                  <a:srgbClr val="0070C0"/>
                </a:solidFill>
              </a:rPr>
              <a:t> = 1</a:t>
            </a:r>
            <a:r>
              <a:rPr lang="zh-CN" altLang="en-US" sz="2800" dirty="0">
                <a:solidFill>
                  <a:srgbClr val="0070C0"/>
                </a:solidFill>
              </a:rPr>
              <a:t>时</a:t>
            </a:r>
            <a:r>
              <a:rPr lang="zh-CN" altLang="en-US" sz="2800" dirty="0"/>
              <a:t>，只有一个根结点。显然</a:t>
            </a:r>
            <a:r>
              <a:rPr lang="en-US" altLang="zh-CN" sz="2800" dirty="0"/>
              <a:t>2</a:t>
            </a:r>
            <a:r>
              <a:rPr lang="en-US" altLang="zh-CN" sz="2800" baseline="30000" dirty="0"/>
              <a:t>i-1</a:t>
            </a:r>
            <a:r>
              <a:rPr lang="en-US" altLang="zh-CN" sz="2800" dirty="0"/>
              <a:t>=2</a:t>
            </a:r>
            <a:r>
              <a:rPr lang="en-US" altLang="zh-CN" sz="2800" baseline="30000" dirty="0"/>
              <a:t>0</a:t>
            </a:r>
            <a:r>
              <a:rPr lang="en-US" altLang="zh-CN" sz="2800" dirty="0"/>
              <a:t>=1</a:t>
            </a:r>
            <a:r>
              <a:rPr lang="zh-CN" altLang="en-US" sz="2800" dirty="0"/>
              <a:t>，命题成立。</a:t>
            </a:r>
            <a:endParaRPr lang="zh-CN" altLang="en-US" sz="2800" dirty="0">
              <a:latin typeface="宋体" pitchFamily="2" charset="-122"/>
            </a:endParaRPr>
          </a:p>
          <a:p>
            <a:pPr marL="0" indent="0">
              <a:buFontTx/>
              <a:buNone/>
              <a:defRPr/>
            </a:pPr>
            <a:r>
              <a:rPr lang="zh-CN" altLang="en-US" sz="2800" dirty="0">
                <a:solidFill>
                  <a:srgbClr val="0070C0"/>
                </a:solidFill>
                <a:latin typeface="宋体"/>
              </a:rPr>
              <a:t>②</a:t>
            </a:r>
            <a:r>
              <a:rPr lang="zh-CN" altLang="en-US" sz="2800" dirty="0">
                <a:solidFill>
                  <a:srgbClr val="0070C0"/>
                </a:solidFill>
              </a:rPr>
              <a:t>假设</a:t>
            </a:r>
            <a:r>
              <a:rPr lang="zh-CN" altLang="en-US" sz="2800" dirty="0"/>
              <a:t>第</a:t>
            </a:r>
            <a:r>
              <a:rPr lang="en-US" altLang="zh-CN" sz="2800" dirty="0"/>
              <a:t>i-1</a:t>
            </a:r>
            <a:r>
              <a:rPr lang="zh-CN" altLang="en-US" sz="2800" dirty="0"/>
              <a:t>层上至多有</a:t>
            </a:r>
            <a:r>
              <a:rPr lang="en-US" altLang="zh-CN" sz="2800" dirty="0"/>
              <a:t>2</a:t>
            </a:r>
            <a:r>
              <a:rPr lang="en-US" altLang="zh-CN" sz="2800" baseline="30000" dirty="0"/>
              <a:t>i-2</a:t>
            </a:r>
            <a:r>
              <a:rPr lang="zh-CN" altLang="en-US" sz="2800" dirty="0"/>
              <a:t>个结点，由于二叉树的每一个结点的度最大为</a:t>
            </a:r>
            <a:r>
              <a:rPr lang="en-US" altLang="zh-CN" sz="2800" dirty="0"/>
              <a:t>2</a:t>
            </a:r>
            <a:r>
              <a:rPr lang="zh-CN" altLang="en-US" sz="2800" dirty="0"/>
              <a:t>，故在第</a:t>
            </a:r>
            <a:r>
              <a:rPr lang="en-US" altLang="zh-CN" sz="2800" dirty="0" err="1"/>
              <a:t>i</a:t>
            </a:r>
            <a:r>
              <a:rPr lang="zh-CN" altLang="en-US" sz="2800" dirty="0"/>
              <a:t>层上的结点数，至多是第</a:t>
            </a:r>
            <a:r>
              <a:rPr lang="en-US" altLang="zh-CN" sz="2800" dirty="0"/>
              <a:t>i-1</a:t>
            </a:r>
            <a:r>
              <a:rPr lang="zh-CN" altLang="en-US" sz="2800" dirty="0"/>
              <a:t>层上最大结点数的</a:t>
            </a:r>
            <a:r>
              <a:rPr lang="en-US" altLang="zh-CN" sz="2800" dirty="0"/>
              <a:t>2</a:t>
            </a:r>
            <a:r>
              <a:rPr lang="zh-CN" altLang="en-US" sz="2800" dirty="0"/>
              <a:t>倍，即</a:t>
            </a:r>
            <a:r>
              <a:rPr lang="en-US" altLang="zh-CN" sz="2800" dirty="0"/>
              <a:t>2×2</a:t>
            </a:r>
            <a:r>
              <a:rPr lang="en-US" altLang="zh-CN" sz="2800" baseline="30000" dirty="0"/>
              <a:t>i-2</a:t>
            </a:r>
            <a:r>
              <a:rPr lang="en-US" altLang="zh-CN" sz="2800" dirty="0"/>
              <a:t> = 2</a:t>
            </a:r>
            <a:r>
              <a:rPr lang="en-US" altLang="zh-CN" sz="2800" baseline="30000" dirty="0"/>
              <a:t>i-1</a:t>
            </a:r>
            <a:r>
              <a:rPr lang="zh-CN" altLang="en-US" sz="2800" dirty="0"/>
              <a:t>。得命题成立。</a:t>
            </a:r>
            <a:endParaRPr lang="zh-CN" altLang="en-US" sz="2800" dirty="0">
              <a:latin typeface="宋体" pitchFamily="2" charset="-122"/>
            </a:endParaRPr>
          </a:p>
          <a:p>
            <a:pPr eaLnBrk="1" hangingPunct="1">
              <a:buFont typeface="Wingdings" panose="05000000000000000000" pitchFamily="2" charset="2"/>
              <a:buNone/>
              <a:defRPr/>
            </a:pPr>
            <a:r>
              <a:rPr lang="zh-CN" altLang="en-US" sz="2800" dirty="0"/>
              <a:t> </a:t>
            </a:r>
          </a:p>
        </p:txBody>
      </p:sp>
      <p:sp>
        <p:nvSpPr>
          <p:cNvPr id="2" name="灯片编号占位符 1">
            <a:extLst>
              <a:ext uri="{FF2B5EF4-FFF2-40B4-BE49-F238E27FC236}">
                <a16:creationId xmlns:a16="http://schemas.microsoft.com/office/drawing/2014/main" id="{49F94323-D330-4598-BE44-D0A0D333F7C0}"/>
              </a:ext>
            </a:extLst>
          </p:cNvPr>
          <p:cNvSpPr>
            <a:spLocks noGrp="1"/>
          </p:cNvSpPr>
          <p:nvPr>
            <p:ph type="sldNum" sz="quarter" idx="12"/>
          </p:nvPr>
        </p:nvSpPr>
        <p:spPr/>
        <p:txBody>
          <a:bodyPr/>
          <a:lstStyle/>
          <a:p>
            <a:fld id="{43395A8B-0B77-4D91-93A1-E00555122DC8}" type="slidenum">
              <a:rPr lang="zh-CN" altLang="en-US" smtClean="0"/>
              <a:pPr/>
              <a:t>22</a:t>
            </a:fld>
            <a:endParaRPr lang="en-US" altLang="zh-CN"/>
          </a:p>
        </p:txBody>
      </p:sp>
      <p:sp>
        <p:nvSpPr>
          <p:cNvPr id="3" name="矩形 2">
            <a:extLst>
              <a:ext uri="{FF2B5EF4-FFF2-40B4-BE49-F238E27FC236}">
                <a16:creationId xmlns:a16="http://schemas.microsoft.com/office/drawing/2014/main" id="{6D5E3EF6-2FD4-4556-8613-0B47709F68DF}"/>
              </a:ext>
            </a:extLst>
          </p:cNvPr>
          <p:cNvSpPr/>
          <p:nvPr/>
        </p:nvSpPr>
        <p:spPr>
          <a:xfrm>
            <a:off x="8172400" y="1999888"/>
            <a:ext cx="681597" cy="523220"/>
          </a:xfrm>
          <a:prstGeom prst="rect">
            <a:avLst/>
          </a:prstGeom>
        </p:spPr>
        <p:txBody>
          <a:bodyPr wrap="none">
            <a:spAutoFit/>
          </a:bodyPr>
          <a:lstStyle/>
          <a:p>
            <a:r>
              <a:rPr lang="en-US" altLang="zh-CN" sz="2800" dirty="0">
                <a:solidFill>
                  <a:srgbClr val="FF0000"/>
                </a:solidFill>
              </a:rPr>
              <a:t>2</a:t>
            </a:r>
            <a:r>
              <a:rPr lang="en-US" altLang="zh-CN" sz="2800" i="1" baseline="30000" dirty="0">
                <a:solidFill>
                  <a:srgbClr val="FF0000"/>
                </a:solidFill>
              </a:rPr>
              <a:t>i</a:t>
            </a:r>
            <a:r>
              <a:rPr lang="en-US" altLang="zh-CN" sz="2800" baseline="30000" dirty="0">
                <a:solidFill>
                  <a:srgbClr val="FF0000"/>
                </a:solidFill>
                <a:sym typeface="Symbol" pitchFamily="18" charset="2"/>
              </a:rPr>
              <a:t></a:t>
            </a:r>
            <a:r>
              <a:rPr lang="en-US" altLang="zh-CN" sz="2800" baseline="30000" dirty="0">
                <a:solidFill>
                  <a:srgbClr val="FF0000"/>
                </a:solidFill>
              </a:rPr>
              <a:t>1</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blinds(horizontal)">
                                      <p:cBhvr>
                                        <p:cTn id="7" dur="500"/>
                                        <p:tgtEl>
                                          <p:spTgt spid="27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651">
                                            <p:txEl>
                                              <p:pRg st="1" end="1"/>
                                            </p:txEl>
                                          </p:spTgt>
                                        </p:tgtEl>
                                        <p:attrNameLst>
                                          <p:attrName>style.visibility</p:attrName>
                                        </p:attrNameLst>
                                      </p:cBhvr>
                                      <p:to>
                                        <p:strVal val="visible"/>
                                      </p:to>
                                    </p:set>
                                    <p:animEffect transition="in" filter="blinds(horizontal)">
                                      <p:cBhvr>
                                        <p:cTn id="12" dur="500"/>
                                        <p:tgtEl>
                                          <p:spTgt spid="276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651">
                                            <p:txEl>
                                              <p:pRg st="2" end="2"/>
                                            </p:txEl>
                                          </p:spTgt>
                                        </p:tgtEl>
                                        <p:attrNameLst>
                                          <p:attrName>style.visibility</p:attrName>
                                        </p:attrNameLst>
                                      </p:cBhvr>
                                      <p:to>
                                        <p:strVal val="visible"/>
                                      </p:to>
                                    </p:set>
                                    <p:animEffect transition="in" filter="blinds(horizontal)">
                                      <p:cBhvr>
                                        <p:cTn id="17" dur="500"/>
                                        <p:tgtEl>
                                          <p:spTgt spid="276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651">
                                            <p:txEl>
                                              <p:pRg st="3" end="3"/>
                                            </p:txEl>
                                          </p:spTgt>
                                        </p:tgtEl>
                                        <p:attrNameLst>
                                          <p:attrName>style.visibility</p:attrName>
                                        </p:attrNameLst>
                                      </p:cBhvr>
                                      <p:to>
                                        <p:strVal val="visible"/>
                                      </p:to>
                                    </p:set>
                                    <p:animEffect transition="in" filter="blinds(horizontal)">
                                      <p:cBhvr>
                                        <p:cTn id="22" dur="500"/>
                                        <p:tgtEl>
                                          <p:spTgt spid="276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7651">
                                            <p:txEl>
                                              <p:pRg st="4" end="4"/>
                                            </p:txEl>
                                          </p:spTgt>
                                        </p:tgtEl>
                                        <p:attrNameLst>
                                          <p:attrName>style.visibility</p:attrName>
                                        </p:attrNameLst>
                                      </p:cBhvr>
                                      <p:to>
                                        <p:strVal val="visible"/>
                                      </p:to>
                                    </p:set>
                                    <p:animEffect transition="in" filter="blinds(horizontal)">
                                      <p:cBhvr>
                                        <p:cTn id="27" dur="500"/>
                                        <p:tgtEl>
                                          <p:spTgt spid="2765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7651">
                                            <p:txEl>
                                              <p:pRg st="5" end="5"/>
                                            </p:txEl>
                                          </p:spTgt>
                                        </p:tgtEl>
                                        <p:attrNameLst>
                                          <p:attrName>style.visibility</p:attrName>
                                        </p:attrNameLst>
                                      </p:cBhvr>
                                      <p:to>
                                        <p:strVal val="visible"/>
                                      </p:to>
                                    </p:set>
                                    <p:animEffect transition="in" filter="blinds(horizontal)">
                                      <p:cBhvr>
                                        <p:cTn id="32" dur="500"/>
                                        <p:tgtEl>
                                          <p:spTgt spid="2765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43EB608F-D7D6-4F4F-8B03-95D495F38C40}"/>
              </a:ext>
            </a:extLst>
          </p:cNvPr>
          <p:cNvSpPr>
            <a:spLocks noGrp="1"/>
          </p:cNvSpPr>
          <p:nvPr>
            <p:ph type="title"/>
          </p:nvPr>
        </p:nvSpPr>
        <p:spPr/>
        <p:txBody>
          <a:bodyPr/>
          <a:lstStyle/>
          <a:p>
            <a:r>
              <a:rPr lang="en-US" altLang="zh-CN" dirty="0"/>
              <a:t>6.2.2   </a:t>
            </a:r>
            <a:r>
              <a:rPr lang="zh-CN" altLang="en-US" dirty="0"/>
              <a:t>二叉树性质</a:t>
            </a:r>
          </a:p>
        </p:txBody>
      </p:sp>
      <p:sp>
        <p:nvSpPr>
          <p:cNvPr id="3" name="内容占位符 2">
            <a:extLst>
              <a:ext uri="{FF2B5EF4-FFF2-40B4-BE49-F238E27FC236}">
                <a16:creationId xmlns:a16="http://schemas.microsoft.com/office/drawing/2014/main" id="{3213D1DA-8A92-44FF-A91E-85815E39323C}"/>
              </a:ext>
            </a:extLst>
          </p:cNvPr>
          <p:cNvSpPr>
            <a:spLocks noGrp="1"/>
          </p:cNvSpPr>
          <p:nvPr>
            <p:ph idx="1"/>
          </p:nvPr>
        </p:nvSpPr>
        <p:spPr>
          <a:xfrm>
            <a:off x="357188" y="1989138"/>
            <a:ext cx="8602662" cy="4114800"/>
          </a:xfrm>
        </p:spPr>
        <p:txBody>
          <a:bodyPr/>
          <a:lstStyle/>
          <a:p>
            <a:pPr marL="0" indent="0" eaLnBrk="1" hangingPunct="1">
              <a:buFont typeface="Wingdings" panose="05000000000000000000" pitchFamily="2" charset="2"/>
              <a:buNone/>
              <a:defRPr/>
            </a:pPr>
            <a:r>
              <a:rPr lang="zh-CN" altLang="en-US" dirty="0">
                <a:solidFill>
                  <a:srgbClr val="FF0000"/>
                </a:solidFill>
              </a:rPr>
              <a:t>性质</a:t>
            </a:r>
            <a:r>
              <a:rPr lang="en-US" altLang="zh-CN" dirty="0">
                <a:solidFill>
                  <a:srgbClr val="FF0000"/>
                </a:solidFill>
              </a:rPr>
              <a:t>2</a:t>
            </a:r>
            <a:r>
              <a:rPr lang="zh-CN" altLang="en-US" dirty="0"/>
              <a:t>：在</a:t>
            </a:r>
            <a:r>
              <a:rPr lang="zh-CN" altLang="en-US" dirty="0">
                <a:solidFill>
                  <a:srgbClr val="FF0000"/>
                </a:solidFill>
              </a:rPr>
              <a:t>高度为</a:t>
            </a:r>
            <a:r>
              <a:rPr lang="en-US" altLang="zh-CN" i="1" dirty="0">
                <a:solidFill>
                  <a:srgbClr val="FF0000"/>
                </a:solidFill>
              </a:rPr>
              <a:t>h</a:t>
            </a:r>
            <a:r>
              <a:rPr lang="zh-CN" altLang="en-US" dirty="0"/>
              <a:t>的二叉树中，</a:t>
            </a:r>
            <a:r>
              <a:rPr lang="zh-CN" altLang="en-US" dirty="0">
                <a:solidFill>
                  <a:srgbClr val="FF0000"/>
                </a:solidFill>
              </a:rPr>
              <a:t>最多有</a:t>
            </a:r>
            <a:r>
              <a:rPr lang="en-US" altLang="zh-CN" dirty="0">
                <a:solidFill>
                  <a:srgbClr val="FF0000"/>
                </a:solidFill>
              </a:rPr>
              <a:t>2</a:t>
            </a:r>
            <a:r>
              <a:rPr lang="en-US" altLang="zh-CN" i="1" baseline="30000" dirty="0">
                <a:solidFill>
                  <a:srgbClr val="FF0000"/>
                </a:solidFill>
              </a:rPr>
              <a:t>h</a:t>
            </a:r>
            <a:r>
              <a:rPr lang="en-US" altLang="zh-CN" dirty="0">
                <a:solidFill>
                  <a:srgbClr val="FF0000"/>
                </a:solidFill>
                <a:sym typeface="Symbol" pitchFamily="18" charset="2"/>
              </a:rPr>
              <a:t></a:t>
            </a:r>
            <a:r>
              <a:rPr lang="en-US" altLang="zh-CN" dirty="0">
                <a:solidFill>
                  <a:srgbClr val="FF0000"/>
                </a:solidFill>
              </a:rPr>
              <a:t>1</a:t>
            </a:r>
            <a:r>
              <a:rPr lang="zh-CN" altLang="en-US" dirty="0">
                <a:solidFill>
                  <a:srgbClr val="FF0000"/>
                </a:solidFill>
              </a:rPr>
              <a:t>个结点</a:t>
            </a:r>
            <a:r>
              <a:rPr lang="zh-CN" altLang="en-US" dirty="0"/>
              <a:t>（</a:t>
            </a:r>
            <a:r>
              <a:rPr lang="en-US" altLang="zh-CN" i="1" dirty="0"/>
              <a:t>h</a:t>
            </a:r>
            <a:r>
              <a:rPr lang="en-US" altLang="zh-CN" dirty="0"/>
              <a:t>≥0</a:t>
            </a:r>
            <a:r>
              <a:rPr lang="zh-CN" altLang="en-US" dirty="0"/>
              <a:t>）。</a:t>
            </a:r>
            <a:endParaRPr lang="en-US" altLang="zh-CN" dirty="0"/>
          </a:p>
          <a:p>
            <a:pPr marL="0" indent="0">
              <a:buFontTx/>
              <a:buNone/>
              <a:defRPr/>
            </a:pPr>
            <a:r>
              <a:rPr lang="zh-CN" altLang="en-US" dirty="0">
                <a:solidFill>
                  <a:srgbClr val="0070C0"/>
                </a:solidFill>
              </a:rPr>
              <a:t>证明</a:t>
            </a:r>
            <a:r>
              <a:rPr lang="zh-CN" altLang="en-US" dirty="0"/>
              <a:t>：利用性质</a:t>
            </a:r>
            <a:r>
              <a:rPr lang="en-US" altLang="zh-CN" dirty="0"/>
              <a:t>1</a:t>
            </a:r>
            <a:r>
              <a:rPr lang="zh-CN" altLang="en-US" dirty="0"/>
              <a:t>可得，深度为</a:t>
            </a:r>
            <a:r>
              <a:rPr lang="en-US" altLang="zh-CN" dirty="0"/>
              <a:t>h</a:t>
            </a:r>
            <a:r>
              <a:rPr lang="zh-CN" altLang="en-US" dirty="0"/>
              <a:t>的二叉树的结点数至多为</a:t>
            </a:r>
          </a:p>
          <a:p>
            <a:pPr algn="ctr">
              <a:buFontTx/>
              <a:buNone/>
              <a:defRPr/>
            </a:pPr>
            <a:r>
              <a:rPr lang="zh-CN" altLang="en-US" dirty="0"/>
              <a:t>∑</a:t>
            </a:r>
            <a:r>
              <a:rPr lang="en-US" altLang="zh-CN" dirty="0"/>
              <a:t>(</a:t>
            </a:r>
            <a:r>
              <a:rPr lang="zh-CN" altLang="en-US" dirty="0"/>
              <a:t>第</a:t>
            </a:r>
            <a:r>
              <a:rPr lang="en-US" altLang="zh-CN" dirty="0" err="1"/>
              <a:t>i</a:t>
            </a:r>
            <a:r>
              <a:rPr lang="zh-CN" altLang="en-US" dirty="0"/>
              <a:t>层上的最大结点数</a:t>
            </a:r>
            <a:r>
              <a:rPr lang="en-US" altLang="zh-CN" dirty="0"/>
              <a:t>) =   ∑2</a:t>
            </a:r>
            <a:r>
              <a:rPr lang="en-US" altLang="zh-CN" baseline="30000" dirty="0"/>
              <a:t>i-1</a:t>
            </a:r>
            <a:r>
              <a:rPr lang="en-US" altLang="zh-CN" dirty="0"/>
              <a:t>=2</a:t>
            </a:r>
            <a:r>
              <a:rPr lang="en-US" altLang="zh-CN" baseline="30000" dirty="0"/>
              <a:t>h</a:t>
            </a:r>
            <a:r>
              <a:rPr lang="en-US" altLang="zh-CN" dirty="0"/>
              <a:t>-1</a:t>
            </a:r>
          </a:p>
          <a:p>
            <a:pPr marL="0" indent="0" eaLnBrk="1" hangingPunct="1">
              <a:buFont typeface="Wingdings" panose="05000000000000000000" pitchFamily="2" charset="2"/>
              <a:buNone/>
              <a:defRPr/>
            </a:pPr>
            <a:r>
              <a:rPr lang="zh-CN" altLang="en-US" dirty="0"/>
              <a:t> </a:t>
            </a:r>
          </a:p>
          <a:p>
            <a:pPr>
              <a:buFont typeface="Wingdings" panose="05000000000000000000" pitchFamily="2" charset="2"/>
              <a:buNone/>
              <a:defRPr/>
            </a:pPr>
            <a:endParaRPr lang="zh-CN" altLang="en-US" dirty="0"/>
          </a:p>
        </p:txBody>
      </p:sp>
      <p:sp>
        <p:nvSpPr>
          <p:cNvPr id="5" name="Text Box 5">
            <a:extLst>
              <a:ext uri="{FF2B5EF4-FFF2-40B4-BE49-F238E27FC236}">
                <a16:creationId xmlns:a16="http://schemas.microsoft.com/office/drawing/2014/main" id="{B9E3B9BF-FA55-4340-8192-168D55C13E36}"/>
              </a:ext>
            </a:extLst>
          </p:cNvPr>
          <p:cNvSpPr txBox="1">
            <a:spLocks noChangeArrowheads="1"/>
          </p:cNvSpPr>
          <p:nvPr/>
        </p:nvSpPr>
        <p:spPr bwMode="auto">
          <a:xfrm>
            <a:off x="1214438" y="3900006"/>
            <a:ext cx="493712" cy="105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50000"/>
              </a:lnSpc>
            </a:pPr>
            <a:r>
              <a:rPr lang="en-US" altLang="zh-CN" sz="1800" dirty="0"/>
              <a:t>h</a:t>
            </a:r>
          </a:p>
          <a:p>
            <a:pPr algn="ctr" eaLnBrk="1" hangingPunct="1">
              <a:lnSpc>
                <a:spcPct val="150000"/>
              </a:lnSpc>
            </a:pPr>
            <a:endParaRPr lang="en-US" altLang="zh-CN" sz="800" dirty="0"/>
          </a:p>
          <a:p>
            <a:pPr algn="ctr" eaLnBrk="1" hangingPunct="1">
              <a:lnSpc>
                <a:spcPct val="150000"/>
              </a:lnSpc>
            </a:pPr>
            <a:r>
              <a:rPr lang="en-US" altLang="zh-CN" sz="1800" dirty="0" err="1"/>
              <a:t>i</a:t>
            </a:r>
            <a:r>
              <a:rPr lang="en-US" altLang="zh-CN" sz="1800" dirty="0"/>
              <a:t>=1</a:t>
            </a:r>
          </a:p>
        </p:txBody>
      </p:sp>
      <p:sp>
        <p:nvSpPr>
          <p:cNvPr id="6" name="Text Box 5">
            <a:extLst>
              <a:ext uri="{FF2B5EF4-FFF2-40B4-BE49-F238E27FC236}">
                <a16:creationId xmlns:a16="http://schemas.microsoft.com/office/drawing/2014/main" id="{4A62F166-38F2-430C-80A4-84493470E393}"/>
              </a:ext>
            </a:extLst>
          </p:cNvPr>
          <p:cNvSpPr txBox="1">
            <a:spLocks noChangeArrowheads="1"/>
          </p:cNvSpPr>
          <p:nvPr/>
        </p:nvSpPr>
        <p:spPr bwMode="auto">
          <a:xfrm>
            <a:off x="6215063" y="3900006"/>
            <a:ext cx="493712" cy="105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50000"/>
              </a:lnSpc>
            </a:pPr>
            <a:r>
              <a:rPr lang="en-US" altLang="zh-CN" sz="1800" dirty="0"/>
              <a:t>h</a:t>
            </a:r>
          </a:p>
          <a:p>
            <a:pPr algn="ctr" eaLnBrk="1" hangingPunct="1">
              <a:lnSpc>
                <a:spcPct val="150000"/>
              </a:lnSpc>
            </a:pPr>
            <a:endParaRPr lang="en-US" altLang="zh-CN" sz="800" dirty="0"/>
          </a:p>
          <a:p>
            <a:pPr algn="ctr" eaLnBrk="1" hangingPunct="1">
              <a:lnSpc>
                <a:spcPct val="150000"/>
              </a:lnSpc>
            </a:pPr>
            <a:r>
              <a:rPr lang="en-US" altLang="zh-CN" sz="1800" dirty="0" err="1"/>
              <a:t>i</a:t>
            </a:r>
            <a:r>
              <a:rPr lang="en-US" altLang="zh-CN" sz="1800" dirty="0"/>
              <a:t>=1</a:t>
            </a:r>
          </a:p>
        </p:txBody>
      </p:sp>
      <p:sp>
        <p:nvSpPr>
          <p:cNvPr id="2" name="灯片编号占位符 1">
            <a:extLst>
              <a:ext uri="{FF2B5EF4-FFF2-40B4-BE49-F238E27FC236}">
                <a16:creationId xmlns:a16="http://schemas.microsoft.com/office/drawing/2014/main" id="{CCDED927-AB90-4C80-BF96-0CB853A986A8}"/>
              </a:ext>
            </a:extLst>
          </p:cNvPr>
          <p:cNvSpPr>
            <a:spLocks noGrp="1"/>
          </p:cNvSpPr>
          <p:nvPr>
            <p:ph type="sldNum" sz="quarter" idx="12"/>
          </p:nvPr>
        </p:nvSpPr>
        <p:spPr/>
        <p:txBody>
          <a:bodyPr/>
          <a:lstStyle/>
          <a:p>
            <a:fld id="{43395A8B-0B77-4D91-93A1-E00555122DC8}" type="slidenum">
              <a:rPr lang="zh-CN" altLang="en-US" smtClean="0"/>
              <a:pPr/>
              <a:t>23</a:t>
            </a:fld>
            <a:endParaRPr lang="en-US" altLang="zh-CN" dirty="0"/>
          </a:p>
        </p:txBody>
      </p:sp>
      <p:sp>
        <p:nvSpPr>
          <p:cNvPr id="4" name="矩形 3">
            <a:extLst>
              <a:ext uri="{FF2B5EF4-FFF2-40B4-BE49-F238E27FC236}">
                <a16:creationId xmlns:a16="http://schemas.microsoft.com/office/drawing/2014/main" id="{5BD1737B-40AF-4D9C-8F44-D9DA0E2BFE2D}"/>
              </a:ext>
            </a:extLst>
          </p:cNvPr>
          <p:cNvSpPr/>
          <p:nvPr/>
        </p:nvSpPr>
        <p:spPr>
          <a:xfrm>
            <a:off x="3650162" y="108376"/>
            <a:ext cx="5493838" cy="83099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0"/>
          </a:gradFill>
        </p:spPr>
        <p:txBody>
          <a:bodyPr wrap="square">
            <a:spAutoFit/>
          </a:bodyPr>
          <a:lstStyle/>
          <a:p>
            <a:pPr marL="0" indent="0" eaLnBrk="1" hangingPunct="1">
              <a:buFont typeface="Wingdings" panose="05000000000000000000" pitchFamily="2" charset="2"/>
              <a:buNone/>
              <a:defRPr/>
            </a:pPr>
            <a:r>
              <a:rPr lang="zh-CN" altLang="en-US" dirty="0"/>
              <a:t>性质</a:t>
            </a:r>
            <a:r>
              <a:rPr lang="en-US" altLang="zh-CN" dirty="0"/>
              <a:t>1</a:t>
            </a:r>
            <a:r>
              <a:rPr lang="zh-CN" altLang="en-US" dirty="0"/>
              <a:t>：若根结点的层次为</a:t>
            </a:r>
            <a:r>
              <a:rPr lang="en-US" altLang="zh-CN" dirty="0"/>
              <a:t>1</a:t>
            </a:r>
            <a:r>
              <a:rPr lang="zh-CN" altLang="en-US" dirty="0"/>
              <a:t>，则二叉树</a:t>
            </a:r>
            <a:r>
              <a:rPr lang="zh-CN" altLang="en-US" dirty="0">
                <a:solidFill>
                  <a:srgbClr val="FF0000"/>
                </a:solidFill>
              </a:rPr>
              <a:t>第</a:t>
            </a:r>
            <a:r>
              <a:rPr lang="en-US" altLang="zh-CN" i="1" dirty="0" err="1">
                <a:solidFill>
                  <a:srgbClr val="FF0000"/>
                </a:solidFill>
              </a:rPr>
              <a:t>i</a:t>
            </a:r>
            <a:r>
              <a:rPr lang="zh-CN" altLang="en-US" dirty="0">
                <a:solidFill>
                  <a:srgbClr val="FF0000"/>
                </a:solidFill>
              </a:rPr>
              <a:t>层最多有</a:t>
            </a:r>
            <a:r>
              <a:rPr lang="en-US" altLang="zh-CN" dirty="0">
                <a:solidFill>
                  <a:srgbClr val="FF0000"/>
                </a:solidFill>
              </a:rPr>
              <a:t>2</a:t>
            </a:r>
            <a:r>
              <a:rPr lang="en-US" altLang="zh-CN" i="1" baseline="30000" dirty="0">
                <a:solidFill>
                  <a:srgbClr val="FF0000"/>
                </a:solidFill>
              </a:rPr>
              <a:t>i</a:t>
            </a:r>
            <a:r>
              <a:rPr lang="en-US" altLang="zh-CN" baseline="30000" dirty="0">
                <a:solidFill>
                  <a:srgbClr val="FF0000"/>
                </a:solidFill>
                <a:sym typeface="Symbol" pitchFamily="18" charset="2"/>
              </a:rPr>
              <a:t></a:t>
            </a:r>
            <a:r>
              <a:rPr lang="en-US" altLang="zh-CN" baseline="30000" dirty="0">
                <a:solidFill>
                  <a:srgbClr val="FF0000"/>
                </a:solidFill>
              </a:rPr>
              <a:t>1</a:t>
            </a:r>
            <a:r>
              <a:rPr lang="zh-CN" altLang="en-US" dirty="0">
                <a:solidFill>
                  <a:srgbClr val="FF0000"/>
                </a:solidFill>
              </a:rPr>
              <a:t>（</a:t>
            </a:r>
            <a:r>
              <a:rPr lang="en-US" altLang="zh-CN" i="1" dirty="0">
                <a:solidFill>
                  <a:srgbClr val="FF0000"/>
                </a:solidFill>
              </a:rPr>
              <a:t>i</a:t>
            </a:r>
            <a:r>
              <a:rPr lang="en-US" altLang="zh-CN" dirty="0">
                <a:solidFill>
                  <a:srgbClr val="FF0000"/>
                </a:solidFill>
              </a:rPr>
              <a:t>≥1</a:t>
            </a:r>
            <a:r>
              <a:rPr lang="zh-CN" altLang="en-US" dirty="0">
                <a:solidFill>
                  <a:srgbClr val="FF0000"/>
                </a:solidFill>
              </a:rPr>
              <a:t>）个结点</a:t>
            </a:r>
            <a:r>
              <a:rPr lang="zh-CN" altLang="en-US" dirty="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linds(horizontal)">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ECBCDA85-AA5A-44A4-820A-C8B7C39FF245}"/>
              </a:ext>
            </a:extLst>
          </p:cNvPr>
          <p:cNvSpPr>
            <a:spLocks noGrp="1"/>
          </p:cNvSpPr>
          <p:nvPr>
            <p:ph type="title"/>
          </p:nvPr>
        </p:nvSpPr>
        <p:spPr/>
        <p:txBody>
          <a:bodyPr/>
          <a:lstStyle/>
          <a:p>
            <a:r>
              <a:rPr lang="en-US" altLang="zh-CN"/>
              <a:t>6.2.2   </a:t>
            </a:r>
            <a:r>
              <a:rPr lang="zh-CN" altLang="en-US"/>
              <a:t>二叉树性质</a:t>
            </a:r>
          </a:p>
        </p:txBody>
      </p:sp>
      <p:sp>
        <p:nvSpPr>
          <p:cNvPr id="3" name="内容占位符 2">
            <a:extLst>
              <a:ext uri="{FF2B5EF4-FFF2-40B4-BE49-F238E27FC236}">
                <a16:creationId xmlns:a16="http://schemas.microsoft.com/office/drawing/2014/main" id="{14E934B5-F910-4318-8A0B-0DA651612BFE}"/>
              </a:ext>
            </a:extLst>
          </p:cNvPr>
          <p:cNvSpPr>
            <a:spLocks noGrp="1"/>
          </p:cNvSpPr>
          <p:nvPr>
            <p:ph idx="1"/>
          </p:nvPr>
        </p:nvSpPr>
        <p:spPr>
          <a:xfrm>
            <a:off x="357188" y="1857375"/>
            <a:ext cx="8602662" cy="5000625"/>
          </a:xfrm>
        </p:spPr>
        <p:txBody>
          <a:bodyPr/>
          <a:lstStyle/>
          <a:p>
            <a:pPr marL="0" indent="0">
              <a:buFont typeface="Wingdings" panose="05000000000000000000" pitchFamily="2" charset="2"/>
              <a:buNone/>
            </a:pPr>
            <a:r>
              <a:rPr lang="zh-CN" altLang="en-US" sz="2800">
                <a:solidFill>
                  <a:srgbClr val="FF0000"/>
                </a:solidFill>
              </a:rPr>
              <a:t>性质</a:t>
            </a:r>
            <a:r>
              <a:rPr lang="en-US" altLang="zh-CN" sz="2800">
                <a:solidFill>
                  <a:srgbClr val="FF0000"/>
                </a:solidFill>
              </a:rPr>
              <a:t>3</a:t>
            </a:r>
            <a:r>
              <a:rPr lang="zh-CN" altLang="en-US" sz="2800"/>
              <a:t>：设一棵二叉树的</a:t>
            </a:r>
            <a:r>
              <a:rPr lang="zh-CN" altLang="en-US" sz="2800">
                <a:solidFill>
                  <a:srgbClr val="FF0000"/>
                </a:solidFill>
              </a:rPr>
              <a:t>叶子结点数为</a:t>
            </a:r>
            <a:r>
              <a:rPr lang="en-US" altLang="zh-CN" sz="2800" i="1">
                <a:solidFill>
                  <a:srgbClr val="FF0000"/>
                </a:solidFill>
              </a:rPr>
              <a:t>n</a:t>
            </a:r>
            <a:r>
              <a:rPr lang="en-US" altLang="zh-CN" sz="2800" baseline="-25000">
                <a:solidFill>
                  <a:srgbClr val="FF0000"/>
                </a:solidFill>
              </a:rPr>
              <a:t>0</a:t>
            </a:r>
            <a:r>
              <a:rPr lang="zh-CN" altLang="en-US" sz="2800"/>
              <a:t>，</a:t>
            </a:r>
            <a:r>
              <a:rPr lang="en-US" altLang="zh-CN" sz="2800">
                <a:solidFill>
                  <a:srgbClr val="FF0000"/>
                </a:solidFill>
              </a:rPr>
              <a:t>2</a:t>
            </a:r>
            <a:r>
              <a:rPr lang="zh-CN" altLang="en-US" sz="2800">
                <a:solidFill>
                  <a:srgbClr val="FF0000"/>
                </a:solidFill>
              </a:rPr>
              <a:t>度结点数为</a:t>
            </a:r>
            <a:r>
              <a:rPr lang="en-US" altLang="zh-CN" sz="2800" i="1">
                <a:solidFill>
                  <a:srgbClr val="FF0000"/>
                </a:solidFill>
              </a:rPr>
              <a:t>n</a:t>
            </a:r>
            <a:r>
              <a:rPr lang="en-US" altLang="zh-CN" sz="2800" baseline="-25000">
                <a:solidFill>
                  <a:srgbClr val="FF0000"/>
                </a:solidFill>
              </a:rPr>
              <a:t>2</a:t>
            </a:r>
            <a:r>
              <a:rPr lang="zh-CN" altLang="en-US" sz="2800"/>
              <a:t>，则</a:t>
            </a:r>
            <a:r>
              <a:rPr lang="en-US" altLang="zh-CN" sz="2800" i="1">
                <a:solidFill>
                  <a:srgbClr val="FF0000"/>
                </a:solidFill>
              </a:rPr>
              <a:t>n</a:t>
            </a:r>
            <a:r>
              <a:rPr lang="en-US" altLang="zh-CN" sz="2800" baseline="-25000">
                <a:solidFill>
                  <a:srgbClr val="FF0000"/>
                </a:solidFill>
              </a:rPr>
              <a:t>0</a:t>
            </a:r>
            <a:r>
              <a:rPr lang="en-US" altLang="zh-CN" sz="2800">
                <a:solidFill>
                  <a:srgbClr val="FF0000"/>
                </a:solidFill>
              </a:rPr>
              <a:t>=</a:t>
            </a:r>
            <a:r>
              <a:rPr lang="en-US" altLang="zh-CN" sz="2800" i="1">
                <a:solidFill>
                  <a:srgbClr val="FF0000"/>
                </a:solidFill>
              </a:rPr>
              <a:t>n</a:t>
            </a:r>
            <a:r>
              <a:rPr lang="en-US" altLang="zh-CN" sz="2800" baseline="-25000">
                <a:solidFill>
                  <a:srgbClr val="FF0000"/>
                </a:solidFill>
              </a:rPr>
              <a:t>2</a:t>
            </a:r>
            <a:r>
              <a:rPr lang="en-US" altLang="zh-CN" sz="2800">
                <a:solidFill>
                  <a:srgbClr val="FF0000"/>
                </a:solidFill>
              </a:rPr>
              <a:t>+1</a:t>
            </a:r>
            <a:r>
              <a:rPr lang="zh-CN" altLang="en-US" sz="2800"/>
              <a:t>。</a:t>
            </a:r>
            <a:endParaRPr lang="en-US" altLang="zh-CN" sz="2800"/>
          </a:p>
          <a:p>
            <a:pPr marL="0" indent="0">
              <a:buFontTx/>
              <a:buNone/>
            </a:pPr>
            <a:r>
              <a:rPr lang="zh-CN" altLang="en-US" sz="2800">
                <a:solidFill>
                  <a:srgbClr val="0070C0"/>
                </a:solidFill>
              </a:rPr>
              <a:t>证明</a:t>
            </a:r>
            <a:r>
              <a:rPr lang="en-US" altLang="zh-CN" sz="2800"/>
              <a:t>:</a:t>
            </a:r>
            <a:r>
              <a:rPr lang="zh-CN" altLang="en-US" sz="2800"/>
              <a:t>设</a:t>
            </a:r>
            <a:r>
              <a:rPr lang="en-US" altLang="zh-CN" sz="2800"/>
              <a:t>n</a:t>
            </a:r>
            <a:r>
              <a:rPr lang="en-US" altLang="zh-CN" sz="2800" baseline="-25000"/>
              <a:t>1</a:t>
            </a:r>
            <a:r>
              <a:rPr lang="zh-CN" altLang="en-US" sz="2800"/>
              <a:t>为二叉树中度为</a:t>
            </a:r>
            <a:r>
              <a:rPr lang="en-US" altLang="zh-CN" sz="2800"/>
              <a:t>1</a:t>
            </a:r>
            <a:r>
              <a:rPr lang="zh-CN" altLang="en-US" sz="2800"/>
              <a:t>的结点数，</a:t>
            </a:r>
            <a:r>
              <a:rPr lang="en-US" altLang="zh-CN" sz="2800"/>
              <a:t>n</a:t>
            </a:r>
            <a:r>
              <a:rPr lang="zh-CN" altLang="en-US" sz="2800"/>
              <a:t>为二叉树中总的结点数，则</a:t>
            </a:r>
            <a:r>
              <a:rPr lang="en-US" altLang="zh-CN" sz="2800"/>
              <a:t>n = n</a:t>
            </a:r>
            <a:r>
              <a:rPr lang="en-US" altLang="zh-CN" sz="2800" baseline="-25000"/>
              <a:t>0</a:t>
            </a:r>
            <a:r>
              <a:rPr lang="en-US" altLang="zh-CN" sz="2800"/>
              <a:t> + n</a:t>
            </a:r>
            <a:r>
              <a:rPr lang="en-US" altLang="zh-CN" sz="2800" baseline="-25000"/>
              <a:t>1</a:t>
            </a:r>
            <a:r>
              <a:rPr lang="en-US" altLang="zh-CN" sz="2800"/>
              <a:t> + n</a:t>
            </a:r>
            <a:r>
              <a:rPr lang="en-US" altLang="zh-CN" sz="2800" baseline="-25000"/>
              <a:t>2</a:t>
            </a:r>
            <a:r>
              <a:rPr lang="zh-CN" altLang="en-US" sz="2800" baseline="-25000"/>
              <a:t>　 </a:t>
            </a:r>
            <a:r>
              <a:rPr lang="en-US" altLang="zh-CN" sz="2800"/>
              <a:t>(1)</a:t>
            </a:r>
          </a:p>
          <a:p>
            <a:pPr marL="0" indent="0">
              <a:buFontTx/>
              <a:buNone/>
            </a:pPr>
            <a:r>
              <a:rPr lang="zh-CN" altLang="en-US" sz="2800"/>
              <a:t>从二叉树中的孩子的数目看，除了根结点外的其余结点都是其他结点的孩子。所以孩子总数</a:t>
            </a:r>
            <a:r>
              <a:rPr lang="en-US" altLang="zh-CN" sz="2800"/>
              <a:t>:B=n – 1  (2)</a:t>
            </a:r>
            <a:r>
              <a:rPr lang="zh-CN" altLang="en-US" sz="2800"/>
              <a:t>。</a:t>
            </a:r>
            <a:endParaRPr lang="en-US" altLang="zh-CN" sz="2800"/>
          </a:p>
          <a:p>
            <a:pPr marL="0" indent="0">
              <a:buFontTx/>
              <a:buNone/>
            </a:pPr>
            <a:r>
              <a:rPr lang="zh-CN" altLang="en-US" sz="2800"/>
              <a:t>另外从树得概念知：度为</a:t>
            </a:r>
            <a:r>
              <a:rPr lang="en-US" altLang="zh-CN" sz="2800"/>
              <a:t>1</a:t>
            </a:r>
            <a:r>
              <a:rPr lang="zh-CN" altLang="en-US" sz="2800"/>
              <a:t>的结点有</a:t>
            </a:r>
            <a:r>
              <a:rPr lang="en-US" altLang="zh-CN" sz="2800"/>
              <a:t>1</a:t>
            </a:r>
            <a:r>
              <a:rPr lang="zh-CN" altLang="en-US" sz="2800"/>
              <a:t>个孩子，度为</a:t>
            </a:r>
            <a:r>
              <a:rPr lang="en-US" altLang="zh-CN" sz="2800"/>
              <a:t>2</a:t>
            </a:r>
            <a:r>
              <a:rPr lang="zh-CN" altLang="en-US" sz="2800"/>
              <a:t>得结点有</a:t>
            </a:r>
            <a:r>
              <a:rPr lang="en-US" altLang="zh-CN" sz="2800"/>
              <a:t>2</a:t>
            </a:r>
            <a:r>
              <a:rPr lang="zh-CN" altLang="en-US" sz="2800"/>
              <a:t>个孩子，度为</a:t>
            </a:r>
            <a:r>
              <a:rPr lang="en-US" altLang="zh-CN" sz="2800"/>
              <a:t>0</a:t>
            </a:r>
            <a:r>
              <a:rPr lang="zh-CN" altLang="en-US" sz="2800"/>
              <a:t>得结点没有孩子，所以孩子总数为：</a:t>
            </a:r>
            <a:r>
              <a:rPr lang="en-US" altLang="zh-CN" sz="2800"/>
              <a:t>B=0× n</a:t>
            </a:r>
            <a:r>
              <a:rPr lang="en-US" altLang="zh-CN" sz="2800" baseline="-25000"/>
              <a:t>0</a:t>
            </a:r>
            <a:r>
              <a:rPr lang="en-US" altLang="zh-CN" sz="2800"/>
              <a:t> +1× n</a:t>
            </a:r>
            <a:r>
              <a:rPr lang="en-US" altLang="zh-CN" sz="2800" baseline="-25000"/>
              <a:t>1</a:t>
            </a:r>
            <a:r>
              <a:rPr lang="en-US" altLang="zh-CN" sz="2800"/>
              <a:t> + 2×n</a:t>
            </a:r>
            <a:r>
              <a:rPr lang="en-US" altLang="zh-CN" sz="2800" baseline="-25000"/>
              <a:t>2</a:t>
            </a:r>
            <a:r>
              <a:rPr lang="zh-CN" altLang="en-US" sz="2800"/>
              <a:t>，所以</a:t>
            </a:r>
            <a:endParaRPr lang="en-US" altLang="zh-CN" sz="2800"/>
          </a:p>
          <a:p>
            <a:pPr marL="0" indent="0">
              <a:buFontTx/>
              <a:buNone/>
            </a:pPr>
            <a:r>
              <a:rPr lang="en-US" altLang="zh-CN" sz="2800"/>
              <a:t>n</a:t>
            </a:r>
            <a:r>
              <a:rPr lang="en-US" altLang="zh-CN" sz="2800" baseline="-25000"/>
              <a:t>1</a:t>
            </a:r>
            <a:r>
              <a:rPr lang="en-US" altLang="zh-CN" sz="2800"/>
              <a:t> + 2n</a:t>
            </a:r>
            <a:r>
              <a:rPr lang="en-US" altLang="zh-CN" sz="2800" baseline="-25000"/>
              <a:t>2</a:t>
            </a:r>
            <a:r>
              <a:rPr lang="en-US" altLang="zh-CN" sz="2800"/>
              <a:t>=n – 1 =n</a:t>
            </a:r>
            <a:r>
              <a:rPr lang="en-US" altLang="zh-CN" sz="2800" baseline="-25000"/>
              <a:t>0</a:t>
            </a:r>
            <a:r>
              <a:rPr lang="en-US" altLang="zh-CN" sz="2800"/>
              <a:t> + n</a:t>
            </a:r>
            <a:r>
              <a:rPr lang="en-US" altLang="zh-CN" sz="2800" baseline="-25000"/>
              <a:t>1</a:t>
            </a:r>
            <a:r>
              <a:rPr lang="en-US" altLang="zh-CN" sz="2800"/>
              <a:t> + n</a:t>
            </a:r>
            <a:r>
              <a:rPr lang="en-US" altLang="zh-CN" sz="2800" baseline="-25000"/>
              <a:t>2</a:t>
            </a:r>
            <a:r>
              <a:rPr lang="en-US" altLang="zh-CN" sz="2800"/>
              <a:t> – 1 </a:t>
            </a:r>
            <a:r>
              <a:rPr lang="zh-CN" altLang="en-US" sz="2800"/>
              <a:t>，即</a:t>
            </a:r>
            <a:r>
              <a:rPr lang="en-US" altLang="zh-CN" sz="2800" i="1"/>
              <a:t>n</a:t>
            </a:r>
            <a:r>
              <a:rPr lang="en-US" altLang="zh-CN" sz="2800" baseline="-25000"/>
              <a:t>0</a:t>
            </a:r>
            <a:r>
              <a:rPr lang="en-US" altLang="zh-CN" sz="2800"/>
              <a:t>=</a:t>
            </a:r>
            <a:r>
              <a:rPr lang="en-US" altLang="zh-CN" sz="2800" i="1"/>
              <a:t>n</a:t>
            </a:r>
            <a:r>
              <a:rPr lang="en-US" altLang="zh-CN" sz="2800" baseline="-25000"/>
              <a:t>2</a:t>
            </a:r>
            <a:r>
              <a:rPr lang="en-US" altLang="zh-CN" sz="2800"/>
              <a:t>+1</a:t>
            </a:r>
            <a:r>
              <a:rPr lang="zh-CN" altLang="en-US" sz="2800"/>
              <a:t>。</a:t>
            </a:r>
            <a:endParaRPr lang="en-US" altLang="zh-CN" sz="2800"/>
          </a:p>
        </p:txBody>
      </p:sp>
      <p:sp>
        <p:nvSpPr>
          <p:cNvPr id="2" name="灯片编号占位符 1">
            <a:extLst>
              <a:ext uri="{FF2B5EF4-FFF2-40B4-BE49-F238E27FC236}">
                <a16:creationId xmlns:a16="http://schemas.microsoft.com/office/drawing/2014/main" id="{9FEE3B96-03D6-4AC9-90D0-463CB38E2B78}"/>
              </a:ext>
            </a:extLst>
          </p:cNvPr>
          <p:cNvSpPr>
            <a:spLocks noGrp="1"/>
          </p:cNvSpPr>
          <p:nvPr>
            <p:ph type="sldNum" sz="quarter" idx="12"/>
          </p:nvPr>
        </p:nvSpPr>
        <p:spPr/>
        <p:txBody>
          <a:bodyPr/>
          <a:lstStyle/>
          <a:p>
            <a:fld id="{43395A8B-0B77-4D91-93A1-E00555122DC8}" type="slidenum">
              <a:rPr lang="zh-CN" altLang="en-US" smtClean="0"/>
              <a:pPr/>
              <a:t>24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F3F2C285-4D62-464D-B715-43D8A46247B8}"/>
              </a:ext>
            </a:extLst>
          </p:cNvPr>
          <p:cNvSpPr>
            <a:spLocks noGrp="1"/>
          </p:cNvSpPr>
          <p:nvPr>
            <p:ph type="title"/>
          </p:nvPr>
        </p:nvSpPr>
        <p:spPr/>
        <p:txBody>
          <a:bodyPr/>
          <a:lstStyle/>
          <a:p>
            <a:r>
              <a:rPr lang="zh-CN" altLang="en-US"/>
              <a:t>满二叉树</a:t>
            </a:r>
          </a:p>
        </p:txBody>
      </p:sp>
      <p:sp>
        <p:nvSpPr>
          <p:cNvPr id="3" name="内容占位符 2">
            <a:extLst>
              <a:ext uri="{FF2B5EF4-FFF2-40B4-BE49-F238E27FC236}">
                <a16:creationId xmlns:a16="http://schemas.microsoft.com/office/drawing/2014/main" id="{1DF60F58-D9BF-4E08-989F-EC81225F8B4A}"/>
              </a:ext>
            </a:extLst>
          </p:cNvPr>
          <p:cNvSpPr>
            <a:spLocks noGrp="1"/>
          </p:cNvSpPr>
          <p:nvPr>
            <p:ph idx="1"/>
          </p:nvPr>
        </p:nvSpPr>
        <p:spPr>
          <a:xfrm>
            <a:off x="214313" y="3000375"/>
            <a:ext cx="5725839" cy="3103563"/>
          </a:xfrm>
        </p:spPr>
        <p:txBody>
          <a:bodyPr/>
          <a:lstStyle/>
          <a:p>
            <a:pPr marL="0" indent="0">
              <a:buFont typeface="Wingdings" panose="05000000000000000000" pitchFamily="2" charset="2"/>
              <a:buChar char="u"/>
              <a:defRPr/>
            </a:pPr>
            <a:r>
              <a:rPr lang="zh-CN" altLang="en-US" sz="2800" dirty="0"/>
              <a:t>满二叉树中每一层上的结点数都达到最大值。</a:t>
            </a:r>
            <a:endParaRPr lang="en-US" altLang="zh-CN" sz="2800" dirty="0"/>
          </a:p>
          <a:p>
            <a:pPr marL="0" indent="0">
              <a:buFont typeface="Wingdings" panose="05000000000000000000" pitchFamily="2" charset="2"/>
              <a:buChar char="u"/>
              <a:defRPr/>
            </a:pPr>
            <a:r>
              <a:rPr lang="zh-CN" altLang="en-US" sz="2800" dirty="0"/>
              <a:t>满二叉树中不存在度为</a:t>
            </a:r>
            <a:r>
              <a:rPr lang="en-US" altLang="zh-CN" sz="2800" dirty="0"/>
              <a:t>1</a:t>
            </a:r>
            <a:r>
              <a:rPr lang="zh-CN" altLang="en-US" sz="2800" dirty="0"/>
              <a:t>的结点，</a:t>
            </a:r>
            <a:endParaRPr lang="en-US" altLang="zh-CN" sz="2800" dirty="0"/>
          </a:p>
          <a:p>
            <a:pPr marL="0" indent="0">
              <a:buFont typeface="Wingdings" panose="05000000000000000000" pitchFamily="2" charset="2"/>
              <a:buNone/>
              <a:defRPr/>
            </a:pPr>
            <a:r>
              <a:rPr lang="zh-CN" altLang="en-US" sz="2800" dirty="0"/>
              <a:t>每一个结点均有两棵高度相同的子树，</a:t>
            </a:r>
            <a:endParaRPr lang="en-US" altLang="zh-CN" sz="2800" dirty="0"/>
          </a:p>
          <a:p>
            <a:pPr marL="0" indent="0">
              <a:buFont typeface="Wingdings" panose="05000000000000000000" pitchFamily="2" charset="2"/>
              <a:buChar char="u"/>
              <a:defRPr/>
            </a:pPr>
            <a:r>
              <a:rPr lang="zh-CN" altLang="en-US" sz="2800" dirty="0"/>
              <a:t>叶子结点都在最下面的同一层上。</a:t>
            </a:r>
          </a:p>
          <a:p>
            <a:pPr>
              <a:buFont typeface="Wingdings" panose="05000000000000000000" pitchFamily="2" charset="2"/>
              <a:buNone/>
              <a:defRPr/>
            </a:pPr>
            <a:endParaRPr lang="zh-CN" altLang="en-US" sz="2800" dirty="0"/>
          </a:p>
        </p:txBody>
      </p:sp>
      <p:pic>
        <p:nvPicPr>
          <p:cNvPr id="79874" name="Picture 2">
            <a:extLst>
              <a:ext uri="{FF2B5EF4-FFF2-40B4-BE49-F238E27FC236}">
                <a16:creationId xmlns:a16="http://schemas.microsoft.com/office/drawing/2014/main" id="{FF5B9DB1-996C-408D-860F-0E53AAF8F7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3588" y="2928938"/>
            <a:ext cx="3300412"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矩形 6">
            <a:extLst>
              <a:ext uri="{FF2B5EF4-FFF2-40B4-BE49-F238E27FC236}">
                <a16:creationId xmlns:a16="http://schemas.microsoft.com/office/drawing/2014/main" id="{EF382089-1A46-4CBA-9173-DA572ED2840F}"/>
              </a:ext>
            </a:extLst>
          </p:cNvPr>
          <p:cNvSpPr>
            <a:spLocks noChangeArrowheads="1"/>
          </p:cNvSpPr>
          <p:nvPr/>
        </p:nvSpPr>
        <p:spPr bwMode="auto">
          <a:xfrm>
            <a:off x="285750" y="1857375"/>
            <a:ext cx="842962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dirty="0"/>
              <a:t>      一棵深度为</a:t>
            </a:r>
            <a:r>
              <a:rPr lang="en-US" altLang="zh-CN" sz="3200" b="1" dirty="0"/>
              <a:t>h</a:t>
            </a:r>
            <a:r>
              <a:rPr lang="zh-CN" altLang="en-US" sz="3200" b="1" dirty="0"/>
              <a:t>且有</a:t>
            </a:r>
            <a:r>
              <a:rPr lang="en-US" altLang="zh-CN" sz="3200" b="1" dirty="0"/>
              <a:t>2</a:t>
            </a:r>
            <a:r>
              <a:rPr lang="en-US" altLang="zh-CN" sz="3200" b="1" baseline="30000" dirty="0"/>
              <a:t>h </a:t>
            </a:r>
            <a:r>
              <a:rPr lang="en-US" altLang="zh-CN" sz="3200" b="1" dirty="0"/>
              <a:t>- 1</a:t>
            </a:r>
            <a:r>
              <a:rPr lang="zh-CN" altLang="en-US" sz="3200" b="1" dirty="0"/>
              <a:t>个结点的二叉树称为满二叉树，图</a:t>
            </a:r>
            <a:r>
              <a:rPr lang="en-US" altLang="zh-CN" sz="3200" b="1" dirty="0"/>
              <a:t>(a)</a:t>
            </a:r>
            <a:r>
              <a:rPr lang="zh-CN" altLang="en-US" sz="3200" b="1" dirty="0"/>
              <a:t>是一棵深度为</a:t>
            </a:r>
            <a:r>
              <a:rPr lang="en-US" altLang="zh-CN" sz="3200" b="1" dirty="0"/>
              <a:t>3</a:t>
            </a:r>
            <a:r>
              <a:rPr lang="zh-CN" altLang="en-US" sz="3200" b="1" dirty="0"/>
              <a:t>的满二叉树。</a:t>
            </a:r>
          </a:p>
        </p:txBody>
      </p:sp>
      <p:sp>
        <p:nvSpPr>
          <p:cNvPr id="2" name="灯片编号占位符 1">
            <a:extLst>
              <a:ext uri="{FF2B5EF4-FFF2-40B4-BE49-F238E27FC236}">
                <a16:creationId xmlns:a16="http://schemas.microsoft.com/office/drawing/2014/main" id="{990D1A72-4AD4-4624-A3FE-01E46C677A68}"/>
              </a:ext>
            </a:extLst>
          </p:cNvPr>
          <p:cNvSpPr>
            <a:spLocks noGrp="1"/>
          </p:cNvSpPr>
          <p:nvPr>
            <p:ph type="sldNum" sz="quarter" idx="12"/>
          </p:nvPr>
        </p:nvSpPr>
        <p:spPr/>
        <p:txBody>
          <a:bodyPr/>
          <a:lstStyle/>
          <a:p>
            <a:fld id="{43395A8B-0B77-4D91-93A1-E00555122DC8}" type="slidenum">
              <a:rPr lang="zh-CN" altLang="en-US" smtClean="0"/>
              <a:pPr/>
              <a:t>25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9874"/>
                                        </p:tgtEl>
                                        <p:attrNameLst>
                                          <p:attrName>style.visibility</p:attrName>
                                        </p:attrNameLst>
                                      </p:cBhvr>
                                      <p:to>
                                        <p:strVal val="visible"/>
                                      </p:to>
                                    </p:set>
                                    <p:animEffect transition="in" filter="blinds(horizontal)">
                                      <p:cBhvr>
                                        <p:cTn id="7" dur="500"/>
                                        <p:tgtEl>
                                          <p:spTgt spid="798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27DF6B38-E736-4C51-90A1-A1379D809B01}"/>
              </a:ext>
            </a:extLst>
          </p:cNvPr>
          <p:cNvSpPr>
            <a:spLocks noGrp="1"/>
          </p:cNvSpPr>
          <p:nvPr>
            <p:ph type="title"/>
          </p:nvPr>
        </p:nvSpPr>
        <p:spPr/>
        <p:txBody>
          <a:bodyPr/>
          <a:lstStyle/>
          <a:p>
            <a:r>
              <a:rPr lang="zh-CN" altLang="en-US"/>
              <a:t>完全二叉树</a:t>
            </a:r>
          </a:p>
        </p:txBody>
      </p:sp>
      <p:sp>
        <p:nvSpPr>
          <p:cNvPr id="28675" name="内容占位符 2">
            <a:extLst>
              <a:ext uri="{FF2B5EF4-FFF2-40B4-BE49-F238E27FC236}">
                <a16:creationId xmlns:a16="http://schemas.microsoft.com/office/drawing/2014/main" id="{85CE54E2-FF7D-400D-B721-70D5931AE216}"/>
              </a:ext>
            </a:extLst>
          </p:cNvPr>
          <p:cNvSpPr>
            <a:spLocks noGrp="1"/>
          </p:cNvSpPr>
          <p:nvPr>
            <p:ph idx="1"/>
          </p:nvPr>
        </p:nvSpPr>
        <p:spPr>
          <a:xfrm>
            <a:off x="285750" y="1928813"/>
            <a:ext cx="8674100" cy="2286000"/>
          </a:xfrm>
        </p:spPr>
        <p:txBody>
          <a:bodyPr/>
          <a:lstStyle/>
          <a:p>
            <a:pPr marL="0" indent="0">
              <a:buNone/>
            </a:pPr>
            <a:r>
              <a:rPr lang="zh-CN" altLang="en-US" sz="2800" dirty="0"/>
              <a:t>一棵具有</a:t>
            </a:r>
            <a:r>
              <a:rPr lang="en-US" altLang="zh-CN" sz="2800" dirty="0"/>
              <a:t>n</a:t>
            </a:r>
            <a:r>
              <a:rPr lang="zh-CN" altLang="en-US" sz="2800" dirty="0"/>
              <a:t>个结点高度为</a:t>
            </a:r>
            <a:r>
              <a:rPr lang="en-US" altLang="zh-CN" sz="2800" dirty="0"/>
              <a:t>h</a:t>
            </a:r>
            <a:r>
              <a:rPr lang="zh-CN" altLang="en-US" sz="2800" dirty="0"/>
              <a:t>的二叉树，如果每个结点与高度为</a:t>
            </a:r>
            <a:r>
              <a:rPr lang="en-US" altLang="zh-CN" sz="2800" dirty="0"/>
              <a:t>h</a:t>
            </a:r>
            <a:r>
              <a:rPr lang="zh-CN" altLang="en-US" sz="2800" dirty="0"/>
              <a:t>的满二叉树中序号为</a:t>
            </a:r>
            <a:r>
              <a:rPr lang="en-US" altLang="zh-CN" sz="2800" dirty="0"/>
              <a:t>0~n-1</a:t>
            </a:r>
            <a:r>
              <a:rPr lang="zh-CN" altLang="en-US" sz="2800" dirty="0"/>
              <a:t>的结点一一对应 ，则称这棵二叉树为完全二叉树。</a:t>
            </a:r>
            <a:endParaRPr lang="en-US" altLang="zh-CN" sz="2800" dirty="0"/>
          </a:p>
          <a:p>
            <a:pPr marL="0" indent="0">
              <a:buFontTx/>
              <a:buNone/>
            </a:pPr>
            <a:r>
              <a:rPr lang="zh-CN" altLang="en-US" sz="2800" dirty="0"/>
              <a:t>图</a:t>
            </a:r>
            <a:r>
              <a:rPr lang="en-US" altLang="zh-CN" sz="2800" dirty="0"/>
              <a:t>(b)</a:t>
            </a:r>
            <a:r>
              <a:rPr lang="zh-CN" altLang="en-US" sz="2800" dirty="0"/>
              <a:t>是一棵完全二叉树。</a:t>
            </a:r>
            <a:endParaRPr lang="en-US" altLang="zh-CN" sz="2800" dirty="0"/>
          </a:p>
        </p:txBody>
      </p:sp>
      <p:sp>
        <p:nvSpPr>
          <p:cNvPr id="5" name="矩形 4">
            <a:extLst>
              <a:ext uri="{FF2B5EF4-FFF2-40B4-BE49-F238E27FC236}">
                <a16:creationId xmlns:a16="http://schemas.microsoft.com/office/drawing/2014/main" id="{CF2810B1-90F4-46FF-B778-CAB3A2F0816B}"/>
              </a:ext>
            </a:extLst>
          </p:cNvPr>
          <p:cNvSpPr>
            <a:spLocks noChangeArrowheads="1"/>
          </p:cNvSpPr>
          <p:nvPr/>
        </p:nvSpPr>
        <p:spPr bwMode="auto">
          <a:xfrm>
            <a:off x="285750" y="3811588"/>
            <a:ext cx="5286375"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Char char="u"/>
            </a:pPr>
            <a:r>
              <a:rPr lang="zh-CN" altLang="en-US" sz="2800" b="1" dirty="0"/>
              <a:t>叶子结点只可能出现在二叉树中层次最大的两层上。</a:t>
            </a:r>
            <a:endParaRPr lang="en-US" altLang="zh-CN" sz="2800" b="1" dirty="0"/>
          </a:p>
          <a:p>
            <a:pPr eaLnBrk="1" hangingPunct="1">
              <a:buFont typeface="Wingdings" panose="05000000000000000000" pitchFamily="2" charset="2"/>
              <a:buChar char="u"/>
            </a:pPr>
            <a:r>
              <a:rPr lang="zh-CN" altLang="en-US" sz="2800" b="1" dirty="0"/>
              <a:t>最下一层的结点一定是从最左边开始向右满放的。</a:t>
            </a:r>
            <a:endParaRPr lang="en-US" altLang="zh-CN" sz="2800" b="1" dirty="0"/>
          </a:p>
          <a:p>
            <a:pPr eaLnBrk="1" hangingPunct="1">
              <a:buFont typeface="Wingdings" panose="05000000000000000000" pitchFamily="2" charset="2"/>
              <a:buChar char="u"/>
            </a:pPr>
            <a:r>
              <a:rPr lang="zh-CN" altLang="en-US" sz="2800" b="1" dirty="0"/>
              <a:t>若某个结点没有左孩子，则它一定没有右孩子。</a:t>
            </a:r>
            <a:endParaRPr lang="zh-CN" altLang="en-US" sz="2800" b="1" dirty="0">
              <a:latin typeface="宋体" panose="02010600030101010101" pitchFamily="2" charset="-122"/>
            </a:endParaRPr>
          </a:p>
        </p:txBody>
      </p:sp>
      <p:pic>
        <p:nvPicPr>
          <p:cNvPr id="80898" name="Picture 2">
            <a:extLst>
              <a:ext uri="{FF2B5EF4-FFF2-40B4-BE49-F238E27FC236}">
                <a16:creationId xmlns:a16="http://schemas.microsoft.com/office/drawing/2014/main" id="{14B215F8-152B-46F7-B089-92051C6972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2188" y="3929063"/>
            <a:ext cx="2930525" cy="264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3E4764C6-CDD7-4D0B-B7FA-1B179800EFF3}"/>
              </a:ext>
            </a:extLst>
          </p:cNvPr>
          <p:cNvSpPr>
            <a:spLocks noGrp="1"/>
          </p:cNvSpPr>
          <p:nvPr>
            <p:ph type="sldNum" sz="quarter" idx="12"/>
          </p:nvPr>
        </p:nvSpPr>
        <p:spPr/>
        <p:txBody>
          <a:bodyPr/>
          <a:lstStyle/>
          <a:p>
            <a:fld id="{43395A8B-0B77-4D91-93A1-E00555122DC8}" type="slidenum">
              <a:rPr lang="zh-CN" altLang="en-US" smtClean="0"/>
              <a:pPr/>
              <a:t>26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80898"/>
                                        </p:tgtEl>
                                        <p:attrNameLst>
                                          <p:attrName>style.visibility</p:attrName>
                                        </p:attrNameLst>
                                      </p:cBhvr>
                                      <p:to>
                                        <p:strVal val="visible"/>
                                      </p:to>
                                    </p:set>
                                    <p:animEffect transition="in" filter="blinds(horizontal)">
                                      <p:cBhvr>
                                        <p:cTn id="15" dur="500"/>
                                        <p:tgtEl>
                                          <p:spTgt spid="8089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uiExpand="1" build="p"/>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63497643-190A-4786-9E33-28B6B5439C4F}"/>
              </a:ext>
            </a:extLst>
          </p:cNvPr>
          <p:cNvSpPr>
            <a:spLocks noGrp="1"/>
          </p:cNvSpPr>
          <p:nvPr>
            <p:ph type="title"/>
          </p:nvPr>
        </p:nvSpPr>
        <p:spPr/>
        <p:txBody>
          <a:bodyPr/>
          <a:lstStyle/>
          <a:p>
            <a:r>
              <a:rPr lang="zh-CN" altLang="en-US"/>
              <a:t>满二叉树和完全二叉树</a:t>
            </a:r>
          </a:p>
        </p:txBody>
      </p:sp>
      <p:sp>
        <p:nvSpPr>
          <p:cNvPr id="29699" name="内容占位符 2">
            <a:extLst>
              <a:ext uri="{FF2B5EF4-FFF2-40B4-BE49-F238E27FC236}">
                <a16:creationId xmlns:a16="http://schemas.microsoft.com/office/drawing/2014/main" id="{9F3418B6-16FF-423C-9E6E-A42D742D55A7}"/>
              </a:ext>
            </a:extLst>
          </p:cNvPr>
          <p:cNvSpPr>
            <a:spLocks noGrp="1"/>
          </p:cNvSpPr>
          <p:nvPr>
            <p:ph idx="1"/>
          </p:nvPr>
        </p:nvSpPr>
        <p:spPr>
          <a:xfrm>
            <a:off x="428625" y="1989138"/>
            <a:ext cx="8531225" cy="4114800"/>
          </a:xfrm>
        </p:spPr>
        <p:txBody>
          <a:bodyPr/>
          <a:lstStyle/>
          <a:p>
            <a:pPr>
              <a:buFont typeface="Arial" panose="020B0604020202020204" pitchFamily="34" charset="0"/>
              <a:buChar char="•"/>
            </a:pPr>
            <a:r>
              <a:rPr lang="zh-CN" altLang="en-US"/>
              <a:t>满二叉树是完全二叉树，而完全二叉树不一定是满二叉树。</a:t>
            </a:r>
            <a:endParaRPr lang="zh-CN" altLang="en-US">
              <a:latin typeface="宋体" panose="02010600030101010101" pitchFamily="2" charset="-122"/>
            </a:endParaRPr>
          </a:p>
          <a:p>
            <a:pPr>
              <a:buFont typeface="Wingdings" panose="05000000000000000000" pitchFamily="2" charset="2"/>
              <a:buNone/>
            </a:pPr>
            <a:endParaRPr lang="zh-CN" altLang="en-US"/>
          </a:p>
        </p:txBody>
      </p:sp>
      <p:pic>
        <p:nvPicPr>
          <p:cNvPr id="81922" name="Picture 2">
            <a:extLst>
              <a:ext uri="{FF2B5EF4-FFF2-40B4-BE49-F238E27FC236}">
                <a16:creationId xmlns:a16="http://schemas.microsoft.com/office/drawing/2014/main" id="{8B553517-D976-4B7A-A0E8-F0E3A439D6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3786188"/>
            <a:ext cx="8715375"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FB46C60C-5FCD-4104-A64E-0242EA225F90}"/>
              </a:ext>
            </a:extLst>
          </p:cNvPr>
          <p:cNvSpPr>
            <a:spLocks noGrp="1"/>
          </p:cNvSpPr>
          <p:nvPr>
            <p:ph type="sldNum" sz="quarter" idx="12"/>
          </p:nvPr>
        </p:nvSpPr>
        <p:spPr/>
        <p:txBody>
          <a:bodyPr/>
          <a:lstStyle/>
          <a:p>
            <a:fld id="{43395A8B-0B77-4D91-93A1-E00555122DC8}" type="slidenum">
              <a:rPr lang="zh-CN" altLang="en-US" smtClean="0"/>
              <a:pPr/>
              <a:t>27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blinds(horizontal)">
                                      <p:cBhvr>
                                        <p:cTn id="7" dur="500"/>
                                        <p:tgtEl>
                                          <p:spTgt spid="81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619B5186-2B86-4F5E-81F7-99E9D9AA7F79}"/>
              </a:ext>
            </a:extLst>
          </p:cNvPr>
          <p:cNvSpPr>
            <a:spLocks noGrp="1"/>
          </p:cNvSpPr>
          <p:nvPr>
            <p:ph type="title"/>
          </p:nvPr>
        </p:nvSpPr>
        <p:spPr/>
        <p:txBody>
          <a:bodyPr/>
          <a:lstStyle/>
          <a:p>
            <a:r>
              <a:rPr lang="en-US" altLang="zh-CN"/>
              <a:t>6.2.2   </a:t>
            </a:r>
            <a:r>
              <a:rPr lang="zh-CN" altLang="en-US"/>
              <a:t>二叉树性质</a:t>
            </a:r>
          </a:p>
        </p:txBody>
      </p:sp>
      <p:sp>
        <p:nvSpPr>
          <p:cNvPr id="3" name="内容占位符 2">
            <a:extLst>
              <a:ext uri="{FF2B5EF4-FFF2-40B4-BE49-F238E27FC236}">
                <a16:creationId xmlns:a16="http://schemas.microsoft.com/office/drawing/2014/main" id="{A4075925-BD16-4106-A54B-4888517D1278}"/>
              </a:ext>
            </a:extLst>
          </p:cNvPr>
          <p:cNvSpPr>
            <a:spLocks noGrp="1"/>
          </p:cNvSpPr>
          <p:nvPr>
            <p:ph idx="1"/>
          </p:nvPr>
        </p:nvSpPr>
        <p:spPr>
          <a:xfrm>
            <a:off x="357188" y="1857375"/>
            <a:ext cx="8602662" cy="4246563"/>
          </a:xfrm>
        </p:spPr>
        <p:txBody>
          <a:bodyPr/>
          <a:lstStyle/>
          <a:p>
            <a:pPr>
              <a:buFont typeface="Wingdings" panose="05000000000000000000" pitchFamily="2" charset="2"/>
              <a:buNone/>
              <a:defRPr/>
            </a:pPr>
            <a:r>
              <a:rPr lang="zh-CN" altLang="en-US" sz="2800" dirty="0">
                <a:solidFill>
                  <a:srgbClr val="FF0000"/>
                </a:solidFill>
              </a:rPr>
              <a:t>性质</a:t>
            </a:r>
            <a:r>
              <a:rPr lang="en-US" altLang="zh-CN" sz="2800" dirty="0">
                <a:solidFill>
                  <a:srgbClr val="FF0000"/>
                </a:solidFill>
              </a:rPr>
              <a:t>4</a:t>
            </a:r>
            <a:r>
              <a:rPr lang="zh-CN" altLang="en-US" sz="2800" dirty="0"/>
              <a:t>：一棵具有</a:t>
            </a:r>
            <a:r>
              <a:rPr lang="en-US" altLang="zh-CN" sz="2800" i="1" dirty="0">
                <a:solidFill>
                  <a:srgbClr val="FF0000"/>
                </a:solidFill>
              </a:rPr>
              <a:t>n</a:t>
            </a:r>
            <a:r>
              <a:rPr lang="zh-CN" altLang="en-US" sz="2800" dirty="0">
                <a:solidFill>
                  <a:srgbClr val="FF0000"/>
                </a:solidFill>
              </a:rPr>
              <a:t>个结点</a:t>
            </a:r>
            <a:r>
              <a:rPr lang="zh-CN" altLang="en-US" sz="2800" dirty="0"/>
              <a:t>的</a:t>
            </a:r>
            <a:r>
              <a:rPr lang="zh-CN" altLang="en-US" sz="2800" dirty="0">
                <a:solidFill>
                  <a:srgbClr val="FF0000"/>
                </a:solidFill>
              </a:rPr>
              <a:t>完全二叉树</a:t>
            </a:r>
            <a:r>
              <a:rPr lang="zh-CN" altLang="en-US" sz="2800" dirty="0"/>
              <a:t>，其高度                       </a:t>
            </a:r>
          </a:p>
          <a:p>
            <a:pPr>
              <a:buFontTx/>
              <a:buNone/>
              <a:defRPr/>
            </a:pPr>
            <a:endParaRPr lang="en-US" altLang="zh-CN" sz="2800" dirty="0"/>
          </a:p>
          <a:p>
            <a:pPr marL="0" indent="0">
              <a:buFontTx/>
              <a:buNone/>
              <a:defRPr/>
            </a:pPr>
            <a:r>
              <a:rPr lang="zh-CN" altLang="en-US" sz="2800" dirty="0">
                <a:solidFill>
                  <a:srgbClr val="0070C0"/>
                </a:solidFill>
              </a:rPr>
              <a:t>证明</a:t>
            </a:r>
            <a:r>
              <a:rPr lang="zh-CN" altLang="en-US" sz="2800" dirty="0"/>
              <a:t>：设所求完全二叉树的深度为</a:t>
            </a:r>
            <a:r>
              <a:rPr lang="en-US" altLang="zh-CN" sz="2800" dirty="0"/>
              <a:t>k</a:t>
            </a:r>
            <a:r>
              <a:rPr lang="zh-CN" altLang="en-US" sz="2800" dirty="0"/>
              <a:t>，则它的前</a:t>
            </a:r>
            <a:r>
              <a:rPr lang="en-US" altLang="zh-CN" sz="2800" dirty="0"/>
              <a:t>k-1</a:t>
            </a:r>
            <a:r>
              <a:rPr lang="zh-CN" altLang="en-US" sz="2800" dirty="0"/>
              <a:t>层可视为深度为</a:t>
            </a:r>
            <a:r>
              <a:rPr lang="en-US" altLang="zh-CN" sz="2800" dirty="0"/>
              <a:t>k-1</a:t>
            </a:r>
            <a:r>
              <a:rPr lang="zh-CN" altLang="en-US" sz="2800" dirty="0"/>
              <a:t>的满二叉树，共有</a:t>
            </a:r>
            <a:r>
              <a:rPr lang="en-US" altLang="zh-CN" sz="2800" dirty="0"/>
              <a:t>2</a:t>
            </a:r>
            <a:r>
              <a:rPr lang="en-US" altLang="zh-CN" sz="2800" baseline="30000" dirty="0"/>
              <a:t>k-1</a:t>
            </a:r>
            <a:r>
              <a:rPr lang="en-US" altLang="zh-CN" sz="2800" dirty="0"/>
              <a:t>-1</a:t>
            </a:r>
            <a:r>
              <a:rPr lang="zh-CN" altLang="en-US" sz="2800" dirty="0"/>
              <a:t>个结点，所以该完全二叉树的总结点数</a:t>
            </a:r>
            <a:r>
              <a:rPr lang="en-US" altLang="zh-CN" sz="2800" dirty="0"/>
              <a:t>n</a:t>
            </a:r>
            <a:r>
              <a:rPr lang="zh-CN" altLang="en-US" sz="2800" dirty="0"/>
              <a:t>一定满足：</a:t>
            </a:r>
            <a:r>
              <a:rPr lang="en-US" altLang="zh-CN" sz="2800" dirty="0"/>
              <a:t>n &gt; 2</a:t>
            </a:r>
            <a:r>
              <a:rPr lang="en-US" altLang="zh-CN" sz="2800" baseline="30000" dirty="0"/>
              <a:t>k-1</a:t>
            </a:r>
            <a:r>
              <a:rPr lang="en-US" altLang="zh-CN" sz="2800" dirty="0"/>
              <a:t> -1</a:t>
            </a:r>
            <a:r>
              <a:rPr lang="zh-CN" altLang="en-US" sz="2800" dirty="0"/>
              <a:t>　</a:t>
            </a:r>
            <a:endParaRPr lang="en-US" altLang="zh-CN" sz="2800" dirty="0"/>
          </a:p>
          <a:p>
            <a:pPr>
              <a:buFontTx/>
              <a:buNone/>
              <a:defRPr/>
            </a:pPr>
            <a:r>
              <a:rPr lang="zh-CN" altLang="en-US" sz="2800" dirty="0"/>
              <a:t>根据性质</a:t>
            </a:r>
            <a:r>
              <a:rPr lang="en-US" altLang="zh-CN" sz="2800" dirty="0"/>
              <a:t>2</a:t>
            </a:r>
            <a:r>
              <a:rPr lang="zh-CN" altLang="en-US" sz="2800" dirty="0"/>
              <a:t>，可确定</a:t>
            </a:r>
            <a:r>
              <a:rPr lang="en-US" altLang="zh-CN" sz="2800" dirty="0"/>
              <a:t>n ≤ 2</a:t>
            </a:r>
            <a:r>
              <a:rPr lang="en-US" altLang="zh-CN" sz="2800" baseline="30000" dirty="0"/>
              <a:t>k</a:t>
            </a:r>
            <a:r>
              <a:rPr lang="en-US" altLang="zh-CN" sz="2800" dirty="0"/>
              <a:t> -1</a:t>
            </a:r>
            <a:r>
              <a:rPr lang="zh-CN" altLang="en-US" sz="2800" dirty="0"/>
              <a:t>，由上两式得</a:t>
            </a:r>
          </a:p>
          <a:p>
            <a:pPr algn="ctr">
              <a:buFontTx/>
              <a:buNone/>
              <a:defRPr/>
            </a:pPr>
            <a:r>
              <a:rPr lang="en-US" altLang="zh-CN" sz="2800" dirty="0"/>
              <a:t>2</a:t>
            </a:r>
            <a:r>
              <a:rPr lang="en-US" altLang="zh-CN" sz="2800" baseline="30000" dirty="0"/>
              <a:t>k-1</a:t>
            </a:r>
            <a:r>
              <a:rPr lang="en-US" altLang="zh-CN" sz="2800" dirty="0"/>
              <a:t> -1 &lt; n ≤ 2</a:t>
            </a:r>
            <a:r>
              <a:rPr lang="en-US" altLang="zh-CN" sz="2800" baseline="30000" dirty="0"/>
              <a:t>k </a:t>
            </a:r>
            <a:r>
              <a:rPr lang="en-US" altLang="zh-CN" sz="2800" dirty="0"/>
              <a:t>-1</a:t>
            </a:r>
            <a:r>
              <a:rPr lang="zh-CN" altLang="en-US" sz="2800" baseline="30000" dirty="0"/>
              <a:t>　　</a:t>
            </a:r>
            <a:r>
              <a:rPr lang="en-US" altLang="zh-CN" sz="2800" dirty="0"/>
              <a:t>2</a:t>
            </a:r>
            <a:r>
              <a:rPr lang="en-US" altLang="zh-CN" sz="2800" baseline="30000" dirty="0"/>
              <a:t>k-1</a:t>
            </a:r>
            <a:r>
              <a:rPr lang="en-US" altLang="zh-CN" sz="2800" dirty="0"/>
              <a:t> ≤ n &lt; 2</a:t>
            </a:r>
            <a:r>
              <a:rPr lang="en-US" altLang="zh-CN" sz="2800" baseline="30000" dirty="0"/>
              <a:t>k</a:t>
            </a:r>
            <a:endParaRPr lang="en-US" altLang="zh-CN" sz="2800" dirty="0"/>
          </a:p>
          <a:p>
            <a:pPr>
              <a:buFontTx/>
              <a:buNone/>
              <a:defRPr/>
            </a:pPr>
            <a:r>
              <a:rPr lang="zh-CN" altLang="en-US" sz="2800" dirty="0"/>
              <a:t>于是                           </a:t>
            </a:r>
            <a:r>
              <a:rPr lang="en-US" altLang="zh-CN" sz="2800" dirty="0"/>
              <a:t>k - 1 ≤ log</a:t>
            </a:r>
            <a:r>
              <a:rPr lang="en-US" altLang="zh-CN" sz="2800" baseline="-25000" dirty="0"/>
              <a:t>2</a:t>
            </a:r>
            <a:r>
              <a:rPr lang="en-US" altLang="zh-CN" sz="2800" dirty="0"/>
              <a:t>n &lt; k</a:t>
            </a:r>
            <a:r>
              <a:rPr lang="zh-CN" altLang="en-US" sz="2800" dirty="0"/>
              <a:t>　　　</a:t>
            </a:r>
            <a:endParaRPr lang="en-US" altLang="zh-CN" sz="2800" dirty="0"/>
          </a:p>
          <a:p>
            <a:pPr>
              <a:buFont typeface="Wingdings" panose="05000000000000000000" pitchFamily="2" charset="2"/>
              <a:buNone/>
              <a:defRPr/>
            </a:pPr>
            <a:r>
              <a:rPr lang="zh-CN" altLang="en-US" sz="2800" dirty="0"/>
              <a:t>因为</a:t>
            </a:r>
            <a:r>
              <a:rPr lang="en-US" altLang="zh-CN" sz="2800" dirty="0"/>
              <a:t>k</a:t>
            </a:r>
            <a:r>
              <a:rPr lang="zh-CN" altLang="en-US" sz="2800" dirty="0"/>
              <a:t>是整数，所以</a:t>
            </a:r>
            <a:r>
              <a:rPr lang="en-US" altLang="zh-CN" sz="2800" dirty="0"/>
              <a:t>k - 1=│log</a:t>
            </a:r>
            <a:r>
              <a:rPr lang="en-US" altLang="zh-CN" sz="2800" baseline="-25000" dirty="0"/>
              <a:t>2</a:t>
            </a:r>
            <a:r>
              <a:rPr lang="en-US" altLang="zh-CN" sz="2800" dirty="0"/>
              <a:t>n⌡</a:t>
            </a:r>
            <a:r>
              <a:rPr lang="zh-CN" altLang="en-US" sz="2800" dirty="0"/>
              <a:t>，</a:t>
            </a:r>
            <a:r>
              <a:rPr lang="en-US" altLang="zh-CN" sz="2800" dirty="0"/>
              <a:t>k= │log</a:t>
            </a:r>
            <a:r>
              <a:rPr lang="en-US" altLang="zh-CN" sz="2800" baseline="-25000" dirty="0"/>
              <a:t>2</a:t>
            </a:r>
            <a:r>
              <a:rPr lang="en-US" altLang="zh-CN" sz="2800" dirty="0"/>
              <a:t>n⌡ +1</a:t>
            </a:r>
            <a:r>
              <a:rPr lang="zh-CN" altLang="en-US" sz="2800" dirty="0"/>
              <a:t>，得证。</a:t>
            </a:r>
            <a:endParaRPr lang="en-US" altLang="zh-CN" sz="2800" dirty="0"/>
          </a:p>
          <a:p>
            <a:pPr>
              <a:buFont typeface="Wingdings" panose="05000000000000000000" pitchFamily="2" charset="2"/>
              <a:buNone/>
              <a:defRPr/>
            </a:pPr>
            <a:endParaRPr lang="zh-CN" altLang="en-US" sz="2800" dirty="0"/>
          </a:p>
        </p:txBody>
      </p:sp>
      <p:graphicFrame>
        <p:nvGraphicFramePr>
          <p:cNvPr id="30724" name="Object 5">
            <a:extLst>
              <a:ext uri="{FF2B5EF4-FFF2-40B4-BE49-F238E27FC236}">
                <a16:creationId xmlns:a16="http://schemas.microsoft.com/office/drawing/2014/main" id="{4A46C6E7-B351-4D61-BBA4-1046ECFA2C7B}"/>
              </a:ext>
            </a:extLst>
          </p:cNvPr>
          <p:cNvGraphicFramePr>
            <a:graphicFrameLocks noChangeAspect="1"/>
          </p:cNvGraphicFramePr>
          <p:nvPr>
            <p:extLst>
              <p:ext uri="{D42A27DB-BD31-4B8C-83A1-F6EECF244321}">
                <p14:modId xmlns:p14="http://schemas.microsoft.com/office/powerpoint/2010/main" val="1465882809"/>
              </p:ext>
            </p:extLst>
          </p:nvPr>
        </p:nvGraphicFramePr>
        <p:xfrm>
          <a:off x="3357563" y="2357438"/>
          <a:ext cx="1944687" cy="465137"/>
        </p:xfrm>
        <a:graphic>
          <a:graphicData uri="http://schemas.openxmlformats.org/presentationml/2006/ole">
            <mc:AlternateContent xmlns:mc="http://schemas.openxmlformats.org/markup-compatibility/2006">
              <mc:Choice xmlns:v="urn:schemas-microsoft-com:vml" Requires="v">
                <p:oleObj spid="_x0000_s30992" name="公式" r:id="rId4" imgW="837836" imgH="203112" progId="Equation.3">
                  <p:embed/>
                </p:oleObj>
              </mc:Choice>
              <mc:Fallback>
                <p:oleObj name="公式" r:id="rId4" imgW="837836" imgH="203112"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7563" y="2357438"/>
                        <a:ext cx="1944687"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灯片编号占位符 1">
            <a:extLst>
              <a:ext uri="{FF2B5EF4-FFF2-40B4-BE49-F238E27FC236}">
                <a16:creationId xmlns:a16="http://schemas.microsoft.com/office/drawing/2014/main" id="{D629C999-6A5C-48EB-8C9C-F1849A92BF2B}"/>
              </a:ext>
            </a:extLst>
          </p:cNvPr>
          <p:cNvSpPr>
            <a:spLocks noGrp="1"/>
          </p:cNvSpPr>
          <p:nvPr>
            <p:ph type="sldNum" sz="quarter" idx="12"/>
          </p:nvPr>
        </p:nvSpPr>
        <p:spPr/>
        <p:txBody>
          <a:bodyPr/>
          <a:lstStyle/>
          <a:p>
            <a:fld id="{43395A8B-0B77-4D91-93A1-E00555122DC8}" type="slidenum">
              <a:rPr lang="zh-CN" altLang="en-US" smtClean="0"/>
              <a:pPr/>
              <a:t>28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3072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linds(horizontal)">
                                      <p:cBhvr>
                                        <p:cTn id="16" dur="500"/>
                                        <p:tgtEl>
                                          <p:spTgt spid="3">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linds(horizontal)">
                                      <p:cBhvr>
                                        <p:cTn id="21" dur="500"/>
                                        <p:tgtEl>
                                          <p:spTgt spid="3">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500"/>
                                        <p:tgtEl>
                                          <p:spTgt spid="3">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blinds(horizontal)">
                                      <p:cBhvr>
                                        <p:cTn id="31" dur="500"/>
                                        <p:tgtEl>
                                          <p:spTgt spid="3">
                                            <p:txEl>
                                              <p:pRg st="5" end="5"/>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blinds(horizontal)">
                                      <p:cBhvr>
                                        <p:cTn id="3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3">
            <a:extLst>
              <a:ext uri="{FF2B5EF4-FFF2-40B4-BE49-F238E27FC236}">
                <a16:creationId xmlns:a16="http://schemas.microsoft.com/office/drawing/2014/main" id="{A0312918-74EF-4576-AD24-E4A7765E9AF1}"/>
              </a:ext>
            </a:extLst>
          </p:cNvPr>
          <p:cNvSpPr>
            <a:spLocks noGrp="1" noChangeArrowheads="1"/>
          </p:cNvSpPr>
          <p:nvPr>
            <p:ph type="body" idx="1"/>
          </p:nvPr>
        </p:nvSpPr>
        <p:spPr>
          <a:xfrm>
            <a:off x="179388" y="1857375"/>
            <a:ext cx="8780462" cy="4786313"/>
          </a:xfrm>
        </p:spPr>
        <p:txBody>
          <a:bodyPr/>
          <a:lstStyle/>
          <a:p>
            <a:pPr marL="0" indent="0" eaLnBrk="1" hangingPunct="1">
              <a:buFont typeface="Wingdings" panose="05000000000000000000" pitchFamily="2" charset="2"/>
              <a:buNone/>
              <a:defRPr/>
            </a:pPr>
            <a:r>
              <a:rPr lang="zh-CN" altLang="en-US" sz="2800" dirty="0">
                <a:solidFill>
                  <a:srgbClr val="FF0000"/>
                </a:solidFill>
              </a:rPr>
              <a:t>性质</a:t>
            </a:r>
            <a:r>
              <a:rPr lang="en-US" altLang="zh-CN" sz="2800" dirty="0">
                <a:solidFill>
                  <a:srgbClr val="FF0000"/>
                </a:solidFill>
              </a:rPr>
              <a:t>5</a:t>
            </a:r>
            <a:r>
              <a:rPr lang="zh-CN" altLang="en-US" sz="2800" dirty="0"/>
              <a:t>：对一棵有</a:t>
            </a:r>
            <a:r>
              <a:rPr lang="en-US" altLang="zh-CN" sz="2800" dirty="0"/>
              <a:t>n</a:t>
            </a:r>
            <a:r>
              <a:rPr lang="zh-CN" altLang="en-US" sz="2800" dirty="0"/>
              <a:t>个结点的</a:t>
            </a:r>
            <a:r>
              <a:rPr lang="zh-CN" altLang="en-US" sz="2800" dirty="0">
                <a:solidFill>
                  <a:srgbClr val="FF0000"/>
                </a:solidFill>
              </a:rPr>
              <a:t>完全二叉树</a:t>
            </a:r>
            <a:r>
              <a:rPr lang="zh-CN" altLang="en-US" sz="2800" dirty="0"/>
              <a:t>的结点</a:t>
            </a:r>
            <a:r>
              <a:rPr lang="zh-CN" altLang="en-US" sz="2800" dirty="0">
                <a:solidFill>
                  <a:srgbClr val="FF0000"/>
                </a:solidFill>
              </a:rPr>
              <a:t>按层自左向右编号</a:t>
            </a:r>
            <a:r>
              <a:rPr lang="zh-CN" altLang="en-US" sz="2800" dirty="0"/>
              <a:t>，对序号为</a:t>
            </a:r>
            <a:r>
              <a:rPr lang="en-US" altLang="zh-CN" sz="2800" dirty="0" err="1">
                <a:solidFill>
                  <a:srgbClr val="FF0000"/>
                </a:solidFill>
              </a:rPr>
              <a:t>i</a:t>
            </a:r>
            <a:r>
              <a:rPr lang="zh-CN" altLang="en-US" sz="2800" dirty="0"/>
              <a:t>（</a:t>
            </a:r>
            <a:r>
              <a:rPr lang="en-US" altLang="zh-CN" sz="2800" dirty="0"/>
              <a:t>0≤i</a:t>
            </a:r>
            <a:r>
              <a:rPr lang="zh-CN" altLang="en-US" sz="2800" dirty="0"/>
              <a:t>＜</a:t>
            </a:r>
            <a:r>
              <a:rPr lang="en-US" altLang="zh-CN" sz="2800" dirty="0"/>
              <a:t>n</a:t>
            </a:r>
            <a:r>
              <a:rPr lang="zh-CN" altLang="en-US" sz="2800" dirty="0"/>
              <a:t>）的结点，有：</a:t>
            </a:r>
          </a:p>
          <a:p>
            <a:pPr marL="542925" lvl="1" eaLnBrk="1" hangingPunct="1">
              <a:defRPr/>
            </a:pPr>
            <a:r>
              <a:rPr lang="zh-CN" altLang="en-US" sz="2400" dirty="0"/>
              <a:t>若</a:t>
            </a:r>
            <a:r>
              <a:rPr lang="en-US" altLang="zh-CN" sz="2400" i="1" dirty="0" err="1"/>
              <a:t>i</a:t>
            </a:r>
            <a:r>
              <a:rPr lang="en-US" altLang="zh-CN" sz="2400" dirty="0"/>
              <a:t>=0</a:t>
            </a:r>
            <a:r>
              <a:rPr lang="zh-CN" altLang="en-US" sz="2400" dirty="0"/>
              <a:t>，则</a:t>
            </a:r>
            <a:r>
              <a:rPr lang="en-US" altLang="zh-CN" sz="2400" i="1" dirty="0" err="1"/>
              <a:t>i</a:t>
            </a:r>
            <a:r>
              <a:rPr lang="zh-CN" altLang="en-US" sz="2400" dirty="0"/>
              <a:t>为根结点，无父母结点；若</a:t>
            </a:r>
            <a:r>
              <a:rPr lang="en-US" altLang="zh-CN" sz="2400" i="1" dirty="0" err="1"/>
              <a:t>i</a:t>
            </a:r>
            <a:r>
              <a:rPr lang="en-US" altLang="zh-CN" sz="2400" dirty="0"/>
              <a:t>&gt;0</a:t>
            </a:r>
            <a:r>
              <a:rPr lang="zh-CN" altLang="en-US" sz="2400" dirty="0"/>
              <a:t>，则</a:t>
            </a:r>
            <a:r>
              <a:rPr lang="en-US" altLang="zh-CN" sz="2400" i="1" dirty="0" err="1"/>
              <a:t>i</a:t>
            </a:r>
            <a:r>
              <a:rPr lang="zh-CN" altLang="en-US" sz="2400" dirty="0"/>
              <a:t>的父母结点序号为</a:t>
            </a:r>
            <a:r>
              <a:rPr lang="en-US" altLang="zh-CN" sz="2400" dirty="0"/>
              <a:t>│(i-1)/2⌡ </a:t>
            </a:r>
            <a:r>
              <a:rPr lang="zh-CN" altLang="en-US" sz="2400" dirty="0"/>
              <a:t>。</a:t>
            </a:r>
          </a:p>
          <a:p>
            <a:pPr marL="542925" lvl="1" eaLnBrk="1" hangingPunct="1">
              <a:defRPr/>
            </a:pPr>
            <a:r>
              <a:rPr lang="zh-CN" altLang="en-US" sz="2400" dirty="0"/>
              <a:t>若</a:t>
            </a:r>
            <a:r>
              <a:rPr lang="en-US" altLang="zh-CN" sz="2400" dirty="0"/>
              <a:t>2</a:t>
            </a:r>
            <a:r>
              <a:rPr lang="en-US" altLang="zh-CN" sz="2400" i="1" dirty="0"/>
              <a:t>i</a:t>
            </a:r>
            <a:r>
              <a:rPr lang="en-US" altLang="zh-CN" sz="2400" dirty="0"/>
              <a:t>+1</a:t>
            </a:r>
            <a:r>
              <a:rPr lang="zh-CN" altLang="en-US" sz="2400" dirty="0"/>
              <a:t>＜</a:t>
            </a:r>
            <a:r>
              <a:rPr lang="en-US" altLang="zh-CN" sz="2400" i="1" dirty="0"/>
              <a:t>n</a:t>
            </a:r>
            <a:r>
              <a:rPr lang="zh-CN" altLang="en-US" sz="2400" dirty="0"/>
              <a:t>，则</a:t>
            </a:r>
            <a:r>
              <a:rPr lang="en-US" altLang="zh-CN" sz="2400" i="1" dirty="0" err="1"/>
              <a:t>i</a:t>
            </a:r>
            <a:r>
              <a:rPr lang="zh-CN" altLang="en-US" sz="2400" dirty="0"/>
              <a:t>的左孩子结点序号为</a:t>
            </a:r>
            <a:r>
              <a:rPr lang="en-US" altLang="zh-CN" sz="2400" dirty="0"/>
              <a:t>2</a:t>
            </a:r>
            <a:r>
              <a:rPr lang="en-US" altLang="zh-CN" sz="2400" i="1" dirty="0"/>
              <a:t>i</a:t>
            </a:r>
            <a:r>
              <a:rPr lang="en-US" altLang="zh-CN" sz="2400" dirty="0"/>
              <a:t>+1</a:t>
            </a:r>
            <a:r>
              <a:rPr lang="zh-CN" altLang="en-US" sz="2400" dirty="0"/>
              <a:t>；否则</a:t>
            </a:r>
            <a:r>
              <a:rPr lang="en-US" altLang="zh-CN" sz="2400" i="1" dirty="0" err="1"/>
              <a:t>i</a:t>
            </a:r>
            <a:r>
              <a:rPr lang="zh-CN" altLang="en-US" sz="2400" dirty="0"/>
              <a:t>无左孩子。</a:t>
            </a:r>
          </a:p>
          <a:p>
            <a:pPr marL="533400" lvl="1" eaLnBrk="1" hangingPunct="1">
              <a:defRPr/>
            </a:pPr>
            <a:r>
              <a:rPr lang="zh-CN" altLang="en-US" sz="2400" dirty="0"/>
              <a:t>若</a:t>
            </a:r>
            <a:r>
              <a:rPr lang="en-US" altLang="zh-CN" sz="2400" dirty="0"/>
              <a:t>2</a:t>
            </a:r>
            <a:r>
              <a:rPr lang="en-US" altLang="zh-CN" sz="2400" i="1" dirty="0"/>
              <a:t>i</a:t>
            </a:r>
            <a:r>
              <a:rPr lang="en-US" altLang="zh-CN" sz="2400" dirty="0"/>
              <a:t>+2</a:t>
            </a:r>
            <a:r>
              <a:rPr lang="zh-CN" altLang="en-US" sz="2400" dirty="0"/>
              <a:t>＜</a:t>
            </a:r>
            <a:r>
              <a:rPr lang="en-US" altLang="zh-CN" sz="2400" i="1" dirty="0"/>
              <a:t>n</a:t>
            </a:r>
            <a:r>
              <a:rPr lang="zh-CN" altLang="en-US" sz="2400" dirty="0"/>
              <a:t>，则</a:t>
            </a:r>
            <a:r>
              <a:rPr lang="en-US" altLang="zh-CN" sz="2400" i="1" dirty="0" err="1"/>
              <a:t>i</a:t>
            </a:r>
            <a:r>
              <a:rPr lang="zh-CN" altLang="en-US" sz="2400" dirty="0"/>
              <a:t>的右孩子结点序号为</a:t>
            </a:r>
            <a:r>
              <a:rPr lang="en-US" altLang="zh-CN" sz="2400" dirty="0"/>
              <a:t>2</a:t>
            </a:r>
            <a:r>
              <a:rPr lang="en-US" altLang="zh-CN" sz="2400" i="1" dirty="0"/>
              <a:t>i</a:t>
            </a:r>
            <a:r>
              <a:rPr lang="en-US" altLang="zh-CN" sz="2400" dirty="0"/>
              <a:t>+2</a:t>
            </a:r>
            <a:r>
              <a:rPr lang="zh-CN" altLang="en-US" sz="2400" dirty="0"/>
              <a:t>；否则</a:t>
            </a:r>
            <a:r>
              <a:rPr lang="en-US" altLang="zh-CN" sz="2400" i="1" dirty="0" err="1"/>
              <a:t>i</a:t>
            </a:r>
            <a:r>
              <a:rPr lang="zh-CN" altLang="en-US" sz="2400" dirty="0"/>
              <a:t>无右孩子。</a:t>
            </a:r>
            <a:r>
              <a:rPr lang="zh-CN" altLang="en-US" sz="1600" b="0" dirty="0"/>
              <a:t> </a:t>
            </a:r>
            <a:endParaRPr lang="en-US" altLang="zh-CN" sz="1600" b="0" dirty="0"/>
          </a:p>
          <a:p>
            <a:pPr marL="533400" lvl="1" eaLnBrk="1" hangingPunct="1">
              <a:buFont typeface="Wingdings" panose="05000000000000000000" pitchFamily="2" charset="2"/>
              <a:buNone/>
              <a:defRPr/>
            </a:pPr>
            <a:r>
              <a:rPr lang="zh-CN" altLang="en-US" dirty="0"/>
              <a:t>这个性质是一般二叉树顺序存储的重要基础。</a:t>
            </a:r>
            <a:endParaRPr lang="zh-CN" altLang="en-US" dirty="0">
              <a:latin typeface="宋体" pitchFamily="2" charset="-122"/>
            </a:endParaRPr>
          </a:p>
          <a:p>
            <a:pPr marL="533400" lvl="1" eaLnBrk="1" hangingPunct="1">
              <a:defRPr/>
            </a:pPr>
            <a:endParaRPr lang="zh-CN" altLang="en-US" sz="1800" b="0" dirty="0"/>
          </a:p>
        </p:txBody>
      </p:sp>
      <p:sp>
        <p:nvSpPr>
          <p:cNvPr id="31747" name="Rectangle 2">
            <a:extLst>
              <a:ext uri="{FF2B5EF4-FFF2-40B4-BE49-F238E27FC236}">
                <a16:creationId xmlns:a16="http://schemas.microsoft.com/office/drawing/2014/main" id="{9FEED65C-F940-46B3-A003-F8371AE0E404}"/>
              </a:ext>
            </a:extLst>
          </p:cNvPr>
          <p:cNvSpPr>
            <a:spLocks noGrp="1" noChangeArrowheads="1"/>
          </p:cNvSpPr>
          <p:nvPr>
            <p:ph type="title"/>
          </p:nvPr>
        </p:nvSpPr>
        <p:spPr>
          <a:xfrm>
            <a:off x="928688" y="836613"/>
            <a:ext cx="8015287" cy="839787"/>
          </a:xfrm>
        </p:spPr>
        <p:txBody>
          <a:bodyPr/>
          <a:lstStyle/>
          <a:p>
            <a:pPr eaLnBrk="1" hangingPunct="1"/>
            <a:r>
              <a:rPr lang="en-US" altLang="zh-CN"/>
              <a:t>6.2.2   </a:t>
            </a:r>
            <a:r>
              <a:rPr lang="zh-CN" altLang="en-US"/>
              <a:t>二叉树性质</a:t>
            </a:r>
          </a:p>
        </p:txBody>
      </p:sp>
      <p:sp>
        <p:nvSpPr>
          <p:cNvPr id="31748" name="Rectangle 6">
            <a:extLst>
              <a:ext uri="{FF2B5EF4-FFF2-40B4-BE49-F238E27FC236}">
                <a16:creationId xmlns:a16="http://schemas.microsoft.com/office/drawing/2014/main" id="{1030E8B7-CF9A-4333-99D1-BD940460988C}"/>
              </a:ext>
            </a:extLst>
          </p:cNvPr>
          <p:cNvSpPr>
            <a:spLocks noChangeArrowheads="1"/>
          </p:cNvSpPr>
          <p:nvPr/>
        </p:nvSpPr>
        <p:spPr bwMode="auto">
          <a:xfrm>
            <a:off x="0" y="3357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1032" name="Picture 8">
            <a:extLst>
              <a:ext uri="{FF2B5EF4-FFF2-40B4-BE49-F238E27FC236}">
                <a16:creationId xmlns:a16="http://schemas.microsoft.com/office/drawing/2014/main" id="{94FC1B3A-2DB2-4E0F-9DDF-EF2B9EA189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5010150"/>
            <a:ext cx="2867025"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C732605D-6B3F-4926-A882-6351F7AB92DF}"/>
              </a:ext>
            </a:extLst>
          </p:cNvPr>
          <p:cNvSpPr>
            <a:spLocks noGrp="1"/>
          </p:cNvSpPr>
          <p:nvPr>
            <p:ph type="sldNum" sz="quarter" idx="12"/>
          </p:nvPr>
        </p:nvSpPr>
        <p:spPr/>
        <p:txBody>
          <a:bodyPr/>
          <a:lstStyle/>
          <a:p>
            <a:fld id="{43395A8B-0B77-4D91-93A1-E00555122DC8}" type="slidenum">
              <a:rPr lang="zh-CN" altLang="en-US" smtClean="0"/>
              <a:pPr/>
              <a:t>29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8">
                                            <p:txEl>
                                              <p:pRg st="0" end="0"/>
                                            </p:txEl>
                                          </p:spTgt>
                                        </p:tgtEl>
                                        <p:attrNameLst>
                                          <p:attrName>style.visibility</p:attrName>
                                        </p:attrNameLst>
                                      </p:cBhvr>
                                      <p:to>
                                        <p:strVal val="visible"/>
                                      </p:to>
                                    </p:set>
                                    <p:animEffect transition="in" filter="blinds(horizontal)">
                                      <p:cBhvr>
                                        <p:cTn id="7" dur="500"/>
                                        <p:tgtEl>
                                          <p:spTgt spid="102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8">
                                            <p:txEl>
                                              <p:pRg st="1" end="1"/>
                                            </p:txEl>
                                          </p:spTgt>
                                        </p:tgtEl>
                                        <p:attrNameLst>
                                          <p:attrName>style.visibility</p:attrName>
                                        </p:attrNameLst>
                                      </p:cBhvr>
                                      <p:to>
                                        <p:strVal val="visible"/>
                                      </p:to>
                                    </p:set>
                                    <p:animEffect transition="in" filter="blinds(horizontal)">
                                      <p:cBhvr>
                                        <p:cTn id="12" dur="500"/>
                                        <p:tgtEl>
                                          <p:spTgt spid="102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28">
                                            <p:txEl>
                                              <p:pRg st="2" end="2"/>
                                            </p:txEl>
                                          </p:spTgt>
                                        </p:tgtEl>
                                        <p:attrNameLst>
                                          <p:attrName>style.visibility</p:attrName>
                                        </p:attrNameLst>
                                      </p:cBhvr>
                                      <p:to>
                                        <p:strVal val="visible"/>
                                      </p:to>
                                    </p:set>
                                    <p:animEffect transition="in" filter="blinds(horizontal)">
                                      <p:cBhvr>
                                        <p:cTn id="17" dur="500"/>
                                        <p:tgtEl>
                                          <p:spTgt spid="102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28">
                                            <p:txEl>
                                              <p:pRg st="3" end="3"/>
                                            </p:txEl>
                                          </p:spTgt>
                                        </p:tgtEl>
                                        <p:attrNameLst>
                                          <p:attrName>style.visibility</p:attrName>
                                        </p:attrNameLst>
                                      </p:cBhvr>
                                      <p:to>
                                        <p:strVal val="visible"/>
                                      </p:to>
                                    </p:set>
                                    <p:animEffect transition="in" filter="blinds(horizontal)">
                                      <p:cBhvr>
                                        <p:cTn id="22" dur="500"/>
                                        <p:tgtEl>
                                          <p:spTgt spid="102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032"/>
                                        </p:tgtEl>
                                        <p:attrNameLst>
                                          <p:attrName>style.visibility</p:attrName>
                                        </p:attrNameLst>
                                      </p:cBhvr>
                                      <p:to>
                                        <p:strVal val="visible"/>
                                      </p:to>
                                    </p:set>
                                    <p:animEffect transition="in" filter="blinds(horizontal)">
                                      <p:cBhvr>
                                        <p:cTn id="27" dur="500"/>
                                        <p:tgtEl>
                                          <p:spTgt spid="103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28">
                                            <p:txEl>
                                              <p:pRg st="4" end="4"/>
                                            </p:txEl>
                                          </p:spTgt>
                                        </p:tgtEl>
                                        <p:attrNameLst>
                                          <p:attrName>style.visibility</p:attrName>
                                        </p:attrNameLst>
                                      </p:cBhvr>
                                      <p:to>
                                        <p:strVal val="visible"/>
                                      </p:to>
                                    </p:set>
                                    <p:animEffect transition="in" filter="blinds(horizontal)">
                                      <p:cBhvr>
                                        <p:cTn id="32" dur="500"/>
                                        <p:tgtEl>
                                          <p:spTgt spid="102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E6105B0A-12D6-4DC0-A67A-029178F52B62}"/>
              </a:ext>
            </a:extLst>
          </p:cNvPr>
          <p:cNvSpPr>
            <a:spLocks noGrp="1"/>
          </p:cNvSpPr>
          <p:nvPr>
            <p:ph type="title"/>
          </p:nvPr>
        </p:nvSpPr>
        <p:spPr/>
        <p:txBody>
          <a:bodyPr/>
          <a:lstStyle/>
          <a:p>
            <a:r>
              <a:rPr lang="zh-CN" altLang="en-US"/>
              <a:t>例子：</a:t>
            </a:r>
          </a:p>
        </p:txBody>
      </p:sp>
      <p:sp>
        <p:nvSpPr>
          <p:cNvPr id="8195" name="内容占位符 2">
            <a:extLst>
              <a:ext uri="{FF2B5EF4-FFF2-40B4-BE49-F238E27FC236}">
                <a16:creationId xmlns:a16="http://schemas.microsoft.com/office/drawing/2014/main" id="{94354556-D7AB-44F3-8F4B-0234F5531050}"/>
              </a:ext>
            </a:extLst>
          </p:cNvPr>
          <p:cNvSpPr>
            <a:spLocks noGrp="1"/>
          </p:cNvSpPr>
          <p:nvPr>
            <p:ph idx="1"/>
          </p:nvPr>
        </p:nvSpPr>
        <p:spPr>
          <a:xfrm>
            <a:off x="785813" y="1989138"/>
            <a:ext cx="4214812" cy="4114800"/>
          </a:xfrm>
        </p:spPr>
        <p:txBody>
          <a:bodyPr/>
          <a:lstStyle/>
          <a:p>
            <a:pPr marL="0" indent="0">
              <a:buFont typeface="Wingdings" panose="05000000000000000000" pitchFamily="2" charset="2"/>
              <a:buNone/>
              <a:defRPr/>
            </a:pPr>
            <a:r>
              <a:rPr lang="zh-CN" altLang="en-US" dirty="0"/>
              <a:t>树在计算机领域中也有着广泛的应用，</a:t>
            </a:r>
            <a:r>
              <a:rPr lang="en-US" altLang="zh-CN" dirty="0"/>
              <a:t>DOS</a:t>
            </a:r>
            <a:r>
              <a:rPr lang="zh-CN" altLang="en-US" dirty="0"/>
              <a:t>和</a:t>
            </a:r>
            <a:r>
              <a:rPr lang="en-US" altLang="zh-CN" dirty="0"/>
              <a:t>Windows</a:t>
            </a:r>
            <a:r>
              <a:rPr lang="zh-CN" altLang="en-US" dirty="0"/>
              <a:t>操作系统中对磁盘文件的管理就采用树形目录结构；在数据库中，树结构也是数据的重要组织形式之一。</a:t>
            </a:r>
            <a:endParaRPr lang="en-US" altLang="zh-CN" dirty="0"/>
          </a:p>
          <a:p>
            <a:pPr>
              <a:defRPr/>
            </a:pPr>
            <a:endParaRPr lang="zh-CN" altLang="en-US" dirty="0"/>
          </a:p>
        </p:txBody>
      </p:sp>
      <p:pic>
        <p:nvPicPr>
          <p:cNvPr id="8197" name="Picture 5">
            <a:extLst>
              <a:ext uri="{FF2B5EF4-FFF2-40B4-BE49-F238E27FC236}">
                <a16:creationId xmlns:a16="http://schemas.microsoft.com/office/drawing/2014/main" id="{0652C464-7E03-4F6D-93AB-551C5B9E8D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9188" y="1928813"/>
            <a:ext cx="3743325"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F6EB6EE3-A06E-4356-A33A-D3FD8717C0A1}"/>
              </a:ext>
            </a:extLst>
          </p:cNvPr>
          <p:cNvSpPr>
            <a:spLocks noGrp="1"/>
          </p:cNvSpPr>
          <p:nvPr>
            <p:ph type="sldNum" sz="quarter" idx="12"/>
          </p:nvPr>
        </p:nvSpPr>
        <p:spPr/>
        <p:txBody>
          <a:bodyPr/>
          <a:lstStyle/>
          <a:p>
            <a:fld id="{43395A8B-0B77-4D91-93A1-E00555122DC8}" type="slidenum">
              <a:rPr lang="zh-CN" altLang="en-US" smtClean="0"/>
              <a:pPr/>
              <a:t>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197"/>
                                        </p:tgtEl>
                                        <p:attrNameLst>
                                          <p:attrName>style.visibility</p:attrName>
                                        </p:attrNameLst>
                                      </p:cBhvr>
                                      <p:to>
                                        <p:strVal val="visible"/>
                                      </p:to>
                                    </p:set>
                                    <p:animEffect transition="in" filter="blinds(horizontal)">
                                      <p:cBhvr>
                                        <p:cTn id="7" dur="500"/>
                                        <p:tgtEl>
                                          <p:spTgt spid="8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AA4805F1-283A-438A-A5B9-63DD23E44C3A}"/>
              </a:ext>
            </a:extLst>
          </p:cNvPr>
          <p:cNvSpPr>
            <a:spLocks noGrp="1"/>
          </p:cNvSpPr>
          <p:nvPr>
            <p:ph type="title"/>
          </p:nvPr>
        </p:nvSpPr>
        <p:spPr/>
        <p:txBody>
          <a:bodyPr/>
          <a:lstStyle/>
          <a:p>
            <a:r>
              <a:rPr lang="en-US" altLang="zh-CN"/>
              <a:t>6.2.3   </a:t>
            </a:r>
            <a:r>
              <a:rPr lang="zh-CN" altLang="en-US"/>
              <a:t>二叉树抽象数据类型</a:t>
            </a:r>
          </a:p>
        </p:txBody>
      </p:sp>
      <p:sp>
        <p:nvSpPr>
          <p:cNvPr id="3" name="内容占位符 2">
            <a:extLst>
              <a:ext uri="{FF2B5EF4-FFF2-40B4-BE49-F238E27FC236}">
                <a16:creationId xmlns:a16="http://schemas.microsoft.com/office/drawing/2014/main" id="{07DCAE2F-0486-42BC-8FB1-08D37DECE545}"/>
              </a:ext>
            </a:extLst>
          </p:cNvPr>
          <p:cNvSpPr>
            <a:spLocks noGrp="1"/>
          </p:cNvSpPr>
          <p:nvPr>
            <p:ph idx="1"/>
          </p:nvPr>
        </p:nvSpPr>
        <p:spPr>
          <a:xfrm>
            <a:off x="428625" y="1989138"/>
            <a:ext cx="8531225" cy="4114800"/>
          </a:xfrm>
        </p:spPr>
        <p:txBody>
          <a:bodyPr/>
          <a:lstStyle/>
          <a:p>
            <a:pPr marL="0" indent="446088">
              <a:buFont typeface="Wingdings" panose="05000000000000000000" pitchFamily="2" charset="2"/>
              <a:buNone/>
              <a:defRPr/>
            </a:pPr>
            <a:r>
              <a:rPr lang="zh-CN" altLang="en-US" dirty="0"/>
              <a:t>二叉树的抽象数据类型中要定义各种操作，比如</a:t>
            </a:r>
            <a:endParaRPr lang="en-US" altLang="zh-CN" dirty="0"/>
          </a:p>
          <a:p>
            <a:pPr marL="0" indent="446088">
              <a:buFont typeface="Wingdings" panose="05000000000000000000" pitchFamily="2" charset="2"/>
              <a:buNone/>
              <a:defRPr/>
            </a:pPr>
            <a:r>
              <a:rPr lang="zh-CN" altLang="en-US" dirty="0"/>
              <a:t>二叉树结点的左</a:t>
            </a:r>
            <a:r>
              <a:rPr lang="en-US" altLang="zh-CN" dirty="0"/>
              <a:t>/</a:t>
            </a:r>
            <a:r>
              <a:rPr lang="zh-CN" altLang="en-US" dirty="0"/>
              <a:t>右孩子插入、删除，</a:t>
            </a:r>
            <a:endParaRPr lang="en-US" altLang="zh-CN" dirty="0"/>
          </a:p>
          <a:p>
            <a:pPr marL="0" indent="446088">
              <a:buFont typeface="Wingdings" panose="05000000000000000000" pitchFamily="2" charset="2"/>
              <a:buNone/>
              <a:defRPr/>
            </a:pPr>
            <a:r>
              <a:rPr lang="zh-CN" altLang="en-US" dirty="0"/>
              <a:t>先根</a:t>
            </a:r>
            <a:r>
              <a:rPr lang="en-US" altLang="zh-CN" dirty="0"/>
              <a:t>/</a:t>
            </a:r>
            <a:r>
              <a:rPr lang="zh-CN" altLang="en-US" dirty="0"/>
              <a:t>中根</a:t>
            </a:r>
            <a:r>
              <a:rPr lang="en-US" altLang="zh-CN" dirty="0"/>
              <a:t>/</a:t>
            </a:r>
            <a:r>
              <a:rPr lang="zh-CN" altLang="en-US" dirty="0"/>
              <a:t>后根</a:t>
            </a:r>
            <a:r>
              <a:rPr lang="en-US" altLang="zh-CN" dirty="0"/>
              <a:t>/</a:t>
            </a:r>
            <a:r>
              <a:rPr lang="zh-CN" altLang="en-US" dirty="0"/>
              <a:t>层次遍历二叉树中结点，</a:t>
            </a:r>
            <a:endParaRPr lang="en-US" altLang="zh-CN" dirty="0"/>
          </a:p>
          <a:p>
            <a:pPr marL="0" indent="446088">
              <a:buFont typeface="Wingdings" panose="05000000000000000000" pitchFamily="2" charset="2"/>
              <a:buNone/>
              <a:defRPr/>
            </a:pPr>
            <a:r>
              <a:rPr lang="zh-CN" altLang="en-US" dirty="0"/>
              <a:t>取得根结点，</a:t>
            </a:r>
            <a:endParaRPr lang="en-US" altLang="zh-CN" dirty="0"/>
          </a:p>
          <a:p>
            <a:pPr marL="0" indent="446088">
              <a:buFont typeface="Wingdings" panose="05000000000000000000" pitchFamily="2" charset="2"/>
              <a:buNone/>
              <a:defRPr/>
            </a:pPr>
            <a:r>
              <a:rPr lang="zh-CN" altLang="en-US" dirty="0"/>
              <a:t>判断是否为空树</a:t>
            </a:r>
            <a:endParaRPr lang="en-US" altLang="zh-CN" dirty="0"/>
          </a:p>
          <a:p>
            <a:pPr marL="0" indent="446088">
              <a:buFont typeface="Wingdings" panose="05000000000000000000" pitchFamily="2" charset="2"/>
              <a:buNone/>
              <a:defRPr/>
            </a:pPr>
            <a:r>
              <a:rPr lang="zh-CN" altLang="en-US" dirty="0"/>
              <a:t>返回树得高度、结点个数等。</a:t>
            </a:r>
            <a:endParaRPr lang="en-US" altLang="zh-CN" dirty="0"/>
          </a:p>
          <a:p>
            <a:pPr marL="0" indent="446088">
              <a:buFont typeface="Wingdings" panose="05000000000000000000" pitchFamily="2" charset="2"/>
              <a:buNone/>
              <a:defRPr/>
            </a:pPr>
            <a:endParaRPr lang="zh-CN" altLang="en-US" dirty="0"/>
          </a:p>
          <a:p>
            <a:pPr>
              <a:buFont typeface="Wingdings" panose="05000000000000000000" pitchFamily="2" charset="2"/>
              <a:buNone/>
              <a:defRPr/>
            </a:pPr>
            <a:endParaRPr lang="zh-CN" altLang="en-US" dirty="0"/>
          </a:p>
        </p:txBody>
      </p:sp>
      <p:sp>
        <p:nvSpPr>
          <p:cNvPr id="2" name="灯片编号占位符 1">
            <a:extLst>
              <a:ext uri="{FF2B5EF4-FFF2-40B4-BE49-F238E27FC236}">
                <a16:creationId xmlns:a16="http://schemas.microsoft.com/office/drawing/2014/main" id="{10E0F781-D6E8-424C-8056-E7F01B6FBA78}"/>
              </a:ext>
            </a:extLst>
          </p:cNvPr>
          <p:cNvSpPr>
            <a:spLocks noGrp="1"/>
          </p:cNvSpPr>
          <p:nvPr>
            <p:ph type="sldNum" sz="quarter" idx="12"/>
          </p:nvPr>
        </p:nvSpPr>
        <p:spPr/>
        <p:txBody>
          <a:bodyPr/>
          <a:lstStyle/>
          <a:p>
            <a:fld id="{43395A8B-0B77-4D91-93A1-E00555122DC8}" type="slidenum">
              <a:rPr lang="zh-CN" altLang="en-US" smtClean="0"/>
              <a:pPr/>
              <a:t>30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E0138EF4-56D7-490B-A0B6-0E073AAE2ACD}"/>
              </a:ext>
            </a:extLst>
          </p:cNvPr>
          <p:cNvSpPr>
            <a:spLocks noGrp="1" noChangeArrowheads="1"/>
          </p:cNvSpPr>
          <p:nvPr>
            <p:ph type="title"/>
          </p:nvPr>
        </p:nvSpPr>
        <p:spPr>
          <a:xfrm>
            <a:off x="857250" y="714375"/>
            <a:ext cx="7793038" cy="839788"/>
          </a:xfrm>
        </p:spPr>
        <p:txBody>
          <a:bodyPr/>
          <a:lstStyle/>
          <a:p>
            <a:pPr eaLnBrk="1" hangingPunct="1"/>
            <a:r>
              <a:rPr lang="en-US" altLang="zh-CN" sz="4000"/>
              <a:t>6.2.3   </a:t>
            </a:r>
            <a:r>
              <a:rPr lang="zh-CN" altLang="en-US" sz="4000"/>
              <a:t>二叉树抽象数据类型</a:t>
            </a:r>
          </a:p>
        </p:txBody>
      </p:sp>
      <p:sp>
        <p:nvSpPr>
          <p:cNvPr id="33795" name="Rectangle 3">
            <a:extLst>
              <a:ext uri="{FF2B5EF4-FFF2-40B4-BE49-F238E27FC236}">
                <a16:creationId xmlns:a16="http://schemas.microsoft.com/office/drawing/2014/main" id="{C516C4E2-4850-4B2B-A27E-A35B9E3E37B8}"/>
              </a:ext>
            </a:extLst>
          </p:cNvPr>
          <p:cNvSpPr>
            <a:spLocks noGrp="1" noChangeArrowheads="1"/>
          </p:cNvSpPr>
          <p:nvPr>
            <p:ph type="body" idx="1"/>
          </p:nvPr>
        </p:nvSpPr>
        <p:spPr>
          <a:xfrm>
            <a:off x="357188" y="1857375"/>
            <a:ext cx="8353425" cy="4868863"/>
          </a:xfrm>
        </p:spPr>
        <p:txBody>
          <a:bodyPr/>
          <a:lstStyle/>
          <a:p>
            <a:pPr eaLnBrk="1" hangingPunct="1">
              <a:lnSpc>
                <a:spcPct val="80000"/>
              </a:lnSpc>
              <a:buFont typeface="Wingdings" panose="05000000000000000000" pitchFamily="2" charset="2"/>
              <a:buNone/>
            </a:pPr>
            <a:r>
              <a:rPr lang="en-US" altLang="zh-CN" sz="2000" dirty="0"/>
              <a:t>public interface </a:t>
            </a:r>
            <a:r>
              <a:rPr lang="en-US" altLang="zh-CN" sz="2000" dirty="0" err="1">
                <a:solidFill>
                  <a:srgbClr val="FF0000"/>
                </a:solidFill>
              </a:rPr>
              <a:t>BinaryTTree</a:t>
            </a:r>
            <a:r>
              <a:rPr lang="en-US" altLang="zh-CN" sz="2000" dirty="0"/>
              <a:t>&lt;T&gt; {            //</a:t>
            </a:r>
            <a:r>
              <a:rPr lang="zh-CN" altLang="en-US" sz="2000" dirty="0"/>
              <a:t>二叉树接口</a:t>
            </a:r>
          </a:p>
          <a:p>
            <a:pPr eaLnBrk="1" hangingPunct="1">
              <a:lnSpc>
                <a:spcPct val="80000"/>
              </a:lnSpc>
              <a:buFont typeface="Wingdings" panose="05000000000000000000" pitchFamily="2" charset="2"/>
              <a:buNone/>
            </a:pPr>
            <a:r>
              <a:rPr lang="zh-CN" altLang="en-US" sz="2000" dirty="0"/>
              <a:t>    </a:t>
            </a:r>
            <a:r>
              <a:rPr lang="en-US" altLang="zh-CN" sz="2000" dirty="0" err="1"/>
              <a:t>boolean</a:t>
            </a:r>
            <a:r>
              <a:rPr lang="en-US" altLang="zh-CN" sz="2000" dirty="0"/>
              <a:t> </a:t>
            </a:r>
            <a:r>
              <a:rPr lang="en-US" altLang="zh-CN" sz="2000" dirty="0" err="1"/>
              <a:t>isEmpty</a:t>
            </a:r>
            <a:r>
              <a:rPr lang="en-US" altLang="zh-CN" sz="2000" dirty="0"/>
              <a:t>();                               	//</a:t>
            </a:r>
            <a:r>
              <a:rPr lang="zh-CN" altLang="en-US" sz="2000" dirty="0"/>
              <a:t>判断是否空二叉树</a:t>
            </a:r>
          </a:p>
          <a:p>
            <a:pPr eaLnBrk="1" hangingPunct="1">
              <a:lnSpc>
                <a:spcPct val="80000"/>
              </a:lnSpc>
              <a:buFont typeface="Wingdings" panose="05000000000000000000" pitchFamily="2" charset="2"/>
              <a:buNone/>
            </a:pPr>
            <a:r>
              <a:rPr lang="zh-CN" altLang="en-US" sz="2000" dirty="0"/>
              <a:t>    </a:t>
            </a:r>
            <a:r>
              <a:rPr lang="en-US" altLang="zh-CN" sz="2000" dirty="0"/>
              <a:t>int count();                                      	//</a:t>
            </a:r>
            <a:r>
              <a:rPr lang="zh-CN" altLang="en-US" sz="2000" dirty="0"/>
              <a:t>返回二叉树的结点个数</a:t>
            </a:r>
          </a:p>
          <a:p>
            <a:pPr eaLnBrk="1" hangingPunct="1">
              <a:lnSpc>
                <a:spcPct val="80000"/>
              </a:lnSpc>
              <a:buFont typeface="Wingdings" panose="05000000000000000000" pitchFamily="2" charset="2"/>
              <a:buNone/>
            </a:pPr>
            <a:r>
              <a:rPr lang="zh-CN" altLang="en-US" sz="2000" dirty="0"/>
              <a:t>    </a:t>
            </a:r>
            <a:r>
              <a:rPr lang="en-US" altLang="zh-CN" sz="2000" dirty="0"/>
              <a:t>int height();                                       	//</a:t>
            </a:r>
            <a:r>
              <a:rPr lang="zh-CN" altLang="en-US" sz="2000" dirty="0"/>
              <a:t>返回二叉树的高度</a:t>
            </a:r>
          </a:p>
          <a:p>
            <a:pPr eaLnBrk="1" hangingPunct="1">
              <a:lnSpc>
                <a:spcPct val="80000"/>
              </a:lnSpc>
              <a:buFont typeface="Wingdings" panose="05000000000000000000" pitchFamily="2" charset="2"/>
              <a:buNone/>
            </a:pPr>
            <a:r>
              <a:rPr lang="zh-CN" altLang="en-US" sz="2000" dirty="0"/>
              <a:t>    </a:t>
            </a:r>
            <a:r>
              <a:rPr lang="en-US" altLang="zh-CN" sz="2000" dirty="0" err="1"/>
              <a:t>BinaryNode</a:t>
            </a:r>
            <a:r>
              <a:rPr lang="en-US" altLang="zh-CN" sz="2000" dirty="0"/>
              <a:t>&lt;T&gt; </a:t>
            </a:r>
            <a:r>
              <a:rPr lang="en-US" altLang="zh-CN" sz="2000" dirty="0" err="1"/>
              <a:t>getRoot</a:t>
            </a:r>
            <a:r>
              <a:rPr lang="en-US" altLang="zh-CN" sz="2000" dirty="0"/>
              <a:t>();                      //</a:t>
            </a:r>
            <a:r>
              <a:rPr lang="zh-CN" altLang="en-US" sz="2000" dirty="0"/>
              <a:t>返回二叉树的根结点</a:t>
            </a:r>
          </a:p>
          <a:p>
            <a:pPr eaLnBrk="1" hangingPunct="1">
              <a:lnSpc>
                <a:spcPct val="80000"/>
              </a:lnSpc>
              <a:buFont typeface="Wingdings" panose="05000000000000000000" pitchFamily="2" charset="2"/>
              <a:buNone/>
            </a:pPr>
            <a:r>
              <a:rPr lang="zh-CN" altLang="en-US" sz="2000" dirty="0"/>
              <a:t>    </a:t>
            </a:r>
            <a:r>
              <a:rPr lang="en-US" altLang="zh-CN" sz="2000" dirty="0" err="1"/>
              <a:t>BinaryNode</a:t>
            </a:r>
            <a:r>
              <a:rPr lang="en-US" altLang="zh-CN" sz="2000" dirty="0"/>
              <a:t>&lt;T&gt; </a:t>
            </a:r>
            <a:r>
              <a:rPr lang="en-US" altLang="zh-CN" sz="2000" dirty="0" err="1"/>
              <a:t>getParent</a:t>
            </a:r>
            <a:r>
              <a:rPr lang="en-US" altLang="zh-CN" sz="2000" dirty="0"/>
              <a:t>(</a:t>
            </a:r>
            <a:r>
              <a:rPr lang="en-US" altLang="zh-CN" sz="2000" dirty="0" err="1"/>
              <a:t>BinaryNode</a:t>
            </a:r>
            <a:r>
              <a:rPr lang="en-US" altLang="zh-CN" sz="2000" dirty="0"/>
              <a:t>&lt;T&gt; node);   //</a:t>
            </a:r>
            <a:r>
              <a:rPr lang="zh-CN" altLang="en-US" sz="2000" dirty="0"/>
              <a:t>返回</a:t>
            </a:r>
            <a:r>
              <a:rPr lang="en-US" altLang="zh-CN" sz="2000" dirty="0"/>
              <a:t>node</a:t>
            </a:r>
            <a:r>
              <a:rPr lang="zh-CN" altLang="en-US" sz="2000" dirty="0"/>
              <a:t>父母结点</a:t>
            </a:r>
          </a:p>
          <a:p>
            <a:pPr eaLnBrk="1" hangingPunct="1">
              <a:lnSpc>
                <a:spcPct val="80000"/>
              </a:lnSpc>
              <a:buFont typeface="Wingdings" panose="05000000000000000000" pitchFamily="2" charset="2"/>
              <a:buNone/>
            </a:pPr>
            <a:r>
              <a:rPr lang="zh-CN" altLang="en-US" sz="2000" dirty="0"/>
              <a:t>    </a:t>
            </a:r>
            <a:r>
              <a:rPr lang="en-US" altLang="zh-CN" sz="2000" dirty="0"/>
              <a:t>void </a:t>
            </a:r>
            <a:r>
              <a:rPr lang="en-US" altLang="zh-CN" sz="2000" dirty="0" err="1"/>
              <a:t>preOrder</a:t>
            </a:r>
            <a:r>
              <a:rPr lang="en-US" altLang="zh-CN" sz="2000" dirty="0"/>
              <a:t>();                                 	//</a:t>
            </a:r>
            <a:r>
              <a:rPr lang="zh-CN" altLang="en-US" sz="2000" dirty="0"/>
              <a:t>先根次序遍历二叉树</a:t>
            </a:r>
          </a:p>
          <a:p>
            <a:pPr eaLnBrk="1" hangingPunct="1">
              <a:lnSpc>
                <a:spcPct val="80000"/>
              </a:lnSpc>
              <a:buFont typeface="Wingdings" panose="05000000000000000000" pitchFamily="2" charset="2"/>
              <a:buNone/>
            </a:pPr>
            <a:r>
              <a:rPr lang="zh-CN" altLang="en-US" sz="2000" dirty="0"/>
              <a:t>    </a:t>
            </a:r>
            <a:r>
              <a:rPr lang="en-US" altLang="zh-CN" sz="2000" dirty="0"/>
              <a:t>void </a:t>
            </a:r>
            <a:r>
              <a:rPr lang="en-US" altLang="zh-CN" sz="2000" dirty="0" err="1"/>
              <a:t>inOrder</a:t>
            </a:r>
            <a:r>
              <a:rPr lang="en-US" altLang="zh-CN" sz="2000" dirty="0"/>
              <a:t>();                                  	//</a:t>
            </a:r>
            <a:r>
              <a:rPr lang="zh-CN" altLang="en-US" sz="2000" dirty="0"/>
              <a:t>中根次序遍历二叉树</a:t>
            </a:r>
          </a:p>
          <a:p>
            <a:pPr eaLnBrk="1" hangingPunct="1">
              <a:lnSpc>
                <a:spcPct val="80000"/>
              </a:lnSpc>
              <a:buFont typeface="Wingdings" panose="05000000000000000000" pitchFamily="2" charset="2"/>
              <a:buNone/>
            </a:pPr>
            <a:r>
              <a:rPr lang="zh-CN" altLang="en-US" sz="2000" dirty="0"/>
              <a:t>    </a:t>
            </a:r>
            <a:r>
              <a:rPr lang="en-US" altLang="zh-CN" sz="2000" dirty="0"/>
              <a:t>void </a:t>
            </a:r>
            <a:r>
              <a:rPr lang="en-US" altLang="zh-CN" sz="2000" dirty="0" err="1"/>
              <a:t>postOrder</a:t>
            </a:r>
            <a:r>
              <a:rPr lang="en-US" altLang="zh-CN" sz="2000" dirty="0"/>
              <a:t>();                                	//</a:t>
            </a:r>
            <a:r>
              <a:rPr lang="zh-CN" altLang="en-US" sz="2000" dirty="0"/>
              <a:t>后根次序遍历二叉树</a:t>
            </a:r>
          </a:p>
          <a:p>
            <a:pPr eaLnBrk="1" hangingPunct="1">
              <a:lnSpc>
                <a:spcPct val="80000"/>
              </a:lnSpc>
              <a:buFont typeface="Wingdings" panose="05000000000000000000" pitchFamily="2" charset="2"/>
              <a:buNone/>
            </a:pPr>
            <a:r>
              <a:rPr lang="zh-CN" altLang="en-US" sz="2000" dirty="0"/>
              <a:t>    </a:t>
            </a:r>
            <a:r>
              <a:rPr lang="en-US" altLang="zh-CN" sz="2000" dirty="0"/>
              <a:t>void </a:t>
            </a:r>
            <a:r>
              <a:rPr lang="en-US" altLang="zh-CN" sz="2000" dirty="0" err="1"/>
              <a:t>levelOrder</a:t>
            </a:r>
            <a:r>
              <a:rPr lang="en-US" altLang="zh-CN" sz="2000" dirty="0"/>
              <a:t>();                               	//</a:t>
            </a:r>
            <a:r>
              <a:rPr lang="zh-CN" altLang="en-US" sz="2000" dirty="0"/>
              <a:t>按层次遍历二叉树</a:t>
            </a:r>
          </a:p>
          <a:p>
            <a:pPr eaLnBrk="1" hangingPunct="1">
              <a:lnSpc>
                <a:spcPct val="80000"/>
              </a:lnSpc>
              <a:buFont typeface="Wingdings" panose="05000000000000000000" pitchFamily="2" charset="2"/>
              <a:buNone/>
            </a:pPr>
            <a:r>
              <a:rPr lang="zh-CN" altLang="en-US" sz="2000" dirty="0"/>
              <a:t>    </a:t>
            </a:r>
            <a:r>
              <a:rPr lang="en-US" altLang="zh-CN" sz="2000" dirty="0" err="1"/>
              <a:t>BinaryNode</a:t>
            </a:r>
            <a:r>
              <a:rPr lang="en-US" altLang="zh-CN" sz="2000" dirty="0"/>
              <a:t>&lt;T&gt; search(T element);       //</a:t>
            </a:r>
            <a:r>
              <a:rPr lang="zh-CN" altLang="en-US" sz="2000" dirty="0"/>
              <a:t>查找并返回元素为</a:t>
            </a:r>
            <a:r>
              <a:rPr lang="en-US" altLang="zh-CN" sz="2000" dirty="0"/>
              <a:t>element</a:t>
            </a:r>
            <a:r>
              <a:rPr lang="zh-CN" altLang="en-US" sz="2000" dirty="0"/>
              <a:t>结点</a:t>
            </a:r>
          </a:p>
          <a:p>
            <a:pPr eaLnBrk="1" hangingPunct="1">
              <a:lnSpc>
                <a:spcPct val="80000"/>
              </a:lnSpc>
              <a:buFont typeface="Wingdings" panose="05000000000000000000" pitchFamily="2" charset="2"/>
              <a:buNone/>
            </a:pPr>
            <a:r>
              <a:rPr lang="zh-CN" altLang="en-US" sz="2000" dirty="0"/>
              <a:t>    </a:t>
            </a:r>
            <a:r>
              <a:rPr lang="en-US" altLang="zh-CN" sz="2000" dirty="0"/>
              <a:t>void insert(</a:t>
            </a:r>
            <a:r>
              <a:rPr lang="en-US" altLang="zh-CN" sz="2000" dirty="0" err="1"/>
              <a:t>BinaryNode</a:t>
            </a:r>
            <a:r>
              <a:rPr lang="en-US" altLang="zh-CN" sz="2000" dirty="0"/>
              <a:t>&lt;T&gt; p, T element, </a:t>
            </a:r>
            <a:r>
              <a:rPr lang="en-US" altLang="zh-CN" sz="2000" dirty="0" err="1"/>
              <a:t>boolean</a:t>
            </a:r>
            <a:r>
              <a:rPr lang="en-US" altLang="zh-CN" sz="2000" dirty="0"/>
              <a:t> </a:t>
            </a:r>
            <a:r>
              <a:rPr lang="en-US" altLang="zh-CN" sz="2000" dirty="0" err="1"/>
              <a:t>leftChild</a:t>
            </a:r>
            <a:r>
              <a:rPr lang="en-US" altLang="zh-CN" sz="2000" dirty="0"/>
              <a:t>);</a:t>
            </a:r>
          </a:p>
          <a:p>
            <a:pPr eaLnBrk="1" hangingPunct="1">
              <a:lnSpc>
                <a:spcPct val="80000"/>
              </a:lnSpc>
              <a:buFont typeface="Wingdings" panose="05000000000000000000" pitchFamily="2" charset="2"/>
              <a:buNone/>
            </a:pPr>
            <a:r>
              <a:rPr lang="en-US" altLang="zh-CN" sz="2000" dirty="0"/>
              <a:t>                                                      //</a:t>
            </a:r>
            <a:r>
              <a:rPr lang="zh-CN" altLang="en-US" sz="2000" dirty="0"/>
              <a:t>插入</a:t>
            </a:r>
            <a:r>
              <a:rPr lang="en-US" altLang="zh-CN" sz="2000" dirty="0"/>
              <a:t>element</a:t>
            </a:r>
            <a:r>
              <a:rPr lang="zh-CN" altLang="en-US" sz="2000" dirty="0"/>
              <a:t>元素作为</a:t>
            </a:r>
            <a:r>
              <a:rPr lang="en-US" altLang="zh-CN" sz="2000" dirty="0"/>
              <a:t>p</a:t>
            </a:r>
            <a:r>
              <a:rPr lang="zh-CN" altLang="en-US" sz="2000" dirty="0"/>
              <a:t>结点的左</a:t>
            </a:r>
            <a:r>
              <a:rPr lang="en-US" altLang="zh-CN" sz="2000" dirty="0"/>
              <a:t>/</a:t>
            </a:r>
            <a:r>
              <a:rPr lang="zh-CN" altLang="en-US" sz="2000" dirty="0"/>
              <a:t>右孩子</a:t>
            </a:r>
          </a:p>
          <a:p>
            <a:pPr eaLnBrk="1" hangingPunct="1">
              <a:lnSpc>
                <a:spcPct val="80000"/>
              </a:lnSpc>
              <a:buFont typeface="Wingdings" panose="05000000000000000000" pitchFamily="2" charset="2"/>
              <a:buNone/>
            </a:pPr>
            <a:r>
              <a:rPr lang="zh-CN" altLang="en-US" sz="2000" dirty="0"/>
              <a:t>    </a:t>
            </a:r>
            <a:r>
              <a:rPr lang="en-US" altLang="zh-CN" sz="2000" dirty="0"/>
              <a:t>void remove(</a:t>
            </a:r>
            <a:r>
              <a:rPr lang="en-US" altLang="zh-CN" sz="2000" dirty="0" err="1"/>
              <a:t>BinaryNode</a:t>
            </a:r>
            <a:r>
              <a:rPr lang="en-US" altLang="zh-CN" sz="2000" dirty="0"/>
              <a:t>&lt;T&gt; p, </a:t>
            </a:r>
            <a:r>
              <a:rPr lang="en-US" altLang="zh-CN" sz="2000" dirty="0" err="1"/>
              <a:t>boolean</a:t>
            </a:r>
            <a:r>
              <a:rPr lang="en-US" altLang="zh-CN" sz="2000" dirty="0"/>
              <a:t> </a:t>
            </a:r>
            <a:r>
              <a:rPr lang="en-US" altLang="zh-CN" sz="2000" dirty="0" err="1"/>
              <a:t>leftChild</a:t>
            </a:r>
            <a:r>
              <a:rPr lang="en-US" altLang="zh-CN" sz="2000" dirty="0"/>
              <a:t>);   //</a:t>
            </a:r>
            <a:r>
              <a:rPr lang="zh-CN" altLang="en-US" sz="2000" dirty="0"/>
              <a:t>删除</a:t>
            </a:r>
            <a:r>
              <a:rPr lang="en-US" altLang="zh-CN" sz="2000" dirty="0"/>
              <a:t>p</a:t>
            </a:r>
            <a:r>
              <a:rPr lang="zh-CN" altLang="en-US" sz="2000" dirty="0"/>
              <a:t>的左</a:t>
            </a:r>
            <a:r>
              <a:rPr lang="en-US" altLang="zh-CN" sz="2000" dirty="0"/>
              <a:t>/</a:t>
            </a:r>
            <a:r>
              <a:rPr lang="zh-CN" altLang="en-US" sz="2000" dirty="0"/>
              <a:t>右子树</a:t>
            </a:r>
          </a:p>
          <a:p>
            <a:pPr eaLnBrk="1" hangingPunct="1">
              <a:lnSpc>
                <a:spcPct val="80000"/>
              </a:lnSpc>
              <a:buFont typeface="Wingdings" panose="05000000000000000000" pitchFamily="2" charset="2"/>
              <a:buNone/>
            </a:pPr>
            <a:r>
              <a:rPr lang="zh-CN" altLang="en-US" sz="2000" dirty="0"/>
              <a:t>    </a:t>
            </a:r>
            <a:r>
              <a:rPr lang="en-US" altLang="zh-CN" sz="2000" dirty="0"/>
              <a:t>void clear();                                    	//</a:t>
            </a:r>
            <a:r>
              <a:rPr lang="zh-CN" altLang="en-US" sz="2000" dirty="0"/>
              <a:t>清空</a:t>
            </a:r>
          </a:p>
          <a:p>
            <a:pPr eaLnBrk="1" hangingPunct="1">
              <a:lnSpc>
                <a:spcPct val="80000"/>
              </a:lnSpc>
              <a:buFont typeface="Wingdings" panose="05000000000000000000" pitchFamily="2" charset="2"/>
              <a:buNone/>
            </a:pPr>
            <a:r>
              <a:rPr lang="en-US" altLang="zh-CN" sz="2000" dirty="0"/>
              <a:t>}</a:t>
            </a:r>
            <a:endParaRPr lang="zh-CN" altLang="en-US" sz="2000" dirty="0"/>
          </a:p>
        </p:txBody>
      </p:sp>
      <p:sp>
        <p:nvSpPr>
          <p:cNvPr id="2" name="灯片编号占位符 1">
            <a:extLst>
              <a:ext uri="{FF2B5EF4-FFF2-40B4-BE49-F238E27FC236}">
                <a16:creationId xmlns:a16="http://schemas.microsoft.com/office/drawing/2014/main" id="{422AD48D-95D5-48C0-9A2D-88FDFD4000C3}"/>
              </a:ext>
            </a:extLst>
          </p:cNvPr>
          <p:cNvSpPr>
            <a:spLocks noGrp="1"/>
          </p:cNvSpPr>
          <p:nvPr>
            <p:ph type="sldNum" sz="quarter" idx="12"/>
          </p:nvPr>
        </p:nvSpPr>
        <p:spPr/>
        <p:txBody>
          <a:bodyPr/>
          <a:lstStyle/>
          <a:p>
            <a:fld id="{43395A8B-0B77-4D91-93A1-E00555122DC8}" type="slidenum">
              <a:rPr lang="zh-CN" altLang="en-US" smtClean="0"/>
              <a:pPr/>
              <a:t>31</a:t>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80E085D2-01D1-43E3-973F-904599620378}"/>
              </a:ext>
            </a:extLst>
          </p:cNvPr>
          <p:cNvSpPr>
            <a:spLocks noGrp="1" noChangeArrowheads="1"/>
          </p:cNvSpPr>
          <p:nvPr>
            <p:ph type="title"/>
          </p:nvPr>
        </p:nvSpPr>
        <p:spPr/>
        <p:txBody>
          <a:bodyPr/>
          <a:lstStyle/>
          <a:p>
            <a:pPr eaLnBrk="1" hangingPunct="1"/>
            <a:r>
              <a:rPr lang="en-US" altLang="zh-CN" sz="4000"/>
              <a:t>6.3   </a:t>
            </a:r>
            <a:r>
              <a:rPr lang="zh-CN" altLang="en-US" sz="4000"/>
              <a:t>二叉树的表示和实现</a:t>
            </a:r>
          </a:p>
        </p:txBody>
      </p:sp>
      <p:sp>
        <p:nvSpPr>
          <p:cNvPr id="36868" name="Rectangle 3">
            <a:extLst>
              <a:ext uri="{FF2B5EF4-FFF2-40B4-BE49-F238E27FC236}">
                <a16:creationId xmlns:a16="http://schemas.microsoft.com/office/drawing/2014/main" id="{111DD724-8387-40AE-9D05-D5AAC07ED13A}"/>
              </a:ext>
            </a:extLst>
          </p:cNvPr>
          <p:cNvSpPr>
            <a:spLocks noGrp="1" noChangeArrowheads="1"/>
          </p:cNvSpPr>
          <p:nvPr>
            <p:ph type="body" idx="1"/>
          </p:nvPr>
        </p:nvSpPr>
        <p:spPr/>
        <p:txBody>
          <a:bodyPr/>
          <a:lstStyle/>
          <a:p>
            <a:pPr eaLnBrk="1" hangingPunct="1">
              <a:buFont typeface="Wingdings" panose="05000000000000000000" pitchFamily="2" charset="2"/>
              <a:buChar char="n"/>
            </a:pPr>
            <a:r>
              <a:rPr lang="en-US" altLang="zh-CN"/>
              <a:t>6.3.1   </a:t>
            </a:r>
            <a:r>
              <a:rPr lang="zh-CN" altLang="en-US"/>
              <a:t>二叉树的顺序存储结构</a:t>
            </a:r>
          </a:p>
          <a:p>
            <a:pPr eaLnBrk="1" hangingPunct="1">
              <a:buFont typeface="Wingdings" panose="05000000000000000000" pitchFamily="2" charset="2"/>
              <a:buChar char="n"/>
            </a:pPr>
            <a:r>
              <a:rPr lang="en-US" altLang="zh-CN"/>
              <a:t>6.3.2   </a:t>
            </a:r>
            <a:r>
              <a:rPr lang="zh-CN" altLang="en-US"/>
              <a:t>二叉树的链式存储结构</a:t>
            </a:r>
          </a:p>
          <a:p>
            <a:pPr eaLnBrk="1" hangingPunct="1">
              <a:buFont typeface="Wingdings" panose="05000000000000000000" pitchFamily="2" charset="2"/>
              <a:buChar char="n"/>
            </a:pPr>
            <a:r>
              <a:rPr lang="en-US" altLang="zh-CN"/>
              <a:t>6.3.3   </a:t>
            </a:r>
            <a:r>
              <a:rPr lang="zh-CN" altLang="en-US"/>
              <a:t>二叉树的遍历</a:t>
            </a:r>
          </a:p>
          <a:p>
            <a:pPr eaLnBrk="1" hangingPunct="1">
              <a:buFont typeface="Wingdings" panose="05000000000000000000" pitchFamily="2" charset="2"/>
              <a:buChar char="n"/>
            </a:pPr>
            <a:r>
              <a:rPr lang="en-US" altLang="zh-CN"/>
              <a:t>6.3.4   </a:t>
            </a:r>
            <a:r>
              <a:rPr lang="zh-CN" altLang="en-US"/>
              <a:t>构造二叉树</a:t>
            </a:r>
          </a:p>
          <a:p>
            <a:pPr eaLnBrk="1" hangingPunct="1">
              <a:buFont typeface="Wingdings" panose="05000000000000000000" pitchFamily="2" charset="2"/>
              <a:buChar char="n"/>
            </a:pPr>
            <a:r>
              <a:rPr lang="en-US" altLang="zh-CN"/>
              <a:t>6.3.5   </a:t>
            </a:r>
            <a:r>
              <a:rPr lang="zh-CN" altLang="en-US"/>
              <a:t>二叉树的插入和删除操作</a:t>
            </a:r>
          </a:p>
          <a:p>
            <a:pPr eaLnBrk="1" hangingPunct="1">
              <a:buFont typeface="Wingdings" panose="05000000000000000000" pitchFamily="2" charset="2"/>
              <a:buChar char="n"/>
            </a:pPr>
            <a:r>
              <a:rPr lang="en-US" altLang="zh-CN"/>
              <a:t>6.3.6   </a:t>
            </a:r>
            <a:r>
              <a:rPr lang="zh-CN" altLang="en-US"/>
              <a:t>二叉树遍历的非递归算法</a:t>
            </a:r>
          </a:p>
          <a:p>
            <a:pPr eaLnBrk="1" hangingPunct="1">
              <a:buFont typeface="Wingdings" panose="05000000000000000000" pitchFamily="2" charset="2"/>
              <a:buChar char="n"/>
            </a:pPr>
            <a:r>
              <a:rPr lang="en-US" altLang="zh-CN"/>
              <a:t>6.3.7   </a:t>
            </a:r>
            <a:r>
              <a:rPr lang="zh-CN" altLang="en-US"/>
              <a:t>二叉树的层次遍历</a:t>
            </a:r>
          </a:p>
        </p:txBody>
      </p:sp>
      <p:sp>
        <p:nvSpPr>
          <p:cNvPr id="2" name="灯片编号占位符 1">
            <a:extLst>
              <a:ext uri="{FF2B5EF4-FFF2-40B4-BE49-F238E27FC236}">
                <a16:creationId xmlns:a16="http://schemas.microsoft.com/office/drawing/2014/main" id="{C6352879-C3DE-4DA5-903B-E7DCC6F48D7D}"/>
              </a:ext>
            </a:extLst>
          </p:cNvPr>
          <p:cNvSpPr>
            <a:spLocks noGrp="1"/>
          </p:cNvSpPr>
          <p:nvPr>
            <p:ph type="sldNum" sz="quarter" idx="12"/>
          </p:nvPr>
        </p:nvSpPr>
        <p:spPr/>
        <p:txBody>
          <a:bodyPr/>
          <a:lstStyle/>
          <a:p>
            <a:fld id="{43395A8B-0B77-4D91-93A1-E00555122DC8}" type="slidenum">
              <a:rPr lang="zh-CN" altLang="en-US" smtClean="0"/>
              <a:pPr/>
              <a:t>32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68">
                                            <p:txEl>
                                              <p:pRg st="0" end="0"/>
                                            </p:txEl>
                                          </p:spTgt>
                                        </p:tgtEl>
                                        <p:attrNameLst>
                                          <p:attrName>style.visibility</p:attrName>
                                        </p:attrNameLst>
                                      </p:cBhvr>
                                      <p:to>
                                        <p:strVal val="visible"/>
                                      </p:to>
                                    </p:set>
                                    <p:animEffect transition="in" filter="blinds(horizontal)">
                                      <p:cBhvr>
                                        <p:cTn id="7" dur="500"/>
                                        <p:tgtEl>
                                          <p:spTgt spid="3686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868">
                                            <p:txEl>
                                              <p:pRg st="1" end="1"/>
                                            </p:txEl>
                                          </p:spTgt>
                                        </p:tgtEl>
                                        <p:attrNameLst>
                                          <p:attrName>style.visibility</p:attrName>
                                        </p:attrNameLst>
                                      </p:cBhvr>
                                      <p:to>
                                        <p:strVal val="visible"/>
                                      </p:to>
                                    </p:set>
                                    <p:animEffect transition="in" filter="blinds(horizontal)">
                                      <p:cBhvr>
                                        <p:cTn id="12" dur="500"/>
                                        <p:tgtEl>
                                          <p:spTgt spid="3686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868">
                                            <p:txEl>
                                              <p:pRg st="2" end="2"/>
                                            </p:txEl>
                                          </p:spTgt>
                                        </p:tgtEl>
                                        <p:attrNameLst>
                                          <p:attrName>style.visibility</p:attrName>
                                        </p:attrNameLst>
                                      </p:cBhvr>
                                      <p:to>
                                        <p:strVal val="visible"/>
                                      </p:to>
                                    </p:set>
                                    <p:animEffect transition="in" filter="blinds(horizontal)">
                                      <p:cBhvr>
                                        <p:cTn id="17" dur="500"/>
                                        <p:tgtEl>
                                          <p:spTgt spid="3686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6868">
                                            <p:txEl>
                                              <p:pRg st="3" end="3"/>
                                            </p:txEl>
                                          </p:spTgt>
                                        </p:tgtEl>
                                        <p:attrNameLst>
                                          <p:attrName>style.visibility</p:attrName>
                                        </p:attrNameLst>
                                      </p:cBhvr>
                                      <p:to>
                                        <p:strVal val="visible"/>
                                      </p:to>
                                    </p:set>
                                    <p:animEffect transition="in" filter="blinds(horizontal)">
                                      <p:cBhvr>
                                        <p:cTn id="22" dur="500"/>
                                        <p:tgtEl>
                                          <p:spTgt spid="3686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6868">
                                            <p:txEl>
                                              <p:pRg st="4" end="4"/>
                                            </p:txEl>
                                          </p:spTgt>
                                        </p:tgtEl>
                                        <p:attrNameLst>
                                          <p:attrName>style.visibility</p:attrName>
                                        </p:attrNameLst>
                                      </p:cBhvr>
                                      <p:to>
                                        <p:strVal val="visible"/>
                                      </p:to>
                                    </p:set>
                                    <p:animEffect transition="in" filter="blinds(horizontal)">
                                      <p:cBhvr>
                                        <p:cTn id="27" dur="500"/>
                                        <p:tgtEl>
                                          <p:spTgt spid="3686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6868">
                                            <p:txEl>
                                              <p:pRg st="5" end="5"/>
                                            </p:txEl>
                                          </p:spTgt>
                                        </p:tgtEl>
                                        <p:attrNameLst>
                                          <p:attrName>style.visibility</p:attrName>
                                        </p:attrNameLst>
                                      </p:cBhvr>
                                      <p:to>
                                        <p:strVal val="visible"/>
                                      </p:to>
                                    </p:set>
                                    <p:animEffect transition="in" filter="blinds(horizontal)">
                                      <p:cBhvr>
                                        <p:cTn id="32" dur="500"/>
                                        <p:tgtEl>
                                          <p:spTgt spid="3686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6868">
                                            <p:txEl>
                                              <p:pRg st="6" end="6"/>
                                            </p:txEl>
                                          </p:spTgt>
                                        </p:tgtEl>
                                        <p:attrNameLst>
                                          <p:attrName>style.visibility</p:attrName>
                                        </p:attrNameLst>
                                      </p:cBhvr>
                                      <p:to>
                                        <p:strVal val="visible"/>
                                      </p:to>
                                    </p:set>
                                    <p:animEffect transition="in" filter="blinds(horizontal)">
                                      <p:cBhvr>
                                        <p:cTn id="37" dur="500"/>
                                        <p:tgtEl>
                                          <p:spTgt spid="3686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576152E1-3BA1-4BDC-8C24-3A300AA2C4A9}"/>
              </a:ext>
            </a:extLst>
          </p:cNvPr>
          <p:cNvSpPr>
            <a:spLocks noGrp="1"/>
          </p:cNvSpPr>
          <p:nvPr>
            <p:ph type="title"/>
          </p:nvPr>
        </p:nvSpPr>
        <p:spPr/>
        <p:txBody>
          <a:bodyPr/>
          <a:lstStyle/>
          <a:p>
            <a:r>
              <a:rPr lang="en-US" altLang="zh-CN"/>
              <a:t>6.3.1   </a:t>
            </a:r>
            <a:r>
              <a:rPr lang="zh-CN" altLang="en-US"/>
              <a:t>二叉树的顺序存储结构</a:t>
            </a:r>
          </a:p>
        </p:txBody>
      </p:sp>
      <p:sp>
        <p:nvSpPr>
          <p:cNvPr id="3" name="内容占位符 2">
            <a:extLst>
              <a:ext uri="{FF2B5EF4-FFF2-40B4-BE49-F238E27FC236}">
                <a16:creationId xmlns:a16="http://schemas.microsoft.com/office/drawing/2014/main" id="{B294FCF1-1CD6-4528-A916-42A258968E92}"/>
              </a:ext>
            </a:extLst>
          </p:cNvPr>
          <p:cNvSpPr>
            <a:spLocks noGrp="1"/>
          </p:cNvSpPr>
          <p:nvPr>
            <p:ph idx="1"/>
          </p:nvPr>
        </p:nvSpPr>
        <p:spPr>
          <a:xfrm>
            <a:off x="714375" y="1989138"/>
            <a:ext cx="8245475" cy="4114800"/>
          </a:xfrm>
        </p:spPr>
        <p:txBody>
          <a:bodyPr/>
          <a:lstStyle/>
          <a:p>
            <a:pPr marL="0" indent="623888">
              <a:buFont typeface="Wingdings" panose="05000000000000000000" pitchFamily="2" charset="2"/>
              <a:buNone/>
              <a:defRPr/>
            </a:pPr>
            <a:r>
              <a:rPr lang="zh-CN" altLang="en-US" sz="2800" dirty="0"/>
              <a:t>顺序存储就是用一组地址连续的存储单元来存放一棵二叉树的结点。显然，必须要按规定的次序来存放，这种次序应能反映结点之间的逻辑关系</a:t>
            </a:r>
            <a:r>
              <a:rPr lang="en-US" altLang="zh-CN" sz="2800" dirty="0"/>
              <a:t>(</a:t>
            </a:r>
            <a:r>
              <a:rPr lang="zh-CN" altLang="en-US" sz="2800" dirty="0"/>
              <a:t>父子关系</a:t>
            </a:r>
            <a:r>
              <a:rPr lang="en-US" altLang="zh-CN" sz="2800" dirty="0"/>
              <a:t>)</a:t>
            </a:r>
            <a:r>
              <a:rPr lang="zh-CN" altLang="en-US" sz="2800" dirty="0"/>
              <a:t>，否则二叉树上的基本操作在顺序存储结构上难以实现。</a:t>
            </a:r>
            <a:endParaRPr lang="en-US" altLang="zh-CN" sz="2800" dirty="0"/>
          </a:p>
          <a:p>
            <a:pPr marL="0" indent="623888">
              <a:buFont typeface="Wingdings" panose="05000000000000000000" pitchFamily="2" charset="2"/>
              <a:buNone/>
              <a:defRPr/>
            </a:pPr>
            <a:r>
              <a:rPr lang="zh-CN" altLang="en-US" sz="2800" dirty="0"/>
              <a:t>根据性质</a:t>
            </a:r>
            <a:r>
              <a:rPr lang="en-US" altLang="zh-CN" sz="2800" dirty="0"/>
              <a:t>5</a:t>
            </a:r>
            <a:r>
              <a:rPr lang="zh-CN" altLang="en-US" sz="2800" dirty="0"/>
              <a:t>可知，</a:t>
            </a:r>
            <a:r>
              <a:rPr lang="zh-CN" altLang="en-US" sz="2800" dirty="0">
                <a:solidFill>
                  <a:srgbClr val="FF0000"/>
                </a:solidFill>
              </a:rPr>
              <a:t>完全二叉树</a:t>
            </a:r>
            <a:r>
              <a:rPr lang="zh-CN" altLang="en-US" sz="2800" dirty="0"/>
              <a:t>中结点之间的逻辑关系清楚地通过结点在向量中的序号位置准确地反映出来。</a:t>
            </a:r>
            <a:endParaRPr lang="zh-CN" altLang="en-US" sz="2800" dirty="0">
              <a:latin typeface="宋体" pitchFamily="2" charset="-122"/>
            </a:endParaRPr>
          </a:p>
          <a:p>
            <a:pPr>
              <a:buFont typeface="Wingdings" panose="05000000000000000000" pitchFamily="2" charset="2"/>
              <a:buNone/>
              <a:defRPr/>
            </a:pPr>
            <a:endParaRPr lang="zh-CN" altLang="en-US" sz="2800" dirty="0"/>
          </a:p>
        </p:txBody>
      </p:sp>
      <p:sp>
        <p:nvSpPr>
          <p:cNvPr id="2" name="灯片编号占位符 1">
            <a:extLst>
              <a:ext uri="{FF2B5EF4-FFF2-40B4-BE49-F238E27FC236}">
                <a16:creationId xmlns:a16="http://schemas.microsoft.com/office/drawing/2014/main" id="{2CF4FC74-0AE6-4BEE-86D2-AFAC79C75CC1}"/>
              </a:ext>
            </a:extLst>
          </p:cNvPr>
          <p:cNvSpPr>
            <a:spLocks noGrp="1"/>
          </p:cNvSpPr>
          <p:nvPr>
            <p:ph type="sldNum" sz="quarter" idx="12"/>
          </p:nvPr>
        </p:nvSpPr>
        <p:spPr/>
        <p:txBody>
          <a:bodyPr/>
          <a:lstStyle/>
          <a:p>
            <a:fld id="{43395A8B-0B77-4D91-93A1-E00555122DC8}" type="slidenum">
              <a:rPr lang="zh-CN" altLang="en-US" smtClean="0"/>
              <a:pPr/>
              <a:t>33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59C3C9B9-56C5-4631-9389-08DD63518297}"/>
              </a:ext>
            </a:extLst>
          </p:cNvPr>
          <p:cNvSpPr>
            <a:spLocks noGrp="1" noChangeArrowheads="1"/>
          </p:cNvSpPr>
          <p:nvPr>
            <p:ph type="title"/>
          </p:nvPr>
        </p:nvSpPr>
        <p:spPr/>
        <p:txBody>
          <a:bodyPr/>
          <a:lstStyle/>
          <a:p>
            <a:pPr eaLnBrk="1" hangingPunct="1"/>
            <a:r>
              <a:rPr lang="en-US" altLang="zh-CN" sz="4000"/>
              <a:t>6.3.1   </a:t>
            </a:r>
            <a:r>
              <a:rPr lang="zh-CN" altLang="en-US" sz="4000"/>
              <a:t>二叉树的顺序存储结构</a:t>
            </a:r>
          </a:p>
        </p:txBody>
      </p:sp>
      <p:sp>
        <p:nvSpPr>
          <p:cNvPr id="36867" name="Rectangle 3">
            <a:extLst>
              <a:ext uri="{FF2B5EF4-FFF2-40B4-BE49-F238E27FC236}">
                <a16:creationId xmlns:a16="http://schemas.microsoft.com/office/drawing/2014/main" id="{EAF4A5FB-A077-4970-8B4A-4337D3433A4C}"/>
              </a:ext>
            </a:extLst>
          </p:cNvPr>
          <p:cNvSpPr>
            <a:spLocks noGrp="1" noChangeArrowheads="1"/>
          </p:cNvSpPr>
          <p:nvPr>
            <p:ph type="body" idx="1"/>
          </p:nvPr>
        </p:nvSpPr>
        <p:spPr>
          <a:xfrm>
            <a:off x="1116013" y="2276475"/>
            <a:ext cx="7772400" cy="4114800"/>
          </a:xfrm>
        </p:spPr>
        <p:txBody>
          <a:bodyPr/>
          <a:lstStyle/>
          <a:p>
            <a:pPr eaLnBrk="1" hangingPunct="1">
              <a:buFont typeface="Wingdings" panose="05000000000000000000" pitchFamily="2" charset="2"/>
              <a:buNone/>
            </a:pPr>
            <a:r>
              <a:rPr lang="zh-CN" altLang="en-US"/>
              <a:t>完全二叉树的顺序存储结构 </a:t>
            </a:r>
          </a:p>
        </p:txBody>
      </p:sp>
      <p:pic>
        <p:nvPicPr>
          <p:cNvPr id="37893" name="Picture 4" descr="6D7">
            <a:extLst>
              <a:ext uri="{FF2B5EF4-FFF2-40B4-BE49-F238E27FC236}">
                <a16:creationId xmlns:a16="http://schemas.microsoft.com/office/drawing/2014/main" id="{778A0F75-2444-4DA1-8C76-9928297C2B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3141663"/>
            <a:ext cx="5975350" cy="302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607058B9-C561-46F4-8D7A-707CEC140D05}"/>
              </a:ext>
            </a:extLst>
          </p:cNvPr>
          <p:cNvSpPr>
            <a:spLocks noGrp="1"/>
          </p:cNvSpPr>
          <p:nvPr>
            <p:ph type="sldNum" sz="quarter" idx="12"/>
          </p:nvPr>
        </p:nvSpPr>
        <p:spPr/>
        <p:txBody>
          <a:bodyPr/>
          <a:lstStyle/>
          <a:p>
            <a:fld id="{43395A8B-0B77-4D91-93A1-E00555122DC8}" type="slidenum">
              <a:rPr lang="zh-CN" altLang="en-US" smtClean="0"/>
              <a:pPr/>
              <a:t>34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893"/>
                                        </p:tgtEl>
                                        <p:attrNameLst>
                                          <p:attrName>style.visibility</p:attrName>
                                        </p:attrNameLst>
                                      </p:cBhvr>
                                      <p:to>
                                        <p:strVal val="visible"/>
                                      </p:to>
                                    </p:set>
                                    <p:animEffect transition="in" filter="blinds(horizontal)">
                                      <p:cBhvr>
                                        <p:cTn id="7" dur="500"/>
                                        <p:tgtEl>
                                          <p:spTgt spid="37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C17FDE24-A46A-48C1-9210-1DEBF05B46CE}"/>
              </a:ext>
            </a:extLst>
          </p:cNvPr>
          <p:cNvSpPr>
            <a:spLocks noGrp="1"/>
          </p:cNvSpPr>
          <p:nvPr>
            <p:ph type="title"/>
          </p:nvPr>
        </p:nvSpPr>
        <p:spPr/>
        <p:txBody>
          <a:bodyPr/>
          <a:lstStyle/>
          <a:p>
            <a:r>
              <a:rPr lang="en-US" altLang="zh-CN"/>
              <a:t>6.3.1   </a:t>
            </a:r>
            <a:r>
              <a:rPr lang="zh-CN" altLang="en-US"/>
              <a:t>二叉树的顺序存储结构</a:t>
            </a:r>
          </a:p>
        </p:txBody>
      </p:sp>
      <p:sp>
        <p:nvSpPr>
          <p:cNvPr id="37891" name="内容占位符 2">
            <a:extLst>
              <a:ext uri="{FF2B5EF4-FFF2-40B4-BE49-F238E27FC236}">
                <a16:creationId xmlns:a16="http://schemas.microsoft.com/office/drawing/2014/main" id="{7845E45A-8B04-419A-86B5-1D0DD008B126}"/>
              </a:ext>
            </a:extLst>
          </p:cNvPr>
          <p:cNvSpPr>
            <a:spLocks noGrp="1"/>
          </p:cNvSpPr>
          <p:nvPr>
            <p:ph idx="1"/>
          </p:nvPr>
        </p:nvSpPr>
        <p:spPr>
          <a:xfrm>
            <a:off x="714375" y="1857375"/>
            <a:ext cx="8245475" cy="2154238"/>
          </a:xfrm>
        </p:spPr>
        <p:txBody>
          <a:bodyPr/>
          <a:lstStyle/>
          <a:p>
            <a:pPr marL="0" indent="623888">
              <a:buFont typeface="Wingdings" panose="05000000000000000000" pitchFamily="2" charset="2"/>
              <a:buNone/>
            </a:pPr>
            <a:r>
              <a:rPr lang="zh-CN" altLang="en-US" sz="2800"/>
              <a:t>对于一般二叉树只能将其“转化”为完全二叉树后，按照完全二叉树的顺序存储方式将结点存入向量中。转化的方法是在非完全二叉树的“残缺”位置上增设“虚结点”。</a:t>
            </a:r>
            <a:endParaRPr lang="en-US" altLang="zh-CN" sz="2800"/>
          </a:p>
        </p:txBody>
      </p:sp>
      <p:sp>
        <p:nvSpPr>
          <p:cNvPr id="5" name="矩形 4">
            <a:extLst>
              <a:ext uri="{FF2B5EF4-FFF2-40B4-BE49-F238E27FC236}">
                <a16:creationId xmlns:a16="http://schemas.microsoft.com/office/drawing/2014/main" id="{1F7B6756-0F0B-4E47-9E76-6DC6A4D95CD3}"/>
              </a:ext>
            </a:extLst>
          </p:cNvPr>
          <p:cNvSpPr>
            <a:spLocks noChangeArrowheads="1"/>
          </p:cNvSpPr>
          <p:nvPr/>
        </p:nvSpPr>
        <p:spPr bwMode="auto">
          <a:xfrm>
            <a:off x="714375" y="3643313"/>
            <a:ext cx="4357688"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23888"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t>如图所示是一棵一般二叉树，只有将它“完全化”以后将结点顺序存入向量中才能通过结点的序号位置来确定结点之间的逻辑关系。图中“∧”表示不存在此结点</a:t>
            </a:r>
            <a:r>
              <a:rPr lang="zh-CN" altLang="en-US" sz="2800"/>
              <a:t>。</a:t>
            </a:r>
            <a:endParaRPr lang="zh-CN" altLang="en-US" sz="2800" b="1"/>
          </a:p>
        </p:txBody>
      </p:sp>
      <p:pic>
        <p:nvPicPr>
          <p:cNvPr id="87042" name="Picture 2">
            <a:extLst>
              <a:ext uri="{FF2B5EF4-FFF2-40B4-BE49-F238E27FC236}">
                <a16:creationId xmlns:a16="http://schemas.microsoft.com/office/drawing/2014/main" id="{2F00277B-023C-4B64-B0BA-F9F587E13F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4938" y="3429000"/>
            <a:ext cx="3000375" cy="311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3A06B2FA-3158-4A6F-BE5D-9A4C87BCECEC}"/>
              </a:ext>
            </a:extLst>
          </p:cNvPr>
          <p:cNvSpPr>
            <a:spLocks noGrp="1"/>
          </p:cNvSpPr>
          <p:nvPr>
            <p:ph type="sldNum" sz="quarter" idx="12"/>
          </p:nvPr>
        </p:nvSpPr>
        <p:spPr/>
        <p:txBody>
          <a:bodyPr/>
          <a:lstStyle/>
          <a:p>
            <a:fld id="{43395A8B-0B77-4D91-93A1-E00555122DC8}" type="slidenum">
              <a:rPr lang="zh-CN" altLang="en-US" smtClean="0"/>
              <a:pPr/>
              <a:t>35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7042"/>
                                        </p:tgtEl>
                                        <p:attrNameLst>
                                          <p:attrName>style.visibility</p:attrName>
                                        </p:attrNameLst>
                                      </p:cBhvr>
                                      <p:to>
                                        <p:strVal val="visible"/>
                                      </p:to>
                                    </p:set>
                                    <p:animEffect transition="in" filter="blinds(horizontal)">
                                      <p:cBhvr>
                                        <p:cTn id="12" dur="500"/>
                                        <p:tgtEl>
                                          <p:spTgt spid="87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8F9145CC-FD56-46FE-928A-1F7A160C65B3}"/>
              </a:ext>
            </a:extLst>
          </p:cNvPr>
          <p:cNvSpPr>
            <a:spLocks noGrp="1"/>
          </p:cNvSpPr>
          <p:nvPr>
            <p:ph type="title"/>
          </p:nvPr>
        </p:nvSpPr>
        <p:spPr/>
        <p:txBody>
          <a:bodyPr/>
          <a:lstStyle/>
          <a:p>
            <a:r>
              <a:rPr lang="en-US" altLang="zh-CN"/>
              <a:t>6.3.1   </a:t>
            </a:r>
            <a:r>
              <a:rPr lang="zh-CN" altLang="en-US"/>
              <a:t>二叉树的顺序存储结构</a:t>
            </a:r>
          </a:p>
        </p:txBody>
      </p:sp>
      <p:sp>
        <p:nvSpPr>
          <p:cNvPr id="38915" name="内容占位符 2">
            <a:extLst>
              <a:ext uri="{FF2B5EF4-FFF2-40B4-BE49-F238E27FC236}">
                <a16:creationId xmlns:a16="http://schemas.microsoft.com/office/drawing/2014/main" id="{B119AD08-2BAF-44F6-A32E-C5263E5AEA53}"/>
              </a:ext>
            </a:extLst>
          </p:cNvPr>
          <p:cNvSpPr>
            <a:spLocks noGrp="1"/>
          </p:cNvSpPr>
          <p:nvPr>
            <p:ph idx="1"/>
          </p:nvPr>
        </p:nvSpPr>
        <p:spPr>
          <a:xfrm>
            <a:off x="500063" y="1989138"/>
            <a:ext cx="8459787" cy="4114800"/>
          </a:xfrm>
        </p:spPr>
        <p:txBody>
          <a:bodyPr/>
          <a:lstStyle/>
          <a:p>
            <a:pPr marL="0" indent="623888">
              <a:buFont typeface="Wingdings" panose="05000000000000000000" pitchFamily="2" charset="2"/>
              <a:buNone/>
            </a:pPr>
            <a:r>
              <a:rPr lang="zh-CN" altLang="en-US" sz="2800" dirty="0"/>
              <a:t>上述方法解决了一般二叉树的顺序存储问题，但这种存储方法有时会造成存储空间的浪费。最坏的情况下，一个深度为</a:t>
            </a:r>
            <a:r>
              <a:rPr lang="en-US" altLang="zh-CN" sz="2800" dirty="0"/>
              <a:t>k</a:t>
            </a:r>
            <a:r>
              <a:rPr lang="zh-CN" altLang="en-US" sz="2800" dirty="0"/>
              <a:t>的且只有</a:t>
            </a:r>
            <a:r>
              <a:rPr lang="en-US" altLang="zh-CN" sz="2800" dirty="0"/>
              <a:t>k</a:t>
            </a:r>
            <a:r>
              <a:rPr lang="zh-CN" altLang="en-US" sz="2800" dirty="0"/>
              <a:t>个结点的右单支二叉树却需要</a:t>
            </a:r>
            <a:r>
              <a:rPr lang="en-US" altLang="zh-CN" sz="2800" dirty="0"/>
              <a:t>_____</a:t>
            </a:r>
            <a:r>
              <a:rPr lang="zh-CN" altLang="en-US" sz="2800" dirty="0"/>
              <a:t>个结点的存储空间，如图所示。空间浪费比较大。</a:t>
            </a:r>
          </a:p>
        </p:txBody>
      </p:sp>
      <p:pic>
        <p:nvPicPr>
          <p:cNvPr id="88066" name="Picture 2">
            <a:extLst>
              <a:ext uri="{FF2B5EF4-FFF2-40B4-BE49-F238E27FC236}">
                <a16:creationId xmlns:a16="http://schemas.microsoft.com/office/drawing/2014/main" id="{FC8CB492-C4C3-4F32-94BC-987BCD66E0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7438" y="3786188"/>
            <a:ext cx="4643437" cy="2620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D824D1AF-480A-4C83-8D22-D17CA02F645E}"/>
              </a:ext>
            </a:extLst>
          </p:cNvPr>
          <p:cNvSpPr>
            <a:spLocks noGrp="1"/>
          </p:cNvSpPr>
          <p:nvPr>
            <p:ph type="sldNum" sz="quarter" idx="12"/>
          </p:nvPr>
        </p:nvSpPr>
        <p:spPr/>
        <p:txBody>
          <a:bodyPr/>
          <a:lstStyle/>
          <a:p>
            <a:fld id="{43395A8B-0B77-4D91-93A1-E00555122DC8}" type="slidenum">
              <a:rPr lang="zh-CN" altLang="en-US" smtClean="0"/>
              <a:pPr/>
              <a:t>36</a:t>
            </a:fld>
            <a:endParaRPr lang="en-US" altLang="zh-CN"/>
          </a:p>
        </p:txBody>
      </p:sp>
      <p:sp>
        <p:nvSpPr>
          <p:cNvPr id="3" name="文本框 2">
            <a:extLst>
              <a:ext uri="{FF2B5EF4-FFF2-40B4-BE49-F238E27FC236}">
                <a16:creationId xmlns:a16="http://schemas.microsoft.com/office/drawing/2014/main" id="{705BC318-D8A9-45D7-B87B-1638032D4BFA}"/>
              </a:ext>
            </a:extLst>
          </p:cNvPr>
          <p:cNvSpPr txBox="1"/>
          <p:nvPr/>
        </p:nvSpPr>
        <p:spPr>
          <a:xfrm>
            <a:off x="1674307" y="3253403"/>
            <a:ext cx="873957" cy="523220"/>
          </a:xfrm>
          <a:prstGeom prst="rect">
            <a:avLst/>
          </a:prstGeom>
          <a:noFill/>
        </p:spPr>
        <p:txBody>
          <a:bodyPr wrap="none" rtlCol="0">
            <a:spAutoFit/>
          </a:bodyPr>
          <a:lstStyle/>
          <a:p>
            <a:r>
              <a:rPr lang="en-US" altLang="zh-CN" sz="2800" dirty="0">
                <a:solidFill>
                  <a:srgbClr val="FF0000"/>
                </a:solidFill>
              </a:rPr>
              <a:t>2</a:t>
            </a:r>
            <a:r>
              <a:rPr lang="en-US" altLang="zh-CN" sz="2800" baseline="30000" dirty="0">
                <a:solidFill>
                  <a:srgbClr val="FF0000"/>
                </a:solidFill>
              </a:rPr>
              <a:t>k</a:t>
            </a:r>
            <a:r>
              <a:rPr lang="en-US" altLang="zh-CN" sz="2800" dirty="0">
                <a:solidFill>
                  <a:srgbClr val="FF0000"/>
                </a:solidFill>
              </a:rPr>
              <a:t> -1</a:t>
            </a:r>
            <a:endParaRPr lang="zh-CN" altLang="en-US" sz="2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8066"/>
                                        </p:tgtEl>
                                        <p:attrNameLst>
                                          <p:attrName>style.visibility</p:attrName>
                                        </p:attrNameLst>
                                      </p:cBhvr>
                                      <p:to>
                                        <p:strVal val="visible"/>
                                      </p:to>
                                    </p:set>
                                    <p:animEffect transition="in" filter="blinds(horizontal)">
                                      <p:cBhvr>
                                        <p:cTn id="7" dur="500"/>
                                        <p:tgtEl>
                                          <p:spTgt spid="8806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158A17CB-B65F-465F-A776-A0FA047668E7}"/>
              </a:ext>
            </a:extLst>
          </p:cNvPr>
          <p:cNvSpPr>
            <a:spLocks noGrp="1"/>
          </p:cNvSpPr>
          <p:nvPr>
            <p:ph type="title"/>
          </p:nvPr>
        </p:nvSpPr>
        <p:spPr/>
        <p:txBody>
          <a:bodyPr/>
          <a:lstStyle/>
          <a:p>
            <a:r>
              <a:rPr lang="en-US" altLang="zh-CN" dirty="0"/>
              <a:t>6.3.2   </a:t>
            </a:r>
            <a:r>
              <a:rPr lang="zh-CN" altLang="en-US" dirty="0"/>
              <a:t>二叉树的链式存储结构</a:t>
            </a:r>
          </a:p>
        </p:txBody>
      </p:sp>
      <p:sp>
        <p:nvSpPr>
          <p:cNvPr id="3" name="内容占位符 2">
            <a:extLst>
              <a:ext uri="{FF2B5EF4-FFF2-40B4-BE49-F238E27FC236}">
                <a16:creationId xmlns:a16="http://schemas.microsoft.com/office/drawing/2014/main" id="{3A3A56ED-B3BC-4EC2-995C-2E7516E54D41}"/>
              </a:ext>
            </a:extLst>
          </p:cNvPr>
          <p:cNvSpPr>
            <a:spLocks noGrp="1"/>
          </p:cNvSpPr>
          <p:nvPr>
            <p:ph idx="1"/>
          </p:nvPr>
        </p:nvSpPr>
        <p:spPr>
          <a:xfrm>
            <a:off x="714375" y="1928813"/>
            <a:ext cx="8245475" cy="4175125"/>
          </a:xfrm>
        </p:spPr>
        <p:txBody>
          <a:bodyPr/>
          <a:lstStyle/>
          <a:p>
            <a:pPr marL="0" indent="623888">
              <a:buFont typeface="Wingdings" panose="05000000000000000000" pitchFamily="2" charset="2"/>
              <a:buNone/>
              <a:defRPr/>
            </a:pPr>
            <a:r>
              <a:rPr lang="zh-CN" altLang="en-US" sz="2800" dirty="0"/>
              <a:t>非完全二叉树的顺序存储结构存储时会浪费存储空间，因此可以考虑链式存储结构实现。</a:t>
            </a:r>
            <a:endParaRPr lang="en-US" altLang="zh-CN" sz="2800" dirty="0"/>
          </a:p>
          <a:p>
            <a:pPr marL="0" indent="623888">
              <a:buFont typeface="Wingdings" panose="05000000000000000000" pitchFamily="2" charset="2"/>
              <a:buNone/>
              <a:defRPr/>
            </a:pPr>
            <a:r>
              <a:rPr lang="zh-CN" altLang="en-US" sz="2800" dirty="0"/>
              <a:t>链式存储结构主要是设计树的结点结构。</a:t>
            </a:r>
            <a:endParaRPr lang="en-US" altLang="zh-CN" sz="2800" dirty="0"/>
          </a:p>
          <a:p>
            <a:pPr marL="0" indent="0">
              <a:buFont typeface="Wingdings" panose="05000000000000000000" pitchFamily="2" charset="2"/>
              <a:buNone/>
              <a:defRPr/>
            </a:pPr>
            <a:r>
              <a:rPr lang="en-US" altLang="zh-CN" sz="2800" dirty="0">
                <a:solidFill>
                  <a:srgbClr val="003399"/>
                </a:solidFill>
              </a:rPr>
              <a:t>1</a:t>
            </a:r>
            <a:r>
              <a:rPr lang="zh-CN" altLang="en-US" sz="2800" dirty="0">
                <a:solidFill>
                  <a:srgbClr val="003399"/>
                </a:solidFill>
              </a:rPr>
              <a:t>、二叉链表</a:t>
            </a:r>
            <a:r>
              <a:rPr lang="zh-CN" altLang="en-US" sz="2800" dirty="0"/>
              <a:t>：由二叉树的定义得知，二叉树的结点由一个数据元素和分别指向其左、右子树的两个指针构成。因此链式存储二叉树的结点结构如图</a:t>
            </a:r>
            <a:r>
              <a:rPr lang="en-US" altLang="zh-CN" sz="2800" dirty="0"/>
              <a:t>(a)</a:t>
            </a:r>
            <a:r>
              <a:rPr lang="zh-CN" altLang="en-US" sz="2800" dirty="0"/>
              <a:t>所示。结点包括三个域：数据域和左、右指针域。</a:t>
            </a:r>
          </a:p>
        </p:txBody>
      </p:sp>
      <p:pic>
        <p:nvPicPr>
          <p:cNvPr id="89090" name="Picture 2">
            <a:extLst>
              <a:ext uri="{FF2B5EF4-FFF2-40B4-BE49-F238E27FC236}">
                <a16:creationId xmlns:a16="http://schemas.microsoft.com/office/drawing/2014/main" id="{520D26E8-7ABD-4073-A6E5-541E687795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688" y="5357813"/>
            <a:ext cx="47117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BDE3CD0C-43B8-40F0-B219-C3C8EB05152B}"/>
              </a:ext>
            </a:extLst>
          </p:cNvPr>
          <p:cNvSpPr>
            <a:spLocks noGrp="1"/>
          </p:cNvSpPr>
          <p:nvPr>
            <p:ph type="sldNum" sz="quarter" idx="12"/>
          </p:nvPr>
        </p:nvSpPr>
        <p:spPr/>
        <p:txBody>
          <a:bodyPr/>
          <a:lstStyle/>
          <a:p>
            <a:fld id="{43395A8B-0B77-4D91-93A1-E00555122DC8}" type="slidenum">
              <a:rPr lang="zh-CN" altLang="en-US" smtClean="0"/>
              <a:pPr/>
              <a:t>37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9090"/>
                                        </p:tgtEl>
                                        <p:attrNameLst>
                                          <p:attrName>style.visibility</p:attrName>
                                        </p:attrNameLst>
                                      </p:cBhvr>
                                      <p:to>
                                        <p:strVal val="visible"/>
                                      </p:to>
                                    </p:set>
                                    <p:animEffect transition="in" filter="blinds(horizontal)">
                                      <p:cBhvr>
                                        <p:cTn id="22" dur="500"/>
                                        <p:tgtEl>
                                          <p:spTgt spid="89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0E817341-268A-4C99-A967-D9CE3C6CCFE7}"/>
              </a:ext>
            </a:extLst>
          </p:cNvPr>
          <p:cNvSpPr>
            <a:spLocks noGrp="1"/>
          </p:cNvSpPr>
          <p:nvPr>
            <p:ph type="title"/>
          </p:nvPr>
        </p:nvSpPr>
        <p:spPr/>
        <p:txBody>
          <a:bodyPr/>
          <a:lstStyle/>
          <a:p>
            <a:r>
              <a:rPr lang="en-US" altLang="zh-CN">
                <a:solidFill>
                  <a:srgbClr val="003399"/>
                </a:solidFill>
              </a:rPr>
              <a:t>1</a:t>
            </a:r>
            <a:r>
              <a:rPr lang="zh-CN" altLang="en-US">
                <a:solidFill>
                  <a:srgbClr val="003399"/>
                </a:solidFill>
              </a:rPr>
              <a:t>、二叉链表</a:t>
            </a:r>
            <a:endParaRPr lang="zh-CN" altLang="en-US"/>
          </a:p>
        </p:txBody>
      </p:sp>
      <p:sp>
        <p:nvSpPr>
          <p:cNvPr id="40963" name="内容占位符 2">
            <a:extLst>
              <a:ext uri="{FF2B5EF4-FFF2-40B4-BE49-F238E27FC236}">
                <a16:creationId xmlns:a16="http://schemas.microsoft.com/office/drawing/2014/main" id="{3800D02B-DF3C-40B1-B117-EAA68ED3318D}"/>
              </a:ext>
            </a:extLst>
          </p:cNvPr>
          <p:cNvSpPr>
            <a:spLocks noGrp="1"/>
          </p:cNvSpPr>
          <p:nvPr>
            <p:ph idx="1"/>
          </p:nvPr>
        </p:nvSpPr>
        <p:spPr>
          <a:xfrm>
            <a:off x="571500" y="1989138"/>
            <a:ext cx="8572500" cy="4114800"/>
          </a:xfrm>
        </p:spPr>
        <p:txBody>
          <a:bodyPr/>
          <a:lstStyle/>
          <a:p>
            <a:pPr eaLnBrk="1" hangingPunct="1">
              <a:buFont typeface="Wingdings" panose="05000000000000000000" pitchFamily="2" charset="2"/>
              <a:buNone/>
            </a:pPr>
            <a:r>
              <a:rPr lang="zh-CN" altLang="en-US" sz="2800" dirty="0"/>
              <a:t>二叉链表结点类 </a:t>
            </a:r>
          </a:p>
          <a:p>
            <a:pPr lvl="1" eaLnBrk="1" hangingPunct="1">
              <a:buFont typeface="Wingdings" panose="05000000000000000000" pitchFamily="2" charset="2"/>
              <a:buNone/>
            </a:pPr>
            <a:r>
              <a:rPr lang="en-US" altLang="zh-CN" sz="2000" dirty="0"/>
              <a:t>public class </a:t>
            </a:r>
            <a:r>
              <a:rPr lang="en-US" altLang="zh-CN" sz="2000" dirty="0" err="1">
                <a:solidFill>
                  <a:srgbClr val="FF0000"/>
                </a:solidFill>
              </a:rPr>
              <a:t>BinaryNode</a:t>
            </a:r>
            <a:r>
              <a:rPr lang="en-US" altLang="zh-CN" sz="2000" dirty="0">
                <a:solidFill>
                  <a:srgbClr val="FF0000"/>
                </a:solidFill>
              </a:rPr>
              <a:t>&lt;T</a:t>
            </a:r>
            <a:r>
              <a:rPr lang="en-US" altLang="zh-CN" sz="2000" dirty="0"/>
              <a:t>&gt; {      //</a:t>
            </a:r>
            <a:r>
              <a:rPr lang="zh-CN" altLang="en-US" sz="2000" dirty="0"/>
              <a:t>二叉树的二叉链表结点类</a:t>
            </a:r>
          </a:p>
          <a:p>
            <a:pPr lvl="1" eaLnBrk="1" hangingPunct="1">
              <a:buFont typeface="Wingdings" panose="05000000000000000000" pitchFamily="2" charset="2"/>
              <a:buNone/>
            </a:pPr>
            <a:r>
              <a:rPr lang="zh-CN" altLang="en-US" sz="2000" dirty="0"/>
              <a:t>    </a:t>
            </a:r>
            <a:r>
              <a:rPr lang="en-US" altLang="zh-CN" sz="2000" dirty="0"/>
              <a:t>public T </a:t>
            </a:r>
            <a:r>
              <a:rPr lang="en-US" altLang="zh-CN" sz="2000" dirty="0">
                <a:solidFill>
                  <a:srgbClr val="FF0000"/>
                </a:solidFill>
              </a:rPr>
              <a:t>data</a:t>
            </a:r>
            <a:r>
              <a:rPr lang="en-US" altLang="zh-CN" sz="2000" dirty="0"/>
              <a:t>;                             //</a:t>
            </a:r>
            <a:r>
              <a:rPr lang="zh-CN" altLang="en-US" sz="2000" dirty="0"/>
              <a:t>数据元素</a:t>
            </a:r>
          </a:p>
          <a:p>
            <a:pPr lvl="1" eaLnBrk="1" hangingPunct="1">
              <a:buFont typeface="Wingdings" panose="05000000000000000000" pitchFamily="2" charset="2"/>
              <a:buNone/>
            </a:pPr>
            <a:r>
              <a:rPr lang="zh-CN" altLang="en-US" sz="2000" dirty="0"/>
              <a:t>    </a:t>
            </a:r>
            <a:r>
              <a:rPr lang="en-US" altLang="zh-CN" sz="2000" dirty="0"/>
              <a:t>public </a:t>
            </a:r>
            <a:r>
              <a:rPr lang="en-US" altLang="zh-CN" sz="2000" dirty="0" err="1"/>
              <a:t>BinaryNode</a:t>
            </a:r>
            <a:r>
              <a:rPr lang="en-US" altLang="zh-CN" sz="2000" dirty="0"/>
              <a:t>&lt;T&gt; </a:t>
            </a:r>
            <a:r>
              <a:rPr lang="en-US" altLang="zh-CN" sz="2000" dirty="0">
                <a:solidFill>
                  <a:srgbClr val="FF0000"/>
                </a:solidFill>
              </a:rPr>
              <a:t>left</a:t>
            </a:r>
            <a:r>
              <a:rPr lang="en-US" altLang="zh-CN" sz="2000" dirty="0"/>
              <a:t>, </a:t>
            </a:r>
            <a:r>
              <a:rPr lang="en-US" altLang="zh-CN" sz="2000" dirty="0">
                <a:solidFill>
                  <a:srgbClr val="FF0000"/>
                </a:solidFill>
              </a:rPr>
              <a:t>right</a:t>
            </a:r>
            <a:r>
              <a:rPr lang="en-US" altLang="zh-CN" sz="2000" dirty="0"/>
              <a:t>;     //</a:t>
            </a:r>
            <a:r>
              <a:rPr lang="zh-CN" altLang="en-US" sz="2000" dirty="0"/>
              <a:t>分别指向左、右孩子</a:t>
            </a:r>
            <a:endParaRPr lang="en-US" altLang="zh-CN" sz="2000" dirty="0"/>
          </a:p>
          <a:p>
            <a:pPr lvl="1" eaLnBrk="1" hangingPunct="1">
              <a:buFont typeface="Wingdings" panose="05000000000000000000" pitchFamily="2" charset="2"/>
              <a:buNone/>
            </a:pPr>
            <a:r>
              <a:rPr lang="en-US" altLang="zh-CN" sz="2000" dirty="0"/>
              <a:t>    public </a:t>
            </a:r>
            <a:r>
              <a:rPr lang="en-US" altLang="zh-CN" sz="2000" dirty="0" err="1">
                <a:solidFill>
                  <a:srgbClr val="003399"/>
                </a:solidFill>
              </a:rPr>
              <a:t>BinaryNode</a:t>
            </a:r>
            <a:r>
              <a:rPr lang="en-US" altLang="zh-CN" sz="2000" dirty="0"/>
              <a:t>(T data, </a:t>
            </a:r>
            <a:r>
              <a:rPr lang="en-US" altLang="zh-CN" sz="2000" dirty="0" err="1"/>
              <a:t>BinaryNode</a:t>
            </a:r>
            <a:r>
              <a:rPr lang="en-US" altLang="zh-CN" sz="2000" dirty="0"/>
              <a:t>&lt;T&gt; left, </a:t>
            </a:r>
            <a:r>
              <a:rPr lang="en-US" altLang="zh-CN" sz="2000" dirty="0" err="1"/>
              <a:t>BinaryNode</a:t>
            </a:r>
            <a:r>
              <a:rPr lang="en-US" altLang="zh-CN" sz="2000" dirty="0"/>
              <a:t>&lt;T&gt; right) //</a:t>
            </a:r>
            <a:r>
              <a:rPr lang="zh-CN" altLang="en-US" sz="2000" dirty="0"/>
              <a:t>构造结点，指定元素和左、右孩子结点</a:t>
            </a:r>
            <a:endParaRPr lang="en-US" altLang="zh-CN" sz="2000" dirty="0"/>
          </a:p>
          <a:p>
            <a:pPr lvl="1" eaLnBrk="1" hangingPunct="1">
              <a:buFont typeface="Wingdings" panose="05000000000000000000" pitchFamily="2" charset="2"/>
              <a:buNone/>
            </a:pPr>
            <a:r>
              <a:rPr lang="en-US" altLang="zh-CN" sz="2000" dirty="0"/>
              <a:t>    {                                            </a:t>
            </a:r>
            <a:endParaRPr lang="zh-CN" altLang="en-US" sz="2000" dirty="0"/>
          </a:p>
          <a:p>
            <a:pPr lvl="1" eaLnBrk="1" hangingPunct="1">
              <a:buFont typeface="Wingdings" panose="05000000000000000000" pitchFamily="2" charset="2"/>
              <a:buNone/>
            </a:pPr>
            <a:r>
              <a:rPr lang="zh-CN" altLang="en-US" sz="2000" dirty="0"/>
              <a:t>        </a:t>
            </a:r>
            <a:r>
              <a:rPr lang="en-US" altLang="zh-CN" sz="2000" dirty="0" err="1"/>
              <a:t>this.data</a:t>
            </a:r>
            <a:r>
              <a:rPr lang="en-US" altLang="zh-CN" sz="2000" dirty="0"/>
              <a:t> = data;</a:t>
            </a:r>
          </a:p>
          <a:p>
            <a:pPr lvl="1" eaLnBrk="1" hangingPunct="1">
              <a:buFont typeface="Wingdings" panose="05000000000000000000" pitchFamily="2" charset="2"/>
              <a:buNone/>
            </a:pPr>
            <a:r>
              <a:rPr lang="en-US" altLang="zh-CN" sz="2000" dirty="0"/>
              <a:t>        </a:t>
            </a:r>
            <a:r>
              <a:rPr lang="en-US" altLang="zh-CN" sz="2000" dirty="0" err="1"/>
              <a:t>this.left</a:t>
            </a:r>
            <a:r>
              <a:rPr lang="en-US" altLang="zh-CN" sz="2000" dirty="0"/>
              <a:t> = left;</a:t>
            </a:r>
          </a:p>
          <a:p>
            <a:pPr lvl="1" eaLnBrk="1" hangingPunct="1">
              <a:buFont typeface="Wingdings" panose="05000000000000000000" pitchFamily="2" charset="2"/>
              <a:buNone/>
            </a:pPr>
            <a:r>
              <a:rPr lang="en-US" altLang="zh-CN" sz="2000" dirty="0"/>
              <a:t>        </a:t>
            </a:r>
            <a:r>
              <a:rPr lang="en-US" altLang="zh-CN" sz="2000" dirty="0" err="1"/>
              <a:t>this.right</a:t>
            </a:r>
            <a:r>
              <a:rPr lang="en-US" altLang="zh-CN" sz="2000" dirty="0"/>
              <a:t> = right;</a:t>
            </a:r>
          </a:p>
          <a:p>
            <a:pPr lvl="1" eaLnBrk="1" hangingPunct="1">
              <a:buFont typeface="Wingdings" panose="05000000000000000000" pitchFamily="2" charset="2"/>
              <a:buNone/>
            </a:pPr>
            <a:r>
              <a:rPr lang="en-US" altLang="zh-CN" sz="2000" dirty="0"/>
              <a:t>    }</a:t>
            </a:r>
            <a:endParaRPr lang="zh-CN" altLang="en-US" sz="2000" dirty="0"/>
          </a:p>
          <a:p>
            <a:pPr lvl="1" eaLnBrk="1" hangingPunct="1">
              <a:buFont typeface="Wingdings" panose="05000000000000000000" pitchFamily="2" charset="2"/>
              <a:buNone/>
            </a:pPr>
            <a:r>
              <a:rPr lang="en-US" altLang="zh-CN" sz="2000" dirty="0"/>
              <a:t>}</a:t>
            </a:r>
          </a:p>
          <a:p>
            <a:endParaRPr lang="zh-CN" altLang="en-US" sz="2800" dirty="0"/>
          </a:p>
        </p:txBody>
      </p:sp>
      <p:sp>
        <p:nvSpPr>
          <p:cNvPr id="2" name="灯片编号占位符 1">
            <a:extLst>
              <a:ext uri="{FF2B5EF4-FFF2-40B4-BE49-F238E27FC236}">
                <a16:creationId xmlns:a16="http://schemas.microsoft.com/office/drawing/2014/main" id="{73D317BB-494B-42C2-A40C-1AB1D125C5CD}"/>
              </a:ext>
            </a:extLst>
          </p:cNvPr>
          <p:cNvSpPr>
            <a:spLocks noGrp="1"/>
          </p:cNvSpPr>
          <p:nvPr>
            <p:ph type="sldNum" sz="quarter" idx="12"/>
          </p:nvPr>
        </p:nvSpPr>
        <p:spPr/>
        <p:txBody>
          <a:bodyPr/>
          <a:lstStyle/>
          <a:p>
            <a:fld id="{43395A8B-0B77-4D91-93A1-E00555122DC8}" type="slidenum">
              <a:rPr lang="zh-CN" altLang="en-US" smtClean="0"/>
              <a:pPr/>
              <a:t>38</a:t>
            </a:fld>
            <a:endParaRPr lang="en-US" altLang="zh-CN"/>
          </a:p>
        </p:txBody>
      </p:sp>
      <p:sp>
        <p:nvSpPr>
          <p:cNvPr id="3" name="文本框 2">
            <a:hlinkClick r:id="rId2" action="ppaction://hlinksldjump"/>
            <a:extLst>
              <a:ext uri="{FF2B5EF4-FFF2-40B4-BE49-F238E27FC236}">
                <a16:creationId xmlns:a16="http://schemas.microsoft.com/office/drawing/2014/main" id="{A112E180-3DFB-4723-A8EC-92417666161C}"/>
              </a:ext>
            </a:extLst>
          </p:cNvPr>
          <p:cNvSpPr txBox="1"/>
          <p:nvPr/>
        </p:nvSpPr>
        <p:spPr>
          <a:xfrm>
            <a:off x="7196080" y="6044483"/>
            <a:ext cx="1723549" cy="461665"/>
          </a:xfrm>
          <a:prstGeom prst="rect">
            <a:avLst/>
          </a:prstGeom>
          <a:noFill/>
        </p:spPr>
        <p:txBody>
          <a:bodyPr wrap="none" rtlCol="0">
            <a:spAutoFit/>
          </a:bodyPr>
          <a:lstStyle/>
          <a:p>
            <a:r>
              <a:rPr lang="zh-CN" altLang="en-US" dirty="0"/>
              <a:t>二叉树构建</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34C1AA77-9537-4912-89E9-E52B2B270DEC}"/>
              </a:ext>
            </a:extLst>
          </p:cNvPr>
          <p:cNvSpPr>
            <a:spLocks noGrp="1"/>
          </p:cNvSpPr>
          <p:nvPr>
            <p:ph type="title"/>
          </p:nvPr>
        </p:nvSpPr>
        <p:spPr/>
        <p:txBody>
          <a:bodyPr/>
          <a:lstStyle/>
          <a:p>
            <a:r>
              <a:rPr lang="en-US" altLang="zh-CN"/>
              <a:t>1</a:t>
            </a:r>
            <a:r>
              <a:rPr lang="zh-CN" altLang="en-US"/>
              <a:t>、二叉链表</a:t>
            </a:r>
          </a:p>
        </p:txBody>
      </p:sp>
      <p:sp>
        <p:nvSpPr>
          <p:cNvPr id="3" name="内容占位符 2">
            <a:extLst>
              <a:ext uri="{FF2B5EF4-FFF2-40B4-BE49-F238E27FC236}">
                <a16:creationId xmlns:a16="http://schemas.microsoft.com/office/drawing/2014/main" id="{AB818853-E5F3-404A-ADD7-3392253995C0}"/>
              </a:ext>
            </a:extLst>
          </p:cNvPr>
          <p:cNvSpPr>
            <a:spLocks noGrp="1"/>
          </p:cNvSpPr>
          <p:nvPr>
            <p:ph idx="1"/>
          </p:nvPr>
        </p:nvSpPr>
        <p:spPr>
          <a:xfrm>
            <a:off x="785813" y="1714500"/>
            <a:ext cx="7843837" cy="2428875"/>
          </a:xfrm>
        </p:spPr>
        <p:txBody>
          <a:bodyPr/>
          <a:lstStyle/>
          <a:p>
            <a:pPr marL="0" indent="623888">
              <a:buFont typeface="Wingdings" panose="05000000000000000000" pitchFamily="2" charset="2"/>
              <a:buNone/>
            </a:pPr>
            <a:r>
              <a:rPr lang="zh-CN" altLang="en-US" sz="2800" dirty="0"/>
              <a:t>当</a:t>
            </a:r>
            <a:r>
              <a:rPr lang="en-US" altLang="zh-CN" sz="2800" dirty="0"/>
              <a:t>root = NULL</a:t>
            </a:r>
            <a:r>
              <a:rPr lang="zh-CN" altLang="en-US" sz="2800" dirty="0"/>
              <a:t>时，二叉树为空。</a:t>
            </a:r>
            <a:endParaRPr lang="en-US" altLang="zh-CN" sz="2800" dirty="0"/>
          </a:p>
          <a:p>
            <a:pPr marL="0" indent="623888">
              <a:buFont typeface="Wingdings" panose="05000000000000000000" pitchFamily="2" charset="2"/>
              <a:buNone/>
            </a:pPr>
            <a:r>
              <a:rPr lang="zh-CN" altLang="en-US" sz="2800" dirty="0"/>
              <a:t>具有</a:t>
            </a:r>
            <a:r>
              <a:rPr lang="en-US" altLang="zh-CN" sz="2800" dirty="0"/>
              <a:t>n</a:t>
            </a:r>
            <a:r>
              <a:rPr lang="zh-CN" altLang="en-US" sz="2800" dirty="0"/>
              <a:t>个结点的二叉树中，共有</a:t>
            </a:r>
            <a:r>
              <a:rPr lang="en-US" altLang="zh-CN" sz="2800" dirty="0"/>
              <a:t>    </a:t>
            </a:r>
            <a:r>
              <a:rPr lang="zh-CN" altLang="en-US" sz="2800" dirty="0"/>
              <a:t>个指针域，其中</a:t>
            </a:r>
            <a:r>
              <a:rPr lang="en-US" altLang="zh-CN" sz="2800" dirty="0"/>
              <a:t>      </a:t>
            </a:r>
            <a:r>
              <a:rPr lang="zh-CN" altLang="en-US" sz="2800" dirty="0"/>
              <a:t>个指针域用来指示结点的左、右孩子，其余的</a:t>
            </a:r>
            <a:r>
              <a:rPr lang="en-US" altLang="zh-CN" sz="2800" dirty="0"/>
              <a:t>       </a:t>
            </a:r>
            <a:r>
              <a:rPr lang="zh-CN" altLang="en-US" sz="2800" dirty="0"/>
              <a:t>个指针域为空。图</a:t>
            </a:r>
            <a:r>
              <a:rPr lang="en-US" altLang="zh-CN" sz="2800" dirty="0"/>
              <a:t>(b)</a:t>
            </a:r>
            <a:r>
              <a:rPr lang="zh-CN" altLang="en-US" sz="2800" dirty="0"/>
              <a:t>是一棵二叉树的二叉链表存储结构的示意图。</a:t>
            </a:r>
            <a:endParaRPr lang="zh-CN" altLang="en-US" sz="2800" dirty="0">
              <a:latin typeface="宋体" panose="02010600030101010101" pitchFamily="2" charset="-122"/>
            </a:endParaRPr>
          </a:p>
          <a:p>
            <a:pPr marL="0" indent="623888">
              <a:buFont typeface="Wingdings" panose="05000000000000000000" pitchFamily="2" charset="2"/>
              <a:buNone/>
            </a:pPr>
            <a:endParaRPr lang="zh-CN" altLang="en-US" sz="2800" dirty="0"/>
          </a:p>
        </p:txBody>
      </p:sp>
      <p:pic>
        <p:nvPicPr>
          <p:cNvPr id="5" name="Picture 4" descr="6D9">
            <a:extLst>
              <a:ext uri="{FF2B5EF4-FFF2-40B4-BE49-F238E27FC236}">
                <a16:creationId xmlns:a16="http://schemas.microsoft.com/office/drawing/2014/main" id="{EB6E33A5-B301-4096-8FD7-2CEE7BD052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438" y="4038600"/>
            <a:ext cx="6804025"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E01E2568-67E4-44AC-9A34-A71D3B56B4FB}"/>
              </a:ext>
            </a:extLst>
          </p:cNvPr>
          <p:cNvSpPr>
            <a:spLocks noGrp="1"/>
          </p:cNvSpPr>
          <p:nvPr>
            <p:ph type="sldNum" sz="quarter" idx="12"/>
          </p:nvPr>
        </p:nvSpPr>
        <p:spPr/>
        <p:txBody>
          <a:bodyPr/>
          <a:lstStyle/>
          <a:p>
            <a:fld id="{43395A8B-0B77-4D91-93A1-E00555122DC8}" type="slidenum">
              <a:rPr lang="zh-CN" altLang="en-US" smtClean="0"/>
              <a:pPr/>
              <a:t>39</a:t>
            </a:fld>
            <a:endParaRPr lang="en-US" altLang="zh-CN"/>
          </a:p>
        </p:txBody>
      </p:sp>
      <p:sp>
        <p:nvSpPr>
          <p:cNvPr id="4" name="文本框 3">
            <a:extLst>
              <a:ext uri="{FF2B5EF4-FFF2-40B4-BE49-F238E27FC236}">
                <a16:creationId xmlns:a16="http://schemas.microsoft.com/office/drawing/2014/main" id="{1048787C-375A-4223-B077-C53EC9B36940}"/>
              </a:ext>
            </a:extLst>
          </p:cNvPr>
          <p:cNvSpPr txBox="1"/>
          <p:nvPr/>
        </p:nvSpPr>
        <p:spPr>
          <a:xfrm>
            <a:off x="6268824" y="2210891"/>
            <a:ext cx="543739" cy="523220"/>
          </a:xfrm>
          <a:prstGeom prst="rect">
            <a:avLst/>
          </a:prstGeom>
          <a:noFill/>
        </p:spPr>
        <p:txBody>
          <a:bodyPr wrap="none" rtlCol="0">
            <a:spAutoFit/>
          </a:bodyPr>
          <a:lstStyle/>
          <a:p>
            <a:r>
              <a:rPr lang="en-US" altLang="zh-CN" sz="2800" dirty="0"/>
              <a:t>2n</a:t>
            </a:r>
            <a:endParaRPr lang="zh-CN" altLang="en-US" sz="2800" dirty="0"/>
          </a:p>
        </p:txBody>
      </p:sp>
      <p:sp>
        <p:nvSpPr>
          <p:cNvPr id="6" name="文本框 5">
            <a:extLst>
              <a:ext uri="{FF2B5EF4-FFF2-40B4-BE49-F238E27FC236}">
                <a16:creationId xmlns:a16="http://schemas.microsoft.com/office/drawing/2014/main" id="{FDE3757E-E65A-490F-AE4C-73F07D31DE6F}"/>
              </a:ext>
            </a:extLst>
          </p:cNvPr>
          <p:cNvSpPr txBox="1"/>
          <p:nvPr/>
        </p:nvSpPr>
        <p:spPr>
          <a:xfrm flipH="1">
            <a:off x="1622433" y="2640350"/>
            <a:ext cx="1880069" cy="523220"/>
          </a:xfrm>
          <a:prstGeom prst="rect">
            <a:avLst/>
          </a:prstGeom>
          <a:noFill/>
        </p:spPr>
        <p:txBody>
          <a:bodyPr wrap="square" rtlCol="0">
            <a:spAutoFit/>
          </a:bodyPr>
          <a:lstStyle/>
          <a:p>
            <a:r>
              <a:rPr lang="en-US" altLang="zh-CN" sz="2800" dirty="0"/>
              <a:t>n-1</a:t>
            </a:r>
            <a:endParaRPr lang="zh-CN" altLang="en-US" sz="2800" dirty="0"/>
          </a:p>
        </p:txBody>
      </p:sp>
      <p:cxnSp>
        <p:nvCxnSpPr>
          <p:cNvPr id="8" name="直接连接符 7">
            <a:extLst>
              <a:ext uri="{FF2B5EF4-FFF2-40B4-BE49-F238E27FC236}">
                <a16:creationId xmlns:a16="http://schemas.microsoft.com/office/drawing/2014/main" id="{17B29FC7-B0C3-45BB-9A0E-6D6F0FCF00C3}"/>
              </a:ext>
            </a:extLst>
          </p:cNvPr>
          <p:cNvCxnSpPr/>
          <p:nvPr/>
        </p:nvCxnSpPr>
        <p:spPr>
          <a:xfrm>
            <a:off x="6268824" y="2695992"/>
            <a:ext cx="543739"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D8E34633-1A3B-4CCF-B164-AB001D5E94E5}"/>
              </a:ext>
            </a:extLst>
          </p:cNvPr>
          <p:cNvCxnSpPr/>
          <p:nvPr/>
        </p:nvCxnSpPr>
        <p:spPr>
          <a:xfrm>
            <a:off x="1619672" y="3127772"/>
            <a:ext cx="543739"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92392657-C092-4AF9-9F55-C45A1643CD35}"/>
              </a:ext>
            </a:extLst>
          </p:cNvPr>
          <p:cNvCxnSpPr>
            <a:cxnSpLocks/>
          </p:cNvCxnSpPr>
          <p:nvPr/>
        </p:nvCxnSpPr>
        <p:spPr>
          <a:xfrm>
            <a:off x="1943959" y="3551244"/>
            <a:ext cx="683825"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E730F7E2-D6F0-4D1C-ACD0-6547B5E8E7B9}"/>
              </a:ext>
            </a:extLst>
          </p:cNvPr>
          <p:cNvSpPr txBox="1"/>
          <p:nvPr/>
        </p:nvSpPr>
        <p:spPr>
          <a:xfrm flipH="1">
            <a:off x="1933598" y="3070453"/>
            <a:ext cx="1000116" cy="523220"/>
          </a:xfrm>
          <a:prstGeom prst="rect">
            <a:avLst/>
          </a:prstGeom>
          <a:noFill/>
        </p:spPr>
        <p:txBody>
          <a:bodyPr wrap="square" rtlCol="0">
            <a:spAutoFit/>
          </a:bodyPr>
          <a:lstStyle/>
          <a:p>
            <a:r>
              <a:rPr lang="en-US" altLang="zh-CN" sz="2800" dirty="0"/>
              <a:t>n+1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6"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EE45379-A85F-4E35-A1E7-19EEB7B5095B}"/>
              </a:ext>
            </a:extLst>
          </p:cNvPr>
          <p:cNvSpPr>
            <a:spLocks noGrp="1" noChangeArrowheads="1"/>
          </p:cNvSpPr>
          <p:nvPr>
            <p:ph type="title"/>
          </p:nvPr>
        </p:nvSpPr>
        <p:spPr>
          <a:xfrm>
            <a:off x="1000125" y="785813"/>
            <a:ext cx="7704138" cy="839787"/>
          </a:xfrm>
        </p:spPr>
        <p:txBody>
          <a:bodyPr/>
          <a:lstStyle/>
          <a:p>
            <a:pPr eaLnBrk="1" hangingPunct="1"/>
            <a:r>
              <a:rPr lang="en-US" altLang="zh-CN" sz="4000"/>
              <a:t>6.1.1   </a:t>
            </a:r>
            <a:r>
              <a:rPr lang="zh-CN" altLang="en-US" sz="4000"/>
              <a:t>树定义</a:t>
            </a:r>
          </a:p>
        </p:txBody>
      </p:sp>
      <p:sp>
        <p:nvSpPr>
          <p:cNvPr id="8196" name="Rectangle 3">
            <a:extLst>
              <a:ext uri="{FF2B5EF4-FFF2-40B4-BE49-F238E27FC236}">
                <a16:creationId xmlns:a16="http://schemas.microsoft.com/office/drawing/2014/main" id="{82305566-CD90-45F4-B9C9-24B40687A75A}"/>
              </a:ext>
            </a:extLst>
          </p:cNvPr>
          <p:cNvSpPr>
            <a:spLocks noGrp="1" noChangeArrowheads="1"/>
          </p:cNvSpPr>
          <p:nvPr>
            <p:ph type="body" idx="1"/>
          </p:nvPr>
        </p:nvSpPr>
        <p:spPr>
          <a:xfrm>
            <a:off x="357188" y="1857375"/>
            <a:ext cx="8607425" cy="4572000"/>
          </a:xfrm>
        </p:spPr>
        <p:txBody>
          <a:bodyPr/>
          <a:lstStyle/>
          <a:p>
            <a:pPr marL="0" indent="530225" eaLnBrk="1" hangingPunct="1">
              <a:buFont typeface="Wingdings" panose="05000000000000000000" pitchFamily="2" charset="2"/>
              <a:buNone/>
            </a:pPr>
            <a:r>
              <a:rPr lang="zh-CN" altLang="en-US" dirty="0"/>
              <a:t>树（</a:t>
            </a:r>
            <a:r>
              <a:rPr lang="en-US" altLang="zh-CN" dirty="0"/>
              <a:t>tree</a:t>
            </a:r>
            <a:r>
              <a:rPr lang="zh-CN" altLang="en-US" dirty="0"/>
              <a:t>）是由</a:t>
            </a:r>
            <a:r>
              <a:rPr lang="en-US" altLang="zh-CN" i="1" dirty="0"/>
              <a:t>n</a:t>
            </a:r>
            <a:r>
              <a:rPr lang="zh-CN" altLang="en-US" dirty="0"/>
              <a:t>（</a:t>
            </a:r>
            <a:r>
              <a:rPr lang="en-US" altLang="zh-CN" i="1" dirty="0"/>
              <a:t>n</a:t>
            </a:r>
            <a:r>
              <a:rPr lang="en-US" altLang="zh-CN" dirty="0"/>
              <a:t>≥0</a:t>
            </a:r>
            <a:r>
              <a:rPr lang="zh-CN" altLang="en-US" dirty="0"/>
              <a:t>）个结点组成的有限集合。</a:t>
            </a:r>
            <a:r>
              <a:rPr lang="en-US" altLang="zh-CN" i="1" dirty="0"/>
              <a:t>n</a:t>
            </a:r>
            <a:r>
              <a:rPr lang="en-US" altLang="zh-CN" dirty="0"/>
              <a:t>=0</a:t>
            </a:r>
            <a:r>
              <a:rPr lang="zh-CN" altLang="en-US" dirty="0"/>
              <a:t>的树称为空树；</a:t>
            </a:r>
            <a:r>
              <a:rPr lang="en-US" altLang="zh-CN" i="1" dirty="0"/>
              <a:t>n</a:t>
            </a:r>
            <a:r>
              <a:rPr lang="zh-CN" altLang="en-US" dirty="0"/>
              <a:t>＞</a:t>
            </a:r>
            <a:r>
              <a:rPr lang="en-US" altLang="zh-CN" dirty="0"/>
              <a:t>0</a:t>
            </a:r>
            <a:r>
              <a:rPr lang="zh-CN" altLang="en-US" dirty="0"/>
              <a:t>的树</a:t>
            </a:r>
            <a:r>
              <a:rPr lang="en-US" altLang="zh-CN" dirty="0"/>
              <a:t>T</a:t>
            </a:r>
            <a:r>
              <a:rPr lang="zh-CN" altLang="en-US" dirty="0"/>
              <a:t>：</a:t>
            </a:r>
          </a:p>
          <a:p>
            <a:pPr marL="0" indent="530225" eaLnBrk="1" hangingPunct="1">
              <a:buFont typeface="Wingdings" panose="05000000000000000000" pitchFamily="2" charset="2"/>
              <a:buNone/>
            </a:pPr>
            <a:r>
              <a:rPr lang="zh-CN" altLang="en-US" dirty="0"/>
              <a:t>① 有且仅有一个特定的没有前驱的结点，称为根</a:t>
            </a:r>
            <a:r>
              <a:rPr lang="en-US" altLang="zh-CN" dirty="0"/>
              <a:t>(root)</a:t>
            </a:r>
            <a:r>
              <a:rPr lang="zh-CN" altLang="en-US" dirty="0"/>
              <a:t>的结点。</a:t>
            </a:r>
            <a:endParaRPr lang="en-US" altLang="zh-CN" dirty="0"/>
          </a:p>
          <a:p>
            <a:pPr marL="0" indent="530225" eaLnBrk="1" hangingPunct="1">
              <a:buFont typeface="Wingdings" panose="05000000000000000000" pitchFamily="2" charset="2"/>
              <a:buNone/>
            </a:pPr>
            <a:r>
              <a:rPr lang="zh-CN" altLang="en-US" dirty="0"/>
              <a:t>② 当</a:t>
            </a:r>
            <a:r>
              <a:rPr lang="en-US" altLang="zh-CN" dirty="0"/>
              <a:t>n &gt; 1</a:t>
            </a:r>
            <a:r>
              <a:rPr lang="zh-CN" altLang="en-US" dirty="0"/>
              <a:t>时，除根外的其余结点可分成</a:t>
            </a:r>
            <a:r>
              <a:rPr lang="en-US" altLang="zh-CN" dirty="0"/>
              <a:t>m (m &gt; 0)</a:t>
            </a:r>
            <a:r>
              <a:rPr lang="zh-CN" altLang="en-US" dirty="0"/>
              <a:t>个</a:t>
            </a:r>
            <a:r>
              <a:rPr lang="zh-CN" altLang="en-US" dirty="0">
                <a:solidFill>
                  <a:srgbClr val="FF0000"/>
                </a:solidFill>
              </a:rPr>
              <a:t>互不相交</a:t>
            </a:r>
            <a:r>
              <a:rPr lang="zh-CN" altLang="en-US" dirty="0"/>
              <a:t>的有限集合</a:t>
            </a:r>
            <a:r>
              <a:rPr lang="en-US" altLang="zh-CN" dirty="0"/>
              <a:t>T</a:t>
            </a:r>
            <a:r>
              <a:rPr lang="en-US" altLang="zh-CN" baseline="-25000" dirty="0"/>
              <a:t>1</a:t>
            </a:r>
            <a:r>
              <a:rPr lang="zh-CN" altLang="en-US" dirty="0"/>
              <a:t>，</a:t>
            </a:r>
            <a:r>
              <a:rPr lang="en-US" altLang="zh-CN" dirty="0"/>
              <a:t>T</a:t>
            </a:r>
            <a:r>
              <a:rPr lang="en-US" altLang="zh-CN" baseline="-25000" dirty="0"/>
              <a:t>2</a:t>
            </a:r>
            <a:r>
              <a:rPr lang="zh-CN" altLang="en-US" dirty="0"/>
              <a:t>，</a:t>
            </a:r>
            <a:r>
              <a:rPr lang="en-US" altLang="zh-CN" dirty="0"/>
              <a:t>…</a:t>
            </a:r>
            <a:r>
              <a:rPr lang="zh-CN" altLang="en-US" dirty="0"/>
              <a:t>，</a:t>
            </a:r>
            <a:r>
              <a:rPr lang="en-US" altLang="zh-CN" dirty="0"/>
              <a:t>T</a:t>
            </a:r>
            <a:r>
              <a:rPr lang="en-US" altLang="zh-CN" baseline="-25000" dirty="0"/>
              <a:t>m</a:t>
            </a:r>
            <a:r>
              <a:rPr lang="zh-CN" altLang="en-US" dirty="0"/>
              <a:t>。其中每一个集合本身又是一棵树，称为根的子树</a:t>
            </a:r>
            <a:r>
              <a:rPr lang="en-US" altLang="zh-CN" dirty="0"/>
              <a:t>(subtree)</a:t>
            </a:r>
            <a:r>
              <a:rPr lang="zh-CN" altLang="en-US" dirty="0"/>
              <a:t>。</a:t>
            </a:r>
          </a:p>
        </p:txBody>
      </p:sp>
      <p:sp>
        <p:nvSpPr>
          <p:cNvPr id="2" name="灯片编号占位符 1">
            <a:extLst>
              <a:ext uri="{FF2B5EF4-FFF2-40B4-BE49-F238E27FC236}">
                <a16:creationId xmlns:a16="http://schemas.microsoft.com/office/drawing/2014/main" id="{97996DB7-4F4F-4807-A1B1-6D4C41999892}"/>
              </a:ext>
            </a:extLst>
          </p:cNvPr>
          <p:cNvSpPr>
            <a:spLocks noGrp="1"/>
          </p:cNvSpPr>
          <p:nvPr>
            <p:ph type="sldNum" sz="quarter" idx="12"/>
          </p:nvPr>
        </p:nvSpPr>
        <p:spPr/>
        <p:txBody>
          <a:bodyPr/>
          <a:lstStyle/>
          <a:p>
            <a:fld id="{43395A8B-0B77-4D91-93A1-E00555122DC8}" type="slidenum">
              <a:rPr lang="zh-CN" altLang="en-US" smtClean="0"/>
              <a:pPr/>
              <a:t>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6">
                                            <p:txEl>
                                              <p:pRg st="0" end="0"/>
                                            </p:txEl>
                                          </p:spTgt>
                                        </p:tgtEl>
                                        <p:attrNameLst>
                                          <p:attrName>style.visibility</p:attrName>
                                        </p:attrNameLst>
                                      </p:cBhvr>
                                      <p:to>
                                        <p:strVal val="visible"/>
                                      </p:to>
                                    </p:set>
                                    <p:animEffect transition="in" filter="blinds(horizontal)">
                                      <p:cBhvr>
                                        <p:cTn id="7" dur="500"/>
                                        <p:tgtEl>
                                          <p:spTgt spid="819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6">
                                            <p:txEl>
                                              <p:pRg st="1" end="1"/>
                                            </p:txEl>
                                          </p:spTgt>
                                        </p:tgtEl>
                                        <p:attrNameLst>
                                          <p:attrName>style.visibility</p:attrName>
                                        </p:attrNameLst>
                                      </p:cBhvr>
                                      <p:to>
                                        <p:strVal val="visible"/>
                                      </p:to>
                                    </p:set>
                                    <p:animEffect transition="in" filter="blinds(horizontal)">
                                      <p:cBhvr>
                                        <p:cTn id="12" dur="500"/>
                                        <p:tgtEl>
                                          <p:spTgt spid="819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196">
                                            <p:txEl>
                                              <p:pRg st="2" end="2"/>
                                            </p:txEl>
                                          </p:spTgt>
                                        </p:tgtEl>
                                        <p:attrNameLst>
                                          <p:attrName>style.visibility</p:attrName>
                                        </p:attrNameLst>
                                      </p:cBhvr>
                                      <p:to>
                                        <p:strVal val="visible"/>
                                      </p:to>
                                    </p:set>
                                    <p:animEffect transition="in" filter="blinds(horizontal)">
                                      <p:cBhvr>
                                        <p:cTn id="17" dur="500"/>
                                        <p:tgtEl>
                                          <p:spTgt spid="819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AFCE6751-CE09-4BBF-AFC4-72557710B295}"/>
              </a:ext>
            </a:extLst>
          </p:cNvPr>
          <p:cNvSpPr>
            <a:spLocks noGrp="1"/>
          </p:cNvSpPr>
          <p:nvPr>
            <p:ph type="title"/>
          </p:nvPr>
        </p:nvSpPr>
        <p:spPr/>
        <p:txBody>
          <a:bodyPr/>
          <a:lstStyle/>
          <a:p>
            <a:r>
              <a:rPr lang="en-US" altLang="zh-CN" dirty="0">
                <a:solidFill>
                  <a:srgbClr val="003399"/>
                </a:solidFill>
              </a:rPr>
              <a:t>1</a:t>
            </a:r>
            <a:r>
              <a:rPr lang="zh-CN" altLang="en-US" dirty="0">
                <a:solidFill>
                  <a:srgbClr val="003399"/>
                </a:solidFill>
              </a:rPr>
              <a:t>、二叉链表</a:t>
            </a:r>
            <a:endParaRPr lang="zh-CN" altLang="en-US" dirty="0"/>
          </a:p>
        </p:txBody>
      </p:sp>
      <p:sp>
        <p:nvSpPr>
          <p:cNvPr id="43011" name="内容占位符 2">
            <a:extLst>
              <a:ext uri="{FF2B5EF4-FFF2-40B4-BE49-F238E27FC236}">
                <a16:creationId xmlns:a16="http://schemas.microsoft.com/office/drawing/2014/main" id="{39D77555-6E84-4CD5-BAC8-E5AF0392B06B}"/>
              </a:ext>
            </a:extLst>
          </p:cNvPr>
          <p:cNvSpPr>
            <a:spLocks noGrp="1"/>
          </p:cNvSpPr>
          <p:nvPr>
            <p:ph idx="1"/>
          </p:nvPr>
        </p:nvSpPr>
        <p:spPr/>
        <p:txBody>
          <a:bodyPr/>
          <a:lstStyle/>
          <a:p>
            <a:pPr eaLnBrk="1" hangingPunct="1">
              <a:buFont typeface="Wingdings" panose="05000000000000000000" pitchFamily="2" charset="2"/>
              <a:buNone/>
            </a:pPr>
            <a:r>
              <a:rPr lang="zh-CN" altLang="en-US" sz="2800" dirty="0"/>
              <a:t>二叉树类 </a:t>
            </a:r>
          </a:p>
          <a:p>
            <a:pPr lvl="1" eaLnBrk="1" hangingPunct="1">
              <a:buFont typeface="Wingdings" panose="05000000000000000000" pitchFamily="2" charset="2"/>
              <a:buNone/>
            </a:pPr>
            <a:r>
              <a:rPr lang="en-US" altLang="zh-CN" sz="2400" dirty="0"/>
              <a:t>public class </a:t>
            </a:r>
            <a:r>
              <a:rPr lang="en-US" altLang="zh-CN" sz="2400" dirty="0" err="1">
                <a:solidFill>
                  <a:srgbClr val="FF0000"/>
                </a:solidFill>
              </a:rPr>
              <a:t>BinaryTree</a:t>
            </a:r>
            <a:r>
              <a:rPr lang="en-US" altLang="zh-CN" sz="2400" dirty="0">
                <a:solidFill>
                  <a:srgbClr val="FF0000"/>
                </a:solidFill>
              </a:rPr>
              <a:t>&lt;T</a:t>
            </a:r>
            <a:r>
              <a:rPr lang="en-US" altLang="zh-CN" sz="2400" dirty="0"/>
              <a:t>&gt; {              	//</a:t>
            </a:r>
            <a:r>
              <a:rPr lang="zh-CN" altLang="en-US" sz="2400" dirty="0"/>
              <a:t>二叉树类</a:t>
            </a:r>
          </a:p>
          <a:p>
            <a:pPr lvl="1" eaLnBrk="1" hangingPunct="1">
              <a:buFont typeface="Wingdings" panose="05000000000000000000" pitchFamily="2" charset="2"/>
              <a:buNone/>
            </a:pPr>
            <a:r>
              <a:rPr lang="zh-CN" altLang="en-US" sz="2400" dirty="0"/>
              <a:t>    </a:t>
            </a:r>
            <a:r>
              <a:rPr lang="en-US" altLang="zh-CN" sz="2400" dirty="0"/>
              <a:t>protected </a:t>
            </a:r>
            <a:r>
              <a:rPr lang="en-US" altLang="zh-CN" sz="2400" dirty="0" err="1"/>
              <a:t>BinaryNode</a:t>
            </a:r>
            <a:r>
              <a:rPr lang="en-US" altLang="zh-CN" sz="2400" dirty="0"/>
              <a:t>&lt;T&gt; </a:t>
            </a:r>
            <a:r>
              <a:rPr lang="en-US" altLang="zh-CN" sz="2400" dirty="0">
                <a:solidFill>
                  <a:srgbClr val="FF0000"/>
                </a:solidFill>
              </a:rPr>
              <a:t>root</a:t>
            </a:r>
            <a:r>
              <a:rPr lang="en-US" altLang="zh-CN" sz="2400" dirty="0"/>
              <a:t>;         	//</a:t>
            </a:r>
            <a:r>
              <a:rPr lang="zh-CN" altLang="en-US" sz="2400" dirty="0"/>
              <a:t>根结点</a:t>
            </a:r>
          </a:p>
          <a:p>
            <a:pPr lvl="1" eaLnBrk="1" hangingPunct="1">
              <a:buFont typeface="Wingdings" panose="05000000000000000000" pitchFamily="2" charset="2"/>
              <a:buNone/>
            </a:pPr>
            <a:r>
              <a:rPr lang="en-US" altLang="zh-CN" sz="2400" dirty="0"/>
              <a:t>    public </a:t>
            </a:r>
            <a:r>
              <a:rPr lang="en-US" altLang="zh-CN" sz="2400" dirty="0" err="1">
                <a:solidFill>
                  <a:srgbClr val="003399"/>
                </a:solidFill>
              </a:rPr>
              <a:t>BinaryTree</a:t>
            </a:r>
            <a:r>
              <a:rPr lang="en-US" altLang="zh-CN" sz="2400" dirty="0"/>
              <a:t>(</a:t>
            </a:r>
            <a:r>
              <a:rPr lang="en-US" altLang="zh-CN" sz="2400" dirty="0" err="1"/>
              <a:t>BinaryNode</a:t>
            </a:r>
            <a:r>
              <a:rPr lang="en-US" altLang="zh-CN" sz="2400" dirty="0"/>
              <a:t>&lt;T&gt; root)       </a:t>
            </a:r>
          </a:p>
          <a:p>
            <a:pPr lvl="1" eaLnBrk="1" hangingPunct="1">
              <a:buFont typeface="Wingdings" panose="05000000000000000000" pitchFamily="2" charset="2"/>
              <a:buNone/>
            </a:pPr>
            <a:r>
              <a:rPr lang="en-US" altLang="zh-CN" sz="2400" dirty="0"/>
              <a:t>                   //</a:t>
            </a:r>
            <a:r>
              <a:rPr lang="zh-CN" altLang="en-US" sz="2400" dirty="0"/>
              <a:t>构造指定根结点的二叉树</a:t>
            </a:r>
          </a:p>
          <a:p>
            <a:pPr lvl="1" eaLnBrk="1" hangingPunct="1">
              <a:buFont typeface="Wingdings" panose="05000000000000000000" pitchFamily="2" charset="2"/>
              <a:buNone/>
            </a:pPr>
            <a:r>
              <a:rPr lang="zh-CN" altLang="en-US" sz="2400" dirty="0"/>
              <a:t>    </a:t>
            </a:r>
            <a:r>
              <a:rPr lang="en-US" altLang="zh-CN" sz="2400" dirty="0"/>
              <a:t>{</a:t>
            </a:r>
          </a:p>
          <a:p>
            <a:pPr lvl="1" eaLnBrk="1" hangingPunct="1">
              <a:buFont typeface="Wingdings" panose="05000000000000000000" pitchFamily="2" charset="2"/>
              <a:buNone/>
            </a:pPr>
            <a:r>
              <a:rPr lang="en-US" altLang="zh-CN" sz="2400" dirty="0"/>
              <a:t>        </a:t>
            </a:r>
            <a:r>
              <a:rPr lang="en-US" altLang="zh-CN" sz="2400" dirty="0" err="1"/>
              <a:t>this.root</a:t>
            </a:r>
            <a:r>
              <a:rPr lang="en-US" altLang="zh-CN" sz="2400" dirty="0"/>
              <a:t>=root;</a:t>
            </a:r>
          </a:p>
          <a:p>
            <a:pPr lvl="1" eaLnBrk="1" hangingPunct="1">
              <a:buFont typeface="Wingdings" panose="05000000000000000000" pitchFamily="2" charset="2"/>
              <a:buNone/>
            </a:pPr>
            <a:r>
              <a:rPr lang="en-US" altLang="zh-CN" sz="2400" dirty="0"/>
              <a:t>    }</a:t>
            </a:r>
          </a:p>
          <a:p>
            <a:pPr lvl="1" eaLnBrk="1" hangingPunct="1">
              <a:buFont typeface="Wingdings" panose="05000000000000000000" pitchFamily="2" charset="2"/>
              <a:buNone/>
            </a:pPr>
            <a:r>
              <a:rPr lang="en-US" altLang="zh-CN" sz="2400" dirty="0"/>
              <a:t>}</a:t>
            </a:r>
          </a:p>
        </p:txBody>
      </p:sp>
      <p:sp>
        <p:nvSpPr>
          <p:cNvPr id="2" name="灯片编号占位符 1">
            <a:extLst>
              <a:ext uri="{FF2B5EF4-FFF2-40B4-BE49-F238E27FC236}">
                <a16:creationId xmlns:a16="http://schemas.microsoft.com/office/drawing/2014/main" id="{27C95148-AE5D-464A-A959-BCF7B7AFF5C4}"/>
              </a:ext>
            </a:extLst>
          </p:cNvPr>
          <p:cNvSpPr>
            <a:spLocks noGrp="1"/>
          </p:cNvSpPr>
          <p:nvPr>
            <p:ph type="sldNum" sz="quarter" idx="12"/>
          </p:nvPr>
        </p:nvSpPr>
        <p:spPr/>
        <p:txBody>
          <a:bodyPr/>
          <a:lstStyle/>
          <a:p>
            <a:fld id="{43395A8B-0B77-4D91-93A1-E00555122DC8}" type="slidenum">
              <a:rPr lang="zh-CN" altLang="en-US" smtClean="0"/>
              <a:pPr/>
              <a:t>40</a:t>
            </a:fld>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C27FDC14-B799-42E8-8977-041428E8E845}"/>
              </a:ext>
            </a:extLst>
          </p:cNvPr>
          <p:cNvSpPr>
            <a:spLocks noGrp="1" noChangeArrowheads="1"/>
          </p:cNvSpPr>
          <p:nvPr>
            <p:ph type="title"/>
          </p:nvPr>
        </p:nvSpPr>
        <p:spPr>
          <a:xfrm>
            <a:off x="928688" y="785813"/>
            <a:ext cx="7793037" cy="839787"/>
          </a:xfrm>
        </p:spPr>
        <p:txBody>
          <a:bodyPr/>
          <a:lstStyle/>
          <a:p>
            <a:pPr eaLnBrk="1" hangingPunct="1"/>
            <a:r>
              <a:rPr lang="en-US" altLang="zh-CN"/>
              <a:t>2</a:t>
            </a:r>
            <a:r>
              <a:rPr lang="zh-CN" altLang="en-US"/>
              <a:t>、三叉链表 </a:t>
            </a:r>
          </a:p>
        </p:txBody>
      </p:sp>
      <p:sp>
        <p:nvSpPr>
          <p:cNvPr id="44035" name="Rectangle 3">
            <a:extLst>
              <a:ext uri="{FF2B5EF4-FFF2-40B4-BE49-F238E27FC236}">
                <a16:creationId xmlns:a16="http://schemas.microsoft.com/office/drawing/2014/main" id="{FCE5FF0D-1922-4545-ADD0-44F5278B1AFB}"/>
              </a:ext>
            </a:extLst>
          </p:cNvPr>
          <p:cNvSpPr>
            <a:spLocks noGrp="1" noChangeArrowheads="1"/>
          </p:cNvSpPr>
          <p:nvPr>
            <p:ph type="body" idx="1"/>
          </p:nvPr>
        </p:nvSpPr>
        <p:spPr>
          <a:xfrm>
            <a:off x="285750" y="1857375"/>
            <a:ext cx="6929438" cy="1223963"/>
          </a:xfrm>
        </p:spPr>
        <p:txBody>
          <a:bodyPr/>
          <a:lstStyle/>
          <a:p>
            <a:pPr marL="0" indent="0" eaLnBrk="1" hangingPunct="1">
              <a:buFont typeface="Wingdings" panose="05000000000000000000" pitchFamily="2" charset="2"/>
              <a:buNone/>
            </a:pPr>
            <a:r>
              <a:rPr lang="zh-CN" altLang="en-US" sz="2800" dirty="0"/>
              <a:t>        有时为了便于找到结点的双亲，结点结构中增加一个指向其双亲结点的指针域，对应的结点类型</a:t>
            </a:r>
          </a:p>
        </p:txBody>
      </p:sp>
      <p:pic>
        <p:nvPicPr>
          <p:cNvPr id="38918" name="Picture 5" descr="6D10">
            <a:extLst>
              <a:ext uri="{FF2B5EF4-FFF2-40B4-BE49-F238E27FC236}">
                <a16:creationId xmlns:a16="http://schemas.microsoft.com/office/drawing/2014/main" id="{A02E7BC6-06AB-4B91-8BFC-FE6A587400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0" y="4000500"/>
            <a:ext cx="5688013"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9" name="Picture 7">
            <a:extLst>
              <a:ext uri="{FF2B5EF4-FFF2-40B4-BE49-F238E27FC236}">
                <a16:creationId xmlns:a16="http://schemas.microsoft.com/office/drawing/2014/main" id="{E05097E9-7B5A-4A41-BD17-F6C40D42EF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7563" y="2786063"/>
            <a:ext cx="29622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a:extLst>
              <a:ext uri="{FF2B5EF4-FFF2-40B4-BE49-F238E27FC236}">
                <a16:creationId xmlns:a16="http://schemas.microsoft.com/office/drawing/2014/main" id="{E89BB14A-25FC-49FA-B300-38048CA7CFFB}"/>
              </a:ext>
            </a:extLst>
          </p:cNvPr>
          <p:cNvSpPr>
            <a:spLocks noChangeArrowheads="1"/>
          </p:cNvSpPr>
          <p:nvPr/>
        </p:nvSpPr>
        <p:spPr bwMode="auto">
          <a:xfrm>
            <a:off x="500063" y="4143375"/>
            <a:ext cx="257175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t>右图是带双亲指针域的二叉树的</a:t>
            </a:r>
            <a:r>
              <a:rPr lang="zh-CN" altLang="en-US" sz="2800" b="1">
                <a:solidFill>
                  <a:srgbClr val="003399"/>
                </a:solidFill>
              </a:rPr>
              <a:t>三叉链表</a:t>
            </a:r>
            <a:r>
              <a:rPr lang="zh-CN" altLang="en-US" sz="2800" b="1"/>
              <a:t>存储结构示意图。</a:t>
            </a:r>
            <a:endParaRPr lang="zh-CN" altLang="en-US" sz="2800" b="1">
              <a:latin typeface="宋体" panose="02010600030101010101" pitchFamily="2" charset="-122"/>
            </a:endParaRPr>
          </a:p>
        </p:txBody>
      </p:sp>
      <p:pic>
        <p:nvPicPr>
          <p:cNvPr id="38920" name="Picture 8">
            <a:extLst>
              <a:ext uri="{FF2B5EF4-FFF2-40B4-BE49-F238E27FC236}">
                <a16:creationId xmlns:a16="http://schemas.microsoft.com/office/drawing/2014/main" id="{2AC21214-D1EE-408F-9311-15B2C36905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62775" y="285750"/>
            <a:ext cx="2181225"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51CF7C22-C9EF-40AD-8B69-F1B5678243B9}"/>
              </a:ext>
            </a:extLst>
          </p:cNvPr>
          <p:cNvSpPr>
            <a:spLocks noGrp="1"/>
          </p:cNvSpPr>
          <p:nvPr>
            <p:ph type="sldNum" sz="quarter" idx="12"/>
          </p:nvPr>
        </p:nvSpPr>
        <p:spPr/>
        <p:txBody>
          <a:bodyPr/>
          <a:lstStyle/>
          <a:p>
            <a:fld id="{43395A8B-0B77-4D91-93A1-E00555122DC8}" type="slidenum">
              <a:rPr lang="zh-CN" altLang="en-US" smtClean="0"/>
              <a:pPr/>
              <a:t>41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8919"/>
                                        </p:tgtEl>
                                        <p:attrNameLst>
                                          <p:attrName>style.visibility</p:attrName>
                                        </p:attrNameLst>
                                      </p:cBhvr>
                                      <p:to>
                                        <p:strVal val="visible"/>
                                      </p:to>
                                    </p:set>
                                    <p:animEffect transition="in" filter="blinds(horizontal)">
                                      <p:cBhvr>
                                        <p:cTn id="7" dur="500"/>
                                        <p:tgtEl>
                                          <p:spTgt spid="389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8920"/>
                                        </p:tgtEl>
                                        <p:attrNameLst>
                                          <p:attrName>style.visibility</p:attrName>
                                        </p:attrNameLst>
                                      </p:cBhvr>
                                      <p:to>
                                        <p:strVal val="visible"/>
                                      </p:to>
                                    </p:set>
                                    <p:animEffect transition="in" filter="blinds(horizontal)">
                                      <p:cBhvr>
                                        <p:cTn id="12" dur="500"/>
                                        <p:tgtEl>
                                          <p:spTgt spid="389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8918"/>
                                        </p:tgtEl>
                                        <p:attrNameLst>
                                          <p:attrName>style.visibility</p:attrName>
                                        </p:attrNameLst>
                                      </p:cBhvr>
                                      <p:to>
                                        <p:strVal val="visible"/>
                                      </p:to>
                                    </p:set>
                                    <p:animEffect transition="in" filter="blinds(horizontal)">
                                      <p:cBhvr>
                                        <p:cTn id="22" dur="500"/>
                                        <p:tgtEl>
                                          <p:spTgt spid="38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8" name="Group 2">
            <a:extLst>
              <a:ext uri="{FF2B5EF4-FFF2-40B4-BE49-F238E27FC236}">
                <a16:creationId xmlns:a16="http://schemas.microsoft.com/office/drawing/2014/main" id="{E862659F-F89A-4BA6-8BE9-A044D9D6D1DE}"/>
              </a:ext>
            </a:extLst>
          </p:cNvPr>
          <p:cNvGrpSpPr>
            <a:grpSpLocks/>
          </p:cNvGrpSpPr>
          <p:nvPr/>
        </p:nvGrpSpPr>
        <p:grpSpPr bwMode="auto">
          <a:xfrm>
            <a:off x="5433333" y="1023938"/>
            <a:ext cx="3106738" cy="3475037"/>
            <a:chOff x="3487" y="1271"/>
            <a:chExt cx="1957" cy="2189"/>
          </a:xfrm>
        </p:grpSpPr>
        <p:sp>
          <p:nvSpPr>
            <p:cNvPr id="45080" name="Line 3">
              <a:extLst>
                <a:ext uri="{FF2B5EF4-FFF2-40B4-BE49-F238E27FC236}">
                  <a16:creationId xmlns:a16="http://schemas.microsoft.com/office/drawing/2014/main" id="{692121D9-FCBB-47CA-876D-2E860D3EA0E0}"/>
                </a:ext>
              </a:extLst>
            </p:cNvPr>
            <p:cNvSpPr>
              <a:spLocks noChangeShapeType="1"/>
            </p:cNvSpPr>
            <p:nvPr/>
          </p:nvSpPr>
          <p:spPr bwMode="auto">
            <a:xfrm flipH="1">
              <a:off x="4058" y="1508"/>
              <a:ext cx="322" cy="35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81" name="Line 4">
              <a:extLst>
                <a:ext uri="{FF2B5EF4-FFF2-40B4-BE49-F238E27FC236}">
                  <a16:creationId xmlns:a16="http://schemas.microsoft.com/office/drawing/2014/main" id="{7FECEEDE-1470-481C-9419-F54307564969}"/>
                </a:ext>
              </a:extLst>
            </p:cNvPr>
            <p:cNvSpPr>
              <a:spLocks noChangeShapeType="1"/>
            </p:cNvSpPr>
            <p:nvPr/>
          </p:nvSpPr>
          <p:spPr bwMode="auto">
            <a:xfrm>
              <a:off x="4615" y="1527"/>
              <a:ext cx="322" cy="35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82" name="Line 5">
              <a:extLst>
                <a:ext uri="{FF2B5EF4-FFF2-40B4-BE49-F238E27FC236}">
                  <a16:creationId xmlns:a16="http://schemas.microsoft.com/office/drawing/2014/main" id="{B814B383-21A3-421A-B68B-0DBB0DE11EEB}"/>
                </a:ext>
              </a:extLst>
            </p:cNvPr>
            <p:cNvSpPr>
              <a:spLocks noChangeShapeType="1"/>
            </p:cNvSpPr>
            <p:nvPr/>
          </p:nvSpPr>
          <p:spPr bwMode="auto">
            <a:xfrm flipH="1">
              <a:off x="3666" y="2082"/>
              <a:ext cx="215" cy="35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83" name="Line 6">
              <a:extLst>
                <a:ext uri="{FF2B5EF4-FFF2-40B4-BE49-F238E27FC236}">
                  <a16:creationId xmlns:a16="http://schemas.microsoft.com/office/drawing/2014/main" id="{DD0FA6DA-3741-4C1D-BCB5-DBEC7DD635D3}"/>
                </a:ext>
              </a:extLst>
            </p:cNvPr>
            <p:cNvSpPr>
              <a:spLocks noChangeShapeType="1"/>
            </p:cNvSpPr>
            <p:nvPr/>
          </p:nvSpPr>
          <p:spPr bwMode="auto">
            <a:xfrm>
              <a:off x="3675" y="2724"/>
              <a:ext cx="250" cy="38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84" name="Line 7">
              <a:extLst>
                <a:ext uri="{FF2B5EF4-FFF2-40B4-BE49-F238E27FC236}">
                  <a16:creationId xmlns:a16="http://schemas.microsoft.com/office/drawing/2014/main" id="{3DD0BB69-77EC-4CB1-8FB1-EF72242CB863}"/>
                </a:ext>
              </a:extLst>
            </p:cNvPr>
            <p:cNvSpPr>
              <a:spLocks noChangeShapeType="1"/>
            </p:cNvSpPr>
            <p:nvPr/>
          </p:nvSpPr>
          <p:spPr bwMode="auto">
            <a:xfrm flipH="1">
              <a:off x="4747" y="2127"/>
              <a:ext cx="161" cy="35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85" name="Line 8">
              <a:extLst>
                <a:ext uri="{FF2B5EF4-FFF2-40B4-BE49-F238E27FC236}">
                  <a16:creationId xmlns:a16="http://schemas.microsoft.com/office/drawing/2014/main" id="{E2D9447A-D9CD-4CD5-B9CD-C8D84313052C}"/>
                </a:ext>
              </a:extLst>
            </p:cNvPr>
            <p:cNvSpPr>
              <a:spLocks noChangeShapeType="1"/>
            </p:cNvSpPr>
            <p:nvPr/>
          </p:nvSpPr>
          <p:spPr bwMode="auto">
            <a:xfrm>
              <a:off x="5089" y="2127"/>
              <a:ext cx="167" cy="39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086" name="Oval 9">
              <a:extLst>
                <a:ext uri="{FF2B5EF4-FFF2-40B4-BE49-F238E27FC236}">
                  <a16:creationId xmlns:a16="http://schemas.microsoft.com/office/drawing/2014/main" id="{1A5434CF-87C2-4DB5-A4FA-DC7ADADFF5C1}"/>
                </a:ext>
              </a:extLst>
            </p:cNvPr>
            <p:cNvSpPr>
              <a:spLocks noChangeArrowheads="1"/>
            </p:cNvSpPr>
            <p:nvPr/>
          </p:nvSpPr>
          <p:spPr bwMode="auto">
            <a:xfrm>
              <a:off x="4358" y="1296"/>
              <a:ext cx="295" cy="295"/>
            </a:xfrm>
            <a:prstGeom prst="ellipse">
              <a:avLst/>
            </a:prstGeom>
            <a:gradFill rotWithShape="1">
              <a:gsLst>
                <a:gs pos="0">
                  <a:schemeClr val="bg1"/>
                </a:gs>
                <a:gs pos="100000">
                  <a:srgbClr val="00B400"/>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5087" name="Text Box 10">
              <a:extLst>
                <a:ext uri="{FF2B5EF4-FFF2-40B4-BE49-F238E27FC236}">
                  <a16:creationId xmlns:a16="http://schemas.microsoft.com/office/drawing/2014/main" id="{9E95BBF0-0685-437E-AE0E-F0F668E1CF56}"/>
                </a:ext>
              </a:extLst>
            </p:cNvPr>
            <p:cNvSpPr txBox="1">
              <a:spLocks noChangeArrowheads="1"/>
            </p:cNvSpPr>
            <p:nvPr/>
          </p:nvSpPr>
          <p:spPr bwMode="auto">
            <a:xfrm>
              <a:off x="4390" y="1271"/>
              <a:ext cx="250"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t>A</a:t>
              </a:r>
            </a:p>
          </p:txBody>
        </p:sp>
        <p:sp>
          <p:nvSpPr>
            <p:cNvPr id="45088" name="Oval 11">
              <a:extLst>
                <a:ext uri="{FF2B5EF4-FFF2-40B4-BE49-F238E27FC236}">
                  <a16:creationId xmlns:a16="http://schemas.microsoft.com/office/drawing/2014/main" id="{3FCE9C01-1F46-4C22-9035-797EFBBC81B6}"/>
                </a:ext>
              </a:extLst>
            </p:cNvPr>
            <p:cNvSpPr>
              <a:spLocks noChangeArrowheads="1"/>
            </p:cNvSpPr>
            <p:nvPr/>
          </p:nvSpPr>
          <p:spPr bwMode="auto">
            <a:xfrm>
              <a:off x="3810" y="1817"/>
              <a:ext cx="295" cy="295"/>
            </a:xfrm>
            <a:prstGeom prst="ellipse">
              <a:avLst/>
            </a:prstGeom>
            <a:gradFill rotWithShape="1">
              <a:gsLst>
                <a:gs pos="0">
                  <a:schemeClr val="bg1"/>
                </a:gs>
                <a:gs pos="100000">
                  <a:srgbClr val="00B400"/>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5089" name="Text Box 12">
              <a:extLst>
                <a:ext uri="{FF2B5EF4-FFF2-40B4-BE49-F238E27FC236}">
                  <a16:creationId xmlns:a16="http://schemas.microsoft.com/office/drawing/2014/main" id="{72335B92-2370-4F4A-8A0F-B06AE15DA4EC}"/>
                </a:ext>
              </a:extLst>
            </p:cNvPr>
            <p:cNvSpPr txBox="1">
              <a:spLocks noChangeArrowheads="1"/>
            </p:cNvSpPr>
            <p:nvPr/>
          </p:nvSpPr>
          <p:spPr bwMode="auto">
            <a:xfrm>
              <a:off x="3842" y="1792"/>
              <a:ext cx="250"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t>B</a:t>
              </a:r>
            </a:p>
          </p:txBody>
        </p:sp>
        <p:sp>
          <p:nvSpPr>
            <p:cNvPr id="45090" name="Oval 13">
              <a:extLst>
                <a:ext uri="{FF2B5EF4-FFF2-40B4-BE49-F238E27FC236}">
                  <a16:creationId xmlns:a16="http://schemas.microsoft.com/office/drawing/2014/main" id="{4A5FC2E8-F42B-4A02-9AFD-6B9B8F7C191D}"/>
                </a:ext>
              </a:extLst>
            </p:cNvPr>
            <p:cNvSpPr>
              <a:spLocks noChangeArrowheads="1"/>
            </p:cNvSpPr>
            <p:nvPr/>
          </p:nvSpPr>
          <p:spPr bwMode="auto">
            <a:xfrm>
              <a:off x="4850" y="1855"/>
              <a:ext cx="295" cy="295"/>
            </a:xfrm>
            <a:prstGeom prst="ellipse">
              <a:avLst/>
            </a:prstGeom>
            <a:gradFill rotWithShape="1">
              <a:gsLst>
                <a:gs pos="0">
                  <a:schemeClr val="bg1"/>
                </a:gs>
                <a:gs pos="100000">
                  <a:srgbClr val="00B400"/>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5091" name="Text Box 14">
              <a:extLst>
                <a:ext uri="{FF2B5EF4-FFF2-40B4-BE49-F238E27FC236}">
                  <a16:creationId xmlns:a16="http://schemas.microsoft.com/office/drawing/2014/main" id="{E5C15675-2DAF-4200-B808-419992B0452E}"/>
                </a:ext>
              </a:extLst>
            </p:cNvPr>
            <p:cNvSpPr txBox="1">
              <a:spLocks noChangeArrowheads="1"/>
            </p:cNvSpPr>
            <p:nvPr/>
          </p:nvSpPr>
          <p:spPr bwMode="auto">
            <a:xfrm>
              <a:off x="4882" y="1830"/>
              <a:ext cx="250"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t>C</a:t>
              </a:r>
            </a:p>
          </p:txBody>
        </p:sp>
        <p:sp>
          <p:nvSpPr>
            <p:cNvPr id="45092" name="Oval 15">
              <a:extLst>
                <a:ext uri="{FF2B5EF4-FFF2-40B4-BE49-F238E27FC236}">
                  <a16:creationId xmlns:a16="http://schemas.microsoft.com/office/drawing/2014/main" id="{AF37410F-D1F4-457A-9E82-2FBBA8B49BF6}"/>
                </a:ext>
              </a:extLst>
            </p:cNvPr>
            <p:cNvSpPr>
              <a:spLocks noChangeArrowheads="1"/>
            </p:cNvSpPr>
            <p:nvPr/>
          </p:nvSpPr>
          <p:spPr bwMode="auto">
            <a:xfrm>
              <a:off x="3487" y="2430"/>
              <a:ext cx="295" cy="295"/>
            </a:xfrm>
            <a:prstGeom prst="ellipse">
              <a:avLst/>
            </a:prstGeom>
            <a:gradFill rotWithShape="1">
              <a:gsLst>
                <a:gs pos="0">
                  <a:schemeClr val="bg1"/>
                </a:gs>
                <a:gs pos="100000">
                  <a:srgbClr val="00B400"/>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5093" name="Text Box 16">
              <a:extLst>
                <a:ext uri="{FF2B5EF4-FFF2-40B4-BE49-F238E27FC236}">
                  <a16:creationId xmlns:a16="http://schemas.microsoft.com/office/drawing/2014/main" id="{437CF2F4-1189-4379-8F2F-F22C4256D56B}"/>
                </a:ext>
              </a:extLst>
            </p:cNvPr>
            <p:cNvSpPr txBox="1">
              <a:spLocks noChangeArrowheads="1"/>
            </p:cNvSpPr>
            <p:nvPr/>
          </p:nvSpPr>
          <p:spPr bwMode="auto">
            <a:xfrm>
              <a:off x="3519" y="2414"/>
              <a:ext cx="250"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t>D</a:t>
              </a:r>
            </a:p>
          </p:txBody>
        </p:sp>
        <p:sp>
          <p:nvSpPr>
            <p:cNvPr id="45094" name="Oval 17">
              <a:extLst>
                <a:ext uri="{FF2B5EF4-FFF2-40B4-BE49-F238E27FC236}">
                  <a16:creationId xmlns:a16="http://schemas.microsoft.com/office/drawing/2014/main" id="{6A9DDD8C-4405-4EDC-81DF-043918F425A8}"/>
                </a:ext>
              </a:extLst>
            </p:cNvPr>
            <p:cNvSpPr>
              <a:spLocks noChangeArrowheads="1"/>
            </p:cNvSpPr>
            <p:nvPr/>
          </p:nvSpPr>
          <p:spPr bwMode="auto">
            <a:xfrm>
              <a:off x="4601" y="2477"/>
              <a:ext cx="295" cy="295"/>
            </a:xfrm>
            <a:prstGeom prst="ellipse">
              <a:avLst/>
            </a:prstGeom>
            <a:gradFill rotWithShape="1">
              <a:gsLst>
                <a:gs pos="0">
                  <a:schemeClr val="bg1"/>
                </a:gs>
                <a:gs pos="100000">
                  <a:srgbClr val="00B400"/>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5095" name="Text Box 18">
              <a:extLst>
                <a:ext uri="{FF2B5EF4-FFF2-40B4-BE49-F238E27FC236}">
                  <a16:creationId xmlns:a16="http://schemas.microsoft.com/office/drawing/2014/main" id="{D1C004F4-A4AE-45C5-8A3C-37C9540C6E83}"/>
                </a:ext>
              </a:extLst>
            </p:cNvPr>
            <p:cNvSpPr txBox="1">
              <a:spLocks noChangeArrowheads="1"/>
            </p:cNvSpPr>
            <p:nvPr/>
          </p:nvSpPr>
          <p:spPr bwMode="auto">
            <a:xfrm>
              <a:off x="4633" y="2452"/>
              <a:ext cx="250"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t>E</a:t>
              </a:r>
            </a:p>
          </p:txBody>
        </p:sp>
        <p:sp>
          <p:nvSpPr>
            <p:cNvPr id="45096" name="Oval 19">
              <a:extLst>
                <a:ext uri="{FF2B5EF4-FFF2-40B4-BE49-F238E27FC236}">
                  <a16:creationId xmlns:a16="http://schemas.microsoft.com/office/drawing/2014/main" id="{2878FE45-83BC-4298-8B58-34E436D5DB3D}"/>
                </a:ext>
              </a:extLst>
            </p:cNvPr>
            <p:cNvSpPr>
              <a:spLocks noChangeArrowheads="1"/>
            </p:cNvSpPr>
            <p:nvPr/>
          </p:nvSpPr>
          <p:spPr bwMode="auto">
            <a:xfrm>
              <a:off x="5149" y="2504"/>
              <a:ext cx="295" cy="295"/>
            </a:xfrm>
            <a:prstGeom prst="ellipse">
              <a:avLst/>
            </a:prstGeom>
            <a:gradFill rotWithShape="1">
              <a:gsLst>
                <a:gs pos="0">
                  <a:schemeClr val="bg1"/>
                </a:gs>
                <a:gs pos="100000">
                  <a:srgbClr val="00B400"/>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5097" name="Text Box 20">
              <a:extLst>
                <a:ext uri="{FF2B5EF4-FFF2-40B4-BE49-F238E27FC236}">
                  <a16:creationId xmlns:a16="http://schemas.microsoft.com/office/drawing/2014/main" id="{3A285772-8070-4F34-AED0-CBCDD7E42421}"/>
                </a:ext>
              </a:extLst>
            </p:cNvPr>
            <p:cNvSpPr txBox="1">
              <a:spLocks noChangeArrowheads="1"/>
            </p:cNvSpPr>
            <p:nvPr/>
          </p:nvSpPr>
          <p:spPr bwMode="auto">
            <a:xfrm>
              <a:off x="5181" y="2479"/>
              <a:ext cx="250"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t>F</a:t>
              </a:r>
            </a:p>
          </p:txBody>
        </p:sp>
        <p:sp>
          <p:nvSpPr>
            <p:cNvPr id="45098" name="Oval 21">
              <a:extLst>
                <a:ext uri="{FF2B5EF4-FFF2-40B4-BE49-F238E27FC236}">
                  <a16:creationId xmlns:a16="http://schemas.microsoft.com/office/drawing/2014/main" id="{4735E2F5-C626-4063-8BA4-79E62740A800}"/>
                </a:ext>
              </a:extLst>
            </p:cNvPr>
            <p:cNvSpPr>
              <a:spLocks noChangeArrowheads="1"/>
            </p:cNvSpPr>
            <p:nvPr/>
          </p:nvSpPr>
          <p:spPr bwMode="auto">
            <a:xfrm>
              <a:off x="3830" y="3099"/>
              <a:ext cx="295" cy="295"/>
            </a:xfrm>
            <a:prstGeom prst="ellipse">
              <a:avLst/>
            </a:prstGeom>
            <a:gradFill rotWithShape="1">
              <a:gsLst>
                <a:gs pos="0">
                  <a:schemeClr val="bg1"/>
                </a:gs>
                <a:gs pos="100000">
                  <a:srgbClr val="00B400"/>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5099" name="Text Box 22">
              <a:extLst>
                <a:ext uri="{FF2B5EF4-FFF2-40B4-BE49-F238E27FC236}">
                  <a16:creationId xmlns:a16="http://schemas.microsoft.com/office/drawing/2014/main" id="{11BE7945-051D-4102-B675-094B499585A9}"/>
                </a:ext>
              </a:extLst>
            </p:cNvPr>
            <p:cNvSpPr txBox="1">
              <a:spLocks noChangeArrowheads="1"/>
            </p:cNvSpPr>
            <p:nvPr/>
          </p:nvSpPr>
          <p:spPr bwMode="auto">
            <a:xfrm>
              <a:off x="3862" y="3074"/>
              <a:ext cx="250"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t>G</a:t>
              </a:r>
            </a:p>
          </p:txBody>
        </p:sp>
      </p:grpSp>
      <p:sp>
        <p:nvSpPr>
          <p:cNvPr id="45059" name="Text Box 23">
            <a:extLst>
              <a:ext uri="{FF2B5EF4-FFF2-40B4-BE49-F238E27FC236}">
                <a16:creationId xmlns:a16="http://schemas.microsoft.com/office/drawing/2014/main" id="{3FCE5342-734C-4D50-B8C2-583AFB14F5D4}"/>
              </a:ext>
            </a:extLst>
          </p:cNvPr>
          <p:cNvSpPr txBox="1">
            <a:spLocks noChangeArrowheads="1"/>
          </p:cNvSpPr>
          <p:nvPr/>
        </p:nvSpPr>
        <p:spPr bwMode="auto">
          <a:xfrm>
            <a:off x="849313" y="908050"/>
            <a:ext cx="50339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a:t>三叉链表的静态链表形式</a:t>
            </a:r>
          </a:p>
        </p:txBody>
      </p:sp>
      <p:grpSp>
        <p:nvGrpSpPr>
          <p:cNvPr id="45060" name="Group 25">
            <a:extLst>
              <a:ext uri="{FF2B5EF4-FFF2-40B4-BE49-F238E27FC236}">
                <a16:creationId xmlns:a16="http://schemas.microsoft.com/office/drawing/2014/main" id="{7BB47588-1D84-4AAC-94BE-B517AC3D98D3}"/>
              </a:ext>
            </a:extLst>
          </p:cNvPr>
          <p:cNvGrpSpPr>
            <a:grpSpLocks/>
          </p:cNvGrpSpPr>
          <p:nvPr/>
        </p:nvGrpSpPr>
        <p:grpSpPr bwMode="auto">
          <a:xfrm>
            <a:off x="387350" y="1614488"/>
            <a:ext cx="4706938" cy="4862512"/>
            <a:chOff x="244" y="1130"/>
            <a:chExt cx="2965" cy="3063"/>
          </a:xfrm>
        </p:grpSpPr>
        <p:sp>
          <p:nvSpPr>
            <p:cNvPr id="45063" name="Rectangle 26">
              <a:extLst>
                <a:ext uri="{FF2B5EF4-FFF2-40B4-BE49-F238E27FC236}">
                  <a16:creationId xmlns:a16="http://schemas.microsoft.com/office/drawing/2014/main" id="{335DC987-A597-46E0-854A-17E4188E34A8}"/>
                </a:ext>
              </a:extLst>
            </p:cNvPr>
            <p:cNvSpPr>
              <a:spLocks noChangeArrowheads="1"/>
            </p:cNvSpPr>
            <p:nvPr/>
          </p:nvSpPr>
          <p:spPr bwMode="auto">
            <a:xfrm>
              <a:off x="492" y="1505"/>
              <a:ext cx="2651" cy="2688"/>
            </a:xfrm>
            <a:prstGeom prst="rect">
              <a:avLst/>
            </a:prstGeom>
            <a:noFill/>
            <a:ln w="28575">
              <a:solidFill>
                <a:schemeClr val="accent1"/>
              </a:solidFill>
              <a:miter lim="800000"/>
              <a:headEnd/>
              <a:tailEnd/>
            </a:ln>
            <a:effectLst/>
            <a:extLst>
              <a:ext uri="{909E8E84-426E-40DD-AFC4-6F175D3DCCD1}">
                <a14:hiddenFill xmlns:a14="http://schemas.microsoft.com/office/drawing/2010/main">
                  <a:gradFill rotWithShape="0">
                    <a:gsLst>
                      <a:gs pos="0">
                        <a:srgbClr val="99FF99"/>
                      </a:gs>
                      <a:gs pos="100000">
                        <a:srgbClr val="477647"/>
                      </a:gs>
                    </a:gsLst>
                    <a:path path="shape">
                      <a:fillToRect l="50000" t="50000" r="50000" b="50000"/>
                    </a:path>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45064" name="Group 27">
              <a:extLst>
                <a:ext uri="{FF2B5EF4-FFF2-40B4-BE49-F238E27FC236}">
                  <a16:creationId xmlns:a16="http://schemas.microsoft.com/office/drawing/2014/main" id="{C6599732-4096-445D-AC71-4154BB4AE22D}"/>
                </a:ext>
              </a:extLst>
            </p:cNvPr>
            <p:cNvGrpSpPr>
              <a:grpSpLocks/>
            </p:cNvGrpSpPr>
            <p:nvPr/>
          </p:nvGrpSpPr>
          <p:grpSpPr bwMode="auto">
            <a:xfrm>
              <a:off x="492" y="1889"/>
              <a:ext cx="2632" cy="1920"/>
              <a:chOff x="492" y="1889"/>
              <a:chExt cx="3264" cy="1920"/>
            </a:xfrm>
          </p:grpSpPr>
          <p:sp>
            <p:nvSpPr>
              <p:cNvPr id="45074" name="Line 28">
                <a:extLst>
                  <a:ext uri="{FF2B5EF4-FFF2-40B4-BE49-F238E27FC236}">
                    <a16:creationId xmlns:a16="http://schemas.microsoft.com/office/drawing/2014/main" id="{7F975FA0-210D-48CB-B33C-5B532E181DD0}"/>
                  </a:ext>
                </a:extLst>
              </p:cNvPr>
              <p:cNvSpPr>
                <a:spLocks noChangeShapeType="1"/>
              </p:cNvSpPr>
              <p:nvPr/>
            </p:nvSpPr>
            <p:spPr bwMode="auto">
              <a:xfrm>
                <a:off x="492" y="1889"/>
                <a:ext cx="3264"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5" name="Line 29">
                <a:extLst>
                  <a:ext uri="{FF2B5EF4-FFF2-40B4-BE49-F238E27FC236}">
                    <a16:creationId xmlns:a16="http://schemas.microsoft.com/office/drawing/2014/main" id="{39FA5A31-76F7-40E0-B7F9-8DFC4EF94E5F}"/>
                  </a:ext>
                </a:extLst>
              </p:cNvPr>
              <p:cNvSpPr>
                <a:spLocks noChangeShapeType="1"/>
              </p:cNvSpPr>
              <p:nvPr/>
            </p:nvSpPr>
            <p:spPr bwMode="auto">
              <a:xfrm>
                <a:off x="492" y="2273"/>
                <a:ext cx="3264"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6" name="Line 30">
                <a:extLst>
                  <a:ext uri="{FF2B5EF4-FFF2-40B4-BE49-F238E27FC236}">
                    <a16:creationId xmlns:a16="http://schemas.microsoft.com/office/drawing/2014/main" id="{0115D6FC-C9C0-4C85-9CD8-0EE91E0A6C91}"/>
                  </a:ext>
                </a:extLst>
              </p:cNvPr>
              <p:cNvSpPr>
                <a:spLocks noChangeShapeType="1"/>
              </p:cNvSpPr>
              <p:nvPr/>
            </p:nvSpPr>
            <p:spPr bwMode="auto">
              <a:xfrm>
                <a:off x="492" y="2657"/>
                <a:ext cx="3264"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7" name="Line 31">
                <a:extLst>
                  <a:ext uri="{FF2B5EF4-FFF2-40B4-BE49-F238E27FC236}">
                    <a16:creationId xmlns:a16="http://schemas.microsoft.com/office/drawing/2014/main" id="{A2033B50-7CB6-44C4-A919-15C7BC12E32E}"/>
                  </a:ext>
                </a:extLst>
              </p:cNvPr>
              <p:cNvSpPr>
                <a:spLocks noChangeShapeType="1"/>
              </p:cNvSpPr>
              <p:nvPr/>
            </p:nvSpPr>
            <p:spPr bwMode="auto">
              <a:xfrm>
                <a:off x="492" y="3041"/>
                <a:ext cx="3264"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8" name="Line 32">
                <a:extLst>
                  <a:ext uri="{FF2B5EF4-FFF2-40B4-BE49-F238E27FC236}">
                    <a16:creationId xmlns:a16="http://schemas.microsoft.com/office/drawing/2014/main" id="{D8B46432-8929-4269-8DC9-01AA27BF3AFC}"/>
                  </a:ext>
                </a:extLst>
              </p:cNvPr>
              <p:cNvSpPr>
                <a:spLocks noChangeShapeType="1"/>
              </p:cNvSpPr>
              <p:nvPr/>
            </p:nvSpPr>
            <p:spPr bwMode="auto">
              <a:xfrm>
                <a:off x="492" y="3425"/>
                <a:ext cx="3264"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079" name="Line 33">
                <a:extLst>
                  <a:ext uri="{FF2B5EF4-FFF2-40B4-BE49-F238E27FC236}">
                    <a16:creationId xmlns:a16="http://schemas.microsoft.com/office/drawing/2014/main" id="{5CBF45A9-2BE3-40E6-B634-FAF493EF590F}"/>
                  </a:ext>
                </a:extLst>
              </p:cNvPr>
              <p:cNvSpPr>
                <a:spLocks noChangeShapeType="1"/>
              </p:cNvSpPr>
              <p:nvPr/>
            </p:nvSpPr>
            <p:spPr bwMode="auto">
              <a:xfrm>
                <a:off x="492" y="3809"/>
                <a:ext cx="3264"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5065" name="Text Box 34">
              <a:extLst>
                <a:ext uri="{FF2B5EF4-FFF2-40B4-BE49-F238E27FC236}">
                  <a16:creationId xmlns:a16="http://schemas.microsoft.com/office/drawing/2014/main" id="{C0544FDE-3CEE-4927-A6E7-75E983FDD39F}"/>
                </a:ext>
              </a:extLst>
            </p:cNvPr>
            <p:cNvSpPr txBox="1">
              <a:spLocks noChangeArrowheads="1"/>
            </p:cNvSpPr>
            <p:nvPr/>
          </p:nvSpPr>
          <p:spPr bwMode="auto">
            <a:xfrm>
              <a:off x="244" y="1551"/>
              <a:ext cx="229" cy="2623"/>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477647"/>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05000"/>
                </a:lnSpc>
                <a:spcBef>
                  <a:spcPct val="35000"/>
                </a:spcBef>
              </a:pPr>
              <a:r>
                <a:rPr kumimoji="1" lang="en-US" altLang="zh-CN" sz="2800" b="1"/>
                <a:t>0</a:t>
              </a:r>
            </a:p>
            <a:p>
              <a:pPr eaLnBrk="1" hangingPunct="1">
                <a:lnSpc>
                  <a:spcPct val="105000"/>
                </a:lnSpc>
                <a:spcBef>
                  <a:spcPct val="35000"/>
                </a:spcBef>
              </a:pPr>
              <a:r>
                <a:rPr kumimoji="1" lang="en-US" altLang="zh-CN" sz="2800" b="1"/>
                <a:t>1</a:t>
              </a:r>
            </a:p>
            <a:p>
              <a:pPr eaLnBrk="1" hangingPunct="1">
                <a:lnSpc>
                  <a:spcPct val="105000"/>
                </a:lnSpc>
                <a:spcBef>
                  <a:spcPct val="35000"/>
                </a:spcBef>
              </a:pPr>
              <a:r>
                <a:rPr kumimoji="1" lang="en-US" altLang="zh-CN" sz="2800" b="1"/>
                <a:t>2</a:t>
              </a:r>
            </a:p>
            <a:p>
              <a:pPr eaLnBrk="1" hangingPunct="1">
                <a:lnSpc>
                  <a:spcPct val="105000"/>
                </a:lnSpc>
                <a:spcBef>
                  <a:spcPct val="35000"/>
                </a:spcBef>
              </a:pPr>
              <a:r>
                <a:rPr kumimoji="1" lang="en-US" altLang="zh-CN" sz="2800" b="1"/>
                <a:t>3</a:t>
              </a:r>
            </a:p>
            <a:p>
              <a:pPr eaLnBrk="1" hangingPunct="1">
                <a:lnSpc>
                  <a:spcPct val="105000"/>
                </a:lnSpc>
                <a:spcBef>
                  <a:spcPct val="35000"/>
                </a:spcBef>
              </a:pPr>
              <a:r>
                <a:rPr kumimoji="1" lang="en-US" altLang="zh-CN" sz="2800" b="1"/>
                <a:t>4</a:t>
              </a:r>
            </a:p>
            <a:p>
              <a:pPr eaLnBrk="1" hangingPunct="1">
                <a:lnSpc>
                  <a:spcPct val="105000"/>
                </a:lnSpc>
                <a:spcBef>
                  <a:spcPct val="35000"/>
                </a:spcBef>
              </a:pPr>
              <a:r>
                <a:rPr kumimoji="1" lang="en-US" altLang="zh-CN" sz="2800" b="1"/>
                <a:t>5</a:t>
              </a:r>
            </a:p>
            <a:p>
              <a:pPr eaLnBrk="1" hangingPunct="1">
                <a:lnSpc>
                  <a:spcPct val="105000"/>
                </a:lnSpc>
                <a:spcBef>
                  <a:spcPct val="35000"/>
                </a:spcBef>
              </a:pPr>
              <a:r>
                <a:rPr kumimoji="1" lang="en-US" altLang="zh-CN" sz="2800" b="1"/>
                <a:t>6</a:t>
              </a:r>
              <a:endParaRPr kumimoji="1" lang="en-US" altLang="zh-CN"/>
            </a:p>
          </p:txBody>
        </p:sp>
        <p:sp>
          <p:nvSpPr>
            <p:cNvPr id="45066" name="Text Box 35">
              <a:extLst>
                <a:ext uri="{FF2B5EF4-FFF2-40B4-BE49-F238E27FC236}">
                  <a16:creationId xmlns:a16="http://schemas.microsoft.com/office/drawing/2014/main" id="{71D7B39A-975C-490B-86EC-0E6AAB6CE1DA}"/>
                </a:ext>
              </a:extLst>
            </p:cNvPr>
            <p:cNvSpPr txBox="1">
              <a:spLocks noChangeArrowheads="1"/>
            </p:cNvSpPr>
            <p:nvPr/>
          </p:nvSpPr>
          <p:spPr bwMode="auto">
            <a:xfrm>
              <a:off x="478" y="1130"/>
              <a:ext cx="2731" cy="327"/>
            </a:xfrm>
            <a:prstGeom prst="rect">
              <a:avLst/>
            </a:prstGeom>
            <a:noFill/>
            <a:ln>
              <a:noFill/>
            </a:ln>
            <a:effectLst/>
            <a:extLst>
              <a:ext uri="{909E8E84-426E-40DD-AFC4-6F175D3DCCD1}">
                <a14:hiddenFill xmlns:a14="http://schemas.microsoft.com/office/drawing/2010/main">
                  <a:gradFill rotWithShape="0">
                    <a:gsLst>
                      <a:gs pos="0">
                        <a:srgbClr val="99FF99"/>
                      </a:gs>
                      <a:gs pos="100000">
                        <a:srgbClr val="477647"/>
                      </a:gs>
                    </a:gsLst>
                    <a:path path="shape">
                      <a:fillToRect l="50000" t="50000" r="50000" b="50000"/>
                    </a:path>
                  </a:gra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dirty="0"/>
                <a:t>data  parent  lchild   rchild</a:t>
              </a:r>
              <a:endParaRPr kumimoji="1" lang="en-US" altLang="zh-CN" sz="2800" dirty="0"/>
            </a:p>
          </p:txBody>
        </p:sp>
        <p:sp>
          <p:nvSpPr>
            <p:cNvPr id="45067" name="Text Box 36">
              <a:extLst>
                <a:ext uri="{FF2B5EF4-FFF2-40B4-BE49-F238E27FC236}">
                  <a16:creationId xmlns:a16="http://schemas.microsoft.com/office/drawing/2014/main" id="{564C890E-B83F-4E94-B43A-B413D37D96D0}"/>
                </a:ext>
              </a:extLst>
            </p:cNvPr>
            <p:cNvSpPr txBox="1">
              <a:spLocks noChangeArrowheads="1"/>
            </p:cNvSpPr>
            <p:nvPr/>
          </p:nvSpPr>
          <p:spPr bwMode="auto">
            <a:xfrm>
              <a:off x="603" y="1561"/>
              <a:ext cx="352" cy="2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40000"/>
                </a:spcBef>
              </a:pPr>
              <a:r>
                <a:rPr lang="en-US" altLang="zh-CN" sz="2800" b="1"/>
                <a:t>A</a:t>
              </a:r>
            </a:p>
            <a:p>
              <a:pPr eaLnBrk="1" hangingPunct="1">
                <a:spcBef>
                  <a:spcPct val="40000"/>
                </a:spcBef>
              </a:pPr>
              <a:r>
                <a:rPr lang="en-US" altLang="zh-CN" sz="2800" b="1"/>
                <a:t>B</a:t>
              </a:r>
            </a:p>
            <a:p>
              <a:pPr eaLnBrk="1" hangingPunct="1">
                <a:spcBef>
                  <a:spcPct val="40000"/>
                </a:spcBef>
              </a:pPr>
              <a:r>
                <a:rPr lang="en-US" altLang="zh-CN" sz="2800" b="1"/>
                <a:t>C</a:t>
              </a:r>
            </a:p>
            <a:p>
              <a:pPr eaLnBrk="1" hangingPunct="1">
                <a:spcBef>
                  <a:spcPct val="40000"/>
                </a:spcBef>
              </a:pPr>
              <a:r>
                <a:rPr lang="en-US" altLang="zh-CN" sz="2800" b="1"/>
                <a:t>D</a:t>
              </a:r>
            </a:p>
            <a:p>
              <a:pPr eaLnBrk="1" hangingPunct="1">
                <a:spcBef>
                  <a:spcPct val="40000"/>
                </a:spcBef>
              </a:pPr>
              <a:r>
                <a:rPr lang="en-US" altLang="zh-CN" sz="2800" b="1"/>
                <a:t>E</a:t>
              </a:r>
            </a:p>
            <a:p>
              <a:pPr eaLnBrk="1" hangingPunct="1">
                <a:spcBef>
                  <a:spcPct val="40000"/>
                </a:spcBef>
              </a:pPr>
              <a:r>
                <a:rPr lang="en-US" altLang="zh-CN" sz="2800" b="1"/>
                <a:t>F</a:t>
              </a:r>
            </a:p>
            <a:p>
              <a:pPr eaLnBrk="1" hangingPunct="1">
                <a:spcBef>
                  <a:spcPct val="40000"/>
                </a:spcBef>
              </a:pPr>
              <a:r>
                <a:rPr lang="en-US" altLang="zh-CN" sz="2800" b="1"/>
                <a:t>G</a:t>
              </a:r>
            </a:p>
          </p:txBody>
        </p:sp>
        <p:sp>
          <p:nvSpPr>
            <p:cNvPr id="45068" name="Line 37">
              <a:extLst>
                <a:ext uri="{FF2B5EF4-FFF2-40B4-BE49-F238E27FC236}">
                  <a16:creationId xmlns:a16="http://schemas.microsoft.com/office/drawing/2014/main" id="{8078DCAF-B228-4ED2-95B7-D9A6D797B9CF}"/>
                </a:ext>
              </a:extLst>
            </p:cNvPr>
            <p:cNvSpPr>
              <a:spLocks noChangeShapeType="1"/>
            </p:cNvSpPr>
            <p:nvPr/>
          </p:nvSpPr>
          <p:spPr bwMode="auto">
            <a:xfrm>
              <a:off x="1059" y="1514"/>
              <a:ext cx="0" cy="2667"/>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45069" name="Text Box 38">
              <a:extLst>
                <a:ext uri="{FF2B5EF4-FFF2-40B4-BE49-F238E27FC236}">
                  <a16:creationId xmlns:a16="http://schemas.microsoft.com/office/drawing/2014/main" id="{4B8EF318-63B8-4F51-949B-64AFA990ACE4}"/>
                </a:ext>
              </a:extLst>
            </p:cNvPr>
            <p:cNvSpPr txBox="1">
              <a:spLocks noChangeArrowheads="1"/>
            </p:cNvSpPr>
            <p:nvPr/>
          </p:nvSpPr>
          <p:spPr bwMode="auto">
            <a:xfrm>
              <a:off x="1200" y="1561"/>
              <a:ext cx="352" cy="2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40000"/>
                </a:spcBef>
              </a:pPr>
              <a:r>
                <a:rPr lang="en-US" altLang="zh-CN" sz="2800" b="1"/>
                <a:t>-1</a:t>
              </a:r>
            </a:p>
            <a:p>
              <a:pPr eaLnBrk="1" hangingPunct="1">
                <a:spcBef>
                  <a:spcPct val="40000"/>
                </a:spcBef>
              </a:pPr>
              <a:r>
                <a:rPr lang="en-US" altLang="zh-CN" sz="2800" b="1"/>
                <a:t> 0</a:t>
              </a:r>
            </a:p>
            <a:p>
              <a:pPr eaLnBrk="1" hangingPunct="1">
                <a:spcBef>
                  <a:spcPct val="40000"/>
                </a:spcBef>
              </a:pPr>
              <a:r>
                <a:rPr lang="en-US" altLang="zh-CN" sz="2800" b="1"/>
                <a:t> 0</a:t>
              </a:r>
            </a:p>
            <a:p>
              <a:pPr eaLnBrk="1" hangingPunct="1">
                <a:spcBef>
                  <a:spcPct val="40000"/>
                </a:spcBef>
              </a:pPr>
              <a:r>
                <a:rPr lang="en-US" altLang="zh-CN" sz="2800" b="1"/>
                <a:t> 1</a:t>
              </a:r>
            </a:p>
            <a:p>
              <a:pPr eaLnBrk="1" hangingPunct="1">
                <a:spcBef>
                  <a:spcPct val="40000"/>
                </a:spcBef>
              </a:pPr>
              <a:r>
                <a:rPr lang="en-US" altLang="zh-CN" sz="2800" b="1"/>
                <a:t> 2</a:t>
              </a:r>
            </a:p>
            <a:p>
              <a:pPr eaLnBrk="1" hangingPunct="1">
                <a:spcBef>
                  <a:spcPct val="40000"/>
                </a:spcBef>
              </a:pPr>
              <a:r>
                <a:rPr lang="en-US" altLang="zh-CN" sz="2800" b="1"/>
                <a:t> 2</a:t>
              </a:r>
            </a:p>
            <a:p>
              <a:pPr eaLnBrk="1" hangingPunct="1">
                <a:spcBef>
                  <a:spcPct val="40000"/>
                </a:spcBef>
              </a:pPr>
              <a:r>
                <a:rPr lang="en-US" altLang="zh-CN" sz="2800" b="1"/>
                <a:t> 3</a:t>
              </a:r>
            </a:p>
          </p:txBody>
        </p:sp>
        <p:sp>
          <p:nvSpPr>
            <p:cNvPr id="45070" name="Line 39">
              <a:extLst>
                <a:ext uri="{FF2B5EF4-FFF2-40B4-BE49-F238E27FC236}">
                  <a16:creationId xmlns:a16="http://schemas.microsoft.com/office/drawing/2014/main" id="{FFFD9656-DA74-4232-9C30-3D8D2E3E4A26}"/>
                </a:ext>
              </a:extLst>
            </p:cNvPr>
            <p:cNvSpPr>
              <a:spLocks noChangeShapeType="1"/>
            </p:cNvSpPr>
            <p:nvPr/>
          </p:nvSpPr>
          <p:spPr bwMode="auto">
            <a:xfrm>
              <a:off x="1693" y="1514"/>
              <a:ext cx="0" cy="2667"/>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45071" name="Line 40">
              <a:extLst>
                <a:ext uri="{FF2B5EF4-FFF2-40B4-BE49-F238E27FC236}">
                  <a16:creationId xmlns:a16="http://schemas.microsoft.com/office/drawing/2014/main" id="{126C1A0C-DD14-434C-B5A5-F9A718A109AF}"/>
                </a:ext>
              </a:extLst>
            </p:cNvPr>
            <p:cNvSpPr>
              <a:spLocks noChangeShapeType="1"/>
            </p:cNvSpPr>
            <p:nvPr/>
          </p:nvSpPr>
          <p:spPr bwMode="auto">
            <a:xfrm>
              <a:off x="2443" y="1505"/>
              <a:ext cx="0" cy="2667"/>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
          <p:nvSpPr>
            <p:cNvPr id="45072" name="Text Box 41">
              <a:extLst>
                <a:ext uri="{FF2B5EF4-FFF2-40B4-BE49-F238E27FC236}">
                  <a16:creationId xmlns:a16="http://schemas.microsoft.com/office/drawing/2014/main" id="{7D6578BF-87EC-464B-A51E-FD8DE0616078}"/>
                </a:ext>
              </a:extLst>
            </p:cNvPr>
            <p:cNvSpPr txBox="1">
              <a:spLocks noChangeArrowheads="1"/>
            </p:cNvSpPr>
            <p:nvPr/>
          </p:nvSpPr>
          <p:spPr bwMode="auto">
            <a:xfrm>
              <a:off x="1869" y="1562"/>
              <a:ext cx="352" cy="2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40000"/>
                </a:spcBef>
              </a:pPr>
              <a:r>
                <a:rPr lang="en-US" altLang="zh-CN" sz="2800" b="1"/>
                <a:t> 1</a:t>
              </a:r>
            </a:p>
            <a:p>
              <a:pPr eaLnBrk="1" hangingPunct="1">
                <a:spcBef>
                  <a:spcPct val="40000"/>
                </a:spcBef>
              </a:pPr>
              <a:r>
                <a:rPr lang="en-US" altLang="zh-CN" sz="2800" b="1"/>
                <a:t> 3</a:t>
              </a:r>
            </a:p>
            <a:p>
              <a:pPr eaLnBrk="1" hangingPunct="1">
                <a:spcBef>
                  <a:spcPct val="40000"/>
                </a:spcBef>
              </a:pPr>
              <a:r>
                <a:rPr lang="en-US" altLang="zh-CN" sz="2800" b="1"/>
                <a:t> 4</a:t>
              </a:r>
            </a:p>
            <a:p>
              <a:pPr eaLnBrk="1" hangingPunct="1">
                <a:spcBef>
                  <a:spcPct val="40000"/>
                </a:spcBef>
              </a:pPr>
              <a:r>
                <a:rPr lang="en-US" altLang="zh-CN" sz="2800" b="1"/>
                <a:t>-1</a:t>
              </a:r>
            </a:p>
            <a:p>
              <a:pPr eaLnBrk="1" hangingPunct="1">
                <a:spcBef>
                  <a:spcPct val="40000"/>
                </a:spcBef>
              </a:pPr>
              <a:r>
                <a:rPr lang="en-US" altLang="zh-CN" sz="2800" b="1"/>
                <a:t>-1</a:t>
              </a:r>
            </a:p>
            <a:p>
              <a:pPr eaLnBrk="1" hangingPunct="1">
                <a:spcBef>
                  <a:spcPct val="40000"/>
                </a:spcBef>
              </a:pPr>
              <a:r>
                <a:rPr lang="en-US" altLang="zh-CN" sz="2800" b="1"/>
                <a:t>-1</a:t>
              </a:r>
            </a:p>
            <a:p>
              <a:pPr eaLnBrk="1" hangingPunct="1">
                <a:spcBef>
                  <a:spcPct val="40000"/>
                </a:spcBef>
              </a:pPr>
              <a:r>
                <a:rPr lang="en-US" altLang="zh-CN" sz="2800" b="1"/>
                <a:t>-1</a:t>
              </a:r>
            </a:p>
          </p:txBody>
        </p:sp>
        <p:sp>
          <p:nvSpPr>
            <p:cNvPr id="45073" name="Text Box 42">
              <a:extLst>
                <a:ext uri="{FF2B5EF4-FFF2-40B4-BE49-F238E27FC236}">
                  <a16:creationId xmlns:a16="http://schemas.microsoft.com/office/drawing/2014/main" id="{FA18FE69-B7FA-4B99-A21E-5103A7CADA6F}"/>
                </a:ext>
              </a:extLst>
            </p:cNvPr>
            <p:cNvSpPr txBox="1">
              <a:spLocks noChangeArrowheads="1"/>
            </p:cNvSpPr>
            <p:nvPr/>
          </p:nvSpPr>
          <p:spPr bwMode="auto">
            <a:xfrm>
              <a:off x="2621" y="1571"/>
              <a:ext cx="352" cy="2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40000"/>
                </a:spcBef>
              </a:pPr>
              <a:r>
                <a:rPr lang="en-US" altLang="zh-CN" sz="2800" b="1"/>
                <a:t> 2</a:t>
              </a:r>
            </a:p>
            <a:p>
              <a:pPr eaLnBrk="1" hangingPunct="1">
                <a:spcBef>
                  <a:spcPct val="40000"/>
                </a:spcBef>
              </a:pPr>
              <a:r>
                <a:rPr lang="en-US" altLang="zh-CN" sz="2800" b="1"/>
                <a:t>-1</a:t>
              </a:r>
            </a:p>
            <a:p>
              <a:pPr eaLnBrk="1" hangingPunct="1">
                <a:spcBef>
                  <a:spcPct val="40000"/>
                </a:spcBef>
              </a:pPr>
              <a:r>
                <a:rPr lang="en-US" altLang="zh-CN" sz="2800" b="1"/>
                <a:t> 5</a:t>
              </a:r>
            </a:p>
            <a:p>
              <a:pPr eaLnBrk="1" hangingPunct="1">
                <a:spcBef>
                  <a:spcPct val="40000"/>
                </a:spcBef>
              </a:pPr>
              <a:r>
                <a:rPr lang="en-US" altLang="zh-CN" sz="2800" b="1"/>
                <a:t> 6</a:t>
              </a:r>
            </a:p>
            <a:p>
              <a:pPr eaLnBrk="1" hangingPunct="1">
                <a:spcBef>
                  <a:spcPct val="40000"/>
                </a:spcBef>
              </a:pPr>
              <a:r>
                <a:rPr lang="en-US" altLang="zh-CN" sz="2800" b="1"/>
                <a:t>-1</a:t>
              </a:r>
            </a:p>
            <a:p>
              <a:pPr eaLnBrk="1" hangingPunct="1">
                <a:spcBef>
                  <a:spcPct val="40000"/>
                </a:spcBef>
              </a:pPr>
              <a:r>
                <a:rPr lang="en-US" altLang="zh-CN" sz="2800" b="1"/>
                <a:t>-1</a:t>
              </a:r>
            </a:p>
            <a:p>
              <a:pPr eaLnBrk="1" hangingPunct="1">
                <a:spcBef>
                  <a:spcPct val="40000"/>
                </a:spcBef>
              </a:pPr>
              <a:r>
                <a:rPr lang="en-US" altLang="zh-CN" sz="2800" b="1"/>
                <a:t>-1</a:t>
              </a:r>
            </a:p>
          </p:txBody>
        </p:sp>
      </p:grpSp>
      <p:sp>
        <p:nvSpPr>
          <p:cNvPr id="45061" name="灯片编号占位符 2">
            <a:extLst>
              <a:ext uri="{FF2B5EF4-FFF2-40B4-BE49-F238E27FC236}">
                <a16:creationId xmlns:a16="http://schemas.microsoft.com/office/drawing/2014/main" id="{E1604503-0781-4D62-A50F-3E8F6D41EAF3}"/>
              </a:ext>
            </a:extLst>
          </p:cNvPr>
          <p:cNvSpPr>
            <a:spLocks noGrp="1"/>
          </p:cNvSpPr>
          <p:nvPr>
            <p:ph type="sldNum" sz="quarter" idx="12"/>
          </p:nvPr>
        </p:nvSpPr>
        <p:spPr>
          <a:xfrm>
            <a:off x="5832475" y="6642100"/>
            <a:ext cx="3311525" cy="215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lang="ko-KR" altLang="en-US" sz="1200" dirty="0">
                <a:solidFill>
                  <a:schemeClr val="accent1"/>
                </a:solidFill>
                <a:latin typeface="Verdana" panose="020B0604030504040204" pitchFamily="34" charset="0"/>
              </a:rPr>
              <a:t>                                            </a:t>
            </a:r>
            <a:fld id="{087F521C-294E-4573-B1E1-7771681A8CEE}" type="slidenum">
              <a:rPr lang="ko-KR" altLang="en-US" sz="1200" smtClean="0">
                <a:latin typeface="Verdana" panose="020B0604030504040204" pitchFamily="34" charset="0"/>
              </a:rPr>
              <a:pPr algn="ctr" eaLnBrk="1" hangingPunct="1"/>
              <a:t>42</a:t>
            </a:fld>
            <a:endParaRPr lang="en-US" altLang="ko-KR" sz="1200" dirty="0">
              <a:latin typeface="Verdana" panose="020B0604030504040204" pitchFamily="34" charset="0"/>
            </a:endParaRPr>
          </a:p>
        </p:txBody>
      </p:sp>
      <p:sp>
        <p:nvSpPr>
          <p:cNvPr id="45062" name="Text Box 8">
            <a:extLst>
              <a:ext uri="{FF2B5EF4-FFF2-40B4-BE49-F238E27FC236}">
                <a16:creationId xmlns:a16="http://schemas.microsoft.com/office/drawing/2014/main" id="{B7F17048-D266-4DC6-A381-97B8687A311C}"/>
              </a:ext>
            </a:extLst>
          </p:cNvPr>
          <p:cNvSpPr txBox="1">
            <a:spLocks noChangeArrowheads="1"/>
          </p:cNvSpPr>
          <p:nvPr/>
        </p:nvSpPr>
        <p:spPr bwMode="auto">
          <a:xfrm>
            <a:off x="1406525" y="0"/>
            <a:ext cx="70516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en-US" altLang="zh-CN" sz="4000" b="1">
                <a:solidFill>
                  <a:schemeClr val="bg1"/>
                </a:solidFill>
              </a:rPr>
              <a:t>6.3 </a:t>
            </a:r>
            <a:r>
              <a:rPr lang="zh-CN" altLang="en-US" sz="4000" b="1">
                <a:solidFill>
                  <a:schemeClr val="bg1"/>
                </a:solidFill>
              </a:rPr>
              <a:t>二叉树的存储结构及表示</a:t>
            </a:r>
          </a:p>
        </p:txBody>
      </p:sp>
      <p:sp>
        <p:nvSpPr>
          <p:cNvPr id="2" name="文本框 1">
            <a:extLst>
              <a:ext uri="{FF2B5EF4-FFF2-40B4-BE49-F238E27FC236}">
                <a16:creationId xmlns:a16="http://schemas.microsoft.com/office/drawing/2014/main" id="{24F3C85F-1F1F-4215-B492-70AFB125D10C}"/>
              </a:ext>
            </a:extLst>
          </p:cNvPr>
          <p:cNvSpPr txBox="1"/>
          <p:nvPr/>
        </p:nvSpPr>
        <p:spPr>
          <a:xfrm>
            <a:off x="7281448" y="1016298"/>
            <a:ext cx="338554" cy="461665"/>
          </a:xfrm>
          <a:prstGeom prst="rect">
            <a:avLst/>
          </a:prstGeom>
          <a:noFill/>
        </p:spPr>
        <p:txBody>
          <a:bodyPr wrap="none" rtlCol="0">
            <a:spAutoFit/>
          </a:bodyPr>
          <a:lstStyle/>
          <a:p>
            <a:r>
              <a:rPr lang="en-US" altLang="zh-CN" dirty="0"/>
              <a:t>0</a:t>
            </a:r>
            <a:endParaRPr lang="zh-CN" altLang="en-US" dirty="0"/>
          </a:p>
        </p:txBody>
      </p:sp>
      <p:sp>
        <p:nvSpPr>
          <p:cNvPr id="45" name="文本框 44">
            <a:extLst>
              <a:ext uri="{FF2B5EF4-FFF2-40B4-BE49-F238E27FC236}">
                <a16:creationId xmlns:a16="http://schemas.microsoft.com/office/drawing/2014/main" id="{6C95FF97-4238-4F64-9567-1F52A4594D9E}"/>
              </a:ext>
            </a:extLst>
          </p:cNvPr>
          <p:cNvSpPr txBox="1"/>
          <p:nvPr/>
        </p:nvSpPr>
        <p:spPr>
          <a:xfrm>
            <a:off x="6378598" y="1840533"/>
            <a:ext cx="338554" cy="461665"/>
          </a:xfrm>
          <a:prstGeom prst="rect">
            <a:avLst/>
          </a:prstGeom>
          <a:noFill/>
        </p:spPr>
        <p:txBody>
          <a:bodyPr wrap="none" rtlCol="0">
            <a:spAutoFit/>
          </a:bodyPr>
          <a:lstStyle/>
          <a:p>
            <a:r>
              <a:rPr lang="en-US" altLang="zh-CN" dirty="0"/>
              <a:t>1</a:t>
            </a:r>
            <a:endParaRPr lang="zh-CN" altLang="en-US" dirty="0"/>
          </a:p>
        </p:txBody>
      </p:sp>
      <p:sp>
        <p:nvSpPr>
          <p:cNvPr id="46" name="文本框 45">
            <a:extLst>
              <a:ext uri="{FF2B5EF4-FFF2-40B4-BE49-F238E27FC236}">
                <a16:creationId xmlns:a16="http://schemas.microsoft.com/office/drawing/2014/main" id="{8A5AB7C3-7131-4BC8-A6E0-94BD0972A051}"/>
              </a:ext>
            </a:extLst>
          </p:cNvPr>
          <p:cNvSpPr txBox="1"/>
          <p:nvPr/>
        </p:nvSpPr>
        <p:spPr>
          <a:xfrm>
            <a:off x="8065296" y="1888665"/>
            <a:ext cx="338554" cy="461665"/>
          </a:xfrm>
          <a:prstGeom prst="rect">
            <a:avLst/>
          </a:prstGeom>
          <a:noFill/>
        </p:spPr>
        <p:txBody>
          <a:bodyPr wrap="none" rtlCol="0">
            <a:spAutoFit/>
          </a:bodyPr>
          <a:lstStyle/>
          <a:p>
            <a:r>
              <a:rPr lang="en-US" altLang="zh-CN" dirty="0"/>
              <a:t>2</a:t>
            </a:r>
            <a:endParaRPr lang="zh-CN" altLang="en-US" dirty="0"/>
          </a:p>
        </p:txBody>
      </p:sp>
      <p:sp>
        <p:nvSpPr>
          <p:cNvPr id="47" name="文本框 46">
            <a:extLst>
              <a:ext uri="{FF2B5EF4-FFF2-40B4-BE49-F238E27FC236}">
                <a16:creationId xmlns:a16="http://schemas.microsoft.com/office/drawing/2014/main" id="{B58FBD22-41EB-4839-BFA2-7C7E5295669F}"/>
              </a:ext>
            </a:extLst>
          </p:cNvPr>
          <p:cNvSpPr txBox="1"/>
          <p:nvPr/>
        </p:nvSpPr>
        <p:spPr>
          <a:xfrm>
            <a:off x="5878419" y="2779712"/>
            <a:ext cx="338554" cy="461665"/>
          </a:xfrm>
          <a:prstGeom prst="rect">
            <a:avLst/>
          </a:prstGeom>
          <a:noFill/>
        </p:spPr>
        <p:txBody>
          <a:bodyPr wrap="none" rtlCol="0">
            <a:spAutoFit/>
          </a:bodyPr>
          <a:lstStyle/>
          <a:p>
            <a:r>
              <a:rPr lang="en-US" altLang="zh-CN" dirty="0"/>
              <a:t>3</a:t>
            </a:r>
            <a:endParaRPr lang="zh-CN" altLang="en-US" dirty="0"/>
          </a:p>
        </p:txBody>
      </p:sp>
      <p:sp>
        <p:nvSpPr>
          <p:cNvPr id="48" name="文本框 47">
            <a:extLst>
              <a:ext uri="{FF2B5EF4-FFF2-40B4-BE49-F238E27FC236}">
                <a16:creationId xmlns:a16="http://schemas.microsoft.com/office/drawing/2014/main" id="{F75461B9-56DB-4660-B081-CBA27FDFD833}"/>
              </a:ext>
            </a:extLst>
          </p:cNvPr>
          <p:cNvSpPr txBox="1"/>
          <p:nvPr/>
        </p:nvSpPr>
        <p:spPr>
          <a:xfrm>
            <a:off x="7620907" y="2846792"/>
            <a:ext cx="338554" cy="461665"/>
          </a:xfrm>
          <a:prstGeom prst="rect">
            <a:avLst/>
          </a:prstGeom>
          <a:noFill/>
        </p:spPr>
        <p:txBody>
          <a:bodyPr wrap="none" rtlCol="0">
            <a:spAutoFit/>
          </a:bodyPr>
          <a:lstStyle/>
          <a:p>
            <a:r>
              <a:rPr lang="en-US" altLang="zh-CN" dirty="0"/>
              <a:t>4</a:t>
            </a:r>
            <a:endParaRPr lang="zh-CN" altLang="en-US" dirty="0"/>
          </a:p>
        </p:txBody>
      </p:sp>
      <p:sp>
        <p:nvSpPr>
          <p:cNvPr id="49" name="文本框 48">
            <a:extLst>
              <a:ext uri="{FF2B5EF4-FFF2-40B4-BE49-F238E27FC236}">
                <a16:creationId xmlns:a16="http://schemas.microsoft.com/office/drawing/2014/main" id="{1BFD3E26-1A54-4EFD-A94A-EA40ECEBE51E}"/>
              </a:ext>
            </a:extLst>
          </p:cNvPr>
          <p:cNvSpPr txBox="1"/>
          <p:nvPr/>
        </p:nvSpPr>
        <p:spPr>
          <a:xfrm>
            <a:off x="8536933" y="2851603"/>
            <a:ext cx="338554" cy="461665"/>
          </a:xfrm>
          <a:prstGeom prst="rect">
            <a:avLst/>
          </a:prstGeom>
          <a:noFill/>
        </p:spPr>
        <p:txBody>
          <a:bodyPr wrap="none" rtlCol="0">
            <a:spAutoFit/>
          </a:bodyPr>
          <a:lstStyle/>
          <a:p>
            <a:r>
              <a:rPr lang="en-US" altLang="zh-CN" dirty="0"/>
              <a:t>5</a:t>
            </a:r>
            <a:endParaRPr lang="zh-CN" altLang="en-US" dirty="0"/>
          </a:p>
        </p:txBody>
      </p:sp>
      <p:sp>
        <p:nvSpPr>
          <p:cNvPr id="50" name="文本框 49">
            <a:extLst>
              <a:ext uri="{FF2B5EF4-FFF2-40B4-BE49-F238E27FC236}">
                <a16:creationId xmlns:a16="http://schemas.microsoft.com/office/drawing/2014/main" id="{D1D93168-2968-4230-8C11-59581B527876}"/>
              </a:ext>
            </a:extLst>
          </p:cNvPr>
          <p:cNvSpPr txBox="1"/>
          <p:nvPr/>
        </p:nvSpPr>
        <p:spPr>
          <a:xfrm>
            <a:off x="6414409" y="3852349"/>
            <a:ext cx="338554" cy="461665"/>
          </a:xfrm>
          <a:prstGeom prst="rect">
            <a:avLst/>
          </a:prstGeom>
          <a:noFill/>
        </p:spPr>
        <p:txBody>
          <a:bodyPr wrap="none" rtlCol="0">
            <a:spAutoFit/>
          </a:bodyPr>
          <a:lstStyle/>
          <a:p>
            <a:r>
              <a:rPr lang="en-US" altLang="zh-CN" dirty="0"/>
              <a:t>6</a:t>
            </a:r>
            <a:endParaRPr lang="zh-CN" altLang="en-US" dirty="0"/>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a:extLst>
              <a:ext uri="{FF2B5EF4-FFF2-40B4-BE49-F238E27FC236}">
                <a16:creationId xmlns:a16="http://schemas.microsoft.com/office/drawing/2014/main" id="{C03BD586-B7A5-4BA4-9F80-5348E416D594}"/>
              </a:ext>
            </a:extLst>
          </p:cNvPr>
          <p:cNvSpPr>
            <a:spLocks noGrp="1"/>
          </p:cNvSpPr>
          <p:nvPr>
            <p:ph type="title"/>
          </p:nvPr>
        </p:nvSpPr>
        <p:spPr/>
        <p:txBody>
          <a:bodyPr/>
          <a:lstStyle/>
          <a:p>
            <a:r>
              <a:rPr lang="en-US" altLang="zh-CN"/>
              <a:t>6.3.3   </a:t>
            </a:r>
            <a:r>
              <a:rPr lang="zh-CN" altLang="en-US"/>
              <a:t>二叉树的遍历</a:t>
            </a:r>
          </a:p>
        </p:txBody>
      </p:sp>
      <p:sp>
        <p:nvSpPr>
          <p:cNvPr id="3" name="内容占位符 2">
            <a:extLst>
              <a:ext uri="{FF2B5EF4-FFF2-40B4-BE49-F238E27FC236}">
                <a16:creationId xmlns:a16="http://schemas.microsoft.com/office/drawing/2014/main" id="{EB1394B3-6B6F-4FEE-BE90-60CC3619434F}"/>
              </a:ext>
            </a:extLst>
          </p:cNvPr>
          <p:cNvSpPr>
            <a:spLocks noGrp="1"/>
          </p:cNvSpPr>
          <p:nvPr>
            <p:ph idx="1"/>
          </p:nvPr>
        </p:nvSpPr>
        <p:spPr>
          <a:xfrm>
            <a:off x="571500" y="1857375"/>
            <a:ext cx="8388350" cy="4857750"/>
          </a:xfrm>
        </p:spPr>
        <p:txBody>
          <a:bodyPr/>
          <a:lstStyle/>
          <a:p>
            <a:pPr marL="0" indent="623888">
              <a:buFont typeface="Wingdings" panose="05000000000000000000" pitchFamily="2" charset="2"/>
              <a:buNone/>
              <a:defRPr/>
            </a:pPr>
            <a:r>
              <a:rPr lang="zh-CN" altLang="en-US" sz="2800" dirty="0"/>
              <a:t>在二叉树的应用中，常常要求在树中查找某些指定的结点或对树中全部结点逐一进行某种操作，这就需要</a:t>
            </a:r>
            <a:r>
              <a:rPr lang="zh-CN" altLang="en-US" sz="2800" dirty="0">
                <a:solidFill>
                  <a:srgbClr val="003399"/>
                </a:solidFill>
              </a:rPr>
              <a:t>依次访问二叉树中的结点</a:t>
            </a:r>
            <a:r>
              <a:rPr lang="zh-CN" altLang="en-US" sz="2800" dirty="0"/>
              <a:t>，即</a:t>
            </a:r>
            <a:r>
              <a:rPr lang="zh-CN" altLang="en-US" sz="2800" dirty="0">
                <a:solidFill>
                  <a:srgbClr val="FF0000"/>
                </a:solidFill>
              </a:rPr>
              <a:t>遍历二叉树</a:t>
            </a:r>
            <a:r>
              <a:rPr lang="zh-CN" altLang="en-US" sz="2800" dirty="0"/>
              <a:t>。</a:t>
            </a:r>
            <a:endParaRPr lang="en-US" altLang="zh-CN" sz="2800" dirty="0"/>
          </a:p>
          <a:p>
            <a:pPr marL="0" indent="623888">
              <a:buFont typeface="Wingdings" panose="05000000000000000000" pitchFamily="2" charset="2"/>
              <a:buNone/>
              <a:defRPr/>
            </a:pPr>
            <a:r>
              <a:rPr lang="zh-CN" altLang="en-US" sz="2800" dirty="0">
                <a:solidFill>
                  <a:srgbClr val="FF0000"/>
                </a:solidFill>
              </a:rPr>
              <a:t>遍历二叉树是指按某种规律周游二叉树，对树中的每个结点访问一次且仅访问一次。</a:t>
            </a:r>
            <a:r>
              <a:rPr lang="zh-CN" altLang="en-US" sz="2800" dirty="0"/>
              <a:t>在访问每一个结点时可对结点作各种操作，如输出结点的信息、对结点计数等。</a:t>
            </a:r>
            <a:endParaRPr lang="en-US" altLang="zh-CN" sz="2800" dirty="0"/>
          </a:p>
          <a:p>
            <a:pPr marL="0" indent="623888">
              <a:buFont typeface="Wingdings" panose="05000000000000000000" pitchFamily="2" charset="2"/>
              <a:buNone/>
              <a:defRPr/>
            </a:pPr>
            <a:r>
              <a:rPr lang="zh-CN" altLang="en-US" sz="2800" dirty="0"/>
              <a:t>对二叉树的遍历过程是</a:t>
            </a:r>
            <a:r>
              <a:rPr lang="zh-CN" altLang="en-US" sz="2800" dirty="0">
                <a:solidFill>
                  <a:srgbClr val="FF0000"/>
                </a:solidFill>
              </a:rPr>
              <a:t>将非线性结构</a:t>
            </a:r>
            <a:r>
              <a:rPr lang="zh-CN" altLang="en-US" sz="2800" dirty="0"/>
              <a:t>的二叉树中的结点</a:t>
            </a:r>
            <a:r>
              <a:rPr lang="zh-CN" altLang="en-US" sz="2800" dirty="0">
                <a:solidFill>
                  <a:srgbClr val="FF0000"/>
                </a:solidFill>
              </a:rPr>
              <a:t>排列在一个线性序列上</a:t>
            </a:r>
            <a:r>
              <a:rPr lang="zh-CN" altLang="en-US" sz="2800" dirty="0"/>
              <a:t>的过程。由于二叉树是非线性结构，因此确定遍历的规律是决定遍历算法的主要问题。</a:t>
            </a:r>
            <a:endParaRPr lang="zh-CN" altLang="en-US" sz="2800" dirty="0">
              <a:latin typeface="宋体" pitchFamily="2" charset="-122"/>
            </a:endParaRPr>
          </a:p>
          <a:p>
            <a:pPr>
              <a:defRPr/>
            </a:pPr>
            <a:endParaRPr lang="zh-CN" altLang="en-US" sz="2800" dirty="0"/>
          </a:p>
        </p:txBody>
      </p:sp>
      <p:sp>
        <p:nvSpPr>
          <p:cNvPr id="2" name="灯片编号占位符 1">
            <a:extLst>
              <a:ext uri="{FF2B5EF4-FFF2-40B4-BE49-F238E27FC236}">
                <a16:creationId xmlns:a16="http://schemas.microsoft.com/office/drawing/2014/main" id="{BDA42BED-5EAD-4909-A00D-31EEFCCC95B1}"/>
              </a:ext>
            </a:extLst>
          </p:cNvPr>
          <p:cNvSpPr>
            <a:spLocks noGrp="1"/>
          </p:cNvSpPr>
          <p:nvPr>
            <p:ph type="sldNum" sz="quarter" idx="12"/>
          </p:nvPr>
        </p:nvSpPr>
        <p:spPr/>
        <p:txBody>
          <a:bodyPr/>
          <a:lstStyle/>
          <a:p>
            <a:fld id="{43395A8B-0B77-4D91-93A1-E00555122DC8}" type="slidenum">
              <a:rPr lang="zh-CN" altLang="en-US" smtClean="0"/>
              <a:pPr/>
              <a:t>43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90EFA313-D868-43A1-9110-754C476B1064}"/>
              </a:ext>
            </a:extLst>
          </p:cNvPr>
          <p:cNvSpPr>
            <a:spLocks noGrp="1"/>
          </p:cNvSpPr>
          <p:nvPr>
            <p:ph type="title"/>
          </p:nvPr>
        </p:nvSpPr>
        <p:spPr/>
        <p:txBody>
          <a:bodyPr/>
          <a:lstStyle/>
          <a:p>
            <a:r>
              <a:rPr lang="en-US" altLang="zh-CN"/>
              <a:t>6.3.3   </a:t>
            </a:r>
            <a:r>
              <a:rPr lang="zh-CN" altLang="en-US"/>
              <a:t>二叉树的遍历</a:t>
            </a:r>
          </a:p>
        </p:txBody>
      </p:sp>
      <p:sp>
        <p:nvSpPr>
          <p:cNvPr id="3" name="内容占位符 2">
            <a:extLst>
              <a:ext uri="{FF2B5EF4-FFF2-40B4-BE49-F238E27FC236}">
                <a16:creationId xmlns:a16="http://schemas.microsoft.com/office/drawing/2014/main" id="{2E4A7F8F-99C3-4D34-9124-D9CAB63E9234}"/>
              </a:ext>
            </a:extLst>
          </p:cNvPr>
          <p:cNvSpPr>
            <a:spLocks noGrp="1"/>
          </p:cNvSpPr>
          <p:nvPr>
            <p:ph idx="1"/>
          </p:nvPr>
        </p:nvSpPr>
        <p:spPr>
          <a:xfrm>
            <a:off x="500063" y="1989138"/>
            <a:ext cx="8459787" cy="4114800"/>
          </a:xfrm>
        </p:spPr>
        <p:txBody>
          <a:bodyPr/>
          <a:lstStyle/>
          <a:p>
            <a:pPr marL="0" indent="623888">
              <a:buFont typeface="Wingdings" panose="05000000000000000000" pitchFamily="2" charset="2"/>
              <a:buNone/>
            </a:pPr>
            <a:r>
              <a:rPr lang="zh-CN" altLang="en-US" sz="2800" dirty="0"/>
              <a:t>二叉树的定义是递归的，一棵非空的二叉树是由</a:t>
            </a:r>
            <a:r>
              <a:rPr lang="zh-CN" altLang="en-US" sz="2800" dirty="0">
                <a:solidFill>
                  <a:srgbClr val="003399"/>
                </a:solidFill>
              </a:rPr>
              <a:t>根结点、左子树、右子树</a:t>
            </a:r>
            <a:r>
              <a:rPr lang="zh-CN" altLang="en-US" sz="2800" dirty="0"/>
              <a:t>这三个基本部分组成，因此</a:t>
            </a:r>
            <a:r>
              <a:rPr lang="zh-CN" altLang="en-US" sz="2800" dirty="0">
                <a:solidFill>
                  <a:srgbClr val="FF0000"/>
                </a:solidFill>
              </a:rPr>
              <a:t>若能依次遍历这三部分，便是遍历了整个二叉树</a:t>
            </a:r>
            <a:r>
              <a:rPr lang="zh-CN" altLang="en-US" sz="2800" dirty="0"/>
              <a:t>。</a:t>
            </a:r>
            <a:endParaRPr lang="en-US" altLang="zh-CN" sz="2800" dirty="0"/>
          </a:p>
          <a:p>
            <a:pPr marL="0" indent="623888">
              <a:buFont typeface="Wingdings" panose="05000000000000000000" pitchFamily="2" charset="2"/>
              <a:buNone/>
            </a:pPr>
            <a:r>
              <a:rPr lang="zh-CN" altLang="en-US" sz="2800" dirty="0"/>
              <a:t>假如以</a:t>
            </a:r>
            <a:r>
              <a:rPr lang="en-US" altLang="zh-CN" sz="2800" dirty="0"/>
              <a:t>L,D,R</a:t>
            </a:r>
            <a:r>
              <a:rPr lang="zh-CN" altLang="en-US" sz="2800" dirty="0"/>
              <a:t>分别表示左子树、根结点和右子树</a:t>
            </a:r>
            <a:endParaRPr lang="en-US" altLang="zh-CN" sz="2800" dirty="0"/>
          </a:p>
          <a:p>
            <a:pPr marL="0" indent="623888">
              <a:buFont typeface="Wingdings" panose="05000000000000000000" pitchFamily="2" charset="2"/>
              <a:buNone/>
            </a:pPr>
            <a:endParaRPr lang="en-US" altLang="zh-CN" sz="2800" dirty="0"/>
          </a:p>
          <a:p>
            <a:pPr marL="0" indent="623888">
              <a:buFont typeface="Wingdings" panose="05000000000000000000" pitchFamily="2" charset="2"/>
              <a:buNone/>
            </a:pPr>
            <a:endParaRPr lang="en-US" altLang="zh-CN" sz="2800" dirty="0"/>
          </a:p>
          <a:p>
            <a:pPr marL="0" indent="623888">
              <a:buFont typeface="Wingdings" panose="05000000000000000000" pitchFamily="2" charset="2"/>
              <a:buNone/>
            </a:pPr>
            <a:endParaRPr lang="en-US" altLang="zh-CN" sz="2800" dirty="0"/>
          </a:p>
          <a:p>
            <a:pPr marL="0" indent="623888">
              <a:buFont typeface="Wingdings" panose="05000000000000000000" pitchFamily="2" charset="2"/>
              <a:buNone/>
            </a:pPr>
            <a:r>
              <a:rPr lang="zh-CN" altLang="en-US" sz="2800" dirty="0"/>
              <a:t>则可有</a:t>
            </a:r>
            <a:r>
              <a:rPr lang="en-US" altLang="zh-CN" sz="2800" dirty="0"/>
              <a:t>DLR</a:t>
            </a:r>
            <a:r>
              <a:rPr lang="zh-CN" altLang="en-US" sz="2800" dirty="0"/>
              <a:t>，</a:t>
            </a:r>
            <a:r>
              <a:rPr lang="en-US" altLang="zh-CN" sz="2800" dirty="0"/>
              <a:t>LDR</a:t>
            </a:r>
            <a:r>
              <a:rPr lang="zh-CN" altLang="en-US" sz="2800" dirty="0"/>
              <a:t>，</a:t>
            </a:r>
            <a:r>
              <a:rPr lang="en-US" altLang="zh-CN" sz="2800" dirty="0"/>
              <a:t>LRD </a:t>
            </a:r>
            <a:r>
              <a:rPr lang="zh-CN" altLang="en-US" sz="2800" dirty="0"/>
              <a:t>，</a:t>
            </a:r>
            <a:r>
              <a:rPr lang="en-US" altLang="zh-CN" sz="2800" dirty="0"/>
              <a:t>DRL</a:t>
            </a:r>
            <a:r>
              <a:rPr lang="zh-CN" altLang="en-US" sz="2800" dirty="0"/>
              <a:t>，</a:t>
            </a:r>
            <a:r>
              <a:rPr lang="en-US" altLang="zh-CN" sz="2800" dirty="0"/>
              <a:t>RDL</a:t>
            </a:r>
            <a:r>
              <a:rPr lang="zh-CN" altLang="en-US" sz="2800" dirty="0"/>
              <a:t>，</a:t>
            </a:r>
            <a:r>
              <a:rPr lang="en-US" altLang="zh-CN" sz="2800" dirty="0"/>
              <a:t>RLD</a:t>
            </a:r>
            <a:r>
              <a:rPr lang="zh-CN" altLang="en-US" sz="2800" dirty="0"/>
              <a:t>六种遍历的方法。</a:t>
            </a:r>
            <a:endParaRPr lang="en-US" altLang="zh-CN" sz="2800" dirty="0"/>
          </a:p>
          <a:p>
            <a:pPr marL="0" indent="623888">
              <a:buFont typeface="Wingdings" panose="05000000000000000000" pitchFamily="2" charset="2"/>
              <a:buNone/>
            </a:pPr>
            <a:endParaRPr lang="zh-CN" altLang="en-US" sz="2800" dirty="0"/>
          </a:p>
        </p:txBody>
      </p:sp>
      <p:grpSp>
        <p:nvGrpSpPr>
          <p:cNvPr id="2" name="组合 11">
            <a:extLst>
              <a:ext uri="{FF2B5EF4-FFF2-40B4-BE49-F238E27FC236}">
                <a16:creationId xmlns:a16="http://schemas.microsoft.com/office/drawing/2014/main" id="{B41DB257-A5EB-4109-A815-49FE54535525}"/>
              </a:ext>
            </a:extLst>
          </p:cNvPr>
          <p:cNvGrpSpPr>
            <a:grpSpLocks/>
          </p:cNvGrpSpPr>
          <p:nvPr/>
        </p:nvGrpSpPr>
        <p:grpSpPr bwMode="auto">
          <a:xfrm>
            <a:off x="3714750" y="3929063"/>
            <a:ext cx="1643063" cy="1428750"/>
            <a:chOff x="1357290" y="3857628"/>
            <a:chExt cx="1643074" cy="1428760"/>
          </a:xfrm>
        </p:grpSpPr>
        <p:sp>
          <p:nvSpPr>
            <p:cNvPr id="5" name="椭圆 4">
              <a:extLst>
                <a:ext uri="{FF2B5EF4-FFF2-40B4-BE49-F238E27FC236}">
                  <a16:creationId xmlns:a16="http://schemas.microsoft.com/office/drawing/2014/main" id="{0F3AAA42-633F-48F0-A6B9-99CE37EDBEE5}"/>
                </a:ext>
              </a:extLst>
            </p:cNvPr>
            <p:cNvSpPr/>
            <p:nvPr/>
          </p:nvSpPr>
          <p:spPr>
            <a:xfrm>
              <a:off x="1928794" y="3857628"/>
              <a:ext cx="500066" cy="571504"/>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F0000"/>
                  </a:solidFill>
                </a:rPr>
                <a:t>D</a:t>
              </a:r>
              <a:endParaRPr lang="zh-CN" altLang="en-US" dirty="0">
                <a:solidFill>
                  <a:srgbClr val="FF0000"/>
                </a:solidFill>
              </a:endParaRPr>
            </a:p>
          </p:txBody>
        </p:sp>
        <p:sp>
          <p:nvSpPr>
            <p:cNvPr id="6" name="椭圆 5">
              <a:extLst>
                <a:ext uri="{FF2B5EF4-FFF2-40B4-BE49-F238E27FC236}">
                  <a16:creationId xmlns:a16="http://schemas.microsoft.com/office/drawing/2014/main" id="{7BA5CD08-F224-4464-A44B-673B1AEC4F77}"/>
                </a:ext>
              </a:extLst>
            </p:cNvPr>
            <p:cNvSpPr/>
            <p:nvPr/>
          </p:nvSpPr>
          <p:spPr>
            <a:xfrm>
              <a:off x="1357290" y="4714884"/>
              <a:ext cx="500066" cy="571504"/>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F0000"/>
                  </a:solidFill>
                </a:rPr>
                <a:t>L</a:t>
              </a:r>
              <a:endParaRPr lang="zh-CN" altLang="en-US" dirty="0">
                <a:solidFill>
                  <a:srgbClr val="FF0000"/>
                </a:solidFill>
              </a:endParaRPr>
            </a:p>
          </p:txBody>
        </p:sp>
        <p:sp>
          <p:nvSpPr>
            <p:cNvPr id="7" name="椭圆 6">
              <a:extLst>
                <a:ext uri="{FF2B5EF4-FFF2-40B4-BE49-F238E27FC236}">
                  <a16:creationId xmlns:a16="http://schemas.microsoft.com/office/drawing/2014/main" id="{C202D58B-FAD5-4F59-B676-0D7889751318}"/>
                </a:ext>
              </a:extLst>
            </p:cNvPr>
            <p:cNvSpPr/>
            <p:nvPr/>
          </p:nvSpPr>
          <p:spPr>
            <a:xfrm>
              <a:off x="2500298" y="4714884"/>
              <a:ext cx="500066" cy="571504"/>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F0000"/>
                  </a:solidFill>
                </a:rPr>
                <a:t>R</a:t>
              </a:r>
              <a:endParaRPr lang="zh-CN" altLang="en-US" dirty="0">
                <a:solidFill>
                  <a:srgbClr val="FF0000"/>
                </a:solidFill>
              </a:endParaRPr>
            </a:p>
          </p:txBody>
        </p:sp>
        <p:cxnSp>
          <p:nvCxnSpPr>
            <p:cNvPr id="9" name="直接连接符 8">
              <a:extLst>
                <a:ext uri="{FF2B5EF4-FFF2-40B4-BE49-F238E27FC236}">
                  <a16:creationId xmlns:a16="http://schemas.microsoft.com/office/drawing/2014/main" id="{0BE76574-878A-40C2-9EAA-B0F7F99E4997}"/>
                </a:ext>
              </a:extLst>
            </p:cNvPr>
            <p:cNvCxnSpPr>
              <a:stCxn id="5" idx="4"/>
              <a:endCxn id="6" idx="0"/>
            </p:cNvCxnSpPr>
            <p:nvPr/>
          </p:nvCxnSpPr>
          <p:spPr>
            <a:xfrm rot="5400000">
              <a:off x="1750993" y="4286256"/>
              <a:ext cx="285752" cy="5715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50DBE078-4BAE-4004-B438-5943AA48031B}"/>
                </a:ext>
              </a:extLst>
            </p:cNvPr>
            <p:cNvCxnSpPr>
              <a:stCxn id="5" idx="4"/>
              <a:endCxn id="7" idx="0"/>
            </p:cNvCxnSpPr>
            <p:nvPr/>
          </p:nvCxnSpPr>
          <p:spPr>
            <a:xfrm rot="16200000" flipH="1">
              <a:off x="2322496" y="4286256"/>
              <a:ext cx="285752" cy="5715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 name="灯片编号占位符 3">
            <a:extLst>
              <a:ext uri="{FF2B5EF4-FFF2-40B4-BE49-F238E27FC236}">
                <a16:creationId xmlns:a16="http://schemas.microsoft.com/office/drawing/2014/main" id="{2302EB55-55EA-4E96-972E-C9B2A15735F4}"/>
              </a:ext>
            </a:extLst>
          </p:cNvPr>
          <p:cNvSpPr>
            <a:spLocks noGrp="1"/>
          </p:cNvSpPr>
          <p:nvPr>
            <p:ph type="sldNum" sz="quarter" idx="12"/>
          </p:nvPr>
        </p:nvSpPr>
        <p:spPr/>
        <p:txBody>
          <a:bodyPr/>
          <a:lstStyle/>
          <a:p>
            <a:fld id="{43395A8B-0B77-4D91-93A1-E00555122DC8}" type="slidenum">
              <a:rPr lang="zh-CN" altLang="en-US" smtClean="0"/>
              <a:pPr/>
              <a:t>44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7115E9F5-D7E2-4029-BD69-35EB3FE1886C}"/>
              </a:ext>
            </a:extLst>
          </p:cNvPr>
          <p:cNvSpPr>
            <a:spLocks noGrp="1" noChangeArrowheads="1"/>
          </p:cNvSpPr>
          <p:nvPr>
            <p:ph type="title"/>
          </p:nvPr>
        </p:nvSpPr>
        <p:spPr>
          <a:xfrm>
            <a:off x="714375" y="571500"/>
            <a:ext cx="7793038" cy="839788"/>
          </a:xfrm>
        </p:spPr>
        <p:txBody>
          <a:bodyPr/>
          <a:lstStyle/>
          <a:p>
            <a:pPr eaLnBrk="1" hangingPunct="1"/>
            <a:r>
              <a:rPr lang="en-US" altLang="zh-CN" sz="4000"/>
              <a:t>6.3.3   </a:t>
            </a:r>
            <a:r>
              <a:rPr lang="zh-CN" altLang="en-US" sz="4000"/>
              <a:t>二叉树的遍历</a:t>
            </a:r>
          </a:p>
        </p:txBody>
      </p:sp>
      <p:sp>
        <p:nvSpPr>
          <p:cNvPr id="47108" name="Rectangle 3">
            <a:extLst>
              <a:ext uri="{FF2B5EF4-FFF2-40B4-BE49-F238E27FC236}">
                <a16:creationId xmlns:a16="http://schemas.microsoft.com/office/drawing/2014/main" id="{7A616D7D-928C-4732-9043-BB487D9A25B4}"/>
              </a:ext>
            </a:extLst>
          </p:cNvPr>
          <p:cNvSpPr>
            <a:spLocks noGrp="1" noChangeArrowheads="1"/>
          </p:cNvSpPr>
          <p:nvPr>
            <p:ph type="body" idx="1"/>
          </p:nvPr>
        </p:nvSpPr>
        <p:spPr>
          <a:xfrm>
            <a:off x="285750" y="1928813"/>
            <a:ext cx="8858250" cy="4740275"/>
          </a:xfrm>
        </p:spPr>
        <p:txBody>
          <a:bodyPr/>
          <a:lstStyle/>
          <a:p>
            <a:pPr marL="0" indent="623888" eaLnBrk="1" hangingPunct="1">
              <a:buFont typeface="Wingdings" panose="05000000000000000000" pitchFamily="2" charset="2"/>
              <a:buNone/>
              <a:defRPr/>
            </a:pPr>
            <a:r>
              <a:rPr lang="zh-CN" altLang="en-US" sz="2800" dirty="0"/>
              <a:t>限定先左子树后右子树，则将前三种方案</a:t>
            </a:r>
            <a:r>
              <a:rPr lang="en-US" altLang="zh-CN" sz="2800" dirty="0"/>
              <a:t>DLR</a:t>
            </a:r>
            <a:r>
              <a:rPr lang="zh-CN" altLang="en-US" sz="2800" dirty="0"/>
              <a:t>，</a:t>
            </a:r>
            <a:r>
              <a:rPr lang="en-US" altLang="zh-CN" sz="2800" dirty="0"/>
              <a:t>LDR</a:t>
            </a:r>
            <a:r>
              <a:rPr lang="zh-CN" altLang="en-US" sz="2800" dirty="0"/>
              <a:t>，</a:t>
            </a:r>
            <a:r>
              <a:rPr lang="en-US" altLang="zh-CN" sz="2800" dirty="0"/>
              <a:t>LRD</a:t>
            </a:r>
            <a:r>
              <a:rPr lang="zh-CN" altLang="en-US" sz="2800" dirty="0"/>
              <a:t>分别称之为先根</a:t>
            </a:r>
            <a:r>
              <a:rPr lang="en-US" altLang="zh-CN" sz="2800" dirty="0"/>
              <a:t>(</a:t>
            </a:r>
            <a:r>
              <a:rPr lang="zh-CN" altLang="en-US" sz="2800" dirty="0"/>
              <a:t>序</a:t>
            </a:r>
            <a:r>
              <a:rPr lang="en-US" altLang="zh-CN" sz="2800" dirty="0"/>
              <a:t>)</a:t>
            </a:r>
            <a:r>
              <a:rPr lang="zh-CN" altLang="en-US" sz="2800" dirty="0"/>
              <a:t>遍历、中根</a:t>
            </a:r>
            <a:r>
              <a:rPr lang="en-US" altLang="zh-CN" sz="2800" dirty="0"/>
              <a:t>(</a:t>
            </a:r>
            <a:r>
              <a:rPr lang="zh-CN" altLang="en-US" sz="2800" dirty="0"/>
              <a:t>序</a:t>
            </a:r>
            <a:r>
              <a:rPr lang="en-US" altLang="zh-CN" sz="2800" dirty="0"/>
              <a:t>)</a:t>
            </a:r>
            <a:r>
              <a:rPr lang="zh-CN" altLang="en-US" sz="2800" dirty="0"/>
              <a:t>遍历和后根</a:t>
            </a:r>
            <a:r>
              <a:rPr lang="en-US" altLang="zh-CN" sz="2800" dirty="0"/>
              <a:t>(</a:t>
            </a:r>
            <a:r>
              <a:rPr lang="zh-CN" altLang="en-US" sz="2800" dirty="0"/>
              <a:t>序</a:t>
            </a:r>
            <a:r>
              <a:rPr lang="en-US" altLang="zh-CN" sz="2800" dirty="0"/>
              <a:t>)</a:t>
            </a:r>
            <a:r>
              <a:rPr lang="zh-CN" altLang="en-US" sz="2800" dirty="0"/>
              <a:t>遍历。遍历左、右子树的规律和遍历整个二叉树的规律相同，因而这三种遍历都具有</a:t>
            </a:r>
            <a:r>
              <a:rPr lang="zh-CN" altLang="en-US" sz="2800" dirty="0">
                <a:solidFill>
                  <a:srgbClr val="003399"/>
                </a:solidFill>
              </a:rPr>
              <a:t>递归性</a:t>
            </a:r>
            <a:r>
              <a:rPr lang="zh-CN" altLang="en-US" sz="2800" dirty="0"/>
              <a:t>。</a:t>
            </a:r>
            <a:endParaRPr lang="en-US" altLang="zh-CN" sz="2800" dirty="0"/>
          </a:p>
          <a:p>
            <a:pPr marL="0" indent="623888" eaLnBrk="1" hangingPunct="1">
              <a:buFont typeface="Wingdings" panose="05000000000000000000" pitchFamily="2" charset="2"/>
              <a:buNone/>
              <a:defRPr/>
            </a:pPr>
            <a:endParaRPr lang="en-US" altLang="zh-CN" sz="2800" dirty="0"/>
          </a:p>
          <a:p>
            <a:pPr eaLnBrk="1" hangingPunct="1">
              <a:buFont typeface="Wingdings" panose="05000000000000000000" pitchFamily="2" charset="2"/>
              <a:buNone/>
              <a:defRPr/>
            </a:pPr>
            <a:r>
              <a:rPr lang="zh-CN" altLang="en-US" sz="2800" dirty="0">
                <a:solidFill>
                  <a:srgbClr val="FF0000"/>
                </a:solidFill>
              </a:rPr>
              <a:t>先根次序遍历：</a:t>
            </a:r>
            <a:r>
              <a:rPr lang="zh-CN" altLang="en-US" sz="2800" dirty="0">
                <a:solidFill>
                  <a:srgbClr val="003399"/>
                </a:solidFill>
              </a:rPr>
              <a:t>访问根结点，遍历左子树，遍历右子树。</a:t>
            </a:r>
          </a:p>
          <a:p>
            <a:pPr eaLnBrk="1" hangingPunct="1">
              <a:buFont typeface="Wingdings" panose="05000000000000000000" pitchFamily="2" charset="2"/>
              <a:buNone/>
              <a:defRPr/>
            </a:pPr>
            <a:r>
              <a:rPr lang="zh-CN" altLang="en-US" sz="2800" dirty="0">
                <a:solidFill>
                  <a:srgbClr val="FF0000"/>
                </a:solidFill>
              </a:rPr>
              <a:t>中根次序遍历：</a:t>
            </a:r>
            <a:r>
              <a:rPr lang="zh-CN" altLang="en-US" sz="2800" dirty="0">
                <a:solidFill>
                  <a:srgbClr val="003399"/>
                </a:solidFill>
              </a:rPr>
              <a:t>遍历左子树，访问根结点，遍历右子树。</a:t>
            </a:r>
          </a:p>
          <a:p>
            <a:pPr eaLnBrk="1" hangingPunct="1">
              <a:buFont typeface="Wingdings" panose="05000000000000000000" pitchFamily="2" charset="2"/>
              <a:buNone/>
              <a:defRPr/>
            </a:pPr>
            <a:r>
              <a:rPr lang="zh-CN" altLang="en-US" sz="2800" dirty="0">
                <a:solidFill>
                  <a:srgbClr val="FF0000"/>
                </a:solidFill>
              </a:rPr>
              <a:t>后根次序遍历：</a:t>
            </a:r>
            <a:r>
              <a:rPr lang="zh-CN" altLang="en-US" sz="2800" dirty="0">
                <a:solidFill>
                  <a:srgbClr val="003399"/>
                </a:solidFill>
              </a:rPr>
              <a:t>遍历左子树，遍历右子树，访问根结点。</a:t>
            </a:r>
          </a:p>
        </p:txBody>
      </p:sp>
      <p:sp>
        <p:nvSpPr>
          <p:cNvPr id="2" name="灯片编号占位符 1">
            <a:extLst>
              <a:ext uri="{FF2B5EF4-FFF2-40B4-BE49-F238E27FC236}">
                <a16:creationId xmlns:a16="http://schemas.microsoft.com/office/drawing/2014/main" id="{C6D16AB5-C3FC-4EAD-B5E5-38588E854CE8}"/>
              </a:ext>
            </a:extLst>
          </p:cNvPr>
          <p:cNvSpPr>
            <a:spLocks noGrp="1"/>
          </p:cNvSpPr>
          <p:nvPr>
            <p:ph type="sldNum" sz="quarter" idx="12"/>
          </p:nvPr>
        </p:nvSpPr>
        <p:spPr/>
        <p:txBody>
          <a:bodyPr/>
          <a:lstStyle/>
          <a:p>
            <a:fld id="{43395A8B-0B77-4D91-93A1-E00555122DC8}" type="slidenum">
              <a:rPr lang="zh-CN" altLang="en-US" smtClean="0"/>
              <a:pPr/>
              <a:t>45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08">
                                            <p:txEl>
                                              <p:pRg st="0" end="0"/>
                                            </p:txEl>
                                          </p:spTgt>
                                        </p:tgtEl>
                                        <p:attrNameLst>
                                          <p:attrName>style.visibility</p:attrName>
                                        </p:attrNameLst>
                                      </p:cBhvr>
                                      <p:to>
                                        <p:strVal val="visible"/>
                                      </p:to>
                                    </p:set>
                                    <p:animEffect transition="in" filter="blinds(horizontal)">
                                      <p:cBhvr>
                                        <p:cTn id="7" dur="500"/>
                                        <p:tgtEl>
                                          <p:spTgt spid="4710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108">
                                            <p:txEl>
                                              <p:pRg st="2" end="2"/>
                                            </p:txEl>
                                          </p:spTgt>
                                        </p:tgtEl>
                                        <p:attrNameLst>
                                          <p:attrName>style.visibility</p:attrName>
                                        </p:attrNameLst>
                                      </p:cBhvr>
                                      <p:to>
                                        <p:strVal val="visible"/>
                                      </p:to>
                                    </p:set>
                                    <p:animEffect transition="in" filter="blinds(horizontal)">
                                      <p:cBhvr>
                                        <p:cTn id="12" dur="500"/>
                                        <p:tgtEl>
                                          <p:spTgt spid="4710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7108">
                                            <p:txEl>
                                              <p:pRg st="3" end="3"/>
                                            </p:txEl>
                                          </p:spTgt>
                                        </p:tgtEl>
                                        <p:attrNameLst>
                                          <p:attrName>style.visibility</p:attrName>
                                        </p:attrNameLst>
                                      </p:cBhvr>
                                      <p:to>
                                        <p:strVal val="visible"/>
                                      </p:to>
                                    </p:set>
                                    <p:animEffect transition="in" filter="blinds(horizontal)">
                                      <p:cBhvr>
                                        <p:cTn id="17" dur="500"/>
                                        <p:tgtEl>
                                          <p:spTgt spid="47108">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7108">
                                            <p:txEl>
                                              <p:pRg st="4" end="4"/>
                                            </p:txEl>
                                          </p:spTgt>
                                        </p:tgtEl>
                                        <p:attrNameLst>
                                          <p:attrName>style.visibility</p:attrName>
                                        </p:attrNameLst>
                                      </p:cBhvr>
                                      <p:to>
                                        <p:strVal val="visible"/>
                                      </p:to>
                                    </p:set>
                                    <p:animEffect transition="in" filter="blinds(horizontal)">
                                      <p:cBhvr>
                                        <p:cTn id="22" dur="500"/>
                                        <p:tgtEl>
                                          <p:spTgt spid="4710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C4AF3CBE-E585-4103-B8E2-2EEE73ADA3F7}"/>
              </a:ext>
            </a:extLst>
          </p:cNvPr>
          <p:cNvSpPr>
            <a:spLocks noGrp="1"/>
          </p:cNvSpPr>
          <p:nvPr>
            <p:ph type="title"/>
          </p:nvPr>
        </p:nvSpPr>
        <p:spPr/>
        <p:txBody>
          <a:bodyPr/>
          <a:lstStyle/>
          <a:p>
            <a:r>
              <a:rPr lang="en-US" altLang="zh-CN" dirty="0"/>
              <a:t>6.3.3   </a:t>
            </a:r>
            <a:r>
              <a:rPr lang="zh-CN" altLang="en-US" dirty="0"/>
              <a:t>二叉树的遍历</a:t>
            </a:r>
          </a:p>
        </p:txBody>
      </p:sp>
      <p:sp>
        <p:nvSpPr>
          <p:cNvPr id="3" name="内容占位符 2">
            <a:extLst>
              <a:ext uri="{FF2B5EF4-FFF2-40B4-BE49-F238E27FC236}">
                <a16:creationId xmlns:a16="http://schemas.microsoft.com/office/drawing/2014/main" id="{3B7C948A-5610-4492-8CAC-9E35D95F2D13}"/>
              </a:ext>
            </a:extLst>
          </p:cNvPr>
          <p:cNvSpPr>
            <a:spLocks noGrp="1"/>
          </p:cNvSpPr>
          <p:nvPr>
            <p:ph idx="1"/>
          </p:nvPr>
        </p:nvSpPr>
        <p:spPr>
          <a:xfrm>
            <a:off x="971550" y="2213293"/>
            <a:ext cx="7772400" cy="4114800"/>
          </a:xfrm>
        </p:spPr>
        <p:txBody>
          <a:bodyPr/>
          <a:lstStyle/>
          <a:p>
            <a:pPr lvl="1" eaLnBrk="1" hangingPunct="1">
              <a:buFont typeface="Wingdings" panose="05000000000000000000" pitchFamily="2" charset="2"/>
              <a:buNone/>
            </a:pPr>
            <a:r>
              <a:rPr lang="zh-CN" altLang="en-US" sz="2400" dirty="0">
                <a:solidFill>
                  <a:srgbClr val="FF0000"/>
                </a:solidFill>
              </a:rPr>
              <a:t>先根</a:t>
            </a:r>
            <a:r>
              <a:rPr lang="zh-CN" altLang="en-US" sz="2400" dirty="0"/>
              <a:t>遍历序列：</a:t>
            </a:r>
            <a:r>
              <a:rPr lang="en-US" altLang="zh-CN" sz="2400" dirty="0"/>
              <a:t>G = A T</a:t>
            </a:r>
            <a:r>
              <a:rPr lang="en-US" altLang="zh-CN" sz="2400" baseline="-25000" dirty="0"/>
              <a:t>0 </a:t>
            </a:r>
            <a:r>
              <a:rPr lang="en-US" altLang="zh-CN" sz="2400" dirty="0"/>
              <a:t>T</a:t>
            </a:r>
            <a:r>
              <a:rPr lang="en-US" altLang="zh-CN" sz="2400" baseline="-25000" dirty="0"/>
              <a:t>1 </a:t>
            </a:r>
          </a:p>
          <a:p>
            <a:pPr lvl="1" eaLnBrk="1" hangingPunct="1">
              <a:buNone/>
            </a:pPr>
            <a:r>
              <a:rPr lang="en-US" altLang="zh-CN" sz="2400" dirty="0"/>
              <a:t>T</a:t>
            </a:r>
            <a:r>
              <a:rPr lang="en-US" altLang="zh-CN" sz="2400" baseline="-25000" dirty="0"/>
              <a:t>0 </a:t>
            </a:r>
            <a:r>
              <a:rPr lang="en-US" altLang="zh-CN" sz="2400" dirty="0"/>
              <a:t>= BT</a:t>
            </a:r>
            <a:r>
              <a:rPr lang="en-US" altLang="zh-CN" sz="2400" baseline="-25000" dirty="0"/>
              <a:t>00</a:t>
            </a:r>
            <a:r>
              <a:rPr lang="en-US" altLang="zh-CN" sz="2400" dirty="0"/>
              <a:t>T</a:t>
            </a:r>
            <a:r>
              <a:rPr lang="en-US" altLang="zh-CN" sz="2400" baseline="-25000" dirty="0"/>
              <a:t>01</a:t>
            </a:r>
            <a:r>
              <a:rPr lang="en-US" altLang="zh-CN" sz="2400" dirty="0"/>
              <a:t> = B D^G ^</a:t>
            </a:r>
          </a:p>
          <a:p>
            <a:pPr lvl="1" eaLnBrk="1" hangingPunct="1">
              <a:buNone/>
            </a:pPr>
            <a:r>
              <a:rPr lang="en-US" altLang="zh-CN" sz="2400" dirty="0"/>
              <a:t>T</a:t>
            </a:r>
            <a:r>
              <a:rPr lang="en-US" altLang="zh-CN" sz="2400" baseline="-25000" dirty="0"/>
              <a:t>1 </a:t>
            </a:r>
            <a:r>
              <a:rPr lang="en-US" altLang="zh-CN" sz="2400" dirty="0"/>
              <a:t>= CT</a:t>
            </a:r>
            <a:r>
              <a:rPr lang="en-US" altLang="zh-CN" sz="2400" baseline="-25000" dirty="0"/>
              <a:t>10</a:t>
            </a:r>
            <a:r>
              <a:rPr lang="en-US" altLang="zh-CN" sz="2400" dirty="0"/>
              <a:t>T</a:t>
            </a:r>
            <a:r>
              <a:rPr lang="en-US" altLang="zh-CN" sz="2400" baseline="-25000" dirty="0"/>
              <a:t>11</a:t>
            </a:r>
            <a:r>
              <a:rPr lang="en-US" altLang="zh-CN" sz="2400" dirty="0"/>
              <a:t> = C E^^FH^  </a:t>
            </a:r>
          </a:p>
          <a:p>
            <a:pPr lvl="1" eaLnBrk="1" hangingPunct="1">
              <a:buNone/>
            </a:pPr>
            <a:endParaRPr lang="zh-CN" altLang="en-US" sz="2400" dirty="0"/>
          </a:p>
          <a:p>
            <a:pPr>
              <a:buFont typeface="Wingdings" panose="05000000000000000000" pitchFamily="2" charset="2"/>
              <a:buNone/>
            </a:pPr>
            <a:endParaRPr lang="zh-CN" altLang="en-US" dirty="0"/>
          </a:p>
        </p:txBody>
      </p:sp>
      <p:pic>
        <p:nvPicPr>
          <p:cNvPr id="5" name="Picture 4" descr="6D12">
            <a:extLst>
              <a:ext uri="{FF2B5EF4-FFF2-40B4-BE49-F238E27FC236}">
                <a16:creationId xmlns:a16="http://schemas.microsoft.com/office/drawing/2014/main" id="{024E9B9C-8114-4B5F-B7A6-8077DFFAB8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3168" y="3587750"/>
            <a:ext cx="6480175" cy="288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746BD1D4-25C3-4888-96D8-2BB7139743B0}"/>
              </a:ext>
            </a:extLst>
          </p:cNvPr>
          <p:cNvSpPr>
            <a:spLocks noGrp="1"/>
          </p:cNvSpPr>
          <p:nvPr>
            <p:ph type="sldNum" sz="quarter" idx="12"/>
          </p:nvPr>
        </p:nvSpPr>
        <p:spPr>
          <a:xfrm>
            <a:off x="7019925" y="6328728"/>
            <a:ext cx="1905000" cy="457200"/>
          </a:xfrm>
        </p:spPr>
        <p:txBody>
          <a:bodyPr/>
          <a:lstStyle/>
          <a:p>
            <a:fld id="{43395A8B-0B77-4D91-93A1-E00555122DC8}" type="slidenum">
              <a:rPr lang="zh-CN" altLang="en-US" smtClean="0"/>
              <a:pPr/>
              <a:t>46</a:t>
            </a:fld>
            <a:endParaRPr lang="en-US" altLang="zh-CN"/>
          </a:p>
        </p:txBody>
      </p:sp>
      <p:sp>
        <p:nvSpPr>
          <p:cNvPr id="4" name="矩形: 圆角 3">
            <a:extLst>
              <a:ext uri="{FF2B5EF4-FFF2-40B4-BE49-F238E27FC236}">
                <a16:creationId xmlns:a16="http://schemas.microsoft.com/office/drawing/2014/main" id="{851FB524-1CB1-44EB-A3D3-1A604D10BB58}"/>
              </a:ext>
            </a:extLst>
          </p:cNvPr>
          <p:cNvSpPr/>
          <p:nvPr/>
        </p:nvSpPr>
        <p:spPr>
          <a:xfrm>
            <a:off x="1259632" y="4328324"/>
            <a:ext cx="1080120" cy="1728291"/>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14">
            <a:extLst>
              <a:ext uri="{FF2B5EF4-FFF2-40B4-BE49-F238E27FC236}">
                <a16:creationId xmlns:a16="http://schemas.microsoft.com/office/drawing/2014/main" id="{9B182AC3-3722-4C48-A18F-B00644907CA8}"/>
              </a:ext>
            </a:extLst>
          </p:cNvPr>
          <p:cNvSpPr/>
          <p:nvPr/>
        </p:nvSpPr>
        <p:spPr>
          <a:xfrm>
            <a:off x="2396858" y="4328323"/>
            <a:ext cx="1311046" cy="1728291"/>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93D468FD-3C02-4128-9018-6D695EC941E4}"/>
              </a:ext>
            </a:extLst>
          </p:cNvPr>
          <p:cNvSpPr txBox="1"/>
          <p:nvPr/>
        </p:nvSpPr>
        <p:spPr>
          <a:xfrm>
            <a:off x="841252" y="4097490"/>
            <a:ext cx="474810" cy="461665"/>
          </a:xfrm>
          <a:prstGeom prst="rect">
            <a:avLst/>
          </a:prstGeom>
          <a:noFill/>
        </p:spPr>
        <p:txBody>
          <a:bodyPr wrap="none" rtlCol="0">
            <a:spAutoFit/>
          </a:bodyPr>
          <a:lstStyle/>
          <a:p>
            <a:r>
              <a:rPr lang="en-US" altLang="zh-CN" dirty="0"/>
              <a:t>T</a:t>
            </a:r>
            <a:r>
              <a:rPr lang="en-US" altLang="zh-CN" baseline="-25000" dirty="0"/>
              <a:t>0</a:t>
            </a:r>
            <a:endParaRPr lang="zh-CN" altLang="en-US" dirty="0"/>
          </a:p>
        </p:txBody>
      </p:sp>
      <p:sp>
        <p:nvSpPr>
          <p:cNvPr id="17" name="文本框 16">
            <a:extLst>
              <a:ext uri="{FF2B5EF4-FFF2-40B4-BE49-F238E27FC236}">
                <a16:creationId xmlns:a16="http://schemas.microsoft.com/office/drawing/2014/main" id="{59C0E7D3-FAD5-467A-9DFD-02343EF653CD}"/>
              </a:ext>
            </a:extLst>
          </p:cNvPr>
          <p:cNvSpPr txBox="1"/>
          <p:nvPr/>
        </p:nvSpPr>
        <p:spPr>
          <a:xfrm>
            <a:off x="3544177" y="4131300"/>
            <a:ext cx="474810" cy="461665"/>
          </a:xfrm>
          <a:prstGeom prst="rect">
            <a:avLst/>
          </a:prstGeom>
          <a:noFill/>
        </p:spPr>
        <p:txBody>
          <a:bodyPr wrap="none" rtlCol="0">
            <a:spAutoFit/>
          </a:bodyPr>
          <a:lstStyle/>
          <a:p>
            <a:r>
              <a:rPr lang="en-US" altLang="zh-CN" dirty="0"/>
              <a:t>T</a:t>
            </a:r>
            <a:r>
              <a:rPr lang="en-US" altLang="zh-CN" baseline="-25000" dirty="0"/>
              <a:t>1</a:t>
            </a:r>
            <a:endParaRPr lang="zh-CN" altLang="en-US" dirty="0"/>
          </a:p>
        </p:txBody>
      </p:sp>
      <p:sp>
        <p:nvSpPr>
          <p:cNvPr id="18" name="矩形: 圆角 17">
            <a:extLst>
              <a:ext uri="{FF2B5EF4-FFF2-40B4-BE49-F238E27FC236}">
                <a16:creationId xmlns:a16="http://schemas.microsoft.com/office/drawing/2014/main" id="{9D18510E-8361-4BEC-94AB-95EB369BC94A}"/>
              </a:ext>
            </a:extLst>
          </p:cNvPr>
          <p:cNvSpPr/>
          <p:nvPr/>
        </p:nvSpPr>
        <p:spPr>
          <a:xfrm>
            <a:off x="1368054" y="4916833"/>
            <a:ext cx="711848" cy="1051879"/>
          </a:xfrm>
          <a:prstGeom prst="roundRect">
            <a:avLst/>
          </a:pr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圆角 19">
            <a:extLst>
              <a:ext uri="{FF2B5EF4-FFF2-40B4-BE49-F238E27FC236}">
                <a16:creationId xmlns:a16="http://schemas.microsoft.com/office/drawing/2014/main" id="{036DDAD8-1DED-4BF3-9D47-C2EE97831D60}"/>
              </a:ext>
            </a:extLst>
          </p:cNvPr>
          <p:cNvSpPr/>
          <p:nvPr/>
        </p:nvSpPr>
        <p:spPr>
          <a:xfrm>
            <a:off x="2970509" y="4916833"/>
            <a:ext cx="593988" cy="1051879"/>
          </a:xfrm>
          <a:prstGeom prst="roundRect">
            <a:avLst/>
          </a:pr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角 20">
            <a:extLst>
              <a:ext uri="{FF2B5EF4-FFF2-40B4-BE49-F238E27FC236}">
                <a16:creationId xmlns:a16="http://schemas.microsoft.com/office/drawing/2014/main" id="{EE70A367-D348-40B6-A70B-D2C8192DA154}"/>
              </a:ext>
            </a:extLst>
          </p:cNvPr>
          <p:cNvSpPr/>
          <p:nvPr/>
        </p:nvSpPr>
        <p:spPr>
          <a:xfrm>
            <a:off x="2525205" y="4895906"/>
            <a:ext cx="380169" cy="1051879"/>
          </a:xfrm>
          <a:prstGeom prst="roundRect">
            <a:avLst/>
          </a:pr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a:extLst>
              <a:ext uri="{FF2B5EF4-FFF2-40B4-BE49-F238E27FC236}">
                <a16:creationId xmlns:a16="http://schemas.microsoft.com/office/drawing/2014/main" id="{7C2BFDA8-6EEB-46BE-B15D-297ADF2B7545}"/>
              </a:ext>
            </a:extLst>
          </p:cNvPr>
          <p:cNvCxnSpPr>
            <a:cxnSpLocks/>
          </p:cNvCxnSpPr>
          <p:nvPr/>
        </p:nvCxnSpPr>
        <p:spPr>
          <a:xfrm flipH="1">
            <a:off x="4508376" y="2668280"/>
            <a:ext cx="34810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F80C6DD8-C377-43B1-B0AD-56FC771920B7}"/>
              </a:ext>
            </a:extLst>
          </p:cNvPr>
          <p:cNvCxnSpPr>
            <a:cxnSpLocks/>
          </p:cNvCxnSpPr>
          <p:nvPr/>
        </p:nvCxnSpPr>
        <p:spPr>
          <a:xfrm flipH="1">
            <a:off x="3779912" y="3068960"/>
            <a:ext cx="593653"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20DF9D9D-DF83-47A5-B93A-7D45CC01397B}"/>
              </a:ext>
            </a:extLst>
          </p:cNvPr>
          <p:cNvCxnSpPr>
            <a:cxnSpLocks/>
          </p:cNvCxnSpPr>
          <p:nvPr/>
        </p:nvCxnSpPr>
        <p:spPr>
          <a:xfrm flipH="1">
            <a:off x="4903337" y="2668280"/>
            <a:ext cx="31673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22C4A9BE-9901-4816-8EE9-EEC8BE0A5430}"/>
              </a:ext>
            </a:extLst>
          </p:cNvPr>
          <p:cNvCxnSpPr>
            <a:cxnSpLocks/>
          </p:cNvCxnSpPr>
          <p:nvPr/>
        </p:nvCxnSpPr>
        <p:spPr>
          <a:xfrm flipH="1">
            <a:off x="4456689" y="3069600"/>
            <a:ext cx="593653"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233BD97A-A998-4AC9-9D22-A60CDC255459}"/>
              </a:ext>
            </a:extLst>
          </p:cNvPr>
          <p:cNvCxnSpPr>
            <a:cxnSpLocks/>
          </p:cNvCxnSpPr>
          <p:nvPr/>
        </p:nvCxnSpPr>
        <p:spPr>
          <a:xfrm flipH="1">
            <a:off x="3779914" y="3507110"/>
            <a:ext cx="50405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AC0F4CDC-DE50-4CB5-A164-25B729A865A8}"/>
              </a:ext>
            </a:extLst>
          </p:cNvPr>
          <p:cNvCxnSpPr>
            <a:cxnSpLocks/>
          </p:cNvCxnSpPr>
          <p:nvPr/>
        </p:nvCxnSpPr>
        <p:spPr>
          <a:xfrm flipH="1">
            <a:off x="4344928" y="3509020"/>
            <a:ext cx="593653"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FD63029C-31F8-4073-83EB-18629206164A}"/>
              </a:ext>
            </a:extLst>
          </p:cNvPr>
          <p:cNvCxnSpPr>
            <a:cxnSpLocks/>
          </p:cNvCxnSpPr>
          <p:nvPr/>
        </p:nvCxnSpPr>
        <p:spPr>
          <a:xfrm flipH="1">
            <a:off x="2245754" y="3517270"/>
            <a:ext cx="50405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C728319D-0FF2-41B1-94C8-E97D94480BB7}"/>
              </a:ext>
            </a:extLst>
          </p:cNvPr>
          <p:cNvCxnSpPr>
            <a:cxnSpLocks/>
          </p:cNvCxnSpPr>
          <p:nvPr/>
        </p:nvCxnSpPr>
        <p:spPr>
          <a:xfrm flipH="1">
            <a:off x="2810769" y="3517270"/>
            <a:ext cx="393079" cy="191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E482BC3D-CF19-4198-84BD-DA5F4F03A774}"/>
              </a:ext>
            </a:extLst>
          </p:cNvPr>
          <p:cNvCxnSpPr>
            <a:cxnSpLocks/>
          </p:cNvCxnSpPr>
          <p:nvPr/>
        </p:nvCxnSpPr>
        <p:spPr>
          <a:xfrm flipH="1">
            <a:off x="2245754" y="3139058"/>
            <a:ext cx="50405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D48052CE-1450-4F78-8EF9-D19809990BAC}"/>
              </a:ext>
            </a:extLst>
          </p:cNvPr>
          <p:cNvCxnSpPr>
            <a:cxnSpLocks/>
          </p:cNvCxnSpPr>
          <p:nvPr/>
        </p:nvCxnSpPr>
        <p:spPr>
          <a:xfrm flipH="1">
            <a:off x="2810769" y="3139058"/>
            <a:ext cx="393079" cy="191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2CA2E257-F2EF-4AC2-9AA3-15767D87281C}"/>
              </a:ext>
            </a:extLst>
          </p:cNvPr>
          <p:cNvSpPr txBox="1"/>
          <p:nvPr/>
        </p:nvSpPr>
        <p:spPr>
          <a:xfrm>
            <a:off x="5226153" y="2212658"/>
            <a:ext cx="3153427" cy="461665"/>
          </a:xfrm>
          <a:prstGeom prst="rect">
            <a:avLst/>
          </a:prstGeom>
          <a:noFill/>
        </p:spPr>
        <p:txBody>
          <a:bodyPr wrap="none" rtlCol="0">
            <a:spAutoFit/>
          </a:bodyPr>
          <a:lstStyle/>
          <a:p>
            <a:r>
              <a:rPr lang="en-US" altLang="zh-CN" dirty="0"/>
              <a:t>=</a:t>
            </a:r>
            <a:r>
              <a:rPr lang="en-US" altLang="zh-CN" b="1" dirty="0"/>
              <a:t>ABD^G^  CE^^FH^</a:t>
            </a:r>
            <a:endParaRPr lang="zh-CN" altLang="en-US" dirty="0"/>
          </a:p>
        </p:txBody>
      </p:sp>
      <p:sp>
        <p:nvSpPr>
          <p:cNvPr id="47" name="矩形 46">
            <a:extLst>
              <a:ext uri="{FF2B5EF4-FFF2-40B4-BE49-F238E27FC236}">
                <a16:creationId xmlns:a16="http://schemas.microsoft.com/office/drawing/2014/main" id="{15EB2F07-E53D-4D2B-B459-6FFD5ADD967F}"/>
              </a:ext>
            </a:extLst>
          </p:cNvPr>
          <p:cNvSpPr/>
          <p:nvPr/>
        </p:nvSpPr>
        <p:spPr>
          <a:xfrm>
            <a:off x="5816539" y="2753052"/>
            <a:ext cx="2163413" cy="461665"/>
          </a:xfrm>
          <a:prstGeom prst="rect">
            <a:avLst/>
          </a:prstGeom>
        </p:spPr>
        <p:txBody>
          <a:bodyPr wrap="none">
            <a:spAutoFit/>
          </a:bodyPr>
          <a:lstStyle/>
          <a:p>
            <a:r>
              <a:rPr lang="en-US" altLang="zh-CN" b="1" dirty="0"/>
              <a:t>= ABDGCEFH</a:t>
            </a:r>
            <a:endParaRPr lang="zh-CN" altLang="en-US" b="1" dirty="0"/>
          </a:p>
        </p:txBody>
      </p:sp>
      <p:cxnSp>
        <p:nvCxnSpPr>
          <p:cNvPr id="52" name="直接连接符 51">
            <a:extLst>
              <a:ext uri="{FF2B5EF4-FFF2-40B4-BE49-F238E27FC236}">
                <a16:creationId xmlns:a16="http://schemas.microsoft.com/office/drawing/2014/main" id="{B3B48779-772F-4B89-BE14-D7A63A6C055C}"/>
              </a:ext>
            </a:extLst>
          </p:cNvPr>
          <p:cNvCxnSpPr>
            <a:cxnSpLocks/>
          </p:cNvCxnSpPr>
          <p:nvPr/>
        </p:nvCxnSpPr>
        <p:spPr>
          <a:xfrm flipH="1">
            <a:off x="5765739" y="2668280"/>
            <a:ext cx="91570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4AE27527-E43A-479C-81DD-29AC4347FE15}"/>
              </a:ext>
            </a:extLst>
          </p:cNvPr>
          <p:cNvCxnSpPr>
            <a:cxnSpLocks/>
          </p:cNvCxnSpPr>
          <p:nvPr/>
        </p:nvCxnSpPr>
        <p:spPr>
          <a:xfrm flipH="1">
            <a:off x="6937643" y="2668280"/>
            <a:ext cx="130676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2718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blinds(horizontal)">
                                      <p:cBhvr>
                                        <p:cTn id="31" dur="500"/>
                                        <p:tgtEl>
                                          <p:spTgt spid="3">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0"/>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41"/>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8"/>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33"/>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3">
                                            <p:txEl>
                                              <p:pRg st="2" end="2"/>
                                            </p:txEl>
                                          </p:spTgt>
                                        </p:tgtEl>
                                        <p:attrNameLst>
                                          <p:attrName>style.visibility</p:attrName>
                                        </p:attrNameLst>
                                      </p:cBhvr>
                                      <p:to>
                                        <p:strVal val="visible"/>
                                      </p:to>
                                    </p:set>
                                    <p:animEffect transition="in" filter="blinds(horizontal)">
                                      <p:cBhvr>
                                        <p:cTn id="50" dur="500"/>
                                        <p:tgtEl>
                                          <p:spTgt spid="3">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15" grpId="0" animBg="1"/>
      <p:bldP spid="14" grpId="0"/>
      <p:bldP spid="17" grpId="0"/>
      <p:bldP spid="18" grpId="0" animBg="1"/>
      <p:bldP spid="20" grpId="0" animBg="1"/>
      <p:bldP spid="21" grpId="0" animBg="1"/>
      <p:bldP spid="46" grpId="0"/>
      <p:bldP spid="4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C4AF3CBE-E585-4103-B8E2-2EEE73ADA3F7}"/>
              </a:ext>
            </a:extLst>
          </p:cNvPr>
          <p:cNvSpPr>
            <a:spLocks noGrp="1"/>
          </p:cNvSpPr>
          <p:nvPr>
            <p:ph type="title"/>
          </p:nvPr>
        </p:nvSpPr>
        <p:spPr/>
        <p:txBody>
          <a:bodyPr/>
          <a:lstStyle/>
          <a:p>
            <a:r>
              <a:rPr lang="en-US" altLang="zh-CN" dirty="0"/>
              <a:t>6.3.3   </a:t>
            </a:r>
            <a:r>
              <a:rPr lang="zh-CN" altLang="en-US" dirty="0"/>
              <a:t>二叉树的遍历</a:t>
            </a:r>
          </a:p>
        </p:txBody>
      </p:sp>
      <p:sp>
        <p:nvSpPr>
          <p:cNvPr id="3" name="内容占位符 2">
            <a:extLst>
              <a:ext uri="{FF2B5EF4-FFF2-40B4-BE49-F238E27FC236}">
                <a16:creationId xmlns:a16="http://schemas.microsoft.com/office/drawing/2014/main" id="{3B7C948A-5610-4492-8CAC-9E35D95F2D13}"/>
              </a:ext>
            </a:extLst>
          </p:cNvPr>
          <p:cNvSpPr>
            <a:spLocks noGrp="1"/>
          </p:cNvSpPr>
          <p:nvPr>
            <p:ph idx="1"/>
          </p:nvPr>
        </p:nvSpPr>
        <p:spPr>
          <a:xfrm>
            <a:off x="971550" y="2213293"/>
            <a:ext cx="7772400" cy="4114800"/>
          </a:xfrm>
        </p:spPr>
        <p:txBody>
          <a:bodyPr/>
          <a:lstStyle/>
          <a:p>
            <a:pPr lvl="1" eaLnBrk="1" hangingPunct="1">
              <a:buNone/>
            </a:pPr>
            <a:r>
              <a:rPr lang="zh-CN" altLang="en-US" sz="2400" dirty="0">
                <a:solidFill>
                  <a:srgbClr val="FF0000"/>
                </a:solidFill>
              </a:rPr>
              <a:t>中根</a:t>
            </a:r>
            <a:r>
              <a:rPr lang="zh-CN" altLang="en-US" sz="2400" dirty="0"/>
              <a:t>遍历序列：</a:t>
            </a:r>
            <a:r>
              <a:rPr lang="en-US" altLang="zh-CN" sz="2400" dirty="0"/>
              <a:t>G = T</a:t>
            </a:r>
            <a:r>
              <a:rPr lang="en-US" altLang="zh-CN" sz="2400" baseline="-25000" dirty="0"/>
              <a:t>0</a:t>
            </a:r>
            <a:r>
              <a:rPr lang="en-US" altLang="zh-CN" sz="2400" dirty="0"/>
              <a:t>A</a:t>
            </a:r>
            <a:r>
              <a:rPr lang="en-US" altLang="zh-CN" sz="2400" baseline="-25000" dirty="0"/>
              <a:t> </a:t>
            </a:r>
            <a:r>
              <a:rPr lang="en-US" altLang="zh-CN" sz="2400" dirty="0"/>
              <a:t>T</a:t>
            </a:r>
            <a:r>
              <a:rPr lang="en-US" altLang="zh-CN" sz="2400" baseline="-25000" dirty="0"/>
              <a:t>1 </a:t>
            </a:r>
          </a:p>
          <a:p>
            <a:pPr lvl="1" eaLnBrk="1" hangingPunct="1">
              <a:buNone/>
            </a:pPr>
            <a:r>
              <a:rPr lang="en-US" altLang="zh-CN" sz="2400" dirty="0"/>
              <a:t>T</a:t>
            </a:r>
            <a:r>
              <a:rPr lang="en-US" altLang="zh-CN" sz="2400" baseline="-25000" dirty="0"/>
              <a:t>0 </a:t>
            </a:r>
            <a:r>
              <a:rPr lang="en-US" altLang="zh-CN" sz="2400" dirty="0"/>
              <a:t>= T</a:t>
            </a:r>
            <a:r>
              <a:rPr lang="en-US" altLang="zh-CN" sz="2400" baseline="-25000" dirty="0"/>
              <a:t>00 </a:t>
            </a:r>
            <a:r>
              <a:rPr lang="en-US" altLang="zh-CN" sz="2400" dirty="0"/>
              <a:t>B T</a:t>
            </a:r>
            <a:r>
              <a:rPr lang="en-US" altLang="zh-CN" sz="2400" baseline="-25000" dirty="0"/>
              <a:t>01</a:t>
            </a:r>
            <a:r>
              <a:rPr lang="en-US" altLang="zh-CN" sz="2400" dirty="0"/>
              <a:t> =  ^DGB ^</a:t>
            </a:r>
          </a:p>
          <a:p>
            <a:pPr lvl="1" eaLnBrk="1" hangingPunct="1">
              <a:buNone/>
            </a:pPr>
            <a:r>
              <a:rPr lang="en-US" altLang="zh-CN" sz="2400" dirty="0"/>
              <a:t>T</a:t>
            </a:r>
            <a:r>
              <a:rPr lang="en-US" altLang="zh-CN" sz="2400" baseline="-25000" dirty="0"/>
              <a:t>1 </a:t>
            </a:r>
            <a:r>
              <a:rPr lang="en-US" altLang="zh-CN" sz="2400" dirty="0"/>
              <a:t>= T</a:t>
            </a:r>
            <a:r>
              <a:rPr lang="en-US" altLang="zh-CN" sz="2400" baseline="-25000" dirty="0"/>
              <a:t>10</a:t>
            </a:r>
            <a:r>
              <a:rPr lang="en-US" altLang="zh-CN" sz="2400" dirty="0"/>
              <a:t> CT</a:t>
            </a:r>
            <a:r>
              <a:rPr lang="en-US" altLang="zh-CN" sz="2400" baseline="-25000" dirty="0"/>
              <a:t>11</a:t>
            </a:r>
            <a:r>
              <a:rPr lang="en-US" altLang="zh-CN" sz="2400" dirty="0"/>
              <a:t> =  ^E^CHF^  </a:t>
            </a:r>
          </a:p>
          <a:p>
            <a:pPr lvl="1" eaLnBrk="1" hangingPunct="1">
              <a:buNone/>
            </a:pPr>
            <a:endParaRPr lang="zh-CN" altLang="en-US" sz="2400" dirty="0"/>
          </a:p>
          <a:p>
            <a:pPr>
              <a:buFont typeface="Wingdings" panose="05000000000000000000" pitchFamily="2" charset="2"/>
              <a:buNone/>
            </a:pPr>
            <a:endParaRPr lang="zh-CN" altLang="en-US" dirty="0"/>
          </a:p>
        </p:txBody>
      </p:sp>
      <p:pic>
        <p:nvPicPr>
          <p:cNvPr id="5" name="Picture 4" descr="6D12">
            <a:extLst>
              <a:ext uri="{FF2B5EF4-FFF2-40B4-BE49-F238E27FC236}">
                <a16:creationId xmlns:a16="http://schemas.microsoft.com/office/drawing/2014/main" id="{024E9B9C-8114-4B5F-B7A6-8077DFFAB8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3168" y="3587750"/>
            <a:ext cx="6480175" cy="288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746BD1D4-25C3-4888-96D8-2BB7139743B0}"/>
              </a:ext>
            </a:extLst>
          </p:cNvPr>
          <p:cNvSpPr>
            <a:spLocks noGrp="1"/>
          </p:cNvSpPr>
          <p:nvPr>
            <p:ph type="sldNum" sz="quarter" idx="12"/>
          </p:nvPr>
        </p:nvSpPr>
        <p:spPr>
          <a:xfrm>
            <a:off x="7019925" y="6328728"/>
            <a:ext cx="1905000" cy="457200"/>
          </a:xfrm>
        </p:spPr>
        <p:txBody>
          <a:bodyPr/>
          <a:lstStyle/>
          <a:p>
            <a:fld id="{43395A8B-0B77-4D91-93A1-E00555122DC8}" type="slidenum">
              <a:rPr lang="zh-CN" altLang="en-US" smtClean="0"/>
              <a:pPr/>
              <a:t>47</a:t>
            </a:fld>
            <a:endParaRPr lang="en-US" altLang="zh-CN"/>
          </a:p>
        </p:txBody>
      </p:sp>
      <p:sp>
        <p:nvSpPr>
          <p:cNvPr id="4" name="矩形: 圆角 3">
            <a:extLst>
              <a:ext uri="{FF2B5EF4-FFF2-40B4-BE49-F238E27FC236}">
                <a16:creationId xmlns:a16="http://schemas.microsoft.com/office/drawing/2014/main" id="{851FB524-1CB1-44EB-A3D3-1A604D10BB58}"/>
              </a:ext>
            </a:extLst>
          </p:cNvPr>
          <p:cNvSpPr/>
          <p:nvPr/>
        </p:nvSpPr>
        <p:spPr>
          <a:xfrm>
            <a:off x="1259632" y="4328324"/>
            <a:ext cx="1080120" cy="1728291"/>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14">
            <a:extLst>
              <a:ext uri="{FF2B5EF4-FFF2-40B4-BE49-F238E27FC236}">
                <a16:creationId xmlns:a16="http://schemas.microsoft.com/office/drawing/2014/main" id="{9B182AC3-3722-4C48-A18F-B00644907CA8}"/>
              </a:ext>
            </a:extLst>
          </p:cNvPr>
          <p:cNvSpPr/>
          <p:nvPr/>
        </p:nvSpPr>
        <p:spPr>
          <a:xfrm>
            <a:off x="2396858" y="4328323"/>
            <a:ext cx="1311046" cy="1728291"/>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93D468FD-3C02-4128-9018-6D695EC941E4}"/>
              </a:ext>
            </a:extLst>
          </p:cNvPr>
          <p:cNvSpPr txBox="1"/>
          <p:nvPr/>
        </p:nvSpPr>
        <p:spPr>
          <a:xfrm>
            <a:off x="841252" y="4097490"/>
            <a:ext cx="474810" cy="461665"/>
          </a:xfrm>
          <a:prstGeom prst="rect">
            <a:avLst/>
          </a:prstGeom>
          <a:noFill/>
        </p:spPr>
        <p:txBody>
          <a:bodyPr wrap="none" rtlCol="0">
            <a:spAutoFit/>
          </a:bodyPr>
          <a:lstStyle/>
          <a:p>
            <a:r>
              <a:rPr lang="en-US" altLang="zh-CN" dirty="0"/>
              <a:t>T</a:t>
            </a:r>
            <a:r>
              <a:rPr lang="en-US" altLang="zh-CN" baseline="-25000" dirty="0"/>
              <a:t>0</a:t>
            </a:r>
            <a:endParaRPr lang="zh-CN" altLang="en-US" dirty="0"/>
          </a:p>
        </p:txBody>
      </p:sp>
      <p:sp>
        <p:nvSpPr>
          <p:cNvPr id="17" name="文本框 16">
            <a:extLst>
              <a:ext uri="{FF2B5EF4-FFF2-40B4-BE49-F238E27FC236}">
                <a16:creationId xmlns:a16="http://schemas.microsoft.com/office/drawing/2014/main" id="{59C0E7D3-FAD5-467A-9DFD-02343EF653CD}"/>
              </a:ext>
            </a:extLst>
          </p:cNvPr>
          <p:cNvSpPr txBox="1"/>
          <p:nvPr/>
        </p:nvSpPr>
        <p:spPr>
          <a:xfrm>
            <a:off x="3544177" y="4131300"/>
            <a:ext cx="474810" cy="461665"/>
          </a:xfrm>
          <a:prstGeom prst="rect">
            <a:avLst/>
          </a:prstGeom>
          <a:noFill/>
        </p:spPr>
        <p:txBody>
          <a:bodyPr wrap="none" rtlCol="0">
            <a:spAutoFit/>
          </a:bodyPr>
          <a:lstStyle/>
          <a:p>
            <a:r>
              <a:rPr lang="en-US" altLang="zh-CN" dirty="0"/>
              <a:t>T</a:t>
            </a:r>
            <a:r>
              <a:rPr lang="en-US" altLang="zh-CN" baseline="-25000" dirty="0"/>
              <a:t>1</a:t>
            </a:r>
            <a:endParaRPr lang="zh-CN" altLang="en-US" dirty="0"/>
          </a:p>
        </p:txBody>
      </p:sp>
      <p:sp>
        <p:nvSpPr>
          <p:cNvPr id="18" name="矩形: 圆角 17">
            <a:extLst>
              <a:ext uri="{FF2B5EF4-FFF2-40B4-BE49-F238E27FC236}">
                <a16:creationId xmlns:a16="http://schemas.microsoft.com/office/drawing/2014/main" id="{9D18510E-8361-4BEC-94AB-95EB369BC94A}"/>
              </a:ext>
            </a:extLst>
          </p:cNvPr>
          <p:cNvSpPr/>
          <p:nvPr/>
        </p:nvSpPr>
        <p:spPr>
          <a:xfrm>
            <a:off x="1368054" y="4916833"/>
            <a:ext cx="711848" cy="1051879"/>
          </a:xfrm>
          <a:prstGeom prst="roundRect">
            <a:avLst/>
          </a:pr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圆角 19">
            <a:extLst>
              <a:ext uri="{FF2B5EF4-FFF2-40B4-BE49-F238E27FC236}">
                <a16:creationId xmlns:a16="http://schemas.microsoft.com/office/drawing/2014/main" id="{036DDAD8-1DED-4BF3-9D47-C2EE97831D60}"/>
              </a:ext>
            </a:extLst>
          </p:cNvPr>
          <p:cNvSpPr/>
          <p:nvPr/>
        </p:nvSpPr>
        <p:spPr>
          <a:xfrm>
            <a:off x="2970509" y="4916833"/>
            <a:ext cx="593988" cy="1051879"/>
          </a:xfrm>
          <a:prstGeom prst="roundRect">
            <a:avLst/>
          </a:pr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角 20">
            <a:extLst>
              <a:ext uri="{FF2B5EF4-FFF2-40B4-BE49-F238E27FC236}">
                <a16:creationId xmlns:a16="http://schemas.microsoft.com/office/drawing/2014/main" id="{EE70A367-D348-40B6-A70B-D2C8192DA154}"/>
              </a:ext>
            </a:extLst>
          </p:cNvPr>
          <p:cNvSpPr/>
          <p:nvPr/>
        </p:nvSpPr>
        <p:spPr>
          <a:xfrm>
            <a:off x="2525205" y="4895906"/>
            <a:ext cx="380169" cy="1051879"/>
          </a:xfrm>
          <a:prstGeom prst="roundRect">
            <a:avLst/>
          </a:pr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a:extLst>
              <a:ext uri="{FF2B5EF4-FFF2-40B4-BE49-F238E27FC236}">
                <a16:creationId xmlns:a16="http://schemas.microsoft.com/office/drawing/2014/main" id="{7C2BFDA8-6EEB-46BE-B15D-297ADF2B7545}"/>
              </a:ext>
            </a:extLst>
          </p:cNvPr>
          <p:cNvCxnSpPr>
            <a:cxnSpLocks/>
          </p:cNvCxnSpPr>
          <p:nvPr/>
        </p:nvCxnSpPr>
        <p:spPr>
          <a:xfrm flipH="1">
            <a:off x="4109916" y="2666350"/>
            <a:ext cx="34810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F80C6DD8-C377-43B1-B0AD-56FC771920B7}"/>
              </a:ext>
            </a:extLst>
          </p:cNvPr>
          <p:cNvCxnSpPr>
            <a:cxnSpLocks/>
          </p:cNvCxnSpPr>
          <p:nvPr/>
        </p:nvCxnSpPr>
        <p:spPr>
          <a:xfrm flipH="1">
            <a:off x="3678312" y="3068960"/>
            <a:ext cx="593653"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20DF9D9D-DF83-47A5-B93A-7D45CC01397B}"/>
              </a:ext>
            </a:extLst>
          </p:cNvPr>
          <p:cNvCxnSpPr>
            <a:cxnSpLocks/>
          </p:cNvCxnSpPr>
          <p:nvPr/>
        </p:nvCxnSpPr>
        <p:spPr>
          <a:xfrm flipH="1">
            <a:off x="4903337" y="2668280"/>
            <a:ext cx="31673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22C4A9BE-9901-4816-8EE9-EEC8BE0A5430}"/>
              </a:ext>
            </a:extLst>
          </p:cNvPr>
          <p:cNvCxnSpPr>
            <a:cxnSpLocks/>
          </p:cNvCxnSpPr>
          <p:nvPr/>
        </p:nvCxnSpPr>
        <p:spPr>
          <a:xfrm flipH="1">
            <a:off x="4456689" y="3069600"/>
            <a:ext cx="593653"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233BD97A-A998-4AC9-9D22-A60CDC255459}"/>
              </a:ext>
            </a:extLst>
          </p:cNvPr>
          <p:cNvCxnSpPr>
            <a:cxnSpLocks/>
          </p:cNvCxnSpPr>
          <p:nvPr/>
        </p:nvCxnSpPr>
        <p:spPr>
          <a:xfrm flipH="1">
            <a:off x="3779914" y="3507110"/>
            <a:ext cx="50405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AC0F4CDC-DE50-4CB5-A164-25B729A865A8}"/>
              </a:ext>
            </a:extLst>
          </p:cNvPr>
          <p:cNvCxnSpPr>
            <a:cxnSpLocks/>
          </p:cNvCxnSpPr>
          <p:nvPr/>
        </p:nvCxnSpPr>
        <p:spPr>
          <a:xfrm flipH="1">
            <a:off x="4344928" y="3509020"/>
            <a:ext cx="593653"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FD63029C-31F8-4073-83EB-18629206164A}"/>
              </a:ext>
            </a:extLst>
          </p:cNvPr>
          <p:cNvCxnSpPr>
            <a:cxnSpLocks/>
          </p:cNvCxnSpPr>
          <p:nvPr/>
        </p:nvCxnSpPr>
        <p:spPr>
          <a:xfrm flipH="1">
            <a:off x="2093354" y="3517270"/>
            <a:ext cx="50405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C728319D-0FF2-41B1-94C8-E97D94480BB7}"/>
              </a:ext>
            </a:extLst>
          </p:cNvPr>
          <p:cNvCxnSpPr>
            <a:cxnSpLocks/>
          </p:cNvCxnSpPr>
          <p:nvPr/>
        </p:nvCxnSpPr>
        <p:spPr>
          <a:xfrm flipH="1">
            <a:off x="2810769" y="3517270"/>
            <a:ext cx="393079" cy="191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E482BC3D-CF19-4198-84BD-DA5F4F03A774}"/>
              </a:ext>
            </a:extLst>
          </p:cNvPr>
          <p:cNvCxnSpPr>
            <a:cxnSpLocks/>
          </p:cNvCxnSpPr>
          <p:nvPr/>
        </p:nvCxnSpPr>
        <p:spPr>
          <a:xfrm flipH="1">
            <a:off x="2103514" y="3139058"/>
            <a:ext cx="50405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D48052CE-1450-4F78-8EF9-D19809990BAC}"/>
              </a:ext>
            </a:extLst>
          </p:cNvPr>
          <p:cNvCxnSpPr>
            <a:cxnSpLocks/>
          </p:cNvCxnSpPr>
          <p:nvPr/>
        </p:nvCxnSpPr>
        <p:spPr>
          <a:xfrm flipH="1">
            <a:off x="2841249" y="3139058"/>
            <a:ext cx="393079" cy="191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2CA2E257-F2EF-4AC2-9AA3-15767D87281C}"/>
              </a:ext>
            </a:extLst>
          </p:cNvPr>
          <p:cNvSpPr txBox="1"/>
          <p:nvPr/>
        </p:nvSpPr>
        <p:spPr>
          <a:xfrm>
            <a:off x="5226153" y="2212658"/>
            <a:ext cx="3024226" cy="461665"/>
          </a:xfrm>
          <a:prstGeom prst="rect">
            <a:avLst/>
          </a:prstGeom>
          <a:noFill/>
        </p:spPr>
        <p:txBody>
          <a:bodyPr wrap="none" rtlCol="0">
            <a:spAutoFit/>
          </a:bodyPr>
          <a:lstStyle/>
          <a:p>
            <a:r>
              <a:rPr lang="en-US" altLang="zh-CN" dirty="0"/>
              <a:t>=^</a:t>
            </a:r>
            <a:r>
              <a:rPr lang="en-US" altLang="zh-CN" b="1" dirty="0"/>
              <a:t>DGB^A ^E^CHF^</a:t>
            </a:r>
            <a:endParaRPr lang="zh-CN" altLang="en-US" dirty="0"/>
          </a:p>
        </p:txBody>
      </p:sp>
      <p:sp>
        <p:nvSpPr>
          <p:cNvPr id="47" name="矩形 46">
            <a:extLst>
              <a:ext uri="{FF2B5EF4-FFF2-40B4-BE49-F238E27FC236}">
                <a16:creationId xmlns:a16="http://schemas.microsoft.com/office/drawing/2014/main" id="{15EB2F07-E53D-4D2B-B459-6FFD5ADD967F}"/>
              </a:ext>
            </a:extLst>
          </p:cNvPr>
          <p:cNvSpPr/>
          <p:nvPr/>
        </p:nvSpPr>
        <p:spPr>
          <a:xfrm>
            <a:off x="5844352" y="2666350"/>
            <a:ext cx="2180405" cy="461665"/>
          </a:xfrm>
          <a:prstGeom prst="rect">
            <a:avLst/>
          </a:prstGeom>
        </p:spPr>
        <p:txBody>
          <a:bodyPr wrap="none">
            <a:spAutoFit/>
          </a:bodyPr>
          <a:lstStyle/>
          <a:p>
            <a:r>
              <a:rPr lang="en-US" altLang="zh-CN" b="1" dirty="0"/>
              <a:t>= DGBAECHF</a:t>
            </a:r>
            <a:endParaRPr lang="zh-CN" altLang="en-US" b="1" dirty="0"/>
          </a:p>
        </p:txBody>
      </p:sp>
      <p:cxnSp>
        <p:nvCxnSpPr>
          <p:cNvPr id="25" name="直接连接符 24">
            <a:extLst>
              <a:ext uri="{FF2B5EF4-FFF2-40B4-BE49-F238E27FC236}">
                <a16:creationId xmlns:a16="http://schemas.microsoft.com/office/drawing/2014/main" id="{150D8595-6197-4EB3-9091-825B37FD49EC}"/>
              </a:ext>
            </a:extLst>
          </p:cNvPr>
          <p:cNvCxnSpPr>
            <a:cxnSpLocks/>
          </p:cNvCxnSpPr>
          <p:nvPr/>
        </p:nvCxnSpPr>
        <p:spPr>
          <a:xfrm flipH="1">
            <a:off x="5436096" y="2664420"/>
            <a:ext cx="87822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90C7732C-89D2-4540-8D5B-595CB47052E5}"/>
              </a:ext>
            </a:extLst>
          </p:cNvPr>
          <p:cNvCxnSpPr>
            <a:cxnSpLocks/>
          </p:cNvCxnSpPr>
          <p:nvPr/>
        </p:nvCxnSpPr>
        <p:spPr>
          <a:xfrm flipH="1">
            <a:off x="6759639" y="2666350"/>
            <a:ext cx="126511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矩形: 圆角 9">
            <a:extLst>
              <a:ext uri="{FF2B5EF4-FFF2-40B4-BE49-F238E27FC236}">
                <a16:creationId xmlns:a16="http://schemas.microsoft.com/office/drawing/2014/main" id="{B665FA5C-2F79-4C6F-95C3-0ED5048B6918}"/>
              </a:ext>
            </a:extLst>
          </p:cNvPr>
          <p:cNvSpPr/>
          <p:nvPr/>
        </p:nvSpPr>
        <p:spPr>
          <a:xfrm>
            <a:off x="4715600" y="3631746"/>
            <a:ext cx="3456850" cy="309766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76876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blinds(horizontal)">
                                      <p:cBhvr>
                                        <p:cTn id="31" dur="500"/>
                                        <p:tgtEl>
                                          <p:spTgt spid="3">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0"/>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41"/>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8"/>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33"/>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3">
                                            <p:txEl>
                                              <p:pRg st="2" end="2"/>
                                            </p:txEl>
                                          </p:spTgt>
                                        </p:tgtEl>
                                        <p:attrNameLst>
                                          <p:attrName>style.visibility</p:attrName>
                                        </p:attrNameLst>
                                      </p:cBhvr>
                                      <p:to>
                                        <p:strVal val="visible"/>
                                      </p:to>
                                    </p:set>
                                    <p:animEffect transition="in" filter="blinds(horizontal)">
                                      <p:cBhvr>
                                        <p:cTn id="50" dur="500"/>
                                        <p:tgtEl>
                                          <p:spTgt spid="3">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15" grpId="0" animBg="1"/>
      <p:bldP spid="14" grpId="0"/>
      <p:bldP spid="17" grpId="0"/>
      <p:bldP spid="18" grpId="0" animBg="1"/>
      <p:bldP spid="20" grpId="0" animBg="1"/>
      <p:bldP spid="21" grpId="0" animBg="1"/>
      <p:bldP spid="46" grpId="0"/>
      <p:bldP spid="4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C4AF3CBE-E585-4103-B8E2-2EEE73ADA3F7}"/>
              </a:ext>
            </a:extLst>
          </p:cNvPr>
          <p:cNvSpPr>
            <a:spLocks noGrp="1"/>
          </p:cNvSpPr>
          <p:nvPr>
            <p:ph type="title"/>
          </p:nvPr>
        </p:nvSpPr>
        <p:spPr/>
        <p:txBody>
          <a:bodyPr/>
          <a:lstStyle/>
          <a:p>
            <a:r>
              <a:rPr lang="en-US" altLang="zh-CN" dirty="0"/>
              <a:t>6.3.3   </a:t>
            </a:r>
            <a:r>
              <a:rPr lang="zh-CN" altLang="en-US" dirty="0"/>
              <a:t>二叉树的遍历</a:t>
            </a:r>
          </a:p>
        </p:txBody>
      </p:sp>
      <p:sp>
        <p:nvSpPr>
          <p:cNvPr id="3" name="内容占位符 2">
            <a:extLst>
              <a:ext uri="{FF2B5EF4-FFF2-40B4-BE49-F238E27FC236}">
                <a16:creationId xmlns:a16="http://schemas.microsoft.com/office/drawing/2014/main" id="{3B7C948A-5610-4492-8CAC-9E35D95F2D13}"/>
              </a:ext>
            </a:extLst>
          </p:cNvPr>
          <p:cNvSpPr>
            <a:spLocks noGrp="1"/>
          </p:cNvSpPr>
          <p:nvPr>
            <p:ph idx="1"/>
          </p:nvPr>
        </p:nvSpPr>
        <p:spPr>
          <a:xfrm>
            <a:off x="971550" y="2213293"/>
            <a:ext cx="7772400" cy="4114800"/>
          </a:xfrm>
        </p:spPr>
        <p:txBody>
          <a:bodyPr/>
          <a:lstStyle/>
          <a:p>
            <a:pPr lvl="1" eaLnBrk="1" hangingPunct="1">
              <a:buNone/>
            </a:pPr>
            <a:r>
              <a:rPr lang="zh-CN" altLang="en-US" sz="2400" dirty="0">
                <a:solidFill>
                  <a:srgbClr val="FF0000"/>
                </a:solidFill>
              </a:rPr>
              <a:t>后根</a:t>
            </a:r>
            <a:r>
              <a:rPr lang="zh-CN" altLang="en-US" sz="2400" dirty="0"/>
              <a:t>遍历序列：</a:t>
            </a:r>
            <a:r>
              <a:rPr lang="en-US" altLang="zh-CN" sz="2400" dirty="0"/>
              <a:t>G = T</a:t>
            </a:r>
            <a:r>
              <a:rPr lang="en-US" altLang="zh-CN" sz="2400" baseline="-25000" dirty="0"/>
              <a:t>0 </a:t>
            </a:r>
            <a:r>
              <a:rPr lang="en-US" altLang="zh-CN" sz="2400" dirty="0"/>
              <a:t>T</a:t>
            </a:r>
            <a:r>
              <a:rPr lang="en-US" altLang="zh-CN" sz="2400" baseline="-25000" dirty="0"/>
              <a:t>1 </a:t>
            </a:r>
            <a:r>
              <a:rPr lang="en-US" altLang="zh-CN" sz="2400" dirty="0"/>
              <a:t>A</a:t>
            </a:r>
            <a:r>
              <a:rPr lang="en-US" altLang="zh-CN" sz="2400" baseline="-25000" dirty="0"/>
              <a:t> </a:t>
            </a:r>
          </a:p>
          <a:p>
            <a:pPr lvl="1" eaLnBrk="1" hangingPunct="1">
              <a:buNone/>
            </a:pPr>
            <a:r>
              <a:rPr lang="en-US" altLang="zh-CN" sz="2400" dirty="0"/>
              <a:t>T</a:t>
            </a:r>
            <a:r>
              <a:rPr lang="en-US" altLang="zh-CN" sz="2400" baseline="-25000" dirty="0"/>
              <a:t>0 </a:t>
            </a:r>
            <a:r>
              <a:rPr lang="en-US" altLang="zh-CN" sz="2400" dirty="0"/>
              <a:t>= T</a:t>
            </a:r>
            <a:r>
              <a:rPr lang="en-US" altLang="zh-CN" sz="2400" baseline="-25000" dirty="0"/>
              <a:t>00 </a:t>
            </a:r>
            <a:r>
              <a:rPr lang="en-US" altLang="zh-CN" sz="2400" dirty="0"/>
              <a:t> T</a:t>
            </a:r>
            <a:r>
              <a:rPr lang="en-US" altLang="zh-CN" sz="2400" baseline="-25000" dirty="0"/>
              <a:t>01</a:t>
            </a:r>
            <a:r>
              <a:rPr lang="en-US" altLang="zh-CN" sz="2400" dirty="0"/>
              <a:t> B=  ^GD ^  B   </a:t>
            </a:r>
          </a:p>
          <a:p>
            <a:pPr lvl="1" eaLnBrk="1" hangingPunct="1">
              <a:buNone/>
            </a:pPr>
            <a:r>
              <a:rPr lang="en-US" altLang="zh-CN" sz="2400" dirty="0"/>
              <a:t>T</a:t>
            </a:r>
            <a:r>
              <a:rPr lang="en-US" altLang="zh-CN" sz="2400" baseline="-25000" dirty="0"/>
              <a:t>1 </a:t>
            </a:r>
            <a:r>
              <a:rPr lang="en-US" altLang="zh-CN" sz="2400" dirty="0"/>
              <a:t>= T</a:t>
            </a:r>
            <a:r>
              <a:rPr lang="en-US" altLang="zh-CN" sz="2400" baseline="-25000" dirty="0"/>
              <a:t>10</a:t>
            </a:r>
            <a:r>
              <a:rPr lang="en-US" altLang="zh-CN" sz="2400" dirty="0"/>
              <a:t> T</a:t>
            </a:r>
            <a:r>
              <a:rPr lang="en-US" altLang="zh-CN" sz="2400" baseline="-25000" dirty="0"/>
              <a:t>11</a:t>
            </a:r>
            <a:r>
              <a:rPr lang="en-US" altLang="zh-CN" sz="2400" dirty="0"/>
              <a:t> C=  ^^EH^F C </a:t>
            </a:r>
          </a:p>
          <a:p>
            <a:pPr lvl="1" eaLnBrk="1" hangingPunct="1">
              <a:buNone/>
            </a:pPr>
            <a:endParaRPr lang="zh-CN" altLang="en-US" sz="2400" dirty="0"/>
          </a:p>
          <a:p>
            <a:pPr>
              <a:buFont typeface="Wingdings" panose="05000000000000000000" pitchFamily="2" charset="2"/>
              <a:buNone/>
            </a:pPr>
            <a:endParaRPr lang="zh-CN" altLang="en-US" dirty="0"/>
          </a:p>
        </p:txBody>
      </p:sp>
      <p:pic>
        <p:nvPicPr>
          <p:cNvPr id="5" name="Picture 4" descr="6D12">
            <a:extLst>
              <a:ext uri="{FF2B5EF4-FFF2-40B4-BE49-F238E27FC236}">
                <a16:creationId xmlns:a16="http://schemas.microsoft.com/office/drawing/2014/main" id="{024E9B9C-8114-4B5F-B7A6-8077DFFAB8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3168" y="3587750"/>
            <a:ext cx="6480175" cy="288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746BD1D4-25C3-4888-96D8-2BB7139743B0}"/>
              </a:ext>
            </a:extLst>
          </p:cNvPr>
          <p:cNvSpPr>
            <a:spLocks noGrp="1"/>
          </p:cNvSpPr>
          <p:nvPr>
            <p:ph type="sldNum" sz="quarter" idx="12"/>
          </p:nvPr>
        </p:nvSpPr>
        <p:spPr>
          <a:xfrm>
            <a:off x="7019925" y="6328728"/>
            <a:ext cx="1905000" cy="457200"/>
          </a:xfrm>
        </p:spPr>
        <p:txBody>
          <a:bodyPr/>
          <a:lstStyle/>
          <a:p>
            <a:fld id="{43395A8B-0B77-4D91-93A1-E00555122DC8}" type="slidenum">
              <a:rPr lang="zh-CN" altLang="en-US" smtClean="0"/>
              <a:pPr/>
              <a:t>48</a:t>
            </a:fld>
            <a:endParaRPr lang="en-US" altLang="zh-CN"/>
          </a:p>
        </p:txBody>
      </p:sp>
      <p:sp>
        <p:nvSpPr>
          <p:cNvPr id="4" name="矩形: 圆角 3">
            <a:extLst>
              <a:ext uri="{FF2B5EF4-FFF2-40B4-BE49-F238E27FC236}">
                <a16:creationId xmlns:a16="http://schemas.microsoft.com/office/drawing/2014/main" id="{851FB524-1CB1-44EB-A3D3-1A604D10BB58}"/>
              </a:ext>
            </a:extLst>
          </p:cNvPr>
          <p:cNvSpPr/>
          <p:nvPr/>
        </p:nvSpPr>
        <p:spPr>
          <a:xfrm>
            <a:off x="1259632" y="4328324"/>
            <a:ext cx="1080120" cy="1728291"/>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14">
            <a:extLst>
              <a:ext uri="{FF2B5EF4-FFF2-40B4-BE49-F238E27FC236}">
                <a16:creationId xmlns:a16="http://schemas.microsoft.com/office/drawing/2014/main" id="{9B182AC3-3722-4C48-A18F-B00644907CA8}"/>
              </a:ext>
            </a:extLst>
          </p:cNvPr>
          <p:cNvSpPr/>
          <p:nvPr/>
        </p:nvSpPr>
        <p:spPr>
          <a:xfrm>
            <a:off x="2396858" y="4328323"/>
            <a:ext cx="1311046" cy="1728291"/>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93D468FD-3C02-4128-9018-6D695EC941E4}"/>
              </a:ext>
            </a:extLst>
          </p:cNvPr>
          <p:cNvSpPr txBox="1"/>
          <p:nvPr/>
        </p:nvSpPr>
        <p:spPr>
          <a:xfrm>
            <a:off x="841252" y="4097490"/>
            <a:ext cx="474810" cy="461665"/>
          </a:xfrm>
          <a:prstGeom prst="rect">
            <a:avLst/>
          </a:prstGeom>
          <a:noFill/>
        </p:spPr>
        <p:txBody>
          <a:bodyPr wrap="none" rtlCol="0">
            <a:spAutoFit/>
          </a:bodyPr>
          <a:lstStyle/>
          <a:p>
            <a:r>
              <a:rPr lang="en-US" altLang="zh-CN" dirty="0"/>
              <a:t>T</a:t>
            </a:r>
            <a:r>
              <a:rPr lang="en-US" altLang="zh-CN" baseline="-25000" dirty="0"/>
              <a:t>0</a:t>
            </a:r>
            <a:endParaRPr lang="zh-CN" altLang="en-US" dirty="0"/>
          </a:p>
        </p:txBody>
      </p:sp>
      <p:sp>
        <p:nvSpPr>
          <p:cNvPr id="17" name="文本框 16">
            <a:extLst>
              <a:ext uri="{FF2B5EF4-FFF2-40B4-BE49-F238E27FC236}">
                <a16:creationId xmlns:a16="http://schemas.microsoft.com/office/drawing/2014/main" id="{59C0E7D3-FAD5-467A-9DFD-02343EF653CD}"/>
              </a:ext>
            </a:extLst>
          </p:cNvPr>
          <p:cNvSpPr txBox="1"/>
          <p:nvPr/>
        </p:nvSpPr>
        <p:spPr>
          <a:xfrm>
            <a:off x="3544177" y="4131300"/>
            <a:ext cx="474810" cy="461665"/>
          </a:xfrm>
          <a:prstGeom prst="rect">
            <a:avLst/>
          </a:prstGeom>
          <a:noFill/>
        </p:spPr>
        <p:txBody>
          <a:bodyPr wrap="none" rtlCol="0">
            <a:spAutoFit/>
          </a:bodyPr>
          <a:lstStyle/>
          <a:p>
            <a:r>
              <a:rPr lang="en-US" altLang="zh-CN" dirty="0"/>
              <a:t>T</a:t>
            </a:r>
            <a:r>
              <a:rPr lang="en-US" altLang="zh-CN" baseline="-25000" dirty="0"/>
              <a:t>1</a:t>
            </a:r>
            <a:endParaRPr lang="zh-CN" altLang="en-US" dirty="0"/>
          </a:p>
        </p:txBody>
      </p:sp>
      <p:sp>
        <p:nvSpPr>
          <p:cNvPr id="18" name="矩形: 圆角 17">
            <a:extLst>
              <a:ext uri="{FF2B5EF4-FFF2-40B4-BE49-F238E27FC236}">
                <a16:creationId xmlns:a16="http://schemas.microsoft.com/office/drawing/2014/main" id="{9D18510E-8361-4BEC-94AB-95EB369BC94A}"/>
              </a:ext>
            </a:extLst>
          </p:cNvPr>
          <p:cNvSpPr/>
          <p:nvPr/>
        </p:nvSpPr>
        <p:spPr>
          <a:xfrm>
            <a:off x="1368054" y="4916833"/>
            <a:ext cx="711848" cy="1051879"/>
          </a:xfrm>
          <a:prstGeom prst="roundRect">
            <a:avLst/>
          </a:pr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圆角 19">
            <a:extLst>
              <a:ext uri="{FF2B5EF4-FFF2-40B4-BE49-F238E27FC236}">
                <a16:creationId xmlns:a16="http://schemas.microsoft.com/office/drawing/2014/main" id="{036DDAD8-1DED-4BF3-9D47-C2EE97831D60}"/>
              </a:ext>
            </a:extLst>
          </p:cNvPr>
          <p:cNvSpPr/>
          <p:nvPr/>
        </p:nvSpPr>
        <p:spPr>
          <a:xfrm>
            <a:off x="2970509" y="4916833"/>
            <a:ext cx="593988" cy="1051879"/>
          </a:xfrm>
          <a:prstGeom prst="roundRect">
            <a:avLst/>
          </a:pr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角 20">
            <a:extLst>
              <a:ext uri="{FF2B5EF4-FFF2-40B4-BE49-F238E27FC236}">
                <a16:creationId xmlns:a16="http://schemas.microsoft.com/office/drawing/2014/main" id="{EE70A367-D348-40B6-A70B-D2C8192DA154}"/>
              </a:ext>
            </a:extLst>
          </p:cNvPr>
          <p:cNvSpPr/>
          <p:nvPr/>
        </p:nvSpPr>
        <p:spPr>
          <a:xfrm>
            <a:off x="2525205" y="4895906"/>
            <a:ext cx="380169" cy="1051879"/>
          </a:xfrm>
          <a:prstGeom prst="roundRect">
            <a:avLst/>
          </a:pr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a:extLst>
              <a:ext uri="{FF2B5EF4-FFF2-40B4-BE49-F238E27FC236}">
                <a16:creationId xmlns:a16="http://schemas.microsoft.com/office/drawing/2014/main" id="{7C2BFDA8-6EEB-46BE-B15D-297ADF2B7545}"/>
              </a:ext>
            </a:extLst>
          </p:cNvPr>
          <p:cNvCxnSpPr>
            <a:cxnSpLocks/>
          </p:cNvCxnSpPr>
          <p:nvPr/>
        </p:nvCxnSpPr>
        <p:spPr>
          <a:xfrm flipH="1">
            <a:off x="4109916" y="2666350"/>
            <a:ext cx="34810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F80C6DD8-C377-43B1-B0AD-56FC771920B7}"/>
              </a:ext>
            </a:extLst>
          </p:cNvPr>
          <p:cNvCxnSpPr>
            <a:cxnSpLocks/>
          </p:cNvCxnSpPr>
          <p:nvPr/>
        </p:nvCxnSpPr>
        <p:spPr>
          <a:xfrm flipH="1">
            <a:off x="3678312" y="3068960"/>
            <a:ext cx="593653"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20DF9D9D-DF83-47A5-B93A-7D45CC01397B}"/>
              </a:ext>
            </a:extLst>
          </p:cNvPr>
          <p:cNvCxnSpPr>
            <a:cxnSpLocks/>
          </p:cNvCxnSpPr>
          <p:nvPr/>
        </p:nvCxnSpPr>
        <p:spPr>
          <a:xfrm flipH="1">
            <a:off x="4903337" y="2668280"/>
            <a:ext cx="31673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22C4A9BE-9901-4816-8EE9-EEC8BE0A5430}"/>
              </a:ext>
            </a:extLst>
          </p:cNvPr>
          <p:cNvCxnSpPr>
            <a:cxnSpLocks/>
          </p:cNvCxnSpPr>
          <p:nvPr/>
        </p:nvCxnSpPr>
        <p:spPr>
          <a:xfrm flipH="1">
            <a:off x="4456690" y="3069600"/>
            <a:ext cx="187318"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233BD97A-A998-4AC9-9D22-A60CDC255459}"/>
              </a:ext>
            </a:extLst>
          </p:cNvPr>
          <p:cNvCxnSpPr>
            <a:cxnSpLocks/>
          </p:cNvCxnSpPr>
          <p:nvPr/>
        </p:nvCxnSpPr>
        <p:spPr>
          <a:xfrm flipH="1">
            <a:off x="3657994" y="3507110"/>
            <a:ext cx="50405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AC0F4CDC-DE50-4CB5-A164-25B729A865A8}"/>
              </a:ext>
            </a:extLst>
          </p:cNvPr>
          <p:cNvCxnSpPr>
            <a:cxnSpLocks/>
          </p:cNvCxnSpPr>
          <p:nvPr/>
        </p:nvCxnSpPr>
        <p:spPr>
          <a:xfrm flipH="1">
            <a:off x="4283968" y="3509020"/>
            <a:ext cx="593653"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FD63029C-31F8-4073-83EB-18629206164A}"/>
              </a:ext>
            </a:extLst>
          </p:cNvPr>
          <p:cNvCxnSpPr>
            <a:cxnSpLocks/>
          </p:cNvCxnSpPr>
          <p:nvPr/>
        </p:nvCxnSpPr>
        <p:spPr>
          <a:xfrm flipH="1">
            <a:off x="2093354" y="3517270"/>
            <a:ext cx="50405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C728319D-0FF2-41B1-94C8-E97D94480BB7}"/>
              </a:ext>
            </a:extLst>
          </p:cNvPr>
          <p:cNvCxnSpPr>
            <a:cxnSpLocks/>
          </p:cNvCxnSpPr>
          <p:nvPr/>
        </p:nvCxnSpPr>
        <p:spPr>
          <a:xfrm flipH="1">
            <a:off x="2688849" y="3517270"/>
            <a:ext cx="393079" cy="191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E482BC3D-CF19-4198-84BD-DA5F4F03A774}"/>
              </a:ext>
            </a:extLst>
          </p:cNvPr>
          <p:cNvCxnSpPr>
            <a:cxnSpLocks/>
          </p:cNvCxnSpPr>
          <p:nvPr/>
        </p:nvCxnSpPr>
        <p:spPr>
          <a:xfrm flipH="1">
            <a:off x="2103514" y="3139058"/>
            <a:ext cx="504054"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D48052CE-1450-4F78-8EF9-D19809990BAC}"/>
              </a:ext>
            </a:extLst>
          </p:cNvPr>
          <p:cNvCxnSpPr>
            <a:cxnSpLocks/>
          </p:cNvCxnSpPr>
          <p:nvPr/>
        </p:nvCxnSpPr>
        <p:spPr>
          <a:xfrm flipH="1">
            <a:off x="2841249" y="3139058"/>
            <a:ext cx="393079" cy="191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2CA2E257-F2EF-4AC2-9AA3-15767D87281C}"/>
              </a:ext>
            </a:extLst>
          </p:cNvPr>
          <p:cNvSpPr txBox="1"/>
          <p:nvPr/>
        </p:nvSpPr>
        <p:spPr>
          <a:xfrm>
            <a:off x="5226152" y="2212658"/>
            <a:ext cx="3378295" cy="830997"/>
          </a:xfrm>
          <a:prstGeom prst="rect">
            <a:avLst/>
          </a:prstGeom>
          <a:noFill/>
        </p:spPr>
        <p:txBody>
          <a:bodyPr wrap="square" rtlCol="0">
            <a:spAutoFit/>
          </a:bodyPr>
          <a:lstStyle/>
          <a:p>
            <a:r>
              <a:rPr lang="en-US" altLang="zh-CN" dirty="0"/>
              <a:t>=^</a:t>
            </a:r>
            <a:r>
              <a:rPr lang="en-US" altLang="zh-CN" b="1" dirty="0"/>
              <a:t>GD^B ^^EH^FC A </a:t>
            </a:r>
          </a:p>
          <a:p>
            <a:endParaRPr lang="zh-CN" altLang="en-US" dirty="0"/>
          </a:p>
        </p:txBody>
      </p:sp>
      <p:sp>
        <p:nvSpPr>
          <p:cNvPr id="47" name="矩形 46">
            <a:extLst>
              <a:ext uri="{FF2B5EF4-FFF2-40B4-BE49-F238E27FC236}">
                <a16:creationId xmlns:a16="http://schemas.microsoft.com/office/drawing/2014/main" id="{15EB2F07-E53D-4D2B-B459-6FFD5ADD967F}"/>
              </a:ext>
            </a:extLst>
          </p:cNvPr>
          <p:cNvSpPr/>
          <p:nvPr/>
        </p:nvSpPr>
        <p:spPr>
          <a:xfrm>
            <a:off x="5844352" y="2666350"/>
            <a:ext cx="2180405" cy="461665"/>
          </a:xfrm>
          <a:prstGeom prst="rect">
            <a:avLst/>
          </a:prstGeom>
        </p:spPr>
        <p:txBody>
          <a:bodyPr wrap="none">
            <a:spAutoFit/>
          </a:bodyPr>
          <a:lstStyle/>
          <a:p>
            <a:r>
              <a:rPr lang="en-US" altLang="zh-CN" b="1" dirty="0"/>
              <a:t>= GDBEHFCA</a:t>
            </a:r>
            <a:endParaRPr lang="zh-CN" altLang="en-US" b="1" dirty="0"/>
          </a:p>
        </p:txBody>
      </p:sp>
      <p:cxnSp>
        <p:nvCxnSpPr>
          <p:cNvPr id="25" name="直接连接符 24">
            <a:extLst>
              <a:ext uri="{FF2B5EF4-FFF2-40B4-BE49-F238E27FC236}">
                <a16:creationId xmlns:a16="http://schemas.microsoft.com/office/drawing/2014/main" id="{150D8595-6197-4EB3-9091-825B37FD49EC}"/>
              </a:ext>
            </a:extLst>
          </p:cNvPr>
          <p:cNvCxnSpPr>
            <a:cxnSpLocks/>
          </p:cNvCxnSpPr>
          <p:nvPr/>
        </p:nvCxnSpPr>
        <p:spPr>
          <a:xfrm flipH="1">
            <a:off x="5436096" y="2664420"/>
            <a:ext cx="87822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90C7732C-89D2-4540-8D5B-595CB47052E5}"/>
              </a:ext>
            </a:extLst>
          </p:cNvPr>
          <p:cNvCxnSpPr>
            <a:cxnSpLocks/>
          </p:cNvCxnSpPr>
          <p:nvPr/>
        </p:nvCxnSpPr>
        <p:spPr>
          <a:xfrm flipH="1">
            <a:off x="6759639" y="2666350"/>
            <a:ext cx="126511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矩形: 圆角 9">
            <a:extLst>
              <a:ext uri="{FF2B5EF4-FFF2-40B4-BE49-F238E27FC236}">
                <a16:creationId xmlns:a16="http://schemas.microsoft.com/office/drawing/2014/main" id="{B665FA5C-2F79-4C6F-95C3-0ED5048B6918}"/>
              </a:ext>
            </a:extLst>
          </p:cNvPr>
          <p:cNvSpPr/>
          <p:nvPr/>
        </p:nvSpPr>
        <p:spPr>
          <a:xfrm>
            <a:off x="4715600" y="3631746"/>
            <a:ext cx="3456850" cy="309766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990042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Effect transition="in" filter="blinds(horizontal)">
                                      <p:cBhvr>
                                        <p:cTn id="31" dur="500"/>
                                        <p:tgtEl>
                                          <p:spTgt spid="3">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0"/>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41"/>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28"/>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33"/>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3">
                                            <p:txEl>
                                              <p:pRg st="2" end="2"/>
                                            </p:txEl>
                                          </p:spTgt>
                                        </p:tgtEl>
                                        <p:attrNameLst>
                                          <p:attrName>style.visibility</p:attrName>
                                        </p:attrNameLst>
                                      </p:cBhvr>
                                      <p:to>
                                        <p:strVal val="visible"/>
                                      </p:to>
                                    </p:set>
                                    <p:animEffect transition="in" filter="blinds(horizontal)">
                                      <p:cBhvr>
                                        <p:cTn id="50" dur="500"/>
                                        <p:tgtEl>
                                          <p:spTgt spid="3">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15" grpId="0" animBg="1"/>
      <p:bldP spid="14" grpId="0"/>
      <p:bldP spid="17" grpId="0"/>
      <p:bldP spid="18" grpId="0" animBg="1"/>
      <p:bldP spid="20" grpId="0" animBg="1"/>
      <p:bldP spid="21" grpId="0" animBg="1"/>
      <p:bldP spid="46" grpId="0"/>
      <p:bldP spid="4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C4AF3CBE-E585-4103-B8E2-2EEE73ADA3F7}"/>
              </a:ext>
            </a:extLst>
          </p:cNvPr>
          <p:cNvSpPr>
            <a:spLocks noGrp="1"/>
          </p:cNvSpPr>
          <p:nvPr>
            <p:ph type="title"/>
          </p:nvPr>
        </p:nvSpPr>
        <p:spPr/>
        <p:txBody>
          <a:bodyPr/>
          <a:lstStyle/>
          <a:p>
            <a:r>
              <a:rPr lang="en-US" altLang="zh-CN"/>
              <a:t>6.3.3   </a:t>
            </a:r>
            <a:r>
              <a:rPr lang="zh-CN" altLang="en-US"/>
              <a:t>二叉树的遍历</a:t>
            </a:r>
          </a:p>
        </p:txBody>
      </p:sp>
      <p:sp>
        <p:nvSpPr>
          <p:cNvPr id="3" name="内容占位符 2">
            <a:extLst>
              <a:ext uri="{FF2B5EF4-FFF2-40B4-BE49-F238E27FC236}">
                <a16:creationId xmlns:a16="http://schemas.microsoft.com/office/drawing/2014/main" id="{3B7C948A-5610-4492-8CAC-9E35D95F2D13}"/>
              </a:ext>
            </a:extLst>
          </p:cNvPr>
          <p:cNvSpPr>
            <a:spLocks noGrp="1"/>
          </p:cNvSpPr>
          <p:nvPr>
            <p:ph idx="1"/>
          </p:nvPr>
        </p:nvSpPr>
        <p:spPr/>
        <p:txBody>
          <a:bodyPr/>
          <a:lstStyle/>
          <a:p>
            <a:pPr lvl="1" eaLnBrk="1" hangingPunct="1">
              <a:buFont typeface="Wingdings" panose="05000000000000000000" pitchFamily="2" charset="2"/>
              <a:buNone/>
            </a:pPr>
            <a:r>
              <a:rPr lang="zh-CN" altLang="en-US" sz="2400"/>
              <a:t>先根遍历序列：</a:t>
            </a:r>
            <a:r>
              <a:rPr lang="en-US" altLang="zh-CN" sz="2400"/>
              <a:t>A B D G C E F H</a:t>
            </a:r>
          </a:p>
          <a:p>
            <a:pPr lvl="1" eaLnBrk="1" hangingPunct="1">
              <a:buFont typeface="Wingdings" panose="05000000000000000000" pitchFamily="2" charset="2"/>
              <a:buNone/>
            </a:pPr>
            <a:r>
              <a:rPr lang="zh-CN" altLang="en-US" sz="2400"/>
              <a:t>中根遍历序列：</a:t>
            </a:r>
            <a:r>
              <a:rPr lang="en-US" altLang="zh-CN" sz="2400"/>
              <a:t>D G B A E C H F</a:t>
            </a:r>
          </a:p>
          <a:p>
            <a:pPr lvl="1" eaLnBrk="1" hangingPunct="1">
              <a:buFont typeface="Wingdings" panose="05000000000000000000" pitchFamily="2" charset="2"/>
              <a:buNone/>
            </a:pPr>
            <a:r>
              <a:rPr lang="zh-CN" altLang="en-US" sz="2400"/>
              <a:t>后根遍历序列：</a:t>
            </a:r>
            <a:r>
              <a:rPr lang="en-US" altLang="zh-CN" sz="2400"/>
              <a:t>G D B E H F C A</a:t>
            </a:r>
            <a:endParaRPr lang="zh-CN" altLang="en-US" sz="2400"/>
          </a:p>
          <a:p>
            <a:pPr>
              <a:buFont typeface="Wingdings" panose="05000000000000000000" pitchFamily="2" charset="2"/>
              <a:buNone/>
            </a:pPr>
            <a:endParaRPr lang="zh-CN" altLang="en-US"/>
          </a:p>
        </p:txBody>
      </p:sp>
      <p:pic>
        <p:nvPicPr>
          <p:cNvPr id="5" name="Picture 4" descr="6D12">
            <a:extLst>
              <a:ext uri="{FF2B5EF4-FFF2-40B4-BE49-F238E27FC236}">
                <a16:creationId xmlns:a16="http://schemas.microsoft.com/office/drawing/2014/main" id="{024E9B9C-8114-4B5F-B7A6-8077DFFAB8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7313" y="3500438"/>
            <a:ext cx="6480175" cy="288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椭圆 5">
            <a:extLst>
              <a:ext uri="{FF2B5EF4-FFF2-40B4-BE49-F238E27FC236}">
                <a16:creationId xmlns:a16="http://schemas.microsoft.com/office/drawing/2014/main" id="{B0B9BFF2-6B84-4788-912D-DD5FBA4921F4}"/>
              </a:ext>
            </a:extLst>
          </p:cNvPr>
          <p:cNvSpPr/>
          <p:nvPr/>
        </p:nvSpPr>
        <p:spPr>
          <a:xfrm>
            <a:off x="2357438" y="3786188"/>
            <a:ext cx="214312" cy="285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椭圆 6">
            <a:extLst>
              <a:ext uri="{FF2B5EF4-FFF2-40B4-BE49-F238E27FC236}">
                <a16:creationId xmlns:a16="http://schemas.microsoft.com/office/drawing/2014/main" id="{3DA4A831-D18F-433E-9557-053BF12995F2}"/>
              </a:ext>
            </a:extLst>
          </p:cNvPr>
          <p:cNvSpPr/>
          <p:nvPr/>
        </p:nvSpPr>
        <p:spPr>
          <a:xfrm>
            <a:off x="1785938" y="4357688"/>
            <a:ext cx="214312" cy="285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椭圆 7">
            <a:extLst>
              <a:ext uri="{FF2B5EF4-FFF2-40B4-BE49-F238E27FC236}">
                <a16:creationId xmlns:a16="http://schemas.microsoft.com/office/drawing/2014/main" id="{4E9F9EAF-4336-4DA7-95AE-0930DAFD2131}"/>
              </a:ext>
            </a:extLst>
          </p:cNvPr>
          <p:cNvSpPr/>
          <p:nvPr/>
        </p:nvSpPr>
        <p:spPr>
          <a:xfrm>
            <a:off x="1500188" y="4929188"/>
            <a:ext cx="214312" cy="285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椭圆 8">
            <a:extLst>
              <a:ext uri="{FF2B5EF4-FFF2-40B4-BE49-F238E27FC236}">
                <a16:creationId xmlns:a16="http://schemas.microsoft.com/office/drawing/2014/main" id="{609BB4F9-8239-4EF8-B011-D44902BFBA0E}"/>
              </a:ext>
            </a:extLst>
          </p:cNvPr>
          <p:cNvSpPr/>
          <p:nvPr/>
        </p:nvSpPr>
        <p:spPr>
          <a:xfrm>
            <a:off x="1714500" y="5500688"/>
            <a:ext cx="214313" cy="285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椭圆 9">
            <a:extLst>
              <a:ext uri="{FF2B5EF4-FFF2-40B4-BE49-F238E27FC236}">
                <a16:creationId xmlns:a16="http://schemas.microsoft.com/office/drawing/2014/main" id="{C4D704AE-9D03-46FD-81D1-73D803976F2B}"/>
              </a:ext>
            </a:extLst>
          </p:cNvPr>
          <p:cNvSpPr/>
          <p:nvPr/>
        </p:nvSpPr>
        <p:spPr>
          <a:xfrm>
            <a:off x="2928938" y="4357688"/>
            <a:ext cx="214312" cy="285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椭圆 10">
            <a:extLst>
              <a:ext uri="{FF2B5EF4-FFF2-40B4-BE49-F238E27FC236}">
                <a16:creationId xmlns:a16="http://schemas.microsoft.com/office/drawing/2014/main" id="{85806007-78B2-4E4C-BBA5-E5B7C9DD4E93}"/>
              </a:ext>
            </a:extLst>
          </p:cNvPr>
          <p:cNvSpPr/>
          <p:nvPr/>
        </p:nvSpPr>
        <p:spPr>
          <a:xfrm>
            <a:off x="2643188" y="4929188"/>
            <a:ext cx="214312" cy="285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椭圆 11">
            <a:extLst>
              <a:ext uri="{FF2B5EF4-FFF2-40B4-BE49-F238E27FC236}">
                <a16:creationId xmlns:a16="http://schemas.microsoft.com/office/drawing/2014/main" id="{582E5B8E-D7B0-4FAE-87B8-ACE6DC5CE757}"/>
              </a:ext>
            </a:extLst>
          </p:cNvPr>
          <p:cNvSpPr/>
          <p:nvPr/>
        </p:nvSpPr>
        <p:spPr>
          <a:xfrm>
            <a:off x="3214688" y="4929188"/>
            <a:ext cx="214312" cy="285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椭圆 12">
            <a:extLst>
              <a:ext uri="{FF2B5EF4-FFF2-40B4-BE49-F238E27FC236}">
                <a16:creationId xmlns:a16="http://schemas.microsoft.com/office/drawing/2014/main" id="{CE4B1F9D-6B92-468E-851C-5696E0514F95}"/>
              </a:ext>
            </a:extLst>
          </p:cNvPr>
          <p:cNvSpPr/>
          <p:nvPr/>
        </p:nvSpPr>
        <p:spPr>
          <a:xfrm>
            <a:off x="3000375" y="5500688"/>
            <a:ext cx="214313" cy="285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0181" name="Picture 5">
            <a:extLst>
              <a:ext uri="{FF2B5EF4-FFF2-40B4-BE49-F238E27FC236}">
                <a16:creationId xmlns:a16="http://schemas.microsoft.com/office/drawing/2014/main" id="{48EB59B3-1F06-41AA-B2A1-876B829C62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625" y="3500438"/>
            <a:ext cx="4391025"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椭圆 13">
            <a:extLst>
              <a:ext uri="{FF2B5EF4-FFF2-40B4-BE49-F238E27FC236}">
                <a16:creationId xmlns:a16="http://schemas.microsoft.com/office/drawing/2014/main" id="{FB03DD7B-13E2-4F99-BA10-394F5E9BA22A}"/>
              </a:ext>
            </a:extLst>
          </p:cNvPr>
          <p:cNvSpPr/>
          <p:nvPr/>
        </p:nvSpPr>
        <p:spPr>
          <a:xfrm>
            <a:off x="3929063" y="4929188"/>
            <a:ext cx="214312" cy="285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椭圆 14">
            <a:extLst>
              <a:ext uri="{FF2B5EF4-FFF2-40B4-BE49-F238E27FC236}">
                <a16:creationId xmlns:a16="http://schemas.microsoft.com/office/drawing/2014/main" id="{3F20DCF8-4B70-42AD-8FFD-CF35B920CDB1}"/>
              </a:ext>
            </a:extLst>
          </p:cNvPr>
          <p:cNvSpPr/>
          <p:nvPr/>
        </p:nvSpPr>
        <p:spPr>
          <a:xfrm>
            <a:off x="4214813" y="5500688"/>
            <a:ext cx="214312" cy="285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椭圆 15">
            <a:extLst>
              <a:ext uri="{FF2B5EF4-FFF2-40B4-BE49-F238E27FC236}">
                <a16:creationId xmlns:a16="http://schemas.microsoft.com/office/drawing/2014/main" id="{ADC6752B-EA20-40B5-B36B-EDA95BF1B0E2}"/>
              </a:ext>
            </a:extLst>
          </p:cNvPr>
          <p:cNvSpPr/>
          <p:nvPr/>
        </p:nvSpPr>
        <p:spPr>
          <a:xfrm>
            <a:off x="4214813" y="4357688"/>
            <a:ext cx="214312" cy="285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椭圆 16">
            <a:extLst>
              <a:ext uri="{FF2B5EF4-FFF2-40B4-BE49-F238E27FC236}">
                <a16:creationId xmlns:a16="http://schemas.microsoft.com/office/drawing/2014/main" id="{09622095-86AF-4767-AD7C-81D42ED62F6B}"/>
              </a:ext>
            </a:extLst>
          </p:cNvPr>
          <p:cNvSpPr/>
          <p:nvPr/>
        </p:nvSpPr>
        <p:spPr>
          <a:xfrm>
            <a:off x="4857750" y="3786188"/>
            <a:ext cx="214313" cy="285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椭圆 17">
            <a:extLst>
              <a:ext uri="{FF2B5EF4-FFF2-40B4-BE49-F238E27FC236}">
                <a16:creationId xmlns:a16="http://schemas.microsoft.com/office/drawing/2014/main" id="{82EDA534-D0CA-4567-9A6B-AC3D12955719}"/>
              </a:ext>
            </a:extLst>
          </p:cNvPr>
          <p:cNvSpPr/>
          <p:nvPr/>
        </p:nvSpPr>
        <p:spPr>
          <a:xfrm>
            <a:off x="5143500" y="4929188"/>
            <a:ext cx="214313" cy="285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椭圆 18">
            <a:extLst>
              <a:ext uri="{FF2B5EF4-FFF2-40B4-BE49-F238E27FC236}">
                <a16:creationId xmlns:a16="http://schemas.microsoft.com/office/drawing/2014/main" id="{895BFC04-88BC-4101-837F-6E66A5FF566E}"/>
              </a:ext>
            </a:extLst>
          </p:cNvPr>
          <p:cNvSpPr/>
          <p:nvPr/>
        </p:nvSpPr>
        <p:spPr>
          <a:xfrm>
            <a:off x="5429250" y="4357688"/>
            <a:ext cx="214313" cy="285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0" name="椭圆 19">
            <a:extLst>
              <a:ext uri="{FF2B5EF4-FFF2-40B4-BE49-F238E27FC236}">
                <a16:creationId xmlns:a16="http://schemas.microsoft.com/office/drawing/2014/main" id="{C61CD633-AE87-415D-863F-794057454C9B}"/>
              </a:ext>
            </a:extLst>
          </p:cNvPr>
          <p:cNvSpPr/>
          <p:nvPr/>
        </p:nvSpPr>
        <p:spPr>
          <a:xfrm>
            <a:off x="5500688" y="5500688"/>
            <a:ext cx="223837" cy="285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椭圆 20">
            <a:extLst>
              <a:ext uri="{FF2B5EF4-FFF2-40B4-BE49-F238E27FC236}">
                <a16:creationId xmlns:a16="http://schemas.microsoft.com/office/drawing/2014/main" id="{BB35E54E-53B5-4D13-9537-A2E801F83750}"/>
              </a:ext>
            </a:extLst>
          </p:cNvPr>
          <p:cNvSpPr/>
          <p:nvPr/>
        </p:nvSpPr>
        <p:spPr>
          <a:xfrm>
            <a:off x="5715000" y="4929188"/>
            <a:ext cx="214313" cy="285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椭圆 21">
            <a:extLst>
              <a:ext uri="{FF2B5EF4-FFF2-40B4-BE49-F238E27FC236}">
                <a16:creationId xmlns:a16="http://schemas.microsoft.com/office/drawing/2014/main" id="{D650F378-2F63-4ECC-9627-EFE2790BF9D8}"/>
              </a:ext>
            </a:extLst>
          </p:cNvPr>
          <p:cNvSpPr/>
          <p:nvPr/>
        </p:nvSpPr>
        <p:spPr>
          <a:xfrm>
            <a:off x="6429375" y="5500688"/>
            <a:ext cx="214313" cy="285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椭圆 22">
            <a:extLst>
              <a:ext uri="{FF2B5EF4-FFF2-40B4-BE49-F238E27FC236}">
                <a16:creationId xmlns:a16="http://schemas.microsoft.com/office/drawing/2014/main" id="{82C6C6F5-8B20-445A-8AEA-8487B573DC2E}"/>
              </a:ext>
            </a:extLst>
          </p:cNvPr>
          <p:cNvSpPr/>
          <p:nvPr/>
        </p:nvSpPr>
        <p:spPr>
          <a:xfrm>
            <a:off x="6215063" y="4929188"/>
            <a:ext cx="214312" cy="285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椭圆 23">
            <a:extLst>
              <a:ext uri="{FF2B5EF4-FFF2-40B4-BE49-F238E27FC236}">
                <a16:creationId xmlns:a16="http://schemas.microsoft.com/office/drawing/2014/main" id="{20B1D4AC-0642-4B04-B22D-3836E54D3A71}"/>
              </a:ext>
            </a:extLst>
          </p:cNvPr>
          <p:cNvSpPr/>
          <p:nvPr/>
        </p:nvSpPr>
        <p:spPr>
          <a:xfrm>
            <a:off x="6500813" y="4357688"/>
            <a:ext cx="214312" cy="285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 name="椭圆 24">
            <a:extLst>
              <a:ext uri="{FF2B5EF4-FFF2-40B4-BE49-F238E27FC236}">
                <a16:creationId xmlns:a16="http://schemas.microsoft.com/office/drawing/2014/main" id="{8438ED29-7BAC-409D-9074-B159E8C2A23D}"/>
              </a:ext>
            </a:extLst>
          </p:cNvPr>
          <p:cNvSpPr/>
          <p:nvPr/>
        </p:nvSpPr>
        <p:spPr>
          <a:xfrm>
            <a:off x="7358063" y="4929188"/>
            <a:ext cx="214312" cy="285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 name="椭圆 25">
            <a:extLst>
              <a:ext uri="{FF2B5EF4-FFF2-40B4-BE49-F238E27FC236}">
                <a16:creationId xmlns:a16="http://schemas.microsoft.com/office/drawing/2014/main" id="{C8B69B64-965A-4522-B826-B095065532C7}"/>
              </a:ext>
            </a:extLst>
          </p:cNvPr>
          <p:cNvSpPr/>
          <p:nvPr/>
        </p:nvSpPr>
        <p:spPr>
          <a:xfrm>
            <a:off x="7715250" y="5500688"/>
            <a:ext cx="214313" cy="285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 name="椭圆 26">
            <a:extLst>
              <a:ext uri="{FF2B5EF4-FFF2-40B4-BE49-F238E27FC236}">
                <a16:creationId xmlns:a16="http://schemas.microsoft.com/office/drawing/2014/main" id="{78C87C89-CB34-4B9C-BA4E-E994BC6D46CA}"/>
              </a:ext>
            </a:extLst>
          </p:cNvPr>
          <p:cNvSpPr/>
          <p:nvPr/>
        </p:nvSpPr>
        <p:spPr>
          <a:xfrm>
            <a:off x="7929563" y="4929188"/>
            <a:ext cx="214312" cy="285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 name="椭圆 27">
            <a:extLst>
              <a:ext uri="{FF2B5EF4-FFF2-40B4-BE49-F238E27FC236}">
                <a16:creationId xmlns:a16="http://schemas.microsoft.com/office/drawing/2014/main" id="{FABBF846-9D74-4F9C-A1CE-A80EAEE52175}"/>
              </a:ext>
            </a:extLst>
          </p:cNvPr>
          <p:cNvSpPr/>
          <p:nvPr/>
        </p:nvSpPr>
        <p:spPr>
          <a:xfrm>
            <a:off x="7643813" y="4357688"/>
            <a:ext cx="214312" cy="285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 name="椭圆 28">
            <a:extLst>
              <a:ext uri="{FF2B5EF4-FFF2-40B4-BE49-F238E27FC236}">
                <a16:creationId xmlns:a16="http://schemas.microsoft.com/office/drawing/2014/main" id="{BDDB6BDE-5E0C-4B3E-AD40-4DE5A66C1644}"/>
              </a:ext>
            </a:extLst>
          </p:cNvPr>
          <p:cNvSpPr/>
          <p:nvPr/>
        </p:nvSpPr>
        <p:spPr>
          <a:xfrm>
            <a:off x="7072313" y="3786188"/>
            <a:ext cx="214312" cy="285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灯片编号占位符 1">
            <a:extLst>
              <a:ext uri="{FF2B5EF4-FFF2-40B4-BE49-F238E27FC236}">
                <a16:creationId xmlns:a16="http://schemas.microsoft.com/office/drawing/2014/main" id="{746BD1D4-25C3-4888-96D8-2BB7139743B0}"/>
              </a:ext>
            </a:extLst>
          </p:cNvPr>
          <p:cNvSpPr>
            <a:spLocks noGrp="1"/>
          </p:cNvSpPr>
          <p:nvPr>
            <p:ph type="sldNum" sz="quarter" idx="12"/>
          </p:nvPr>
        </p:nvSpPr>
        <p:spPr/>
        <p:txBody>
          <a:bodyPr/>
          <a:lstStyle/>
          <a:p>
            <a:fld id="{43395A8B-0B77-4D91-93A1-E00555122DC8}" type="slidenum">
              <a:rPr lang="zh-CN" altLang="en-US" smtClean="0"/>
              <a:pPr/>
              <a:t>49</a:t>
            </a:fld>
            <a:endParaRPr lang="en-US" altLang="zh-CN"/>
          </a:p>
        </p:txBody>
      </p:sp>
    </p:spTree>
    <p:extLst>
      <p:ext uri="{BB962C8B-B14F-4D97-AF65-F5344CB8AC3E}">
        <p14:creationId xmlns:p14="http://schemas.microsoft.com/office/powerpoint/2010/main" val="37109691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blinds(horizontal)">
                                      <p:cBhvr>
                                        <p:cTn id="47" dur="500"/>
                                        <p:tgtEl>
                                          <p:spTgt spid="1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blinds(horizontal)">
                                      <p:cBhvr>
                                        <p:cTn id="52" dur="500"/>
                                        <p:tgtEl>
                                          <p:spTgt spid="1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50181"/>
                                        </p:tgtEl>
                                        <p:attrNameLst>
                                          <p:attrName>style.visibility</p:attrName>
                                        </p:attrNameLst>
                                      </p:cBhvr>
                                      <p:to>
                                        <p:strVal val="visible"/>
                                      </p:to>
                                    </p:set>
                                    <p:animEffect transition="in" filter="blinds(horizontal)">
                                      <p:cBhvr>
                                        <p:cTn id="57" dur="500"/>
                                        <p:tgtEl>
                                          <p:spTgt spid="5018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
                                            <p:txEl>
                                              <p:pRg st="1" end="1"/>
                                            </p:txEl>
                                          </p:spTgt>
                                        </p:tgtEl>
                                        <p:attrNameLst>
                                          <p:attrName>style.visibility</p:attrName>
                                        </p:attrNameLst>
                                      </p:cBhvr>
                                      <p:to>
                                        <p:strVal val="visible"/>
                                      </p:to>
                                    </p:set>
                                    <p:animEffect transition="in" filter="blinds(horizontal)">
                                      <p:cBhvr>
                                        <p:cTn id="62" dur="500"/>
                                        <p:tgtEl>
                                          <p:spTgt spid="3">
                                            <p:txEl>
                                              <p:pRg st="1" end="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blinds(horizontal)">
                                      <p:cBhvr>
                                        <p:cTn id="67" dur="500"/>
                                        <p:tgtEl>
                                          <p:spTgt spid="1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blinds(horizontal)">
                                      <p:cBhvr>
                                        <p:cTn id="72" dur="500"/>
                                        <p:tgtEl>
                                          <p:spTgt spid="1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blinds(horizontal)">
                                      <p:cBhvr>
                                        <p:cTn id="77" dur="500"/>
                                        <p:tgtEl>
                                          <p:spTgt spid="1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blinds(horizontal)">
                                      <p:cBhvr>
                                        <p:cTn id="82" dur="500"/>
                                        <p:tgtEl>
                                          <p:spTgt spid="17"/>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blinds(horizontal)">
                                      <p:cBhvr>
                                        <p:cTn id="87" dur="500"/>
                                        <p:tgtEl>
                                          <p:spTgt spid="18"/>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19"/>
                                        </p:tgtEl>
                                        <p:attrNameLst>
                                          <p:attrName>style.visibility</p:attrName>
                                        </p:attrNameLst>
                                      </p:cBhvr>
                                      <p:to>
                                        <p:strVal val="visible"/>
                                      </p:to>
                                    </p:set>
                                    <p:animEffect transition="in" filter="blinds(horizontal)">
                                      <p:cBhvr>
                                        <p:cTn id="92" dur="500"/>
                                        <p:tgtEl>
                                          <p:spTgt spid="19"/>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20"/>
                                        </p:tgtEl>
                                        <p:attrNameLst>
                                          <p:attrName>style.visibility</p:attrName>
                                        </p:attrNameLst>
                                      </p:cBhvr>
                                      <p:to>
                                        <p:strVal val="visible"/>
                                      </p:to>
                                    </p:set>
                                    <p:animEffect transition="in" filter="blinds(horizontal)">
                                      <p:cBhvr>
                                        <p:cTn id="97" dur="500"/>
                                        <p:tgtEl>
                                          <p:spTgt spid="20"/>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21"/>
                                        </p:tgtEl>
                                        <p:attrNameLst>
                                          <p:attrName>style.visibility</p:attrName>
                                        </p:attrNameLst>
                                      </p:cBhvr>
                                      <p:to>
                                        <p:strVal val="visible"/>
                                      </p:to>
                                    </p:set>
                                    <p:animEffect transition="in" filter="blinds(horizontal)">
                                      <p:cBhvr>
                                        <p:cTn id="102" dur="500"/>
                                        <p:tgtEl>
                                          <p:spTgt spid="21"/>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3">
                                            <p:txEl>
                                              <p:pRg st="2" end="2"/>
                                            </p:txEl>
                                          </p:spTgt>
                                        </p:tgtEl>
                                        <p:attrNameLst>
                                          <p:attrName>style.visibility</p:attrName>
                                        </p:attrNameLst>
                                      </p:cBhvr>
                                      <p:to>
                                        <p:strVal val="visible"/>
                                      </p:to>
                                    </p:set>
                                    <p:animEffect transition="in" filter="blinds(horizontal)">
                                      <p:cBhvr>
                                        <p:cTn id="107" dur="500"/>
                                        <p:tgtEl>
                                          <p:spTgt spid="3">
                                            <p:txEl>
                                              <p:pRg st="2" end="2"/>
                                            </p:txEl>
                                          </p:spTgt>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22"/>
                                        </p:tgtEl>
                                        <p:attrNameLst>
                                          <p:attrName>style.visibility</p:attrName>
                                        </p:attrNameLst>
                                      </p:cBhvr>
                                      <p:to>
                                        <p:strVal val="visible"/>
                                      </p:to>
                                    </p:set>
                                    <p:animEffect transition="in" filter="blinds(horizontal)">
                                      <p:cBhvr>
                                        <p:cTn id="112" dur="500"/>
                                        <p:tgtEl>
                                          <p:spTgt spid="22"/>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23"/>
                                        </p:tgtEl>
                                        <p:attrNameLst>
                                          <p:attrName>style.visibility</p:attrName>
                                        </p:attrNameLst>
                                      </p:cBhvr>
                                      <p:to>
                                        <p:strVal val="visible"/>
                                      </p:to>
                                    </p:set>
                                    <p:animEffect transition="in" filter="blinds(horizontal)">
                                      <p:cBhvr>
                                        <p:cTn id="117" dur="500"/>
                                        <p:tgtEl>
                                          <p:spTgt spid="23"/>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24"/>
                                        </p:tgtEl>
                                        <p:attrNameLst>
                                          <p:attrName>style.visibility</p:attrName>
                                        </p:attrNameLst>
                                      </p:cBhvr>
                                      <p:to>
                                        <p:strVal val="visible"/>
                                      </p:to>
                                    </p:set>
                                    <p:animEffect transition="in" filter="blinds(horizontal)">
                                      <p:cBhvr>
                                        <p:cTn id="122" dur="500"/>
                                        <p:tgtEl>
                                          <p:spTgt spid="24"/>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25"/>
                                        </p:tgtEl>
                                        <p:attrNameLst>
                                          <p:attrName>style.visibility</p:attrName>
                                        </p:attrNameLst>
                                      </p:cBhvr>
                                      <p:to>
                                        <p:strVal val="visible"/>
                                      </p:to>
                                    </p:set>
                                    <p:animEffect transition="in" filter="blinds(horizontal)">
                                      <p:cBhvr>
                                        <p:cTn id="127" dur="500"/>
                                        <p:tgtEl>
                                          <p:spTgt spid="25"/>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26"/>
                                        </p:tgtEl>
                                        <p:attrNameLst>
                                          <p:attrName>style.visibility</p:attrName>
                                        </p:attrNameLst>
                                      </p:cBhvr>
                                      <p:to>
                                        <p:strVal val="visible"/>
                                      </p:to>
                                    </p:set>
                                    <p:animEffect transition="in" filter="blinds(horizontal)">
                                      <p:cBhvr>
                                        <p:cTn id="132" dur="500"/>
                                        <p:tgtEl>
                                          <p:spTgt spid="26"/>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27"/>
                                        </p:tgtEl>
                                        <p:attrNameLst>
                                          <p:attrName>style.visibility</p:attrName>
                                        </p:attrNameLst>
                                      </p:cBhvr>
                                      <p:to>
                                        <p:strVal val="visible"/>
                                      </p:to>
                                    </p:set>
                                    <p:animEffect transition="in" filter="blinds(horizontal)">
                                      <p:cBhvr>
                                        <p:cTn id="137" dur="500"/>
                                        <p:tgtEl>
                                          <p:spTgt spid="27"/>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3" presetClass="entr" presetSubtype="10" fill="hold" grpId="0" nodeType="clickEffect">
                                  <p:stCondLst>
                                    <p:cond delay="0"/>
                                  </p:stCondLst>
                                  <p:childTnLst>
                                    <p:set>
                                      <p:cBhvr>
                                        <p:cTn id="141" dur="1" fill="hold">
                                          <p:stCondLst>
                                            <p:cond delay="0"/>
                                          </p:stCondLst>
                                        </p:cTn>
                                        <p:tgtEl>
                                          <p:spTgt spid="28"/>
                                        </p:tgtEl>
                                        <p:attrNameLst>
                                          <p:attrName>style.visibility</p:attrName>
                                        </p:attrNameLst>
                                      </p:cBhvr>
                                      <p:to>
                                        <p:strVal val="visible"/>
                                      </p:to>
                                    </p:set>
                                    <p:animEffect transition="in" filter="blinds(horizontal)">
                                      <p:cBhvr>
                                        <p:cTn id="142" dur="500"/>
                                        <p:tgtEl>
                                          <p:spTgt spid="28"/>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3" presetClass="entr" presetSubtype="10" fill="hold" grpId="0" nodeType="clickEffect">
                                  <p:stCondLst>
                                    <p:cond delay="0"/>
                                  </p:stCondLst>
                                  <p:childTnLst>
                                    <p:set>
                                      <p:cBhvr>
                                        <p:cTn id="146" dur="1" fill="hold">
                                          <p:stCondLst>
                                            <p:cond delay="0"/>
                                          </p:stCondLst>
                                        </p:cTn>
                                        <p:tgtEl>
                                          <p:spTgt spid="29"/>
                                        </p:tgtEl>
                                        <p:attrNameLst>
                                          <p:attrName>style.visibility</p:attrName>
                                        </p:attrNameLst>
                                      </p:cBhvr>
                                      <p:to>
                                        <p:strVal val="visible"/>
                                      </p:to>
                                    </p:set>
                                    <p:animEffect transition="in" filter="blinds(horizontal)">
                                      <p:cBhvr>
                                        <p:cTn id="14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E2A646A9-C4C3-4ACF-B16E-3F8DDF1CA8F6}"/>
              </a:ext>
            </a:extLst>
          </p:cNvPr>
          <p:cNvSpPr>
            <a:spLocks noGrp="1"/>
          </p:cNvSpPr>
          <p:nvPr>
            <p:ph type="title"/>
          </p:nvPr>
        </p:nvSpPr>
        <p:spPr/>
        <p:txBody>
          <a:bodyPr/>
          <a:lstStyle/>
          <a:p>
            <a:r>
              <a:rPr lang="en-US" altLang="zh-CN" dirty="0"/>
              <a:t>6.1.1   </a:t>
            </a:r>
            <a:r>
              <a:rPr lang="zh-CN" altLang="en-US" dirty="0"/>
              <a:t>树定义</a:t>
            </a:r>
          </a:p>
        </p:txBody>
      </p:sp>
      <p:sp>
        <p:nvSpPr>
          <p:cNvPr id="7171" name="内容占位符 2">
            <a:extLst>
              <a:ext uri="{FF2B5EF4-FFF2-40B4-BE49-F238E27FC236}">
                <a16:creationId xmlns:a16="http://schemas.microsoft.com/office/drawing/2014/main" id="{E5337741-3F72-4874-B235-B81C447C83DC}"/>
              </a:ext>
            </a:extLst>
          </p:cNvPr>
          <p:cNvSpPr>
            <a:spLocks noGrp="1"/>
          </p:cNvSpPr>
          <p:nvPr>
            <p:ph idx="1"/>
          </p:nvPr>
        </p:nvSpPr>
        <p:spPr>
          <a:xfrm>
            <a:off x="357188" y="1989138"/>
            <a:ext cx="8786812" cy="4114800"/>
          </a:xfrm>
        </p:spPr>
        <p:txBody>
          <a:bodyPr/>
          <a:lstStyle/>
          <a:p>
            <a:pPr marL="0" indent="0">
              <a:buFont typeface="Wingdings" panose="05000000000000000000" pitchFamily="2" charset="2"/>
              <a:buNone/>
            </a:pPr>
            <a:r>
              <a:rPr lang="zh-CN" altLang="en-US" dirty="0"/>
              <a:t>例：空树，一个结点的树，以及多个结点的树。</a:t>
            </a:r>
            <a:endParaRPr lang="en-US" altLang="zh-CN" dirty="0"/>
          </a:p>
        </p:txBody>
      </p:sp>
      <p:pic>
        <p:nvPicPr>
          <p:cNvPr id="66562" name="Picture 2">
            <a:extLst>
              <a:ext uri="{FF2B5EF4-FFF2-40B4-BE49-F238E27FC236}">
                <a16:creationId xmlns:a16="http://schemas.microsoft.com/office/drawing/2014/main" id="{2C9A796E-0973-4803-8CF2-665029B71D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876604"/>
            <a:ext cx="8321817" cy="2362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8">
            <a:extLst>
              <a:ext uri="{FF2B5EF4-FFF2-40B4-BE49-F238E27FC236}">
                <a16:creationId xmlns:a16="http://schemas.microsoft.com/office/drawing/2014/main" id="{1DA5DD3A-E2C8-46FE-B7FB-B7923FA49E74}"/>
              </a:ext>
            </a:extLst>
          </p:cNvPr>
          <p:cNvGrpSpPr>
            <a:grpSpLocks/>
          </p:cNvGrpSpPr>
          <p:nvPr/>
        </p:nvGrpSpPr>
        <p:grpSpPr bwMode="auto">
          <a:xfrm>
            <a:off x="1403648" y="2466147"/>
            <a:ext cx="2847975" cy="1123950"/>
            <a:chOff x="1428728" y="2928934"/>
            <a:chExt cx="2847986" cy="1123952"/>
          </a:xfrm>
        </p:grpSpPr>
        <p:pic>
          <p:nvPicPr>
            <p:cNvPr id="7174" name="Picture 3">
              <a:extLst>
                <a:ext uri="{FF2B5EF4-FFF2-40B4-BE49-F238E27FC236}">
                  <a16:creationId xmlns:a16="http://schemas.microsoft.com/office/drawing/2014/main" id="{5B6C2F04-5303-43B4-A362-03796B5F8F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64" y="2928934"/>
              <a:ext cx="127635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4">
              <a:extLst>
                <a:ext uri="{FF2B5EF4-FFF2-40B4-BE49-F238E27FC236}">
                  <a16:creationId xmlns:a16="http://schemas.microsoft.com/office/drawing/2014/main" id="{7D898D87-E21D-45DB-A9B4-25B5223E42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28" y="3214686"/>
              <a:ext cx="8572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文本框 2">
            <a:extLst>
              <a:ext uri="{FF2B5EF4-FFF2-40B4-BE49-F238E27FC236}">
                <a16:creationId xmlns:a16="http://schemas.microsoft.com/office/drawing/2014/main" id="{DEFD33AA-7E87-4A1D-BA68-8F4632834F59}"/>
              </a:ext>
            </a:extLst>
          </p:cNvPr>
          <p:cNvSpPr txBox="1"/>
          <p:nvPr/>
        </p:nvSpPr>
        <p:spPr>
          <a:xfrm>
            <a:off x="5302338" y="3480482"/>
            <a:ext cx="800219" cy="461665"/>
          </a:xfrm>
          <a:prstGeom prst="rect">
            <a:avLst/>
          </a:prstGeom>
          <a:noFill/>
        </p:spPr>
        <p:txBody>
          <a:bodyPr wrap="none" rtlCol="0">
            <a:spAutoFit/>
          </a:bodyPr>
          <a:lstStyle/>
          <a:p>
            <a:r>
              <a:rPr lang="zh-CN" altLang="en-US" dirty="0"/>
              <a:t>树根</a:t>
            </a:r>
          </a:p>
        </p:txBody>
      </p:sp>
      <p:sp>
        <p:nvSpPr>
          <p:cNvPr id="4" name="矩形: 圆角 3">
            <a:extLst>
              <a:ext uri="{FF2B5EF4-FFF2-40B4-BE49-F238E27FC236}">
                <a16:creationId xmlns:a16="http://schemas.microsoft.com/office/drawing/2014/main" id="{E9D9C249-E657-4317-852B-C3484876D2E2}"/>
              </a:ext>
            </a:extLst>
          </p:cNvPr>
          <p:cNvSpPr/>
          <p:nvPr/>
        </p:nvSpPr>
        <p:spPr>
          <a:xfrm>
            <a:off x="3413460" y="4515708"/>
            <a:ext cx="1113524" cy="1270124"/>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a:extLst>
              <a:ext uri="{FF2B5EF4-FFF2-40B4-BE49-F238E27FC236}">
                <a16:creationId xmlns:a16="http://schemas.microsoft.com/office/drawing/2014/main" id="{6894686D-7A57-4229-BF5B-11B0D755A446}"/>
              </a:ext>
            </a:extLst>
          </p:cNvPr>
          <p:cNvSpPr/>
          <p:nvPr/>
        </p:nvSpPr>
        <p:spPr>
          <a:xfrm>
            <a:off x="4617018" y="4515708"/>
            <a:ext cx="829240" cy="1270124"/>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015DAB5D-D004-47AC-82F7-8C4773783174}"/>
              </a:ext>
            </a:extLst>
          </p:cNvPr>
          <p:cNvSpPr/>
          <p:nvPr/>
        </p:nvSpPr>
        <p:spPr>
          <a:xfrm>
            <a:off x="5534095" y="4523706"/>
            <a:ext cx="1486178" cy="1262126"/>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E770FFEA-360F-4F0C-A8CC-B1F81B3D2BB3}"/>
              </a:ext>
            </a:extLst>
          </p:cNvPr>
          <p:cNvSpPr txBox="1"/>
          <p:nvPr/>
        </p:nvSpPr>
        <p:spPr>
          <a:xfrm>
            <a:off x="3113218" y="6149160"/>
            <a:ext cx="4841754" cy="461665"/>
          </a:xfrm>
          <a:prstGeom prst="rect">
            <a:avLst/>
          </a:prstGeom>
          <a:noFill/>
        </p:spPr>
        <p:txBody>
          <a:bodyPr wrap="square" rtlCol="0">
            <a:spAutoFit/>
          </a:bodyPr>
          <a:lstStyle/>
          <a:p>
            <a:r>
              <a:rPr lang="en-US" altLang="zh-CN" dirty="0"/>
              <a:t>3</a:t>
            </a:r>
            <a:r>
              <a:rPr lang="zh-CN" altLang="en-US" dirty="0"/>
              <a:t>个互不相交子集合</a:t>
            </a:r>
            <a:r>
              <a:rPr lang="en-US" altLang="zh-CN" dirty="0"/>
              <a:t>T</a:t>
            </a:r>
            <a:r>
              <a:rPr lang="en-US" altLang="zh-CN" baseline="-25000" dirty="0"/>
              <a:t>0</a:t>
            </a:r>
            <a:r>
              <a:rPr lang="zh-CN" altLang="en-US" dirty="0"/>
              <a:t>，</a:t>
            </a:r>
            <a:r>
              <a:rPr lang="en-US" altLang="zh-CN" dirty="0"/>
              <a:t>T</a:t>
            </a:r>
            <a:r>
              <a:rPr lang="en-US" altLang="zh-CN" baseline="-25000" dirty="0"/>
              <a:t>1  </a:t>
            </a:r>
            <a:r>
              <a:rPr lang="zh-CN" altLang="en-US" dirty="0"/>
              <a:t>，</a:t>
            </a:r>
            <a:r>
              <a:rPr lang="en-US" altLang="zh-CN" dirty="0"/>
              <a:t>T</a:t>
            </a:r>
            <a:r>
              <a:rPr lang="en-US" altLang="zh-CN" baseline="-25000" dirty="0"/>
              <a:t>2</a:t>
            </a:r>
            <a:endParaRPr lang="zh-CN" altLang="en-US" dirty="0"/>
          </a:p>
        </p:txBody>
      </p:sp>
      <p:sp>
        <p:nvSpPr>
          <p:cNvPr id="6" name="文本框 5">
            <a:extLst>
              <a:ext uri="{FF2B5EF4-FFF2-40B4-BE49-F238E27FC236}">
                <a16:creationId xmlns:a16="http://schemas.microsoft.com/office/drawing/2014/main" id="{957AB0D2-21E0-4007-B5F7-752422B09906}"/>
              </a:ext>
            </a:extLst>
          </p:cNvPr>
          <p:cNvSpPr txBox="1"/>
          <p:nvPr/>
        </p:nvSpPr>
        <p:spPr>
          <a:xfrm>
            <a:off x="3014676" y="4381002"/>
            <a:ext cx="474810" cy="461665"/>
          </a:xfrm>
          <a:prstGeom prst="rect">
            <a:avLst/>
          </a:prstGeom>
          <a:noFill/>
        </p:spPr>
        <p:txBody>
          <a:bodyPr wrap="none" rtlCol="0">
            <a:spAutoFit/>
          </a:bodyPr>
          <a:lstStyle/>
          <a:p>
            <a:r>
              <a:rPr lang="en-US" altLang="zh-CN" dirty="0"/>
              <a:t>T</a:t>
            </a:r>
            <a:r>
              <a:rPr lang="en-US" altLang="zh-CN" baseline="-25000" dirty="0"/>
              <a:t>0</a:t>
            </a:r>
            <a:endParaRPr lang="zh-CN" altLang="en-US" dirty="0"/>
          </a:p>
        </p:txBody>
      </p:sp>
      <p:sp>
        <p:nvSpPr>
          <p:cNvPr id="15" name="文本框 14">
            <a:extLst>
              <a:ext uri="{FF2B5EF4-FFF2-40B4-BE49-F238E27FC236}">
                <a16:creationId xmlns:a16="http://schemas.microsoft.com/office/drawing/2014/main" id="{77A0A63F-F25F-4574-ABE8-6B0FCBC7D181}"/>
              </a:ext>
            </a:extLst>
          </p:cNvPr>
          <p:cNvSpPr txBox="1"/>
          <p:nvPr/>
        </p:nvSpPr>
        <p:spPr>
          <a:xfrm>
            <a:off x="4576377" y="4452122"/>
            <a:ext cx="474810" cy="461665"/>
          </a:xfrm>
          <a:prstGeom prst="rect">
            <a:avLst/>
          </a:prstGeom>
          <a:noFill/>
        </p:spPr>
        <p:txBody>
          <a:bodyPr wrap="none" rtlCol="0">
            <a:spAutoFit/>
          </a:bodyPr>
          <a:lstStyle/>
          <a:p>
            <a:r>
              <a:rPr lang="en-US" altLang="zh-CN" dirty="0"/>
              <a:t>T</a:t>
            </a:r>
            <a:r>
              <a:rPr lang="en-US" altLang="zh-CN" baseline="-25000" dirty="0"/>
              <a:t>1</a:t>
            </a:r>
            <a:endParaRPr lang="zh-CN" altLang="en-US" dirty="0"/>
          </a:p>
        </p:txBody>
      </p:sp>
      <p:sp>
        <p:nvSpPr>
          <p:cNvPr id="16" name="文本框 15">
            <a:extLst>
              <a:ext uri="{FF2B5EF4-FFF2-40B4-BE49-F238E27FC236}">
                <a16:creationId xmlns:a16="http://schemas.microsoft.com/office/drawing/2014/main" id="{FAB16826-50D7-46C2-B3B3-A157A3376175}"/>
              </a:ext>
            </a:extLst>
          </p:cNvPr>
          <p:cNvSpPr txBox="1"/>
          <p:nvPr/>
        </p:nvSpPr>
        <p:spPr>
          <a:xfrm>
            <a:off x="5579709" y="4462138"/>
            <a:ext cx="474810" cy="461665"/>
          </a:xfrm>
          <a:prstGeom prst="rect">
            <a:avLst/>
          </a:prstGeom>
          <a:noFill/>
        </p:spPr>
        <p:txBody>
          <a:bodyPr wrap="none" rtlCol="0">
            <a:spAutoFit/>
          </a:bodyPr>
          <a:lstStyle/>
          <a:p>
            <a:r>
              <a:rPr lang="en-US" altLang="zh-CN" dirty="0"/>
              <a:t>T</a:t>
            </a:r>
            <a:r>
              <a:rPr lang="en-US" altLang="zh-CN" baseline="-25000" dirty="0"/>
              <a:t>2</a:t>
            </a:r>
            <a:endParaRPr lang="zh-CN" altLang="en-US" dirty="0"/>
          </a:p>
        </p:txBody>
      </p:sp>
      <p:sp>
        <p:nvSpPr>
          <p:cNvPr id="7" name="椭圆 6">
            <a:extLst>
              <a:ext uri="{FF2B5EF4-FFF2-40B4-BE49-F238E27FC236}">
                <a16:creationId xmlns:a16="http://schemas.microsoft.com/office/drawing/2014/main" id="{3D8FD1E0-99D5-4E18-B37A-D8B825F9B7D6}"/>
              </a:ext>
            </a:extLst>
          </p:cNvPr>
          <p:cNvSpPr/>
          <p:nvPr/>
        </p:nvSpPr>
        <p:spPr>
          <a:xfrm>
            <a:off x="4932040" y="3951250"/>
            <a:ext cx="370298" cy="366166"/>
          </a:xfrm>
          <a:prstGeom prst="ellipse">
            <a:avLst/>
          </a:prstGeom>
          <a:solidFill>
            <a:srgbClr val="FF0000">
              <a:alpha val="32000"/>
            </a:srgbClr>
          </a:solidFill>
          <a:ln>
            <a:solidFill>
              <a:srgbClr val="FF0000">
                <a:alpha val="8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灯片编号占位符 7">
            <a:extLst>
              <a:ext uri="{FF2B5EF4-FFF2-40B4-BE49-F238E27FC236}">
                <a16:creationId xmlns:a16="http://schemas.microsoft.com/office/drawing/2014/main" id="{295B6A51-58BA-4522-92F7-49A2CED3C0C4}"/>
              </a:ext>
            </a:extLst>
          </p:cNvPr>
          <p:cNvSpPr>
            <a:spLocks noGrp="1"/>
          </p:cNvSpPr>
          <p:nvPr>
            <p:ph type="sldNum" sz="quarter" idx="12"/>
          </p:nvPr>
        </p:nvSpPr>
        <p:spPr/>
        <p:txBody>
          <a:bodyPr/>
          <a:lstStyle/>
          <a:p>
            <a:fld id="{43395A8B-0B77-4D91-93A1-E00555122DC8}" type="slidenum">
              <a:rPr lang="zh-CN" altLang="en-US" smtClean="0"/>
              <a:pPr/>
              <a:t>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6562"/>
                                        </p:tgtEl>
                                        <p:attrNameLst>
                                          <p:attrName>style.visibility</p:attrName>
                                        </p:attrNameLst>
                                      </p:cBhvr>
                                      <p:to>
                                        <p:strVal val="visible"/>
                                      </p:to>
                                    </p:set>
                                    <p:animEffect transition="in" filter="blinds(horizontal)">
                                      <p:cBhvr>
                                        <p:cTn id="12" dur="500"/>
                                        <p:tgtEl>
                                          <p:spTgt spid="6656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11" grpId="0" animBg="1"/>
      <p:bldP spid="12" grpId="0" animBg="1"/>
      <p:bldP spid="5" grpId="0"/>
      <p:bldP spid="6" grpId="0"/>
      <p:bldP spid="15" grpId="0"/>
      <p:bldP spid="16" grpId="0"/>
      <p:bldP spid="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9081F200-BF77-4917-8CDB-7BA164FC4C30}"/>
              </a:ext>
            </a:extLst>
          </p:cNvPr>
          <p:cNvSpPr>
            <a:spLocks noGrp="1" noChangeArrowheads="1"/>
          </p:cNvSpPr>
          <p:nvPr>
            <p:ph type="title"/>
          </p:nvPr>
        </p:nvSpPr>
        <p:spPr/>
        <p:txBody>
          <a:bodyPr/>
          <a:lstStyle/>
          <a:p>
            <a:pPr eaLnBrk="1" hangingPunct="1"/>
            <a:r>
              <a:rPr lang="zh-CN" altLang="en-US" sz="4000"/>
              <a:t>二叉树先根遍历的递归算法 </a:t>
            </a:r>
          </a:p>
        </p:txBody>
      </p:sp>
      <p:sp>
        <p:nvSpPr>
          <p:cNvPr id="48132" name="Rectangle 3">
            <a:extLst>
              <a:ext uri="{FF2B5EF4-FFF2-40B4-BE49-F238E27FC236}">
                <a16:creationId xmlns:a16="http://schemas.microsoft.com/office/drawing/2014/main" id="{D16A63D6-CB81-48E3-91A6-E31257C6E16C}"/>
              </a:ext>
            </a:extLst>
          </p:cNvPr>
          <p:cNvSpPr>
            <a:spLocks noGrp="1" noChangeArrowheads="1"/>
          </p:cNvSpPr>
          <p:nvPr>
            <p:ph type="body" idx="1"/>
          </p:nvPr>
        </p:nvSpPr>
        <p:spPr>
          <a:xfrm>
            <a:off x="395288" y="1989138"/>
            <a:ext cx="8564562" cy="4679950"/>
          </a:xfrm>
        </p:spPr>
        <p:txBody>
          <a:bodyPr/>
          <a:lstStyle/>
          <a:p>
            <a:pPr>
              <a:buFontTx/>
              <a:buNone/>
            </a:pPr>
            <a:r>
              <a:rPr lang="en-US" altLang="zh-CN" sz="2400" dirty="0"/>
              <a:t>(1) </a:t>
            </a:r>
            <a:r>
              <a:rPr lang="zh-CN" altLang="en-US" sz="2400" dirty="0"/>
              <a:t>访问根结点；</a:t>
            </a:r>
            <a:endParaRPr lang="zh-CN" altLang="en-US" sz="2400" dirty="0">
              <a:latin typeface="宋体" panose="02010600030101010101" pitchFamily="2" charset="-122"/>
            </a:endParaRPr>
          </a:p>
          <a:p>
            <a:pPr>
              <a:buFontTx/>
              <a:buNone/>
            </a:pPr>
            <a:r>
              <a:rPr lang="en-US" altLang="zh-CN" sz="2400" dirty="0"/>
              <a:t>(2) </a:t>
            </a:r>
            <a:r>
              <a:rPr lang="zh-CN" altLang="en-US" sz="2400" dirty="0"/>
              <a:t>先根遍历左子树；</a:t>
            </a:r>
            <a:endParaRPr lang="zh-CN" altLang="en-US" sz="2400" dirty="0">
              <a:latin typeface="宋体" panose="02010600030101010101" pitchFamily="2" charset="-122"/>
            </a:endParaRPr>
          </a:p>
          <a:p>
            <a:pPr eaLnBrk="1" hangingPunct="1">
              <a:lnSpc>
                <a:spcPct val="90000"/>
              </a:lnSpc>
              <a:buFont typeface="Wingdings" panose="05000000000000000000" pitchFamily="2" charset="2"/>
              <a:buNone/>
            </a:pPr>
            <a:r>
              <a:rPr lang="en-US" altLang="zh-CN" sz="2400" dirty="0"/>
              <a:t>(3)  </a:t>
            </a:r>
            <a:r>
              <a:rPr lang="zh-CN" altLang="en-US" sz="2400" dirty="0"/>
              <a:t>先根遍历右子树。</a:t>
            </a:r>
            <a:endParaRPr lang="en-US" altLang="zh-CN" sz="2400" dirty="0"/>
          </a:p>
          <a:p>
            <a:pPr eaLnBrk="1" hangingPunct="1">
              <a:lnSpc>
                <a:spcPct val="90000"/>
              </a:lnSpc>
              <a:buFont typeface="Wingdings" panose="05000000000000000000" pitchFamily="2" charset="2"/>
              <a:buNone/>
            </a:pPr>
            <a:r>
              <a:rPr lang="zh-CN" altLang="en-US" sz="2400" dirty="0"/>
              <a:t> </a:t>
            </a:r>
            <a:r>
              <a:rPr lang="en-US" altLang="zh-CN" sz="2400" dirty="0"/>
              <a:t>private void </a:t>
            </a:r>
            <a:r>
              <a:rPr lang="en-US" altLang="zh-CN" sz="2400" dirty="0" err="1">
                <a:solidFill>
                  <a:srgbClr val="FF0000"/>
                </a:solidFill>
              </a:rPr>
              <a:t>preOrder</a:t>
            </a:r>
            <a:r>
              <a:rPr lang="en-US" altLang="zh-CN" sz="2400" dirty="0"/>
              <a:t>(</a:t>
            </a:r>
            <a:r>
              <a:rPr lang="en-US" altLang="zh-CN" sz="2400" dirty="0" err="1"/>
              <a:t>BinaryNode</a:t>
            </a:r>
            <a:r>
              <a:rPr lang="en-US" altLang="zh-CN" sz="2400" dirty="0"/>
              <a:t>&lt;T&gt; p) {</a:t>
            </a:r>
          </a:p>
          <a:p>
            <a:pPr eaLnBrk="1" hangingPunct="1">
              <a:lnSpc>
                <a:spcPct val="90000"/>
              </a:lnSpc>
              <a:buFont typeface="Wingdings" panose="05000000000000000000" pitchFamily="2" charset="2"/>
              <a:buNone/>
            </a:pPr>
            <a:r>
              <a:rPr lang="en-US" altLang="zh-CN" sz="2400" dirty="0"/>
              <a:t>        	</a:t>
            </a:r>
            <a:r>
              <a:rPr lang="zh-CN" altLang="en-US" sz="2400" dirty="0">
                <a:solidFill>
                  <a:srgbClr val="00B050"/>
                </a:solidFill>
              </a:rPr>
              <a:t>                                     </a:t>
            </a:r>
            <a:r>
              <a:rPr lang="en-US" altLang="zh-CN" sz="2400" dirty="0">
                <a:solidFill>
                  <a:srgbClr val="007254"/>
                </a:solidFill>
              </a:rPr>
              <a:t>//</a:t>
            </a:r>
            <a:r>
              <a:rPr lang="zh-CN" altLang="en-US" sz="2400" dirty="0">
                <a:solidFill>
                  <a:srgbClr val="007254"/>
                </a:solidFill>
              </a:rPr>
              <a:t>先根次序遍历以</a:t>
            </a:r>
            <a:r>
              <a:rPr lang="en-US" altLang="zh-CN" sz="2400" dirty="0">
                <a:solidFill>
                  <a:srgbClr val="007254"/>
                </a:solidFill>
              </a:rPr>
              <a:t>p</a:t>
            </a:r>
            <a:r>
              <a:rPr lang="zh-CN" altLang="en-US" sz="2400" dirty="0">
                <a:solidFill>
                  <a:srgbClr val="007254"/>
                </a:solidFill>
              </a:rPr>
              <a:t>结点为根的子树</a:t>
            </a:r>
          </a:p>
          <a:p>
            <a:pPr eaLnBrk="1" hangingPunct="1">
              <a:lnSpc>
                <a:spcPct val="90000"/>
              </a:lnSpc>
              <a:buFont typeface="Wingdings" panose="05000000000000000000" pitchFamily="2" charset="2"/>
              <a:buNone/>
            </a:pPr>
            <a:r>
              <a:rPr lang="zh-CN" altLang="en-US" sz="2400" dirty="0"/>
              <a:t>        </a:t>
            </a:r>
            <a:r>
              <a:rPr lang="en-US" altLang="zh-CN" sz="2400" dirty="0"/>
              <a:t>if (p!=null) {                            	    	</a:t>
            </a:r>
            <a:r>
              <a:rPr lang="en-US" altLang="zh-CN" sz="2400" dirty="0">
                <a:solidFill>
                  <a:srgbClr val="00B050"/>
                </a:solidFill>
              </a:rPr>
              <a:t>  </a:t>
            </a:r>
            <a:r>
              <a:rPr lang="en-US" altLang="zh-CN" sz="2400" dirty="0">
                <a:solidFill>
                  <a:srgbClr val="007254"/>
                </a:solidFill>
              </a:rPr>
              <a:t>//</a:t>
            </a:r>
            <a:r>
              <a:rPr lang="zh-CN" altLang="en-US" sz="2400" dirty="0">
                <a:solidFill>
                  <a:srgbClr val="007254"/>
                </a:solidFill>
              </a:rPr>
              <a:t>若二叉树不空</a:t>
            </a:r>
          </a:p>
          <a:p>
            <a:pPr eaLnBrk="1" hangingPunct="1">
              <a:lnSpc>
                <a:spcPct val="90000"/>
              </a:lnSpc>
              <a:buFont typeface="Wingdings" panose="05000000000000000000" pitchFamily="2" charset="2"/>
              <a:buNone/>
            </a:pPr>
            <a:r>
              <a:rPr lang="zh-CN" altLang="en-US" sz="2400" dirty="0"/>
              <a:t>            </a:t>
            </a:r>
            <a:r>
              <a:rPr lang="en-US" altLang="zh-CN" sz="2400" dirty="0" err="1"/>
              <a:t>System.out.print</a:t>
            </a:r>
            <a:r>
              <a:rPr lang="en-US" altLang="zh-CN" sz="2400" dirty="0"/>
              <a:t>(</a:t>
            </a:r>
            <a:r>
              <a:rPr lang="en-US" altLang="zh-CN" sz="2400" dirty="0" err="1"/>
              <a:t>p.data</a:t>
            </a:r>
            <a:r>
              <a:rPr lang="en-US" altLang="zh-CN" sz="2400" dirty="0"/>
              <a:t>+" ");       </a:t>
            </a:r>
            <a:r>
              <a:rPr lang="en-US" altLang="zh-CN" sz="2400" dirty="0">
                <a:solidFill>
                  <a:srgbClr val="00B050"/>
                </a:solidFill>
              </a:rPr>
              <a:t>   </a:t>
            </a:r>
            <a:r>
              <a:rPr lang="en-US" altLang="zh-CN" sz="2400" dirty="0"/>
              <a:t> </a:t>
            </a:r>
            <a:r>
              <a:rPr lang="en-US" altLang="zh-CN" sz="2400" dirty="0">
                <a:solidFill>
                  <a:srgbClr val="007254"/>
                </a:solidFill>
              </a:rPr>
              <a:t>//</a:t>
            </a:r>
            <a:r>
              <a:rPr lang="zh-CN" altLang="en-US" sz="2400" dirty="0">
                <a:solidFill>
                  <a:srgbClr val="007254"/>
                </a:solidFill>
              </a:rPr>
              <a:t>访问当前结点</a:t>
            </a:r>
          </a:p>
          <a:p>
            <a:pPr eaLnBrk="1" hangingPunct="1">
              <a:lnSpc>
                <a:spcPct val="90000"/>
              </a:lnSpc>
              <a:buFont typeface="Wingdings" panose="05000000000000000000" pitchFamily="2" charset="2"/>
              <a:buNone/>
            </a:pPr>
            <a:r>
              <a:rPr lang="zh-CN" altLang="en-US" sz="2400" dirty="0"/>
              <a:t>            </a:t>
            </a:r>
            <a:r>
              <a:rPr lang="en-US" altLang="zh-CN" sz="2400" dirty="0" err="1">
                <a:solidFill>
                  <a:srgbClr val="FF0000"/>
                </a:solidFill>
              </a:rPr>
              <a:t>preOrder</a:t>
            </a:r>
            <a:r>
              <a:rPr lang="en-US" altLang="zh-CN" sz="2400" dirty="0"/>
              <a:t>(</a:t>
            </a:r>
            <a:r>
              <a:rPr lang="en-US" altLang="zh-CN" sz="2400" dirty="0" err="1">
                <a:solidFill>
                  <a:srgbClr val="003399"/>
                </a:solidFill>
              </a:rPr>
              <a:t>p.left</a:t>
            </a:r>
            <a:r>
              <a:rPr lang="en-US" altLang="zh-CN" sz="2400" dirty="0"/>
              <a:t>);      </a:t>
            </a:r>
            <a:r>
              <a:rPr lang="en-US" altLang="zh-CN" sz="2400" dirty="0">
                <a:solidFill>
                  <a:srgbClr val="007254"/>
                </a:solidFill>
              </a:rPr>
              <a:t>//</a:t>
            </a:r>
            <a:r>
              <a:rPr lang="zh-CN" altLang="en-US" sz="2400" dirty="0">
                <a:solidFill>
                  <a:srgbClr val="007254"/>
                </a:solidFill>
              </a:rPr>
              <a:t>按先根次序遍历当前结点的左子树</a:t>
            </a:r>
          </a:p>
          <a:p>
            <a:pPr eaLnBrk="1" hangingPunct="1">
              <a:lnSpc>
                <a:spcPct val="90000"/>
              </a:lnSpc>
              <a:buFont typeface="Wingdings" panose="05000000000000000000" pitchFamily="2" charset="2"/>
              <a:buNone/>
            </a:pPr>
            <a:r>
              <a:rPr lang="zh-CN" altLang="en-US" sz="2400" dirty="0"/>
              <a:t>            </a:t>
            </a:r>
            <a:r>
              <a:rPr lang="en-US" altLang="zh-CN" sz="2400" dirty="0" err="1">
                <a:solidFill>
                  <a:srgbClr val="FF0000"/>
                </a:solidFill>
              </a:rPr>
              <a:t>preOrder</a:t>
            </a:r>
            <a:r>
              <a:rPr lang="en-US" altLang="zh-CN" sz="2400" dirty="0"/>
              <a:t>(</a:t>
            </a:r>
            <a:r>
              <a:rPr lang="en-US" altLang="zh-CN" sz="2400" dirty="0" err="1">
                <a:solidFill>
                  <a:srgbClr val="003399"/>
                </a:solidFill>
              </a:rPr>
              <a:t>p.right</a:t>
            </a:r>
            <a:r>
              <a:rPr lang="en-US" altLang="zh-CN" sz="2400" dirty="0"/>
              <a:t>);   </a:t>
            </a:r>
            <a:r>
              <a:rPr lang="en-US" altLang="zh-CN" sz="2400" dirty="0">
                <a:solidFill>
                  <a:srgbClr val="007254"/>
                </a:solidFill>
              </a:rPr>
              <a:t>//</a:t>
            </a:r>
            <a:r>
              <a:rPr lang="zh-CN" altLang="en-US" sz="2400" dirty="0">
                <a:solidFill>
                  <a:srgbClr val="007254"/>
                </a:solidFill>
              </a:rPr>
              <a:t>按先根次序遍历当前结点的右子树</a:t>
            </a:r>
          </a:p>
          <a:p>
            <a:pPr eaLnBrk="1" hangingPunct="1">
              <a:lnSpc>
                <a:spcPct val="90000"/>
              </a:lnSpc>
              <a:buFont typeface="Wingdings" panose="05000000000000000000" pitchFamily="2" charset="2"/>
              <a:buNone/>
            </a:pPr>
            <a:r>
              <a:rPr lang="zh-CN" altLang="en-US" sz="2400" dirty="0"/>
              <a:t>        </a:t>
            </a:r>
            <a:r>
              <a:rPr lang="en-US" altLang="zh-CN" sz="2400" dirty="0"/>
              <a:t>}</a:t>
            </a:r>
          </a:p>
          <a:p>
            <a:pPr eaLnBrk="1" hangingPunct="1">
              <a:lnSpc>
                <a:spcPct val="90000"/>
              </a:lnSpc>
              <a:buFont typeface="Wingdings" panose="05000000000000000000" pitchFamily="2" charset="2"/>
              <a:buNone/>
            </a:pPr>
            <a:r>
              <a:rPr lang="en-US" altLang="zh-CN" sz="2400" dirty="0"/>
              <a:t>    }</a:t>
            </a:r>
          </a:p>
        </p:txBody>
      </p:sp>
      <p:sp>
        <p:nvSpPr>
          <p:cNvPr id="2" name="灯片编号占位符 1">
            <a:extLst>
              <a:ext uri="{FF2B5EF4-FFF2-40B4-BE49-F238E27FC236}">
                <a16:creationId xmlns:a16="http://schemas.microsoft.com/office/drawing/2014/main" id="{1FF12F69-CBD1-46C8-8493-DCBD8BB7F107}"/>
              </a:ext>
            </a:extLst>
          </p:cNvPr>
          <p:cNvSpPr>
            <a:spLocks noGrp="1"/>
          </p:cNvSpPr>
          <p:nvPr>
            <p:ph type="sldNum" sz="quarter" idx="12"/>
          </p:nvPr>
        </p:nvSpPr>
        <p:spPr/>
        <p:txBody>
          <a:bodyPr/>
          <a:lstStyle/>
          <a:p>
            <a:fld id="{43395A8B-0B77-4D91-93A1-E00555122DC8}" type="slidenum">
              <a:rPr lang="zh-CN" altLang="en-US" smtClean="0"/>
              <a:pPr/>
              <a:t>50</a:t>
            </a:fld>
            <a:endParaRPr lang="en-US" altLang="zh-CN"/>
          </a:p>
        </p:txBody>
      </p:sp>
      <p:pic>
        <p:nvPicPr>
          <p:cNvPr id="5" name="Picture 4" descr="6D12">
            <a:extLst>
              <a:ext uri="{FF2B5EF4-FFF2-40B4-BE49-F238E27FC236}">
                <a16:creationId xmlns:a16="http://schemas.microsoft.com/office/drawing/2014/main" id="{8B6567A2-A7E0-4289-9EA2-1B575A7BCA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192840"/>
            <a:ext cx="6480175" cy="288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132">
                                            <p:txEl>
                                              <p:pRg st="0" end="0"/>
                                            </p:txEl>
                                          </p:spTgt>
                                        </p:tgtEl>
                                        <p:attrNameLst>
                                          <p:attrName>style.visibility</p:attrName>
                                        </p:attrNameLst>
                                      </p:cBhvr>
                                      <p:to>
                                        <p:strVal val="visible"/>
                                      </p:to>
                                    </p:set>
                                    <p:animEffect transition="in" filter="blinds(horizontal)">
                                      <p:cBhvr>
                                        <p:cTn id="7" dur="500"/>
                                        <p:tgtEl>
                                          <p:spTgt spid="4813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132">
                                            <p:txEl>
                                              <p:pRg st="1" end="1"/>
                                            </p:txEl>
                                          </p:spTgt>
                                        </p:tgtEl>
                                        <p:attrNameLst>
                                          <p:attrName>style.visibility</p:attrName>
                                        </p:attrNameLst>
                                      </p:cBhvr>
                                      <p:to>
                                        <p:strVal val="visible"/>
                                      </p:to>
                                    </p:set>
                                    <p:animEffect transition="in" filter="blinds(horizontal)">
                                      <p:cBhvr>
                                        <p:cTn id="12" dur="500"/>
                                        <p:tgtEl>
                                          <p:spTgt spid="4813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8132">
                                            <p:txEl>
                                              <p:pRg st="2" end="2"/>
                                            </p:txEl>
                                          </p:spTgt>
                                        </p:tgtEl>
                                        <p:attrNameLst>
                                          <p:attrName>style.visibility</p:attrName>
                                        </p:attrNameLst>
                                      </p:cBhvr>
                                      <p:to>
                                        <p:strVal val="visible"/>
                                      </p:to>
                                    </p:set>
                                    <p:animEffect transition="in" filter="blinds(horizontal)">
                                      <p:cBhvr>
                                        <p:cTn id="17" dur="500"/>
                                        <p:tgtEl>
                                          <p:spTgt spid="4813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8132">
                                            <p:txEl>
                                              <p:pRg st="3" end="3"/>
                                            </p:txEl>
                                          </p:spTgt>
                                        </p:tgtEl>
                                        <p:attrNameLst>
                                          <p:attrName>style.visibility</p:attrName>
                                        </p:attrNameLst>
                                      </p:cBhvr>
                                      <p:to>
                                        <p:strVal val="visible"/>
                                      </p:to>
                                    </p:set>
                                    <p:animEffect transition="in" filter="blinds(horizontal)">
                                      <p:cBhvr>
                                        <p:cTn id="22" dur="500"/>
                                        <p:tgtEl>
                                          <p:spTgt spid="4813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8132">
                                            <p:txEl>
                                              <p:pRg st="4" end="4"/>
                                            </p:txEl>
                                          </p:spTgt>
                                        </p:tgtEl>
                                        <p:attrNameLst>
                                          <p:attrName>style.visibility</p:attrName>
                                        </p:attrNameLst>
                                      </p:cBhvr>
                                      <p:to>
                                        <p:strVal val="visible"/>
                                      </p:to>
                                    </p:set>
                                    <p:animEffect transition="in" filter="blinds(horizontal)">
                                      <p:cBhvr>
                                        <p:cTn id="27" dur="500"/>
                                        <p:tgtEl>
                                          <p:spTgt spid="4813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8132">
                                            <p:txEl>
                                              <p:pRg st="5" end="5"/>
                                            </p:txEl>
                                          </p:spTgt>
                                        </p:tgtEl>
                                        <p:attrNameLst>
                                          <p:attrName>style.visibility</p:attrName>
                                        </p:attrNameLst>
                                      </p:cBhvr>
                                      <p:to>
                                        <p:strVal val="visible"/>
                                      </p:to>
                                    </p:set>
                                    <p:animEffect transition="in" filter="blinds(horizontal)">
                                      <p:cBhvr>
                                        <p:cTn id="32" dur="500"/>
                                        <p:tgtEl>
                                          <p:spTgt spid="4813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8132">
                                            <p:txEl>
                                              <p:pRg st="6" end="6"/>
                                            </p:txEl>
                                          </p:spTgt>
                                        </p:tgtEl>
                                        <p:attrNameLst>
                                          <p:attrName>style.visibility</p:attrName>
                                        </p:attrNameLst>
                                      </p:cBhvr>
                                      <p:to>
                                        <p:strVal val="visible"/>
                                      </p:to>
                                    </p:set>
                                    <p:animEffect transition="in" filter="blinds(horizontal)">
                                      <p:cBhvr>
                                        <p:cTn id="37" dur="500"/>
                                        <p:tgtEl>
                                          <p:spTgt spid="48132">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8132">
                                            <p:txEl>
                                              <p:pRg st="7" end="7"/>
                                            </p:txEl>
                                          </p:spTgt>
                                        </p:tgtEl>
                                        <p:attrNameLst>
                                          <p:attrName>style.visibility</p:attrName>
                                        </p:attrNameLst>
                                      </p:cBhvr>
                                      <p:to>
                                        <p:strVal val="visible"/>
                                      </p:to>
                                    </p:set>
                                    <p:animEffect transition="in" filter="blinds(horizontal)">
                                      <p:cBhvr>
                                        <p:cTn id="42" dur="500"/>
                                        <p:tgtEl>
                                          <p:spTgt spid="48132">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8132">
                                            <p:txEl>
                                              <p:pRg st="8" end="8"/>
                                            </p:txEl>
                                          </p:spTgt>
                                        </p:tgtEl>
                                        <p:attrNameLst>
                                          <p:attrName>style.visibility</p:attrName>
                                        </p:attrNameLst>
                                      </p:cBhvr>
                                      <p:to>
                                        <p:strVal val="visible"/>
                                      </p:to>
                                    </p:set>
                                    <p:animEffect transition="in" filter="blinds(horizontal)">
                                      <p:cBhvr>
                                        <p:cTn id="47" dur="500"/>
                                        <p:tgtEl>
                                          <p:spTgt spid="48132">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8132">
                                            <p:txEl>
                                              <p:pRg st="9" end="9"/>
                                            </p:txEl>
                                          </p:spTgt>
                                        </p:tgtEl>
                                        <p:attrNameLst>
                                          <p:attrName>style.visibility</p:attrName>
                                        </p:attrNameLst>
                                      </p:cBhvr>
                                      <p:to>
                                        <p:strVal val="visible"/>
                                      </p:to>
                                    </p:set>
                                    <p:animEffect transition="in" filter="blinds(horizontal)">
                                      <p:cBhvr>
                                        <p:cTn id="52" dur="500"/>
                                        <p:tgtEl>
                                          <p:spTgt spid="48132">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8132">
                                            <p:txEl>
                                              <p:pRg st="10" end="10"/>
                                            </p:txEl>
                                          </p:spTgt>
                                        </p:tgtEl>
                                        <p:attrNameLst>
                                          <p:attrName>style.visibility</p:attrName>
                                        </p:attrNameLst>
                                      </p:cBhvr>
                                      <p:to>
                                        <p:strVal val="visible"/>
                                      </p:to>
                                    </p:set>
                                    <p:animEffect transition="in" filter="blinds(horizontal)">
                                      <p:cBhvr>
                                        <p:cTn id="57" dur="500"/>
                                        <p:tgtEl>
                                          <p:spTgt spid="4813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blinds(horizontal)">
                                      <p:cBhvr>
                                        <p:cTn id="6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a:extLst>
              <a:ext uri="{FF2B5EF4-FFF2-40B4-BE49-F238E27FC236}">
                <a16:creationId xmlns:a16="http://schemas.microsoft.com/office/drawing/2014/main" id="{DBBCA895-45B1-42B6-87C9-4B95FCA721A0}"/>
              </a:ext>
            </a:extLst>
          </p:cNvPr>
          <p:cNvSpPr>
            <a:spLocks noGrp="1"/>
          </p:cNvSpPr>
          <p:nvPr>
            <p:ph type="title"/>
          </p:nvPr>
        </p:nvSpPr>
        <p:spPr/>
        <p:txBody>
          <a:bodyPr/>
          <a:lstStyle/>
          <a:p>
            <a:r>
              <a:rPr lang="zh-CN" altLang="en-US"/>
              <a:t>练习</a:t>
            </a:r>
          </a:p>
        </p:txBody>
      </p:sp>
      <p:sp>
        <p:nvSpPr>
          <p:cNvPr id="51203" name="内容占位符 2">
            <a:extLst>
              <a:ext uri="{FF2B5EF4-FFF2-40B4-BE49-F238E27FC236}">
                <a16:creationId xmlns:a16="http://schemas.microsoft.com/office/drawing/2014/main" id="{9956273A-7708-4F49-82C6-9715C35E6E2A}"/>
              </a:ext>
            </a:extLst>
          </p:cNvPr>
          <p:cNvSpPr>
            <a:spLocks noGrp="1"/>
          </p:cNvSpPr>
          <p:nvPr>
            <p:ph idx="1"/>
          </p:nvPr>
        </p:nvSpPr>
        <p:spPr/>
        <p:txBody>
          <a:bodyPr/>
          <a:lstStyle/>
          <a:p>
            <a:r>
              <a:rPr lang="zh-CN" altLang="en-US"/>
              <a:t>中根的遍历算法如何写？</a:t>
            </a:r>
            <a:endParaRPr lang="en-US" altLang="zh-CN"/>
          </a:p>
          <a:p>
            <a:r>
              <a:rPr lang="zh-CN" altLang="en-US"/>
              <a:t>后根的遍历算法如何写？</a:t>
            </a:r>
            <a:endParaRPr lang="en-US" altLang="zh-CN"/>
          </a:p>
          <a:p>
            <a:r>
              <a:rPr lang="zh-CN" altLang="en-US"/>
              <a:t>写一个程序练习使用各种遍历算法。</a:t>
            </a:r>
          </a:p>
          <a:p>
            <a:endParaRPr lang="zh-CN" altLang="en-US"/>
          </a:p>
        </p:txBody>
      </p:sp>
      <p:sp>
        <p:nvSpPr>
          <p:cNvPr id="2" name="灯片编号占位符 1">
            <a:extLst>
              <a:ext uri="{FF2B5EF4-FFF2-40B4-BE49-F238E27FC236}">
                <a16:creationId xmlns:a16="http://schemas.microsoft.com/office/drawing/2014/main" id="{DC291BC9-C2FD-4C81-BD56-D5D13C42D981}"/>
              </a:ext>
            </a:extLst>
          </p:cNvPr>
          <p:cNvSpPr>
            <a:spLocks noGrp="1"/>
          </p:cNvSpPr>
          <p:nvPr>
            <p:ph type="sldNum" sz="quarter" idx="12"/>
          </p:nvPr>
        </p:nvSpPr>
        <p:spPr/>
        <p:txBody>
          <a:bodyPr/>
          <a:lstStyle/>
          <a:p>
            <a:fld id="{43395A8B-0B77-4D91-93A1-E00555122DC8}" type="slidenum">
              <a:rPr lang="zh-CN" altLang="en-US" smtClean="0"/>
              <a:pPr/>
              <a:t>51</a:t>
            </a:fld>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CF3AC59F-9795-449C-A2B3-D870AE82670E}"/>
              </a:ext>
            </a:extLst>
          </p:cNvPr>
          <p:cNvSpPr>
            <a:spLocks noGrp="1"/>
          </p:cNvSpPr>
          <p:nvPr>
            <p:ph type="title"/>
          </p:nvPr>
        </p:nvSpPr>
        <p:spPr/>
        <p:txBody>
          <a:bodyPr/>
          <a:lstStyle/>
          <a:p>
            <a:r>
              <a:rPr lang="zh-CN" altLang="en-US" dirty="0"/>
              <a:t>中根的遍历算法</a:t>
            </a:r>
          </a:p>
        </p:txBody>
      </p:sp>
      <p:sp>
        <p:nvSpPr>
          <p:cNvPr id="52227" name="内容占位符 2">
            <a:extLst>
              <a:ext uri="{FF2B5EF4-FFF2-40B4-BE49-F238E27FC236}">
                <a16:creationId xmlns:a16="http://schemas.microsoft.com/office/drawing/2014/main" id="{4DA78538-F577-4951-94A1-1098DF4719DE}"/>
              </a:ext>
            </a:extLst>
          </p:cNvPr>
          <p:cNvSpPr>
            <a:spLocks noGrp="1"/>
          </p:cNvSpPr>
          <p:nvPr>
            <p:ph idx="1"/>
          </p:nvPr>
        </p:nvSpPr>
        <p:spPr/>
        <p:txBody>
          <a:bodyPr/>
          <a:lstStyle/>
          <a:p>
            <a:pPr>
              <a:buFont typeface="Wingdings" panose="05000000000000000000" pitchFamily="2" charset="2"/>
              <a:buNone/>
            </a:pPr>
            <a:r>
              <a:rPr lang="en-US" altLang="zh-CN" sz="2400" dirty="0"/>
              <a:t>private void </a:t>
            </a:r>
            <a:r>
              <a:rPr lang="en-US" altLang="zh-CN" sz="2400" dirty="0" err="1">
                <a:solidFill>
                  <a:srgbClr val="FF0000"/>
                </a:solidFill>
              </a:rPr>
              <a:t>inOrder</a:t>
            </a:r>
            <a:r>
              <a:rPr lang="en-US" altLang="zh-CN" sz="2400" dirty="0"/>
              <a:t>(</a:t>
            </a:r>
            <a:r>
              <a:rPr lang="en-US" altLang="zh-CN" sz="2400" dirty="0" err="1"/>
              <a:t>BinaryNode</a:t>
            </a:r>
            <a:r>
              <a:rPr lang="en-US" altLang="zh-CN" sz="2400" dirty="0"/>
              <a:t>&lt;T&gt; p)        </a:t>
            </a:r>
          </a:p>
          <a:p>
            <a:pPr>
              <a:buFont typeface="Wingdings" panose="05000000000000000000" pitchFamily="2" charset="2"/>
              <a:buNone/>
            </a:pPr>
            <a:r>
              <a:rPr lang="en-US" altLang="zh-CN" sz="2400" dirty="0"/>
              <a:t> //</a:t>
            </a:r>
            <a:r>
              <a:rPr lang="zh-CN" altLang="en-US" sz="2400" dirty="0"/>
              <a:t>中根次序遍历以</a:t>
            </a:r>
            <a:r>
              <a:rPr lang="en-US" altLang="zh-CN" sz="2400" dirty="0"/>
              <a:t>p</a:t>
            </a:r>
            <a:r>
              <a:rPr lang="zh-CN" altLang="en-US" sz="2400" dirty="0"/>
              <a:t>结点为根的子二叉树</a:t>
            </a:r>
          </a:p>
          <a:p>
            <a:pPr>
              <a:buFont typeface="Wingdings" panose="05000000000000000000" pitchFamily="2" charset="2"/>
              <a:buNone/>
            </a:pPr>
            <a:r>
              <a:rPr lang="zh-CN" altLang="en-US" sz="2400" dirty="0"/>
              <a:t>    </a:t>
            </a:r>
            <a:r>
              <a:rPr lang="en-US" altLang="zh-CN" sz="2400" dirty="0"/>
              <a:t>{</a:t>
            </a:r>
          </a:p>
          <a:p>
            <a:pPr>
              <a:buFont typeface="Wingdings" panose="05000000000000000000" pitchFamily="2" charset="2"/>
              <a:buNone/>
            </a:pPr>
            <a:r>
              <a:rPr lang="en-US" altLang="zh-CN" sz="2400" dirty="0"/>
              <a:t>        if (p!=null)</a:t>
            </a:r>
          </a:p>
          <a:p>
            <a:pPr>
              <a:buFont typeface="Wingdings" panose="05000000000000000000" pitchFamily="2" charset="2"/>
              <a:buNone/>
            </a:pPr>
            <a:r>
              <a:rPr lang="en-US" altLang="zh-CN" sz="2400" dirty="0"/>
              <a:t>        {</a:t>
            </a:r>
          </a:p>
          <a:p>
            <a:pPr>
              <a:buFont typeface="Wingdings" panose="05000000000000000000" pitchFamily="2" charset="2"/>
              <a:buNone/>
            </a:pPr>
            <a:r>
              <a:rPr lang="en-US" altLang="zh-CN" sz="2400" dirty="0"/>
              <a:t>            </a:t>
            </a:r>
            <a:r>
              <a:rPr lang="en-US" altLang="zh-CN" sz="2400" dirty="0" err="1">
                <a:solidFill>
                  <a:srgbClr val="FF0000"/>
                </a:solidFill>
              </a:rPr>
              <a:t>inOrder</a:t>
            </a:r>
            <a:r>
              <a:rPr lang="en-US" altLang="zh-CN" sz="2400" dirty="0"/>
              <a:t>(</a:t>
            </a:r>
            <a:r>
              <a:rPr lang="en-US" altLang="zh-CN" sz="2400" dirty="0" err="1">
                <a:solidFill>
                  <a:srgbClr val="003399"/>
                </a:solidFill>
              </a:rPr>
              <a:t>p.left</a:t>
            </a:r>
            <a:r>
              <a:rPr lang="en-US" altLang="zh-CN" sz="2400" dirty="0"/>
              <a:t>);                     //</a:t>
            </a:r>
            <a:r>
              <a:rPr lang="zh-CN" altLang="en-US" sz="2400" dirty="0"/>
              <a:t>中根次序遍历左子树</a:t>
            </a:r>
          </a:p>
          <a:p>
            <a:pPr>
              <a:buFont typeface="Wingdings" panose="05000000000000000000" pitchFamily="2" charset="2"/>
              <a:buNone/>
            </a:pPr>
            <a:r>
              <a:rPr lang="zh-CN" altLang="en-US" sz="2400" dirty="0"/>
              <a:t>            </a:t>
            </a:r>
            <a:r>
              <a:rPr lang="en-US" altLang="zh-CN" sz="2400" dirty="0" err="1"/>
              <a:t>System.out.print</a:t>
            </a:r>
            <a:r>
              <a:rPr lang="en-US" altLang="zh-CN" sz="2400" dirty="0"/>
              <a:t>(</a:t>
            </a:r>
            <a:r>
              <a:rPr lang="en-US" altLang="zh-CN" sz="2400" dirty="0" err="1"/>
              <a:t>p.data</a:t>
            </a:r>
            <a:r>
              <a:rPr lang="en-US" altLang="zh-CN" sz="2400" dirty="0"/>
              <a:t>+" ");</a:t>
            </a:r>
          </a:p>
          <a:p>
            <a:pPr>
              <a:buFont typeface="Wingdings" panose="05000000000000000000" pitchFamily="2" charset="2"/>
              <a:buNone/>
            </a:pPr>
            <a:r>
              <a:rPr lang="en-US" altLang="zh-CN" sz="2400" dirty="0"/>
              <a:t>            </a:t>
            </a:r>
            <a:r>
              <a:rPr lang="en-US" altLang="zh-CN" sz="2400" dirty="0" err="1">
                <a:solidFill>
                  <a:srgbClr val="FF0000"/>
                </a:solidFill>
              </a:rPr>
              <a:t>inOrder</a:t>
            </a:r>
            <a:r>
              <a:rPr lang="en-US" altLang="zh-CN" sz="2400" dirty="0"/>
              <a:t>(</a:t>
            </a:r>
            <a:r>
              <a:rPr lang="en-US" altLang="zh-CN" sz="2400" dirty="0" err="1">
                <a:solidFill>
                  <a:srgbClr val="003399"/>
                </a:solidFill>
              </a:rPr>
              <a:t>p.right</a:t>
            </a:r>
            <a:r>
              <a:rPr lang="en-US" altLang="zh-CN" sz="2400" dirty="0"/>
              <a:t>);                 //</a:t>
            </a:r>
            <a:r>
              <a:rPr lang="zh-CN" altLang="en-US" sz="2400" dirty="0"/>
              <a:t>中根次序遍历右子树</a:t>
            </a:r>
          </a:p>
          <a:p>
            <a:pPr>
              <a:buFont typeface="Wingdings" panose="05000000000000000000" pitchFamily="2" charset="2"/>
              <a:buNone/>
            </a:pPr>
            <a:r>
              <a:rPr lang="zh-CN" altLang="en-US" sz="2400" dirty="0"/>
              <a:t>        </a:t>
            </a:r>
            <a:r>
              <a:rPr lang="en-US" altLang="zh-CN" sz="2400" dirty="0"/>
              <a:t>}</a:t>
            </a:r>
          </a:p>
          <a:p>
            <a:pPr>
              <a:buFont typeface="Wingdings" panose="05000000000000000000" pitchFamily="2" charset="2"/>
              <a:buNone/>
            </a:pPr>
            <a:r>
              <a:rPr lang="en-US" altLang="zh-CN" sz="2400" dirty="0"/>
              <a:t>    }</a:t>
            </a:r>
            <a:endParaRPr lang="zh-CN" altLang="en-US" sz="2400" dirty="0"/>
          </a:p>
        </p:txBody>
      </p:sp>
      <p:sp>
        <p:nvSpPr>
          <p:cNvPr id="2" name="灯片编号占位符 1">
            <a:extLst>
              <a:ext uri="{FF2B5EF4-FFF2-40B4-BE49-F238E27FC236}">
                <a16:creationId xmlns:a16="http://schemas.microsoft.com/office/drawing/2014/main" id="{9FD5644C-EB87-453F-8A01-C4C491CCB8FD}"/>
              </a:ext>
            </a:extLst>
          </p:cNvPr>
          <p:cNvSpPr>
            <a:spLocks noGrp="1"/>
          </p:cNvSpPr>
          <p:nvPr>
            <p:ph type="sldNum" sz="quarter" idx="12"/>
          </p:nvPr>
        </p:nvSpPr>
        <p:spPr/>
        <p:txBody>
          <a:bodyPr/>
          <a:lstStyle/>
          <a:p>
            <a:fld id="{43395A8B-0B77-4D91-93A1-E00555122DC8}" type="slidenum">
              <a:rPr lang="zh-CN" altLang="en-US" smtClean="0"/>
              <a:pPr/>
              <a:t>52</a:t>
            </a:fld>
            <a:endParaRPr lang="en-US"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a:extLst>
              <a:ext uri="{FF2B5EF4-FFF2-40B4-BE49-F238E27FC236}">
                <a16:creationId xmlns:a16="http://schemas.microsoft.com/office/drawing/2014/main" id="{38BA2562-14ED-418D-BB3A-918444D71F79}"/>
              </a:ext>
            </a:extLst>
          </p:cNvPr>
          <p:cNvSpPr>
            <a:spLocks noGrp="1"/>
          </p:cNvSpPr>
          <p:nvPr>
            <p:ph type="title"/>
          </p:nvPr>
        </p:nvSpPr>
        <p:spPr/>
        <p:txBody>
          <a:bodyPr/>
          <a:lstStyle/>
          <a:p>
            <a:r>
              <a:rPr lang="zh-CN" altLang="en-US"/>
              <a:t>后根的遍历算法</a:t>
            </a:r>
          </a:p>
        </p:txBody>
      </p:sp>
      <p:sp>
        <p:nvSpPr>
          <p:cNvPr id="53251" name="内容占位符 2">
            <a:extLst>
              <a:ext uri="{FF2B5EF4-FFF2-40B4-BE49-F238E27FC236}">
                <a16:creationId xmlns:a16="http://schemas.microsoft.com/office/drawing/2014/main" id="{7201DA9A-CB2F-4060-ACE7-CB673C5B06A0}"/>
              </a:ext>
            </a:extLst>
          </p:cNvPr>
          <p:cNvSpPr>
            <a:spLocks noGrp="1"/>
          </p:cNvSpPr>
          <p:nvPr>
            <p:ph idx="1"/>
          </p:nvPr>
        </p:nvSpPr>
        <p:spPr>
          <a:xfrm>
            <a:off x="928688" y="1989138"/>
            <a:ext cx="8031162" cy="4114800"/>
          </a:xfrm>
        </p:spPr>
        <p:txBody>
          <a:bodyPr/>
          <a:lstStyle/>
          <a:p>
            <a:pPr>
              <a:buFont typeface="Wingdings" panose="05000000000000000000" pitchFamily="2" charset="2"/>
              <a:buNone/>
            </a:pPr>
            <a:r>
              <a:rPr lang="en-US" altLang="zh-CN" sz="2400" dirty="0"/>
              <a:t>private void </a:t>
            </a:r>
            <a:r>
              <a:rPr lang="en-US" altLang="zh-CN" sz="2400" dirty="0" err="1">
                <a:solidFill>
                  <a:srgbClr val="FF0000"/>
                </a:solidFill>
              </a:rPr>
              <a:t>postOrder</a:t>
            </a:r>
            <a:r>
              <a:rPr lang="en-US" altLang="zh-CN" sz="2400" dirty="0"/>
              <a:t>(</a:t>
            </a:r>
            <a:r>
              <a:rPr lang="en-US" altLang="zh-CN" sz="2400" dirty="0" err="1"/>
              <a:t>BinaryNode</a:t>
            </a:r>
            <a:r>
              <a:rPr lang="en-US" altLang="zh-CN" sz="2400" dirty="0"/>
              <a:t>&lt;T&gt; p)      //</a:t>
            </a:r>
            <a:r>
              <a:rPr lang="zh-CN" altLang="en-US" sz="2400" dirty="0"/>
              <a:t>后根次序遍历以</a:t>
            </a:r>
            <a:r>
              <a:rPr lang="en-US" altLang="zh-CN" sz="2400" dirty="0"/>
              <a:t>p</a:t>
            </a:r>
            <a:r>
              <a:rPr lang="zh-CN" altLang="en-US" sz="2400" dirty="0"/>
              <a:t>结点为根的子二叉树</a:t>
            </a:r>
          </a:p>
          <a:p>
            <a:pPr>
              <a:buFont typeface="Wingdings" panose="05000000000000000000" pitchFamily="2" charset="2"/>
              <a:buNone/>
            </a:pPr>
            <a:r>
              <a:rPr lang="zh-CN" altLang="en-US" sz="2400" dirty="0"/>
              <a:t>    </a:t>
            </a:r>
            <a:r>
              <a:rPr lang="en-US" altLang="zh-CN" sz="2400" dirty="0"/>
              <a:t>{</a:t>
            </a:r>
          </a:p>
          <a:p>
            <a:pPr>
              <a:buFont typeface="Wingdings" panose="05000000000000000000" pitchFamily="2" charset="2"/>
              <a:buNone/>
            </a:pPr>
            <a:r>
              <a:rPr lang="en-US" altLang="zh-CN" sz="2400" dirty="0"/>
              <a:t>        if (p!=null)</a:t>
            </a:r>
          </a:p>
          <a:p>
            <a:pPr>
              <a:buFont typeface="Wingdings" panose="05000000000000000000" pitchFamily="2" charset="2"/>
              <a:buNone/>
            </a:pPr>
            <a:r>
              <a:rPr lang="en-US" altLang="zh-CN" sz="2400" dirty="0"/>
              <a:t>        {</a:t>
            </a:r>
          </a:p>
          <a:p>
            <a:pPr>
              <a:buFont typeface="Wingdings" panose="05000000000000000000" pitchFamily="2" charset="2"/>
              <a:buNone/>
            </a:pPr>
            <a:r>
              <a:rPr lang="en-US" altLang="zh-CN" sz="2400" dirty="0"/>
              <a:t>            </a:t>
            </a:r>
            <a:r>
              <a:rPr lang="en-US" altLang="zh-CN" sz="2400" dirty="0" err="1">
                <a:solidFill>
                  <a:srgbClr val="FF0000"/>
                </a:solidFill>
              </a:rPr>
              <a:t>postOrder</a:t>
            </a:r>
            <a:r>
              <a:rPr lang="en-US" altLang="zh-CN" sz="2400" dirty="0"/>
              <a:t>(</a:t>
            </a:r>
            <a:r>
              <a:rPr lang="en-US" altLang="zh-CN" sz="2400" dirty="0" err="1">
                <a:solidFill>
                  <a:srgbClr val="003399"/>
                </a:solidFill>
              </a:rPr>
              <a:t>p.left</a:t>
            </a:r>
            <a:r>
              <a:rPr lang="en-US" altLang="zh-CN" sz="2400" dirty="0"/>
              <a:t>);</a:t>
            </a:r>
          </a:p>
          <a:p>
            <a:pPr>
              <a:buFont typeface="Wingdings" panose="05000000000000000000" pitchFamily="2" charset="2"/>
              <a:buNone/>
            </a:pPr>
            <a:r>
              <a:rPr lang="en-US" altLang="zh-CN" sz="2400" dirty="0"/>
              <a:t>            </a:t>
            </a:r>
            <a:r>
              <a:rPr lang="en-US" altLang="zh-CN" sz="2400" dirty="0" err="1">
                <a:solidFill>
                  <a:srgbClr val="FF0000"/>
                </a:solidFill>
              </a:rPr>
              <a:t>postOrder</a:t>
            </a:r>
            <a:r>
              <a:rPr lang="en-US" altLang="zh-CN" sz="2400" dirty="0"/>
              <a:t>(</a:t>
            </a:r>
            <a:r>
              <a:rPr lang="en-US" altLang="zh-CN" sz="2400" dirty="0" err="1">
                <a:solidFill>
                  <a:srgbClr val="003399"/>
                </a:solidFill>
              </a:rPr>
              <a:t>p.right</a:t>
            </a:r>
            <a:r>
              <a:rPr lang="en-US" altLang="zh-CN" sz="2400" dirty="0"/>
              <a:t>);</a:t>
            </a:r>
          </a:p>
          <a:p>
            <a:pPr>
              <a:buFont typeface="Wingdings" panose="05000000000000000000" pitchFamily="2" charset="2"/>
              <a:buNone/>
            </a:pPr>
            <a:r>
              <a:rPr lang="en-US" altLang="zh-CN" sz="2400" dirty="0"/>
              <a:t>            </a:t>
            </a:r>
            <a:r>
              <a:rPr lang="en-US" altLang="zh-CN" sz="2400" dirty="0" err="1"/>
              <a:t>System.out.print</a:t>
            </a:r>
            <a:r>
              <a:rPr lang="en-US" altLang="zh-CN" sz="2400" dirty="0"/>
              <a:t>(</a:t>
            </a:r>
            <a:r>
              <a:rPr lang="en-US" altLang="zh-CN" sz="2400" dirty="0" err="1"/>
              <a:t>p.data</a:t>
            </a:r>
            <a:r>
              <a:rPr lang="en-US" altLang="zh-CN" sz="2400" dirty="0"/>
              <a:t>+" ");</a:t>
            </a:r>
          </a:p>
          <a:p>
            <a:pPr>
              <a:buFont typeface="Wingdings" panose="05000000000000000000" pitchFamily="2" charset="2"/>
              <a:buNone/>
            </a:pPr>
            <a:r>
              <a:rPr lang="en-US" altLang="zh-CN" sz="2400" dirty="0"/>
              <a:t>        }</a:t>
            </a:r>
          </a:p>
          <a:p>
            <a:pPr>
              <a:buFont typeface="Wingdings" panose="05000000000000000000" pitchFamily="2" charset="2"/>
              <a:buNone/>
            </a:pPr>
            <a:r>
              <a:rPr lang="en-US" altLang="zh-CN" sz="2400" dirty="0"/>
              <a:t>    }</a:t>
            </a:r>
            <a:endParaRPr lang="zh-CN" altLang="en-US" sz="2400" dirty="0"/>
          </a:p>
        </p:txBody>
      </p:sp>
      <p:sp>
        <p:nvSpPr>
          <p:cNvPr id="2" name="灯片编号占位符 1">
            <a:extLst>
              <a:ext uri="{FF2B5EF4-FFF2-40B4-BE49-F238E27FC236}">
                <a16:creationId xmlns:a16="http://schemas.microsoft.com/office/drawing/2014/main" id="{E75E083F-386D-4A3E-9081-81234F44B3AB}"/>
              </a:ext>
            </a:extLst>
          </p:cNvPr>
          <p:cNvSpPr>
            <a:spLocks noGrp="1"/>
          </p:cNvSpPr>
          <p:nvPr>
            <p:ph type="sldNum" sz="quarter" idx="12"/>
          </p:nvPr>
        </p:nvSpPr>
        <p:spPr/>
        <p:txBody>
          <a:bodyPr/>
          <a:lstStyle/>
          <a:p>
            <a:fld id="{43395A8B-0B77-4D91-93A1-E00555122DC8}" type="slidenum">
              <a:rPr lang="zh-CN" altLang="en-US" smtClean="0"/>
              <a:pPr/>
              <a:t>53</a:t>
            </a:fld>
            <a:endParaRPr lang="en-US"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a:extLst>
              <a:ext uri="{FF2B5EF4-FFF2-40B4-BE49-F238E27FC236}">
                <a16:creationId xmlns:a16="http://schemas.microsoft.com/office/drawing/2014/main" id="{E2499E7A-6B0D-4158-A576-67B904878F06}"/>
              </a:ext>
            </a:extLst>
          </p:cNvPr>
          <p:cNvSpPr>
            <a:spLocks noGrp="1"/>
          </p:cNvSpPr>
          <p:nvPr>
            <p:ph type="title"/>
          </p:nvPr>
        </p:nvSpPr>
        <p:spPr/>
        <p:txBody>
          <a:bodyPr/>
          <a:lstStyle/>
          <a:p>
            <a:r>
              <a:rPr lang="zh-CN" altLang="en-US"/>
              <a:t>练习使用各种遍历算法</a:t>
            </a:r>
          </a:p>
        </p:txBody>
      </p:sp>
      <p:sp>
        <p:nvSpPr>
          <p:cNvPr id="54275" name="内容占位符 2">
            <a:extLst>
              <a:ext uri="{FF2B5EF4-FFF2-40B4-BE49-F238E27FC236}">
                <a16:creationId xmlns:a16="http://schemas.microsoft.com/office/drawing/2014/main" id="{95ADB0A0-1B37-4AEF-BA38-A51ED53637C0}"/>
              </a:ext>
            </a:extLst>
          </p:cNvPr>
          <p:cNvSpPr>
            <a:spLocks noGrp="1"/>
          </p:cNvSpPr>
          <p:nvPr>
            <p:ph idx="1"/>
          </p:nvPr>
        </p:nvSpPr>
        <p:spPr/>
        <p:txBody>
          <a:bodyPr/>
          <a:lstStyle/>
          <a:p>
            <a:r>
              <a:rPr lang="zh-CN" altLang="en-US" dirty="0"/>
              <a:t>首先要建立一棵二叉树。</a:t>
            </a:r>
            <a:endParaRPr lang="en-US" altLang="zh-CN" dirty="0"/>
          </a:p>
          <a:p>
            <a:r>
              <a:rPr lang="zh-CN" altLang="en-US" dirty="0"/>
              <a:t>然后调用二叉树的先根遍历，输出各个结点。</a:t>
            </a:r>
            <a:endParaRPr lang="en-US" altLang="zh-CN" dirty="0"/>
          </a:p>
          <a:p>
            <a:r>
              <a:rPr lang="zh-CN" altLang="en-US" dirty="0"/>
              <a:t>然后调用二叉树的中根遍历，输出各个结点。</a:t>
            </a:r>
            <a:endParaRPr lang="en-US" altLang="zh-CN" dirty="0"/>
          </a:p>
          <a:p>
            <a:r>
              <a:rPr lang="zh-CN" altLang="en-US" dirty="0"/>
              <a:t>然后调用二叉树的后根遍历，输出各个结点。</a:t>
            </a:r>
          </a:p>
          <a:p>
            <a:endParaRPr lang="zh-CN" altLang="en-US" dirty="0"/>
          </a:p>
          <a:p>
            <a:endParaRPr lang="zh-CN" altLang="en-US" dirty="0"/>
          </a:p>
        </p:txBody>
      </p:sp>
      <p:sp>
        <p:nvSpPr>
          <p:cNvPr id="2" name="灯片编号占位符 1">
            <a:extLst>
              <a:ext uri="{FF2B5EF4-FFF2-40B4-BE49-F238E27FC236}">
                <a16:creationId xmlns:a16="http://schemas.microsoft.com/office/drawing/2014/main" id="{A5ED5A24-8C36-4052-AED0-8E0C978A0AD3}"/>
              </a:ext>
            </a:extLst>
          </p:cNvPr>
          <p:cNvSpPr>
            <a:spLocks noGrp="1"/>
          </p:cNvSpPr>
          <p:nvPr>
            <p:ph type="sldNum" sz="quarter" idx="12"/>
          </p:nvPr>
        </p:nvSpPr>
        <p:spPr/>
        <p:txBody>
          <a:bodyPr/>
          <a:lstStyle/>
          <a:p>
            <a:fld id="{43395A8B-0B77-4D91-93A1-E00555122DC8}" type="slidenum">
              <a:rPr lang="zh-CN" altLang="en-US" smtClean="0"/>
              <a:pPr/>
              <a:t>54</a:t>
            </a:fld>
            <a:endParaRPr lang="en-US"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内容占位符 2">
            <a:extLst>
              <a:ext uri="{FF2B5EF4-FFF2-40B4-BE49-F238E27FC236}">
                <a16:creationId xmlns:a16="http://schemas.microsoft.com/office/drawing/2014/main" id="{DF451BC2-2A3E-4758-9DD9-119509829BFD}"/>
              </a:ext>
            </a:extLst>
          </p:cNvPr>
          <p:cNvSpPr>
            <a:spLocks noGrp="1"/>
          </p:cNvSpPr>
          <p:nvPr>
            <p:ph idx="1"/>
          </p:nvPr>
        </p:nvSpPr>
        <p:spPr>
          <a:xfrm>
            <a:off x="-15875" y="1171575"/>
            <a:ext cx="9144000" cy="4643438"/>
          </a:xfrm>
        </p:spPr>
        <p:txBody>
          <a:bodyPr/>
          <a:lstStyle/>
          <a:p>
            <a:pPr>
              <a:buFont typeface="Wingdings" panose="05000000000000000000" pitchFamily="2" charset="2"/>
              <a:buNone/>
            </a:pPr>
            <a:r>
              <a:rPr lang="zh-CN" altLang="en-US" dirty="0"/>
              <a:t>       利用二叉树结点构造函数构建二叉树。</a:t>
            </a:r>
            <a:endParaRPr lang="en-US" altLang="zh-CN" dirty="0"/>
          </a:p>
          <a:p>
            <a:pPr>
              <a:buFont typeface="Wingdings" panose="05000000000000000000" pitchFamily="2" charset="2"/>
              <a:buNone/>
            </a:pPr>
            <a:r>
              <a:rPr lang="en-US" altLang="zh-CN" sz="2400" dirty="0"/>
              <a:t>    public static void </a:t>
            </a:r>
            <a:r>
              <a:rPr lang="en-US" altLang="zh-CN" sz="2400" dirty="0">
                <a:solidFill>
                  <a:srgbClr val="FF0000"/>
                </a:solidFill>
              </a:rPr>
              <a:t>main</a:t>
            </a:r>
            <a:r>
              <a:rPr lang="en-US" altLang="zh-CN" sz="2400" dirty="0"/>
              <a:t>(String </a:t>
            </a:r>
            <a:r>
              <a:rPr lang="en-US" altLang="zh-CN" sz="2400" dirty="0" err="1"/>
              <a:t>args</a:t>
            </a:r>
            <a:r>
              <a:rPr lang="en-US" altLang="zh-CN" sz="2400" dirty="0"/>
              <a:t>[])</a:t>
            </a:r>
          </a:p>
          <a:p>
            <a:pPr>
              <a:buNone/>
            </a:pPr>
            <a:r>
              <a:rPr lang="en-US" altLang="zh-CN" sz="2400" dirty="0">
                <a:solidFill>
                  <a:srgbClr val="FF0000"/>
                </a:solidFill>
              </a:rPr>
              <a:t>  </a:t>
            </a:r>
            <a:r>
              <a:rPr lang="zh-CN" altLang="en-US" sz="2400" dirty="0"/>
              <a:t> </a:t>
            </a:r>
            <a:r>
              <a:rPr lang="en-US" altLang="zh-CN" sz="2400" dirty="0"/>
              <a:t>{    </a:t>
            </a:r>
            <a:r>
              <a:rPr lang="en-US" altLang="zh-CN" sz="2400" dirty="0" err="1"/>
              <a:t>BinaryTree</a:t>
            </a:r>
            <a:r>
              <a:rPr lang="en-US" altLang="zh-CN" sz="2400" dirty="0"/>
              <a:t>&lt;String&gt;  </a:t>
            </a:r>
            <a:r>
              <a:rPr lang="en-US" altLang="zh-CN" sz="2400" dirty="0" err="1"/>
              <a:t>biTree</a:t>
            </a:r>
            <a:r>
              <a:rPr lang="en-US" altLang="zh-CN" sz="2400" dirty="0"/>
              <a:t> = new </a:t>
            </a:r>
            <a:r>
              <a:rPr lang="en-US" altLang="zh-CN" sz="2400" dirty="0" err="1"/>
              <a:t>BinaryTree</a:t>
            </a:r>
            <a:r>
              <a:rPr lang="en-US" altLang="zh-CN" sz="2400" dirty="0"/>
              <a:t>();</a:t>
            </a:r>
            <a:endParaRPr lang="zh-CN" altLang="en-US" sz="2400" dirty="0"/>
          </a:p>
          <a:p>
            <a:pPr>
              <a:buFont typeface="Wingdings" panose="05000000000000000000" pitchFamily="2" charset="2"/>
              <a:buNone/>
            </a:pPr>
            <a:r>
              <a:rPr lang="en-US" altLang="zh-CN" sz="2400" dirty="0"/>
              <a:t>        </a:t>
            </a:r>
            <a:r>
              <a:rPr lang="en-US" altLang="zh-CN" sz="2400" dirty="0" err="1"/>
              <a:t>BinaryNode</a:t>
            </a:r>
            <a:r>
              <a:rPr lang="en-US" altLang="zh-CN" sz="2400" dirty="0"/>
              <a:t>&lt;String&gt; </a:t>
            </a:r>
            <a:r>
              <a:rPr lang="en-US" altLang="zh-CN" sz="2400" dirty="0" err="1"/>
              <a:t>child_f</a:t>
            </a:r>
            <a:r>
              <a:rPr lang="en-US" altLang="zh-CN" sz="2400" dirty="0"/>
              <a:t>, </a:t>
            </a:r>
            <a:r>
              <a:rPr lang="en-US" altLang="zh-CN" sz="2400" dirty="0" err="1"/>
              <a:t>child_d</a:t>
            </a:r>
            <a:r>
              <a:rPr lang="en-US" altLang="zh-CN" sz="2400" dirty="0"/>
              <a:t>, </a:t>
            </a:r>
            <a:r>
              <a:rPr lang="en-US" altLang="zh-CN" sz="2400" dirty="0" err="1"/>
              <a:t>child_b</a:t>
            </a:r>
            <a:r>
              <a:rPr lang="en-US" altLang="zh-CN" sz="2400" dirty="0"/>
              <a:t>, </a:t>
            </a:r>
            <a:r>
              <a:rPr lang="en-US" altLang="zh-CN" sz="2400" dirty="0" err="1"/>
              <a:t>child_c</a:t>
            </a:r>
            <a:r>
              <a:rPr lang="en-US" altLang="zh-CN" sz="2400" dirty="0"/>
              <a:t>, </a:t>
            </a:r>
            <a:r>
              <a:rPr lang="en-US" altLang="zh-CN" sz="2400" dirty="0" err="1"/>
              <a:t>child_a</a:t>
            </a:r>
            <a:r>
              <a:rPr lang="en-US" altLang="zh-CN" sz="2400" dirty="0"/>
              <a:t>;</a:t>
            </a:r>
          </a:p>
          <a:p>
            <a:pPr>
              <a:buFont typeface="Wingdings" panose="05000000000000000000" pitchFamily="2" charset="2"/>
              <a:buNone/>
            </a:pPr>
            <a:r>
              <a:rPr lang="en-US" altLang="zh-CN" sz="2400" dirty="0"/>
              <a:t>        </a:t>
            </a:r>
            <a:r>
              <a:rPr lang="en-US" altLang="zh-CN" sz="2400" dirty="0" err="1"/>
              <a:t>child_d</a:t>
            </a:r>
            <a:r>
              <a:rPr lang="en-US" altLang="zh-CN" sz="2400" dirty="0"/>
              <a:t> = </a:t>
            </a:r>
            <a:r>
              <a:rPr lang="en-US" altLang="zh-CN" sz="2400" dirty="0">
                <a:solidFill>
                  <a:srgbClr val="FF0000"/>
                </a:solidFill>
              </a:rPr>
              <a:t>new</a:t>
            </a:r>
            <a:r>
              <a:rPr lang="en-US" altLang="zh-CN" sz="2400" dirty="0"/>
              <a:t> </a:t>
            </a:r>
            <a:r>
              <a:rPr lang="en-US" altLang="zh-CN" sz="2400" dirty="0" err="1"/>
              <a:t>BinaryNode</a:t>
            </a:r>
            <a:r>
              <a:rPr lang="en-US" altLang="zh-CN" sz="2400" dirty="0"/>
              <a:t>&lt;String&gt;("D", null, </a:t>
            </a:r>
            <a:r>
              <a:rPr lang="en-US" altLang="zh-CN" sz="2400" dirty="0">
                <a:solidFill>
                  <a:srgbClr val="FF0000"/>
                </a:solidFill>
              </a:rPr>
              <a:t>new</a:t>
            </a:r>
            <a:r>
              <a:rPr lang="en-US" altLang="zh-CN" sz="2400" dirty="0"/>
              <a:t> </a:t>
            </a:r>
            <a:r>
              <a:rPr lang="en-US" altLang="zh-CN" sz="2400" dirty="0" err="1"/>
              <a:t>BinaryNode</a:t>
            </a:r>
            <a:r>
              <a:rPr lang="en-US" altLang="zh-CN" sz="2400" dirty="0"/>
              <a:t>("G"));</a:t>
            </a:r>
          </a:p>
          <a:p>
            <a:pPr>
              <a:buFont typeface="Wingdings" panose="05000000000000000000" pitchFamily="2" charset="2"/>
              <a:buNone/>
            </a:pPr>
            <a:r>
              <a:rPr lang="en-US" altLang="zh-CN" sz="2400" dirty="0"/>
              <a:t>        </a:t>
            </a:r>
            <a:r>
              <a:rPr lang="en-US" altLang="zh-CN" sz="2400" dirty="0" err="1"/>
              <a:t>child_b</a:t>
            </a:r>
            <a:r>
              <a:rPr lang="en-US" altLang="zh-CN" sz="2400" dirty="0"/>
              <a:t> = </a:t>
            </a:r>
            <a:r>
              <a:rPr lang="en-US" altLang="zh-CN" sz="2400" dirty="0">
                <a:solidFill>
                  <a:srgbClr val="FF0000"/>
                </a:solidFill>
              </a:rPr>
              <a:t>new</a:t>
            </a:r>
            <a:r>
              <a:rPr lang="en-US" altLang="zh-CN" sz="2400" dirty="0"/>
              <a:t> </a:t>
            </a:r>
            <a:r>
              <a:rPr lang="en-US" altLang="zh-CN" sz="2400" dirty="0" err="1"/>
              <a:t>BinaryNode</a:t>
            </a:r>
            <a:r>
              <a:rPr lang="en-US" altLang="zh-CN" sz="2400" dirty="0"/>
              <a:t>&lt;String&gt;("B", </a:t>
            </a:r>
            <a:r>
              <a:rPr lang="en-US" altLang="zh-CN" sz="2400" dirty="0" err="1"/>
              <a:t>child_d</a:t>
            </a:r>
            <a:r>
              <a:rPr lang="en-US" altLang="zh-CN" sz="2400" dirty="0"/>
              <a:t>, null);</a:t>
            </a:r>
          </a:p>
          <a:p>
            <a:pPr>
              <a:buFont typeface="Wingdings" panose="05000000000000000000" pitchFamily="2" charset="2"/>
              <a:buNone/>
            </a:pPr>
            <a:r>
              <a:rPr lang="en-US" altLang="zh-CN" sz="2400" dirty="0"/>
              <a:t>        </a:t>
            </a:r>
            <a:r>
              <a:rPr lang="en-US" altLang="zh-CN" sz="2400" dirty="0" err="1"/>
              <a:t>child_f</a:t>
            </a:r>
            <a:r>
              <a:rPr lang="en-US" altLang="zh-CN" sz="2400" dirty="0"/>
              <a:t> = </a:t>
            </a:r>
            <a:r>
              <a:rPr lang="en-US" altLang="zh-CN" sz="2400" dirty="0">
                <a:solidFill>
                  <a:srgbClr val="FF0000"/>
                </a:solidFill>
              </a:rPr>
              <a:t>new</a:t>
            </a:r>
            <a:r>
              <a:rPr lang="en-US" altLang="zh-CN" sz="2400" dirty="0"/>
              <a:t> </a:t>
            </a:r>
            <a:r>
              <a:rPr lang="en-US" altLang="zh-CN" sz="2400" dirty="0" err="1"/>
              <a:t>BinaryNode</a:t>
            </a:r>
            <a:r>
              <a:rPr lang="en-US" altLang="zh-CN" sz="2400" dirty="0"/>
              <a:t>&lt;String&gt;("F", </a:t>
            </a:r>
            <a:r>
              <a:rPr lang="en-US" altLang="zh-CN" sz="2400" dirty="0">
                <a:solidFill>
                  <a:srgbClr val="FF0000"/>
                </a:solidFill>
              </a:rPr>
              <a:t>new</a:t>
            </a:r>
            <a:r>
              <a:rPr lang="en-US" altLang="zh-CN" sz="2400" dirty="0"/>
              <a:t> </a:t>
            </a:r>
            <a:r>
              <a:rPr lang="en-US" altLang="zh-CN" sz="2400" dirty="0" err="1"/>
              <a:t>BinaryNode</a:t>
            </a:r>
            <a:r>
              <a:rPr lang="en-US" altLang="zh-CN" sz="2400" dirty="0"/>
              <a:t>("H"), null);</a:t>
            </a:r>
          </a:p>
          <a:p>
            <a:pPr>
              <a:buFont typeface="Wingdings" panose="05000000000000000000" pitchFamily="2" charset="2"/>
              <a:buNone/>
            </a:pPr>
            <a:r>
              <a:rPr lang="en-US" altLang="zh-CN" sz="2400" dirty="0"/>
              <a:t>        </a:t>
            </a:r>
            <a:r>
              <a:rPr lang="en-US" altLang="zh-CN" sz="2400" dirty="0" err="1"/>
              <a:t>child_c</a:t>
            </a:r>
            <a:r>
              <a:rPr lang="en-US" altLang="zh-CN" sz="2400" dirty="0"/>
              <a:t> = </a:t>
            </a:r>
            <a:r>
              <a:rPr lang="en-US" altLang="zh-CN" sz="2400" dirty="0">
                <a:solidFill>
                  <a:srgbClr val="FF0000"/>
                </a:solidFill>
              </a:rPr>
              <a:t>new</a:t>
            </a:r>
            <a:r>
              <a:rPr lang="en-US" altLang="zh-CN" sz="2400" dirty="0"/>
              <a:t> </a:t>
            </a:r>
            <a:r>
              <a:rPr lang="en-US" altLang="zh-CN" sz="2400" dirty="0" err="1"/>
              <a:t>BinaryNode</a:t>
            </a:r>
            <a:r>
              <a:rPr lang="en-US" altLang="zh-CN" sz="2400" dirty="0"/>
              <a:t>&lt;String&gt;("C", </a:t>
            </a:r>
            <a:r>
              <a:rPr lang="en-US" altLang="zh-CN" sz="2400" dirty="0">
                <a:solidFill>
                  <a:srgbClr val="FF0000"/>
                </a:solidFill>
              </a:rPr>
              <a:t>new</a:t>
            </a:r>
            <a:r>
              <a:rPr lang="en-US" altLang="zh-CN" sz="2400" dirty="0"/>
              <a:t> </a:t>
            </a:r>
            <a:r>
              <a:rPr lang="en-US" altLang="zh-CN" sz="2400" dirty="0" err="1"/>
              <a:t>BinaryNode</a:t>
            </a:r>
            <a:r>
              <a:rPr lang="en-US" altLang="zh-CN" sz="2400" dirty="0"/>
              <a:t>("E"), </a:t>
            </a:r>
            <a:r>
              <a:rPr lang="en-US" altLang="zh-CN" sz="2400" dirty="0" err="1"/>
              <a:t>child_f</a:t>
            </a:r>
            <a:r>
              <a:rPr lang="en-US" altLang="zh-CN" sz="2400" dirty="0"/>
              <a:t>);</a:t>
            </a:r>
          </a:p>
          <a:p>
            <a:pPr>
              <a:buFont typeface="Wingdings" panose="05000000000000000000" pitchFamily="2" charset="2"/>
              <a:buNone/>
            </a:pPr>
            <a:r>
              <a:rPr lang="en-US" altLang="zh-CN" sz="2400" dirty="0"/>
              <a:t>        </a:t>
            </a:r>
            <a:r>
              <a:rPr lang="en-US" altLang="zh-CN" sz="2400" dirty="0" err="1"/>
              <a:t>child_a</a:t>
            </a:r>
            <a:r>
              <a:rPr lang="en-US" altLang="zh-CN" sz="2400" dirty="0"/>
              <a:t> = </a:t>
            </a:r>
            <a:r>
              <a:rPr lang="en-US" altLang="zh-CN" sz="2400" dirty="0">
                <a:solidFill>
                  <a:srgbClr val="FF0000"/>
                </a:solidFill>
              </a:rPr>
              <a:t>new</a:t>
            </a:r>
            <a:r>
              <a:rPr lang="en-US" altLang="zh-CN" sz="2400" dirty="0"/>
              <a:t> </a:t>
            </a:r>
            <a:r>
              <a:rPr lang="en-US" altLang="zh-CN" sz="2400" dirty="0" err="1"/>
              <a:t>BinaryNode</a:t>
            </a:r>
            <a:r>
              <a:rPr lang="en-US" altLang="zh-CN" sz="2400" dirty="0"/>
              <a:t>("A", </a:t>
            </a:r>
            <a:r>
              <a:rPr lang="en-US" altLang="zh-CN" sz="2400" dirty="0" err="1"/>
              <a:t>child_b</a:t>
            </a:r>
            <a:r>
              <a:rPr lang="en-US" altLang="zh-CN" sz="2400" dirty="0"/>
              <a:t>, </a:t>
            </a:r>
            <a:r>
              <a:rPr lang="en-US" altLang="zh-CN" sz="2400" dirty="0" err="1"/>
              <a:t>child_c</a:t>
            </a:r>
            <a:r>
              <a:rPr lang="en-US" altLang="zh-CN" sz="2400" dirty="0"/>
              <a:t>);</a:t>
            </a:r>
          </a:p>
          <a:p>
            <a:pPr>
              <a:buFont typeface="Wingdings" panose="05000000000000000000" pitchFamily="2" charset="2"/>
              <a:buNone/>
            </a:pPr>
            <a:r>
              <a:rPr lang="en-US" altLang="zh-CN" sz="2400" dirty="0"/>
              <a:t>        </a:t>
            </a:r>
            <a:r>
              <a:rPr lang="en-US" altLang="zh-CN" sz="2400" dirty="0" err="1"/>
              <a:t>biTree.root</a:t>
            </a:r>
            <a:r>
              <a:rPr lang="en-US" altLang="zh-CN" sz="2400" dirty="0"/>
              <a:t> = </a:t>
            </a:r>
            <a:r>
              <a:rPr lang="en-US" altLang="zh-CN" sz="2400" dirty="0" err="1"/>
              <a:t>child_a</a:t>
            </a:r>
            <a:r>
              <a:rPr lang="en-US" altLang="zh-CN" sz="2400" dirty="0"/>
              <a:t>;</a:t>
            </a:r>
            <a:endParaRPr lang="zh-CN" altLang="en-US" sz="2400" dirty="0"/>
          </a:p>
        </p:txBody>
      </p:sp>
      <p:pic>
        <p:nvPicPr>
          <p:cNvPr id="93186" name="Picture 2">
            <a:extLst>
              <a:ext uri="{FF2B5EF4-FFF2-40B4-BE49-F238E27FC236}">
                <a16:creationId xmlns:a16="http://schemas.microsoft.com/office/drawing/2014/main" id="{5152E417-684F-47E0-B496-BD8D2FAF71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1350" y="0"/>
            <a:ext cx="2152650"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椭圆 4">
            <a:extLst>
              <a:ext uri="{FF2B5EF4-FFF2-40B4-BE49-F238E27FC236}">
                <a16:creationId xmlns:a16="http://schemas.microsoft.com/office/drawing/2014/main" id="{18DCC4CF-0436-40FB-89E5-7CD2087A3756}"/>
              </a:ext>
            </a:extLst>
          </p:cNvPr>
          <p:cNvSpPr/>
          <p:nvPr/>
        </p:nvSpPr>
        <p:spPr>
          <a:xfrm>
            <a:off x="7072313" y="1428750"/>
            <a:ext cx="214312" cy="285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椭圆 5">
            <a:extLst>
              <a:ext uri="{FF2B5EF4-FFF2-40B4-BE49-F238E27FC236}">
                <a16:creationId xmlns:a16="http://schemas.microsoft.com/office/drawing/2014/main" id="{162FD72D-4FD5-4405-AC28-9F9901B4F68B}"/>
              </a:ext>
            </a:extLst>
          </p:cNvPr>
          <p:cNvSpPr/>
          <p:nvPr/>
        </p:nvSpPr>
        <p:spPr>
          <a:xfrm>
            <a:off x="7286625" y="2000250"/>
            <a:ext cx="214313" cy="285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椭圆 6">
            <a:extLst>
              <a:ext uri="{FF2B5EF4-FFF2-40B4-BE49-F238E27FC236}">
                <a16:creationId xmlns:a16="http://schemas.microsoft.com/office/drawing/2014/main" id="{76F6AF20-C9E9-488E-8A3A-2D236A7FF41A}"/>
              </a:ext>
            </a:extLst>
          </p:cNvPr>
          <p:cNvSpPr/>
          <p:nvPr/>
        </p:nvSpPr>
        <p:spPr>
          <a:xfrm>
            <a:off x="7358063" y="857250"/>
            <a:ext cx="214312" cy="285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椭圆 7">
            <a:extLst>
              <a:ext uri="{FF2B5EF4-FFF2-40B4-BE49-F238E27FC236}">
                <a16:creationId xmlns:a16="http://schemas.microsoft.com/office/drawing/2014/main" id="{F06389B7-4911-46E6-AA12-8684B1D8D438}"/>
              </a:ext>
            </a:extLst>
          </p:cNvPr>
          <p:cNvSpPr/>
          <p:nvPr/>
        </p:nvSpPr>
        <p:spPr>
          <a:xfrm>
            <a:off x="8786813" y="1428750"/>
            <a:ext cx="214312" cy="285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椭圆 8">
            <a:extLst>
              <a:ext uri="{FF2B5EF4-FFF2-40B4-BE49-F238E27FC236}">
                <a16:creationId xmlns:a16="http://schemas.microsoft.com/office/drawing/2014/main" id="{F7707C4E-7327-4527-83CC-656B18E34A66}"/>
              </a:ext>
            </a:extLst>
          </p:cNvPr>
          <p:cNvSpPr/>
          <p:nvPr/>
        </p:nvSpPr>
        <p:spPr>
          <a:xfrm>
            <a:off x="8643938" y="2000250"/>
            <a:ext cx="214312" cy="285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椭圆 9">
            <a:extLst>
              <a:ext uri="{FF2B5EF4-FFF2-40B4-BE49-F238E27FC236}">
                <a16:creationId xmlns:a16="http://schemas.microsoft.com/office/drawing/2014/main" id="{1D8EAC45-14BA-4E89-9062-22AD07B712D2}"/>
              </a:ext>
            </a:extLst>
          </p:cNvPr>
          <p:cNvSpPr/>
          <p:nvPr/>
        </p:nvSpPr>
        <p:spPr>
          <a:xfrm>
            <a:off x="8572500" y="785813"/>
            <a:ext cx="214313" cy="285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椭圆 10">
            <a:extLst>
              <a:ext uri="{FF2B5EF4-FFF2-40B4-BE49-F238E27FC236}">
                <a16:creationId xmlns:a16="http://schemas.microsoft.com/office/drawing/2014/main" id="{C29318EA-F283-4D83-81CB-19F3BBA99636}"/>
              </a:ext>
            </a:extLst>
          </p:cNvPr>
          <p:cNvSpPr/>
          <p:nvPr/>
        </p:nvSpPr>
        <p:spPr>
          <a:xfrm>
            <a:off x="8215313" y="1428750"/>
            <a:ext cx="214312" cy="285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椭圆 11">
            <a:extLst>
              <a:ext uri="{FF2B5EF4-FFF2-40B4-BE49-F238E27FC236}">
                <a16:creationId xmlns:a16="http://schemas.microsoft.com/office/drawing/2014/main" id="{437771E9-79CB-4C38-B207-AACB5881B0BA}"/>
              </a:ext>
            </a:extLst>
          </p:cNvPr>
          <p:cNvSpPr/>
          <p:nvPr/>
        </p:nvSpPr>
        <p:spPr>
          <a:xfrm>
            <a:off x="7929563" y="214313"/>
            <a:ext cx="214312" cy="2857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2" name="组合 16">
            <a:extLst>
              <a:ext uri="{FF2B5EF4-FFF2-40B4-BE49-F238E27FC236}">
                <a16:creationId xmlns:a16="http://schemas.microsoft.com/office/drawing/2014/main" id="{2BAB0881-CFB8-4183-A618-8FAF7834E118}"/>
              </a:ext>
            </a:extLst>
          </p:cNvPr>
          <p:cNvGrpSpPr>
            <a:grpSpLocks/>
          </p:cNvGrpSpPr>
          <p:nvPr/>
        </p:nvGrpSpPr>
        <p:grpSpPr bwMode="auto">
          <a:xfrm>
            <a:off x="7072313" y="214313"/>
            <a:ext cx="857250" cy="307975"/>
            <a:chOff x="7072330" y="214290"/>
            <a:chExt cx="857256" cy="307777"/>
          </a:xfrm>
        </p:grpSpPr>
        <p:cxnSp>
          <p:nvCxnSpPr>
            <p:cNvPr id="14" name="肘形连接符 13">
              <a:extLst>
                <a:ext uri="{FF2B5EF4-FFF2-40B4-BE49-F238E27FC236}">
                  <a16:creationId xmlns:a16="http://schemas.microsoft.com/office/drawing/2014/main" id="{5FA2317C-17EB-4FFF-8F31-71550A574030}"/>
                </a:ext>
              </a:extLst>
            </p:cNvPr>
            <p:cNvCxnSpPr>
              <a:endCxn id="12" idx="2"/>
            </p:cNvCxnSpPr>
            <p:nvPr/>
          </p:nvCxnSpPr>
          <p:spPr>
            <a:xfrm>
              <a:off x="7358082" y="214290"/>
              <a:ext cx="571504" cy="142783"/>
            </a:xfrm>
            <a:prstGeom prst="bentConnector3">
              <a:avLst>
                <a:gd name="adj1" fmla="val 50000"/>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5310" name="TextBox 15">
              <a:extLst>
                <a:ext uri="{FF2B5EF4-FFF2-40B4-BE49-F238E27FC236}">
                  <a16:creationId xmlns:a16="http://schemas.microsoft.com/office/drawing/2014/main" id="{44BCAC02-50FD-4546-8BF3-BB58569077EA}"/>
                </a:ext>
              </a:extLst>
            </p:cNvPr>
            <p:cNvSpPr txBox="1">
              <a:spLocks noChangeArrowheads="1"/>
            </p:cNvSpPr>
            <p:nvPr/>
          </p:nvSpPr>
          <p:spPr bwMode="auto">
            <a:xfrm>
              <a:off x="7072330" y="214290"/>
              <a:ext cx="50006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t>root</a:t>
              </a:r>
              <a:endParaRPr lang="zh-CN" altLang="en-US" sz="1400"/>
            </a:p>
          </p:txBody>
        </p:sp>
      </p:grpSp>
      <p:sp>
        <p:nvSpPr>
          <p:cNvPr id="3" name="灯片编号占位符 2">
            <a:extLst>
              <a:ext uri="{FF2B5EF4-FFF2-40B4-BE49-F238E27FC236}">
                <a16:creationId xmlns:a16="http://schemas.microsoft.com/office/drawing/2014/main" id="{165C0855-DE56-418E-B66E-277FDC258160}"/>
              </a:ext>
            </a:extLst>
          </p:cNvPr>
          <p:cNvSpPr>
            <a:spLocks noGrp="1"/>
          </p:cNvSpPr>
          <p:nvPr>
            <p:ph type="sldNum" sz="quarter" idx="12"/>
          </p:nvPr>
        </p:nvSpPr>
        <p:spPr>
          <a:xfrm>
            <a:off x="7292976" y="5738520"/>
            <a:ext cx="1905000" cy="457200"/>
          </a:xfrm>
        </p:spPr>
        <p:txBody>
          <a:bodyPr/>
          <a:lstStyle/>
          <a:p>
            <a:fld id="{43395A8B-0B77-4D91-93A1-E00555122DC8}" type="slidenum">
              <a:rPr lang="zh-CN" altLang="en-US" smtClean="0"/>
              <a:pPr/>
              <a:t>55</a:t>
            </a:fld>
            <a:endParaRPr lang="en-US" altLang="zh-CN" dirty="0"/>
          </a:p>
        </p:txBody>
      </p:sp>
      <p:sp>
        <p:nvSpPr>
          <p:cNvPr id="4" name="文本框 3">
            <a:extLst>
              <a:ext uri="{FF2B5EF4-FFF2-40B4-BE49-F238E27FC236}">
                <a16:creationId xmlns:a16="http://schemas.microsoft.com/office/drawing/2014/main" id="{F6D4A386-9BE8-4841-84BF-C4F651EDEB7A}"/>
              </a:ext>
            </a:extLst>
          </p:cNvPr>
          <p:cNvSpPr txBox="1"/>
          <p:nvPr/>
        </p:nvSpPr>
        <p:spPr>
          <a:xfrm>
            <a:off x="156276" y="269230"/>
            <a:ext cx="1415772" cy="461665"/>
          </a:xfrm>
          <a:prstGeom prst="rect">
            <a:avLst/>
          </a:prstGeom>
          <a:noFill/>
        </p:spPr>
        <p:txBody>
          <a:bodyPr wrap="none" rtlCol="0">
            <a:spAutoFit/>
          </a:bodyPr>
          <a:lstStyle/>
          <a:p>
            <a:r>
              <a:rPr lang="zh-CN" altLang="en-US" dirty="0">
                <a:hlinkClick r:id="rId4" action="ppaction://hlinksldjump"/>
              </a:rPr>
              <a:t>二叉链表</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3186"/>
                                        </p:tgtEl>
                                        <p:attrNameLst>
                                          <p:attrName>style.visibility</p:attrName>
                                        </p:attrNameLst>
                                      </p:cBhvr>
                                      <p:to>
                                        <p:strVal val="visible"/>
                                      </p:to>
                                    </p:set>
                                    <p:animEffect transition="in" filter="blinds(horizontal)">
                                      <p:cBhvr>
                                        <p:cTn id="7" dur="500"/>
                                        <p:tgtEl>
                                          <p:spTgt spid="931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323">
                                            <p:txEl>
                                              <p:pRg st="0" end="0"/>
                                            </p:txEl>
                                          </p:spTgt>
                                        </p:tgtEl>
                                        <p:attrNameLst>
                                          <p:attrName>style.visibility</p:attrName>
                                        </p:attrNameLst>
                                      </p:cBhvr>
                                      <p:to>
                                        <p:strVal val="visible"/>
                                      </p:to>
                                    </p:set>
                                    <p:animEffect transition="in" filter="blinds(horizontal)">
                                      <p:cBhvr>
                                        <p:cTn id="12" dur="500"/>
                                        <p:tgtEl>
                                          <p:spTgt spid="5632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6323">
                                            <p:txEl>
                                              <p:pRg st="1" end="1"/>
                                            </p:txEl>
                                          </p:spTgt>
                                        </p:tgtEl>
                                        <p:attrNameLst>
                                          <p:attrName>style.visibility</p:attrName>
                                        </p:attrNameLst>
                                      </p:cBhvr>
                                      <p:to>
                                        <p:strVal val="visible"/>
                                      </p:to>
                                    </p:set>
                                    <p:animEffect transition="in" filter="blinds(horizontal)">
                                      <p:cBhvr>
                                        <p:cTn id="17" dur="500"/>
                                        <p:tgtEl>
                                          <p:spTgt spid="5632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6323">
                                            <p:txEl>
                                              <p:pRg st="2" end="2"/>
                                            </p:txEl>
                                          </p:spTgt>
                                        </p:tgtEl>
                                        <p:attrNameLst>
                                          <p:attrName>style.visibility</p:attrName>
                                        </p:attrNameLst>
                                      </p:cBhvr>
                                      <p:to>
                                        <p:strVal val="visible"/>
                                      </p:to>
                                    </p:set>
                                    <p:animEffect transition="in" filter="blinds(horizontal)">
                                      <p:cBhvr>
                                        <p:cTn id="22" dur="500"/>
                                        <p:tgtEl>
                                          <p:spTgt spid="5632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6323">
                                            <p:txEl>
                                              <p:pRg st="3" end="3"/>
                                            </p:txEl>
                                          </p:spTgt>
                                        </p:tgtEl>
                                        <p:attrNameLst>
                                          <p:attrName>style.visibility</p:attrName>
                                        </p:attrNameLst>
                                      </p:cBhvr>
                                      <p:to>
                                        <p:strVal val="visible"/>
                                      </p:to>
                                    </p:set>
                                    <p:animEffect transition="in" filter="blinds(horizontal)">
                                      <p:cBhvr>
                                        <p:cTn id="27" dur="500"/>
                                        <p:tgtEl>
                                          <p:spTgt spid="5632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linds(horizontal)">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6323">
                                            <p:txEl>
                                              <p:pRg st="4" end="4"/>
                                            </p:txEl>
                                          </p:spTgt>
                                        </p:tgtEl>
                                        <p:attrNameLst>
                                          <p:attrName>style.visibility</p:attrName>
                                        </p:attrNameLst>
                                      </p:cBhvr>
                                      <p:to>
                                        <p:strVal val="visible"/>
                                      </p:to>
                                    </p:set>
                                    <p:animEffect transition="in" filter="blinds(horizontal)">
                                      <p:cBhvr>
                                        <p:cTn id="42" dur="500"/>
                                        <p:tgtEl>
                                          <p:spTgt spid="5632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blinds(horizontal)">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6323">
                                            <p:txEl>
                                              <p:pRg st="5" end="5"/>
                                            </p:txEl>
                                          </p:spTgt>
                                        </p:tgtEl>
                                        <p:attrNameLst>
                                          <p:attrName>style.visibility</p:attrName>
                                        </p:attrNameLst>
                                      </p:cBhvr>
                                      <p:to>
                                        <p:strVal val="visible"/>
                                      </p:to>
                                    </p:set>
                                    <p:animEffect transition="in" filter="blinds(horizontal)">
                                      <p:cBhvr>
                                        <p:cTn id="52" dur="500"/>
                                        <p:tgtEl>
                                          <p:spTgt spid="56323">
                                            <p:txEl>
                                              <p:pRg st="5" end="5"/>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blinds(horizontal)">
                                      <p:cBhvr>
                                        <p:cTn id="57" dur="500"/>
                                        <p:tgtEl>
                                          <p:spTgt spid="11"/>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blinds(horizontal)">
                                      <p:cBhvr>
                                        <p:cTn id="62" dur="500"/>
                                        <p:tgtEl>
                                          <p:spTgt spid="9"/>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blinds(horizontal)">
                                      <p:cBhvr>
                                        <p:cTn id="67" dur="500"/>
                                        <p:tgtEl>
                                          <p:spTgt spid="8"/>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56323">
                                            <p:txEl>
                                              <p:pRg st="6" end="6"/>
                                            </p:txEl>
                                          </p:spTgt>
                                        </p:tgtEl>
                                        <p:attrNameLst>
                                          <p:attrName>style.visibility</p:attrName>
                                        </p:attrNameLst>
                                      </p:cBhvr>
                                      <p:to>
                                        <p:strVal val="visible"/>
                                      </p:to>
                                    </p:set>
                                    <p:animEffect transition="in" filter="blinds(horizontal)">
                                      <p:cBhvr>
                                        <p:cTn id="72" dur="500"/>
                                        <p:tgtEl>
                                          <p:spTgt spid="56323">
                                            <p:txEl>
                                              <p:pRg st="6" end="6"/>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blinds(horizontal)">
                                      <p:cBhvr>
                                        <p:cTn id="77" dur="500"/>
                                        <p:tgtEl>
                                          <p:spTgt spid="10"/>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56323">
                                            <p:txEl>
                                              <p:pRg st="7" end="7"/>
                                            </p:txEl>
                                          </p:spTgt>
                                        </p:tgtEl>
                                        <p:attrNameLst>
                                          <p:attrName>style.visibility</p:attrName>
                                        </p:attrNameLst>
                                      </p:cBhvr>
                                      <p:to>
                                        <p:strVal val="visible"/>
                                      </p:to>
                                    </p:set>
                                    <p:animEffect transition="in" filter="blinds(horizontal)">
                                      <p:cBhvr>
                                        <p:cTn id="82" dur="500"/>
                                        <p:tgtEl>
                                          <p:spTgt spid="56323">
                                            <p:txEl>
                                              <p:pRg st="7" end="7"/>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56323">
                                            <p:txEl>
                                              <p:pRg st="8" end="8"/>
                                            </p:txEl>
                                          </p:spTgt>
                                        </p:tgtEl>
                                        <p:attrNameLst>
                                          <p:attrName>style.visibility</p:attrName>
                                        </p:attrNameLst>
                                      </p:cBhvr>
                                      <p:to>
                                        <p:strVal val="visible"/>
                                      </p:to>
                                    </p:set>
                                    <p:animEffect transition="in" filter="blinds(horizontal)">
                                      <p:cBhvr>
                                        <p:cTn id="87" dur="500"/>
                                        <p:tgtEl>
                                          <p:spTgt spid="56323">
                                            <p:txEl>
                                              <p:pRg st="8" end="8"/>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12"/>
                                        </p:tgtEl>
                                        <p:attrNameLst>
                                          <p:attrName>style.visibility</p:attrName>
                                        </p:attrNameLst>
                                      </p:cBhvr>
                                      <p:to>
                                        <p:strVal val="visible"/>
                                      </p:to>
                                    </p:set>
                                    <p:animEffect transition="in" filter="blinds(horizontal)">
                                      <p:cBhvr>
                                        <p:cTn id="92" dur="500"/>
                                        <p:tgtEl>
                                          <p:spTgt spid="12"/>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56323">
                                            <p:txEl>
                                              <p:pRg st="9" end="9"/>
                                            </p:txEl>
                                          </p:spTgt>
                                        </p:tgtEl>
                                        <p:attrNameLst>
                                          <p:attrName>style.visibility</p:attrName>
                                        </p:attrNameLst>
                                      </p:cBhvr>
                                      <p:to>
                                        <p:strVal val="visible"/>
                                      </p:to>
                                    </p:set>
                                    <p:animEffect transition="in" filter="blinds(horizontal)">
                                      <p:cBhvr>
                                        <p:cTn id="97" dur="500"/>
                                        <p:tgtEl>
                                          <p:spTgt spid="56323">
                                            <p:txEl>
                                              <p:pRg st="9" end="9"/>
                                            </p:txEl>
                                          </p:spTgt>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3" presetClass="entr" presetSubtype="10" fill="hold" nodeType="clickEffect">
                                  <p:stCondLst>
                                    <p:cond delay="0"/>
                                  </p:stCondLst>
                                  <p:childTnLst>
                                    <p:set>
                                      <p:cBhvr>
                                        <p:cTn id="101" dur="1" fill="hold">
                                          <p:stCondLst>
                                            <p:cond delay="0"/>
                                          </p:stCondLst>
                                        </p:cTn>
                                        <p:tgtEl>
                                          <p:spTgt spid="2"/>
                                        </p:tgtEl>
                                        <p:attrNameLst>
                                          <p:attrName>style.visibility</p:attrName>
                                        </p:attrNameLst>
                                      </p:cBhvr>
                                      <p:to>
                                        <p:strVal val="visible"/>
                                      </p:to>
                                    </p:set>
                                    <p:animEffect transition="in" filter="blinds(horizontal)">
                                      <p:cBhvr>
                                        <p:cTn id="10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uiExpand="1" build="p"/>
      <p:bldP spid="5" grpId="0" uiExpand="1" animBg="1"/>
      <p:bldP spid="6" grpId="0" uiExpand="1" animBg="1"/>
      <p:bldP spid="7" grpId="0" uiExpand="1" animBg="1"/>
      <p:bldP spid="8" grpId="0" uiExpand="1" animBg="1"/>
      <p:bldP spid="9" grpId="0" uiExpand="1" animBg="1"/>
      <p:bldP spid="10" grpId="0" uiExpand="1" animBg="1"/>
      <p:bldP spid="11" grpId="0" uiExpand="1" animBg="1"/>
      <p:bldP spid="12" grpId="0" uiExpand="1"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a:extLst>
              <a:ext uri="{FF2B5EF4-FFF2-40B4-BE49-F238E27FC236}">
                <a16:creationId xmlns:a16="http://schemas.microsoft.com/office/drawing/2014/main" id="{A90C8489-1297-4941-90A1-6AC650A6F7C2}"/>
              </a:ext>
            </a:extLst>
          </p:cNvPr>
          <p:cNvSpPr>
            <a:spLocks noGrp="1"/>
          </p:cNvSpPr>
          <p:nvPr>
            <p:ph type="title"/>
          </p:nvPr>
        </p:nvSpPr>
        <p:spPr/>
        <p:txBody>
          <a:bodyPr/>
          <a:lstStyle/>
          <a:p>
            <a:r>
              <a:rPr lang="zh-CN" altLang="en-US"/>
              <a:t>调用各种遍历</a:t>
            </a:r>
          </a:p>
        </p:txBody>
      </p:sp>
      <p:sp>
        <p:nvSpPr>
          <p:cNvPr id="56323" name="内容占位符 2">
            <a:extLst>
              <a:ext uri="{FF2B5EF4-FFF2-40B4-BE49-F238E27FC236}">
                <a16:creationId xmlns:a16="http://schemas.microsoft.com/office/drawing/2014/main" id="{C703B13D-1659-4371-BB5B-DB69AEC58CD3}"/>
              </a:ext>
            </a:extLst>
          </p:cNvPr>
          <p:cNvSpPr>
            <a:spLocks noGrp="1"/>
          </p:cNvSpPr>
          <p:nvPr>
            <p:ph idx="1"/>
          </p:nvPr>
        </p:nvSpPr>
        <p:spPr/>
        <p:txBody>
          <a:bodyPr/>
          <a:lstStyle/>
          <a:p>
            <a:pPr>
              <a:buFont typeface="Wingdings" panose="05000000000000000000" pitchFamily="2" charset="2"/>
              <a:buNone/>
            </a:pPr>
            <a:r>
              <a:rPr lang="en-US" altLang="zh-CN" sz="2400" dirty="0">
                <a:solidFill>
                  <a:srgbClr val="FF0000"/>
                </a:solidFill>
              </a:rPr>
              <a:t>        </a:t>
            </a:r>
            <a:r>
              <a:rPr lang="en-US" altLang="zh-CN" sz="2400" dirty="0" err="1">
                <a:solidFill>
                  <a:srgbClr val="FF0000"/>
                </a:solidFill>
              </a:rPr>
              <a:t>biTree.preOrder</a:t>
            </a:r>
            <a:r>
              <a:rPr lang="en-US" altLang="zh-CN" sz="2400" dirty="0"/>
              <a:t>();</a:t>
            </a:r>
          </a:p>
          <a:p>
            <a:pPr>
              <a:buFont typeface="Wingdings" panose="05000000000000000000" pitchFamily="2" charset="2"/>
              <a:buNone/>
            </a:pPr>
            <a:r>
              <a:rPr lang="en-US" altLang="zh-CN" sz="2400" dirty="0"/>
              <a:t>        </a:t>
            </a:r>
            <a:r>
              <a:rPr lang="en-US" altLang="zh-CN" sz="2400" dirty="0" err="1">
                <a:solidFill>
                  <a:srgbClr val="FF0000"/>
                </a:solidFill>
              </a:rPr>
              <a:t>biTree.inOrder</a:t>
            </a:r>
            <a:r>
              <a:rPr lang="en-US" altLang="zh-CN" sz="2400" dirty="0"/>
              <a:t>();</a:t>
            </a:r>
          </a:p>
          <a:p>
            <a:pPr>
              <a:buFont typeface="Wingdings" panose="05000000000000000000" pitchFamily="2" charset="2"/>
              <a:buNone/>
            </a:pPr>
            <a:r>
              <a:rPr lang="en-US" altLang="zh-CN" sz="2400" dirty="0"/>
              <a:t>        </a:t>
            </a:r>
            <a:r>
              <a:rPr lang="en-US" altLang="zh-CN" sz="2400" dirty="0" err="1">
                <a:solidFill>
                  <a:srgbClr val="FF0000"/>
                </a:solidFill>
              </a:rPr>
              <a:t>biTree.postOrder</a:t>
            </a:r>
            <a:r>
              <a:rPr lang="en-US" altLang="zh-CN" sz="2400" dirty="0"/>
              <a:t>();</a:t>
            </a:r>
          </a:p>
          <a:p>
            <a:pPr>
              <a:buFont typeface="Wingdings" panose="05000000000000000000" pitchFamily="2" charset="2"/>
              <a:buNone/>
            </a:pPr>
            <a:r>
              <a:rPr lang="en-US" altLang="zh-CN" sz="2400" dirty="0"/>
              <a:t>    }</a:t>
            </a:r>
            <a:endParaRPr lang="zh-CN" altLang="en-US" sz="2400" dirty="0"/>
          </a:p>
        </p:txBody>
      </p:sp>
      <p:sp>
        <p:nvSpPr>
          <p:cNvPr id="5" name="矩形 4">
            <a:extLst>
              <a:ext uri="{FF2B5EF4-FFF2-40B4-BE49-F238E27FC236}">
                <a16:creationId xmlns:a16="http://schemas.microsoft.com/office/drawing/2014/main" id="{8AA5B335-E065-47C6-B2BD-4014F811E16D}"/>
              </a:ext>
            </a:extLst>
          </p:cNvPr>
          <p:cNvSpPr>
            <a:spLocks noChangeArrowheads="1"/>
          </p:cNvSpPr>
          <p:nvPr/>
        </p:nvSpPr>
        <p:spPr bwMode="auto">
          <a:xfrm>
            <a:off x="3857625" y="4857750"/>
            <a:ext cx="4572000" cy="15700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a:solidFill>
                  <a:srgbClr val="FF0000"/>
                </a:solidFill>
              </a:rPr>
              <a:t>程序运行结果如下：</a:t>
            </a:r>
          </a:p>
          <a:p>
            <a:pPr eaLnBrk="1" hangingPunct="1"/>
            <a:r>
              <a:rPr lang="zh-CN" altLang="en-US" b="1">
                <a:solidFill>
                  <a:srgbClr val="FF0000"/>
                </a:solidFill>
              </a:rPr>
              <a:t>先根序列：  </a:t>
            </a:r>
            <a:r>
              <a:rPr lang="en-US" altLang="zh-CN" b="1">
                <a:solidFill>
                  <a:srgbClr val="FF0000"/>
                </a:solidFill>
              </a:rPr>
              <a:t>A B D G C E F H </a:t>
            </a:r>
          </a:p>
          <a:p>
            <a:pPr eaLnBrk="1" hangingPunct="1"/>
            <a:r>
              <a:rPr lang="zh-CN" altLang="en-US" b="1">
                <a:solidFill>
                  <a:srgbClr val="FF0000"/>
                </a:solidFill>
              </a:rPr>
              <a:t>中根序列：  </a:t>
            </a:r>
            <a:r>
              <a:rPr lang="en-US" altLang="zh-CN" b="1">
                <a:solidFill>
                  <a:srgbClr val="FF0000"/>
                </a:solidFill>
              </a:rPr>
              <a:t>D G B A E C H F </a:t>
            </a:r>
          </a:p>
          <a:p>
            <a:pPr eaLnBrk="1" hangingPunct="1"/>
            <a:r>
              <a:rPr lang="zh-CN" altLang="en-US" b="1">
                <a:solidFill>
                  <a:srgbClr val="FF0000"/>
                </a:solidFill>
              </a:rPr>
              <a:t>后根序列：  </a:t>
            </a:r>
            <a:r>
              <a:rPr lang="en-US" altLang="zh-CN" b="1">
                <a:solidFill>
                  <a:srgbClr val="FF0000"/>
                </a:solidFill>
              </a:rPr>
              <a:t>G D B E H F C A </a:t>
            </a:r>
            <a:endParaRPr lang="zh-CN" altLang="en-US" b="1">
              <a:solidFill>
                <a:srgbClr val="FF0000"/>
              </a:solidFill>
            </a:endParaRPr>
          </a:p>
        </p:txBody>
      </p:sp>
      <p:pic>
        <p:nvPicPr>
          <p:cNvPr id="6" name="Picture 2">
            <a:extLst>
              <a:ext uri="{FF2B5EF4-FFF2-40B4-BE49-F238E27FC236}">
                <a16:creationId xmlns:a16="http://schemas.microsoft.com/office/drawing/2014/main" id="{878833BE-79E3-4827-B1B1-655BE0D2E5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1350" y="0"/>
            <a:ext cx="2152650"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B0DA83BB-52A4-45FA-8AA9-CF5D30692D87}"/>
              </a:ext>
            </a:extLst>
          </p:cNvPr>
          <p:cNvSpPr>
            <a:spLocks noGrp="1"/>
          </p:cNvSpPr>
          <p:nvPr>
            <p:ph type="sldNum" sz="quarter" idx="12"/>
          </p:nvPr>
        </p:nvSpPr>
        <p:spPr/>
        <p:txBody>
          <a:bodyPr/>
          <a:lstStyle/>
          <a:p>
            <a:fld id="{43395A8B-0B77-4D91-93A1-E00555122DC8}" type="slidenum">
              <a:rPr lang="zh-CN" altLang="en-US" smtClean="0"/>
              <a:pPr/>
              <a:t>56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a16="http://schemas.microsoft.com/office/drawing/2014/main" id="{1722E146-C14E-4F96-913F-55CAB8AEEFE6}"/>
              </a:ext>
            </a:extLst>
          </p:cNvPr>
          <p:cNvSpPr>
            <a:spLocks noGrp="1"/>
          </p:cNvSpPr>
          <p:nvPr>
            <p:ph type="title"/>
          </p:nvPr>
        </p:nvSpPr>
        <p:spPr/>
        <p:txBody>
          <a:bodyPr/>
          <a:lstStyle/>
          <a:p>
            <a:r>
              <a:rPr lang="zh-CN" altLang="en-US"/>
              <a:t>练习：写出其遍历序列</a:t>
            </a:r>
          </a:p>
        </p:txBody>
      </p:sp>
      <p:sp>
        <p:nvSpPr>
          <p:cNvPr id="57347" name="内容占位符 2">
            <a:extLst>
              <a:ext uri="{FF2B5EF4-FFF2-40B4-BE49-F238E27FC236}">
                <a16:creationId xmlns:a16="http://schemas.microsoft.com/office/drawing/2014/main" id="{FD28D393-3A69-40A5-9731-81F5D63A328C}"/>
              </a:ext>
            </a:extLst>
          </p:cNvPr>
          <p:cNvSpPr>
            <a:spLocks noGrp="1"/>
          </p:cNvSpPr>
          <p:nvPr>
            <p:ph idx="1"/>
          </p:nvPr>
        </p:nvSpPr>
        <p:spPr/>
        <p:txBody>
          <a:bodyPr/>
          <a:lstStyle/>
          <a:p>
            <a:r>
              <a:rPr lang="en-US" altLang="zh-CN" dirty="0"/>
              <a:t>  </a:t>
            </a:r>
            <a:endParaRPr lang="zh-CN" altLang="en-US" dirty="0"/>
          </a:p>
        </p:txBody>
      </p:sp>
      <p:pic>
        <p:nvPicPr>
          <p:cNvPr id="57349" name="Picture 3">
            <a:extLst>
              <a:ext uri="{FF2B5EF4-FFF2-40B4-BE49-F238E27FC236}">
                <a16:creationId xmlns:a16="http://schemas.microsoft.com/office/drawing/2014/main" id="{FDC2A155-DF39-4FF3-93DA-5AC4CD0675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000250"/>
            <a:ext cx="3067050" cy="401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B587CC03-730C-4311-8531-252B87BEA861}"/>
              </a:ext>
            </a:extLst>
          </p:cNvPr>
          <p:cNvSpPr>
            <a:spLocks noGrp="1"/>
          </p:cNvSpPr>
          <p:nvPr>
            <p:ph type="sldNum" sz="quarter" idx="12"/>
          </p:nvPr>
        </p:nvSpPr>
        <p:spPr/>
        <p:txBody>
          <a:bodyPr/>
          <a:lstStyle/>
          <a:p>
            <a:fld id="{43395A8B-0B77-4D91-93A1-E00555122DC8}" type="slidenum">
              <a:rPr lang="zh-CN" altLang="en-US" smtClean="0"/>
              <a:pPr/>
              <a:t>57</a:t>
            </a:fld>
            <a:endParaRPr lang="en-US" altLang="zh-CN"/>
          </a:p>
        </p:txBody>
      </p:sp>
      <p:sp>
        <p:nvSpPr>
          <p:cNvPr id="3" name="文本框 2">
            <a:extLst>
              <a:ext uri="{FF2B5EF4-FFF2-40B4-BE49-F238E27FC236}">
                <a16:creationId xmlns:a16="http://schemas.microsoft.com/office/drawing/2014/main" id="{DED2D623-A4E9-48B0-B248-B7A9A9E00052}"/>
              </a:ext>
            </a:extLst>
          </p:cNvPr>
          <p:cNvSpPr txBox="1"/>
          <p:nvPr/>
        </p:nvSpPr>
        <p:spPr>
          <a:xfrm>
            <a:off x="4553952" y="3864903"/>
            <a:ext cx="2339102" cy="461665"/>
          </a:xfrm>
          <a:prstGeom prst="rect">
            <a:avLst/>
          </a:prstGeom>
          <a:noFill/>
        </p:spPr>
        <p:txBody>
          <a:bodyPr wrap="none" rtlCol="0">
            <a:spAutoFit/>
          </a:bodyPr>
          <a:lstStyle/>
          <a:p>
            <a:r>
              <a:rPr lang="zh-CN" altLang="en-US" dirty="0"/>
              <a:t>先根遍历序列：</a:t>
            </a:r>
          </a:p>
        </p:txBody>
      </p:sp>
      <p:sp>
        <p:nvSpPr>
          <p:cNvPr id="8" name="文本框 7">
            <a:extLst>
              <a:ext uri="{FF2B5EF4-FFF2-40B4-BE49-F238E27FC236}">
                <a16:creationId xmlns:a16="http://schemas.microsoft.com/office/drawing/2014/main" id="{87B41C9E-7142-46CF-BA7E-932613FA0307}"/>
              </a:ext>
            </a:extLst>
          </p:cNvPr>
          <p:cNvSpPr txBox="1"/>
          <p:nvPr/>
        </p:nvSpPr>
        <p:spPr>
          <a:xfrm>
            <a:off x="4553952" y="4289336"/>
            <a:ext cx="2339102" cy="461665"/>
          </a:xfrm>
          <a:prstGeom prst="rect">
            <a:avLst/>
          </a:prstGeom>
          <a:noFill/>
        </p:spPr>
        <p:txBody>
          <a:bodyPr wrap="none" rtlCol="0">
            <a:spAutoFit/>
          </a:bodyPr>
          <a:lstStyle/>
          <a:p>
            <a:r>
              <a:rPr lang="zh-CN" altLang="en-US" dirty="0"/>
              <a:t>中根遍历序列：</a:t>
            </a:r>
          </a:p>
        </p:txBody>
      </p:sp>
      <p:sp>
        <p:nvSpPr>
          <p:cNvPr id="9" name="文本框 8">
            <a:extLst>
              <a:ext uri="{FF2B5EF4-FFF2-40B4-BE49-F238E27FC236}">
                <a16:creationId xmlns:a16="http://schemas.microsoft.com/office/drawing/2014/main" id="{7D7F2E61-E21B-44AE-810E-1CE32C7021E8}"/>
              </a:ext>
            </a:extLst>
          </p:cNvPr>
          <p:cNvSpPr txBox="1"/>
          <p:nvPr/>
        </p:nvSpPr>
        <p:spPr>
          <a:xfrm>
            <a:off x="4553952" y="4805779"/>
            <a:ext cx="2339102" cy="461665"/>
          </a:xfrm>
          <a:prstGeom prst="rect">
            <a:avLst/>
          </a:prstGeom>
          <a:noFill/>
        </p:spPr>
        <p:txBody>
          <a:bodyPr wrap="none" rtlCol="0">
            <a:spAutoFit/>
          </a:bodyPr>
          <a:lstStyle/>
          <a:p>
            <a:r>
              <a:rPr lang="zh-CN" altLang="en-US" dirty="0"/>
              <a:t>后根遍历序列：</a:t>
            </a:r>
          </a:p>
        </p:txBody>
      </p:sp>
      <p:sp>
        <p:nvSpPr>
          <p:cNvPr id="11" name="文本框 10">
            <a:extLst>
              <a:ext uri="{FF2B5EF4-FFF2-40B4-BE49-F238E27FC236}">
                <a16:creationId xmlns:a16="http://schemas.microsoft.com/office/drawing/2014/main" id="{B22F8F89-C915-4DB1-BFDF-AD0D537AF288}"/>
              </a:ext>
            </a:extLst>
          </p:cNvPr>
          <p:cNvSpPr txBox="1"/>
          <p:nvPr/>
        </p:nvSpPr>
        <p:spPr>
          <a:xfrm>
            <a:off x="6585823" y="3864903"/>
            <a:ext cx="1845377" cy="461665"/>
          </a:xfrm>
          <a:prstGeom prst="rect">
            <a:avLst/>
          </a:prstGeom>
          <a:noFill/>
        </p:spPr>
        <p:txBody>
          <a:bodyPr wrap="none" rtlCol="0">
            <a:spAutoFit/>
          </a:bodyPr>
          <a:lstStyle/>
          <a:p>
            <a:r>
              <a:rPr lang="en-US" altLang="zh-CN" dirty="0"/>
              <a:t>ABDECFGH</a:t>
            </a:r>
          </a:p>
        </p:txBody>
      </p:sp>
      <p:sp>
        <p:nvSpPr>
          <p:cNvPr id="12" name="文本框 11">
            <a:extLst>
              <a:ext uri="{FF2B5EF4-FFF2-40B4-BE49-F238E27FC236}">
                <a16:creationId xmlns:a16="http://schemas.microsoft.com/office/drawing/2014/main" id="{7C7DF43B-7259-456B-BF02-E84686A40780}"/>
              </a:ext>
            </a:extLst>
          </p:cNvPr>
          <p:cNvSpPr txBox="1"/>
          <p:nvPr/>
        </p:nvSpPr>
        <p:spPr>
          <a:xfrm>
            <a:off x="6590769" y="4323722"/>
            <a:ext cx="1845377" cy="461665"/>
          </a:xfrm>
          <a:prstGeom prst="rect">
            <a:avLst/>
          </a:prstGeom>
          <a:noFill/>
        </p:spPr>
        <p:txBody>
          <a:bodyPr wrap="none" rtlCol="0">
            <a:spAutoFit/>
          </a:bodyPr>
          <a:lstStyle/>
          <a:p>
            <a:r>
              <a:rPr lang="en-US" altLang="zh-CN" dirty="0"/>
              <a:t>DBEAGHFC</a:t>
            </a:r>
            <a:endParaRPr lang="zh-CN" altLang="en-US" dirty="0"/>
          </a:p>
        </p:txBody>
      </p:sp>
      <p:sp>
        <p:nvSpPr>
          <p:cNvPr id="13" name="文本框 12">
            <a:extLst>
              <a:ext uri="{FF2B5EF4-FFF2-40B4-BE49-F238E27FC236}">
                <a16:creationId xmlns:a16="http://schemas.microsoft.com/office/drawing/2014/main" id="{14ACC35A-D546-460E-A960-0BA7B42100B6}"/>
              </a:ext>
            </a:extLst>
          </p:cNvPr>
          <p:cNvSpPr txBox="1"/>
          <p:nvPr/>
        </p:nvSpPr>
        <p:spPr>
          <a:xfrm>
            <a:off x="6542881" y="4805779"/>
            <a:ext cx="1922321" cy="461665"/>
          </a:xfrm>
          <a:prstGeom prst="rect">
            <a:avLst/>
          </a:prstGeom>
          <a:noFill/>
        </p:spPr>
        <p:txBody>
          <a:bodyPr wrap="none" rtlCol="0">
            <a:spAutoFit/>
          </a:bodyPr>
          <a:lstStyle/>
          <a:p>
            <a:r>
              <a:rPr lang="en-US" altLang="zh-CN" dirty="0"/>
              <a:t> DEBHGFCA</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P spid="11" grpId="0"/>
      <p:bldP spid="12" grpId="0"/>
      <p:bldP spid="1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a:extLst>
              <a:ext uri="{FF2B5EF4-FFF2-40B4-BE49-F238E27FC236}">
                <a16:creationId xmlns:a16="http://schemas.microsoft.com/office/drawing/2014/main" id="{62359542-A581-4788-9C2E-CC8893E567DC}"/>
              </a:ext>
            </a:extLst>
          </p:cNvPr>
          <p:cNvSpPr>
            <a:spLocks noGrp="1"/>
          </p:cNvSpPr>
          <p:nvPr>
            <p:ph type="title"/>
          </p:nvPr>
        </p:nvSpPr>
        <p:spPr/>
        <p:txBody>
          <a:bodyPr/>
          <a:lstStyle/>
          <a:p>
            <a:r>
              <a:rPr lang="zh-CN" altLang="en-US"/>
              <a:t>基于遍历算法的其他操作</a:t>
            </a:r>
          </a:p>
        </p:txBody>
      </p:sp>
      <p:sp>
        <p:nvSpPr>
          <p:cNvPr id="57347" name="内容占位符 2">
            <a:extLst>
              <a:ext uri="{FF2B5EF4-FFF2-40B4-BE49-F238E27FC236}">
                <a16:creationId xmlns:a16="http://schemas.microsoft.com/office/drawing/2014/main" id="{A8049F75-3C8A-44A0-8B1E-17D562316961}"/>
              </a:ext>
            </a:extLst>
          </p:cNvPr>
          <p:cNvSpPr>
            <a:spLocks noGrp="1"/>
          </p:cNvSpPr>
          <p:nvPr>
            <p:ph idx="1"/>
          </p:nvPr>
        </p:nvSpPr>
        <p:spPr>
          <a:xfrm>
            <a:off x="428625" y="1989138"/>
            <a:ext cx="8715375" cy="4114800"/>
          </a:xfrm>
        </p:spPr>
        <p:txBody>
          <a:bodyPr/>
          <a:lstStyle/>
          <a:p>
            <a:pPr>
              <a:buFont typeface="Wingdings" panose="05000000000000000000" pitchFamily="2" charset="2"/>
              <a:buNone/>
            </a:pPr>
            <a:r>
              <a:rPr lang="en-US" altLang="zh-CN" sz="2800" dirty="0"/>
              <a:t>1</a:t>
            </a:r>
            <a:r>
              <a:rPr lang="zh-CN" altLang="en-US" sz="2800" dirty="0"/>
              <a:t>、求结点个数</a:t>
            </a:r>
            <a:endParaRPr lang="en-US" altLang="zh-CN" sz="2800" dirty="0"/>
          </a:p>
          <a:p>
            <a:pPr>
              <a:buFont typeface="Wingdings" panose="05000000000000000000" pitchFamily="2" charset="2"/>
              <a:buNone/>
            </a:pPr>
            <a:r>
              <a:rPr lang="en-US" altLang="zh-CN" sz="2400" dirty="0"/>
              <a:t>public int </a:t>
            </a:r>
            <a:r>
              <a:rPr lang="en-US" altLang="zh-CN" sz="2400" dirty="0">
                <a:solidFill>
                  <a:srgbClr val="FF0000"/>
                </a:solidFill>
              </a:rPr>
              <a:t>count</a:t>
            </a:r>
            <a:r>
              <a:rPr lang="en-US" altLang="zh-CN" sz="2400" dirty="0"/>
              <a:t>() //</a:t>
            </a:r>
            <a:r>
              <a:rPr lang="zh-CN" altLang="en-US" sz="2400" dirty="0"/>
              <a:t>求一棵二叉树中所有结点个数</a:t>
            </a:r>
          </a:p>
          <a:p>
            <a:pPr>
              <a:buFont typeface="Wingdings" panose="05000000000000000000" pitchFamily="2" charset="2"/>
              <a:buNone/>
            </a:pPr>
            <a:r>
              <a:rPr lang="zh-CN" altLang="en-US" sz="2400" dirty="0"/>
              <a:t>    </a:t>
            </a:r>
            <a:r>
              <a:rPr lang="en-US" altLang="zh-CN" sz="2400" dirty="0"/>
              <a:t>{        return count(root);    }</a:t>
            </a:r>
          </a:p>
          <a:p>
            <a:pPr>
              <a:buFont typeface="Wingdings" panose="05000000000000000000" pitchFamily="2" charset="2"/>
              <a:buNone/>
            </a:pPr>
            <a:r>
              <a:rPr lang="en-US" altLang="zh-CN" sz="2400" dirty="0"/>
              <a:t>public int </a:t>
            </a:r>
            <a:r>
              <a:rPr lang="en-US" altLang="zh-CN" sz="2400" dirty="0">
                <a:solidFill>
                  <a:srgbClr val="FF0000"/>
                </a:solidFill>
              </a:rPr>
              <a:t>count(</a:t>
            </a:r>
            <a:r>
              <a:rPr lang="en-US" altLang="zh-CN" sz="2400" dirty="0" err="1">
                <a:solidFill>
                  <a:srgbClr val="FF0000"/>
                </a:solidFill>
              </a:rPr>
              <a:t>BinaryNode</a:t>
            </a:r>
            <a:r>
              <a:rPr lang="en-US" altLang="zh-CN" sz="2400" dirty="0">
                <a:solidFill>
                  <a:srgbClr val="FF0000"/>
                </a:solidFill>
              </a:rPr>
              <a:t>&lt;T&gt; p) </a:t>
            </a:r>
            <a:r>
              <a:rPr lang="en-US" altLang="zh-CN" sz="2400" dirty="0"/>
              <a:t>//</a:t>
            </a:r>
            <a:r>
              <a:rPr lang="zh-CN" altLang="en-US" sz="2400" dirty="0"/>
              <a:t>求以</a:t>
            </a:r>
            <a:r>
              <a:rPr lang="en-US" altLang="zh-CN" sz="2400" dirty="0"/>
              <a:t>p</a:t>
            </a:r>
            <a:r>
              <a:rPr lang="zh-CN" altLang="en-US" sz="2400" dirty="0"/>
              <a:t>为根的子树结点个数</a:t>
            </a:r>
          </a:p>
          <a:p>
            <a:pPr>
              <a:buFont typeface="Wingdings" panose="05000000000000000000" pitchFamily="2" charset="2"/>
              <a:buNone/>
            </a:pPr>
            <a:r>
              <a:rPr lang="zh-CN" altLang="en-US" sz="2400" dirty="0"/>
              <a:t>    </a:t>
            </a:r>
            <a:r>
              <a:rPr lang="en-US" altLang="zh-CN" sz="2400" dirty="0"/>
              <a:t>{</a:t>
            </a:r>
          </a:p>
          <a:p>
            <a:pPr>
              <a:buFont typeface="Wingdings" panose="05000000000000000000" pitchFamily="2" charset="2"/>
              <a:buNone/>
            </a:pPr>
            <a:r>
              <a:rPr lang="en-US" altLang="zh-CN" sz="2400" dirty="0"/>
              <a:t>        if (p!=null)</a:t>
            </a:r>
          </a:p>
          <a:p>
            <a:pPr>
              <a:buFont typeface="Wingdings" panose="05000000000000000000" pitchFamily="2" charset="2"/>
              <a:buNone/>
            </a:pPr>
            <a:r>
              <a:rPr lang="en-US" altLang="zh-CN" sz="2400" dirty="0"/>
              <a:t>            return </a:t>
            </a:r>
            <a:r>
              <a:rPr lang="en-US" altLang="zh-CN" sz="2400" dirty="0">
                <a:solidFill>
                  <a:srgbClr val="FF0000"/>
                </a:solidFill>
              </a:rPr>
              <a:t>1+count(</a:t>
            </a:r>
            <a:r>
              <a:rPr lang="en-US" altLang="zh-CN" sz="2400" dirty="0" err="1">
                <a:solidFill>
                  <a:srgbClr val="FF0000"/>
                </a:solidFill>
              </a:rPr>
              <a:t>p.left</a:t>
            </a:r>
            <a:r>
              <a:rPr lang="en-US" altLang="zh-CN" sz="2400" dirty="0">
                <a:solidFill>
                  <a:srgbClr val="FF0000"/>
                </a:solidFill>
              </a:rPr>
              <a:t>)+count(</a:t>
            </a:r>
            <a:r>
              <a:rPr lang="en-US" altLang="zh-CN" sz="2400" dirty="0" err="1">
                <a:solidFill>
                  <a:srgbClr val="FF0000"/>
                </a:solidFill>
              </a:rPr>
              <a:t>p.right</a:t>
            </a:r>
            <a:r>
              <a:rPr lang="en-US" altLang="zh-CN" sz="2400" dirty="0">
                <a:solidFill>
                  <a:srgbClr val="FF0000"/>
                </a:solidFill>
              </a:rPr>
              <a:t>)</a:t>
            </a:r>
            <a:r>
              <a:rPr lang="en-US" altLang="zh-CN" sz="2400" dirty="0"/>
              <a:t>;</a:t>
            </a:r>
          </a:p>
          <a:p>
            <a:pPr>
              <a:buFont typeface="Wingdings" panose="05000000000000000000" pitchFamily="2" charset="2"/>
              <a:buNone/>
            </a:pPr>
            <a:r>
              <a:rPr lang="en-US" altLang="zh-CN" sz="2400" dirty="0"/>
              <a:t>        else</a:t>
            </a:r>
          </a:p>
          <a:p>
            <a:pPr>
              <a:buFont typeface="Wingdings" panose="05000000000000000000" pitchFamily="2" charset="2"/>
              <a:buNone/>
            </a:pPr>
            <a:r>
              <a:rPr lang="en-US" altLang="zh-CN" sz="2400" dirty="0"/>
              <a:t>            return 0;</a:t>
            </a:r>
          </a:p>
          <a:p>
            <a:pPr>
              <a:buFont typeface="Wingdings" panose="05000000000000000000" pitchFamily="2" charset="2"/>
              <a:buNone/>
            </a:pPr>
            <a:r>
              <a:rPr lang="en-US" altLang="zh-CN" sz="2400" dirty="0"/>
              <a:t>    }</a:t>
            </a:r>
            <a:endParaRPr lang="zh-CN" altLang="en-US" sz="2400" dirty="0"/>
          </a:p>
        </p:txBody>
      </p:sp>
      <p:sp>
        <p:nvSpPr>
          <p:cNvPr id="2" name="灯片编号占位符 1">
            <a:extLst>
              <a:ext uri="{FF2B5EF4-FFF2-40B4-BE49-F238E27FC236}">
                <a16:creationId xmlns:a16="http://schemas.microsoft.com/office/drawing/2014/main" id="{3351BD87-3A78-4615-BD6D-779845A44AAA}"/>
              </a:ext>
            </a:extLst>
          </p:cNvPr>
          <p:cNvSpPr>
            <a:spLocks noGrp="1"/>
          </p:cNvSpPr>
          <p:nvPr>
            <p:ph type="sldNum" sz="quarter" idx="12"/>
          </p:nvPr>
        </p:nvSpPr>
        <p:spPr/>
        <p:txBody>
          <a:bodyPr/>
          <a:lstStyle/>
          <a:p>
            <a:fld id="{43395A8B-0B77-4D91-93A1-E00555122DC8}" type="slidenum">
              <a:rPr lang="zh-CN" altLang="en-US" smtClean="0"/>
              <a:pPr/>
              <a:t>58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fade">
                                      <p:cBhvr>
                                        <p:cTn id="7" dur="500"/>
                                        <p:tgtEl>
                                          <p:spTgt spid="57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7347">
                                            <p:txEl>
                                              <p:pRg st="1" end="1"/>
                                            </p:txEl>
                                          </p:spTgt>
                                        </p:tgtEl>
                                        <p:attrNameLst>
                                          <p:attrName>style.visibility</p:attrName>
                                        </p:attrNameLst>
                                      </p:cBhvr>
                                      <p:to>
                                        <p:strVal val="visible"/>
                                      </p:to>
                                    </p:set>
                                    <p:animEffect transition="in" filter="fade">
                                      <p:cBhvr>
                                        <p:cTn id="12" dur="500"/>
                                        <p:tgtEl>
                                          <p:spTgt spid="573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7347">
                                            <p:txEl>
                                              <p:pRg st="2" end="2"/>
                                            </p:txEl>
                                          </p:spTgt>
                                        </p:tgtEl>
                                        <p:attrNameLst>
                                          <p:attrName>style.visibility</p:attrName>
                                        </p:attrNameLst>
                                      </p:cBhvr>
                                      <p:to>
                                        <p:strVal val="visible"/>
                                      </p:to>
                                    </p:set>
                                    <p:animEffect transition="in" filter="fade">
                                      <p:cBhvr>
                                        <p:cTn id="17" dur="500"/>
                                        <p:tgtEl>
                                          <p:spTgt spid="573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7347">
                                            <p:txEl>
                                              <p:pRg st="3" end="3"/>
                                            </p:txEl>
                                          </p:spTgt>
                                        </p:tgtEl>
                                        <p:attrNameLst>
                                          <p:attrName>style.visibility</p:attrName>
                                        </p:attrNameLst>
                                      </p:cBhvr>
                                      <p:to>
                                        <p:strVal val="visible"/>
                                      </p:to>
                                    </p:set>
                                    <p:animEffect transition="in" filter="fade">
                                      <p:cBhvr>
                                        <p:cTn id="22" dur="500"/>
                                        <p:tgtEl>
                                          <p:spTgt spid="573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7347">
                                            <p:txEl>
                                              <p:pRg st="4" end="4"/>
                                            </p:txEl>
                                          </p:spTgt>
                                        </p:tgtEl>
                                        <p:attrNameLst>
                                          <p:attrName>style.visibility</p:attrName>
                                        </p:attrNameLst>
                                      </p:cBhvr>
                                      <p:to>
                                        <p:strVal val="visible"/>
                                      </p:to>
                                    </p:set>
                                    <p:animEffect transition="in" filter="fade">
                                      <p:cBhvr>
                                        <p:cTn id="27" dur="500"/>
                                        <p:tgtEl>
                                          <p:spTgt spid="5734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7347">
                                            <p:txEl>
                                              <p:pRg st="5" end="5"/>
                                            </p:txEl>
                                          </p:spTgt>
                                        </p:tgtEl>
                                        <p:attrNameLst>
                                          <p:attrName>style.visibility</p:attrName>
                                        </p:attrNameLst>
                                      </p:cBhvr>
                                      <p:to>
                                        <p:strVal val="visible"/>
                                      </p:to>
                                    </p:set>
                                    <p:animEffect transition="in" filter="fade">
                                      <p:cBhvr>
                                        <p:cTn id="32" dur="500"/>
                                        <p:tgtEl>
                                          <p:spTgt spid="5734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7347">
                                            <p:txEl>
                                              <p:pRg st="6" end="6"/>
                                            </p:txEl>
                                          </p:spTgt>
                                        </p:tgtEl>
                                        <p:attrNameLst>
                                          <p:attrName>style.visibility</p:attrName>
                                        </p:attrNameLst>
                                      </p:cBhvr>
                                      <p:to>
                                        <p:strVal val="visible"/>
                                      </p:to>
                                    </p:set>
                                    <p:animEffect transition="in" filter="fade">
                                      <p:cBhvr>
                                        <p:cTn id="37" dur="500"/>
                                        <p:tgtEl>
                                          <p:spTgt spid="5734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7347">
                                            <p:txEl>
                                              <p:pRg st="7" end="7"/>
                                            </p:txEl>
                                          </p:spTgt>
                                        </p:tgtEl>
                                        <p:attrNameLst>
                                          <p:attrName>style.visibility</p:attrName>
                                        </p:attrNameLst>
                                      </p:cBhvr>
                                      <p:to>
                                        <p:strVal val="visible"/>
                                      </p:to>
                                    </p:set>
                                    <p:animEffect transition="in" filter="fade">
                                      <p:cBhvr>
                                        <p:cTn id="42" dur="500"/>
                                        <p:tgtEl>
                                          <p:spTgt spid="5734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7347">
                                            <p:txEl>
                                              <p:pRg st="8" end="8"/>
                                            </p:txEl>
                                          </p:spTgt>
                                        </p:tgtEl>
                                        <p:attrNameLst>
                                          <p:attrName>style.visibility</p:attrName>
                                        </p:attrNameLst>
                                      </p:cBhvr>
                                      <p:to>
                                        <p:strVal val="visible"/>
                                      </p:to>
                                    </p:set>
                                    <p:animEffect transition="in" filter="fade">
                                      <p:cBhvr>
                                        <p:cTn id="47" dur="500"/>
                                        <p:tgtEl>
                                          <p:spTgt spid="57347">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7347">
                                            <p:txEl>
                                              <p:pRg st="9" end="9"/>
                                            </p:txEl>
                                          </p:spTgt>
                                        </p:tgtEl>
                                        <p:attrNameLst>
                                          <p:attrName>style.visibility</p:attrName>
                                        </p:attrNameLst>
                                      </p:cBhvr>
                                      <p:to>
                                        <p:strVal val="visible"/>
                                      </p:to>
                                    </p:set>
                                    <p:animEffect transition="in" filter="fade">
                                      <p:cBhvr>
                                        <p:cTn id="52" dur="500"/>
                                        <p:tgtEl>
                                          <p:spTgt spid="573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a:extLst>
              <a:ext uri="{FF2B5EF4-FFF2-40B4-BE49-F238E27FC236}">
                <a16:creationId xmlns:a16="http://schemas.microsoft.com/office/drawing/2014/main" id="{79C3E32B-7DD3-4902-90B1-B17E21F8A503}"/>
              </a:ext>
            </a:extLst>
          </p:cNvPr>
          <p:cNvSpPr>
            <a:spLocks noGrp="1"/>
          </p:cNvSpPr>
          <p:nvPr>
            <p:ph type="title"/>
          </p:nvPr>
        </p:nvSpPr>
        <p:spPr/>
        <p:txBody>
          <a:bodyPr/>
          <a:lstStyle/>
          <a:p>
            <a:r>
              <a:rPr lang="zh-CN" altLang="en-US"/>
              <a:t>基于遍历算法的其他操作</a:t>
            </a:r>
          </a:p>
        </p:txBody>
      </p:sp>
      <p:sp>
        <p:nvSpPr>
          <p:cNvPr id="58371" name="内容占位符 2">
            <a:extLst>
              <a:ext uri="{FF2B5EF4-FFF2-40B4-BE49-F238E27FC236}">
                <a16:creationId xmlns:a16="http://schemas.microsoft.com/office/drawing/2014/main" id="{EF982CF0-FEF1-46C7-AD4B-331C183A12C7}"/>
              </a:ext>
            </a:extLst>
          </p:cNvPr>
          <p:cNvSpPr>
            <a:spLocks noGrp="1"/>
          </p:cNvSpPr>
          <p:nvPr>
            <p:ph idx="1"/>
          </p:nvPr>
        </p:nvSpPr>
        <p:spPr>
          <a:xfrm>
            <a:off x="642938" y="2071688"/>
            <a:ext cx="8501062" cy="4043362"/>
          </a:xfrm>
        </p:spPr>
        <p:txBody>
          <a:bodyPr/>
          <a:lstStyle/>
          <a:p>
            <a:pPr>
              <a:buFont typeface="Wingdings" panose="05000000000000000000" pitchFamily="2" charset="2"/>
              <a:buNone/>
            </a:pPr>
            <a:r>
              <a:rPr lang="en-US" altLang="zh-CN" dirty="0"/>
              <a:t>2. </a:t>
            </a:r>
            <a:r>
              <a:rPr lang="zh-CN" altLang="en-US" dirty="0"/>
              <a:t>求树的高度（深度）</a:t>
            </a:r>
            <a:endParaRPr lang="en-US" altLang="zh-CN" dirty="0"/>
          </a:p>
          <a:p>
            <a:pPr>
              <a:buFont typeface="Wingdings" panose="05000000000000000000" pitchFamily="2" charset="2"/>
              <a:buNone/>
            </a:pPr>
            <a:r>
              <a:rPr lang="en-US" altLang="zh-CN" sz="2000" dirty="0"/>
              <a:t> public int </a:t>
            </a:r>
            <a:r>
              <a:rPr lang="en-US" altLang="zh-CN" sz="2000" dirty="0">
                <a:solidFill>
                  <a:srgbClr val="FF0000"/>
                </a:solidFill>
              </a:rPr>
              <a:t>depth()                           </a:t>
            </a:r>
            <a:r>
              <a:rPr lang="en-US" altLang="zh-CN" sz="2000" dirty="0"/>
              <a:t>//</a:t>
            </a:r>
            <a:r>
              <a:rPr lang="zh-CN" altLang="en-US" sz="2000" dirty="0"/>
              <a:t>求二叉树的高</a:t>
            </a:r>
            <a:r>
              <a:rPr lang="en-US" altLang="zh-CN" sz="2000" dirty="0"/>
              <a:t>/</a:t>
            </a:r>
            <a:r>
              <a:rPr lang="zh-CN" altLang="en-US" sz="2000" dirty="0"/>
              <a:t>深度</a:t>
            </a:r>
          </a:p>
          <a:p>
            <a:pPr>
              <a:buFont typeface="Wingdings" panose="05000000000000000000" pitchFamily="2" charset="2"/>
              <a:buNone/>
            </a:pPr>
            <a:r>
              <a:rPr lang="zh-CN" altLang="en-US" sz="2000" dirty="0"/>
              <a:t>    </a:t>
            </a:r>
            <a:r>
              <a:rPr lang="en-US" altLang="zh-CN" sz="2000" dirty="0"/>
              <a:t>{        return depth(root);        }</a:t>
            </a:r>
          </a:p>
          <a:p>
            <a:pPr>
              <a:buFont typeface="Wingdings" panose="05000000000000000000" pitchFamily="2" charset="2"/>
              <a:buNone/>
            </a:pPr>
            <a:r>
              <a:rPr lang="en-US" altLang="zh-CN" sz="2000" dirty="0"/>
              <a:t>    public int </a:t>
            </a:r>
            <a:r>
              <a:rPr lang="en-US" altLang="zh-CN" sz="2000" dirty="0">
                <a:solidFill>
                  <a:srgbClr val="FF0000"/>
                </a:solidFill>
              </a:rPr>
              <a:t>depth(</a:t>
            </a:r>
            <a:r>
              <a:rPr lang="en-US" altLang="zh-CN" sz="2000" dirty="0" err="1">
                <a:solidFill>
                  <a:srgbClr val="FF0000"/>
                </a:solidFill>
              </a:rPr>
              <a:t>BinaryNode</a:t>
            </a:r>
            <a:r>
              <a:rPr lang="en-US" altLang="zh-CN" sz="2000" dirty="0">
                <a:solidFill>
                  <a:srgbClr val="FF0000"/>
                </a:solidFill>
              </a:rPr>
              <a:t>&lt;T&gt; p) </a:t>
            </a:r>
            <a:r>
              <a:rPr lang="en-US" altLang="zh-CN" sz="2000" dirty="0"/>
              <a:t>//</a:t>
            </a:r>
            <a:r>
              <a:rPr lang="zh-CN" altLang="en-US" sz="2000" dirty="0"/>
              <a:t>求</a:t>
            </a:r>
            <a:r>
              <a:rPr lang="en-US" altLang="zh-CN" sz="2000" dirty="0"/>
              <a:t>p</a:t>
            </a:r>
            <a:r>
              <a:rPr lang="zh-CN" altLang="en-US" sz="2000" dirty="0"/>
              <a:t>为根的子树高度，后根次序遍历</a:t>
            </a:r>
          </a:p>
          <a:p>
            <a:pPr>
              <a:buFont typeface="Wingdings" panose="05000000000000000000" pitchFamily="2" charset="2"/>
              <a:buNone/>
            </a:pPr>
            <a:r>
              <a:rPr lang="zh-CN" altLang="en-US" sz="2000" dirty="0"/>
              <a:t>    </a:t>
            </a:r>
            <a:r>
              <a:rPr lang="en-US" altLang="zh-CN" sz="2000" dirty="0"/>
              <a:t>{</a:t>
            </a:r>
          </a:p>
          <a:p>
            <a:pPr>
              <a:buFont typeface="Wingdings" panose="05000000000000000000" pitchFamily="2" charset="2"/>
              <a:buNone/>
            </a:pPr>
            <a:r>
              <a:rPr lang="en-US" altLang="zh-CN" sz="2000" dirty="0"/>
              <a:t>        if (p!=null)</a:t>
            </a:r>
          </a:p>
          <a:p>
            <a:pPr>
              <a:buFont typeface="Wingdings" panose="05000000000000000000" pitchFamily="2" charset="2"/>
              <a:buNone/>
            </a:pPr>
            <a:r>
              <a:rPr lang="en-US" altLang="zh-CN" sz="2000" dirty="0"/>
              <a:t>        {  int </a:t>
            </a:r>
            <a:r>
              <a:rPr lang="en-US" altLang="zh-CN" sz="2000" dirty="0" err="1"/>
              <a:t>ld</a:t>
            </a:r>
            <a:r>
              <a:rPr lang="en-US" altLang="zh-CN" sz="2000" dirty="0"/>
              <a:t> = </a:t>
            </a:r>
            <a:r>
              <a:rPr lang="en-US" altLang="zh-CN" sz="2000" dirty="0">
                <a:solidFill>
                  <a:srgbClr val="FF0000"/>
                </a:solidFill>
              </a:rPr>
              <a:t>depth(</a:t>
            </a:r>
            <a:r>
              <a:rPr lang="en-US" altLang="zh-CN" sz="2000" dirty="0" err="1">
                <a:solidFill>
                  <a:srgbClr val="FF0000"/>
                </a:solidFill>
              </a:rPr>
              <a:t>p.left</a:t>
            </a:r>
            <a:r>
              <a:rPr lang="en-US" altLang="zh-CN" sz="2000" dirty="0">
                <a:solidFill>
                  <a:srgbClr val="FF0000"/>
                </a:solidFill>
              </a:rPr>
              <a:t>)</a:t>
            </a:r>
            <a:r>
              <a:rPr lang="en-US" altLang="zh-CN" sz="2000" dirty="0"/>
              <a:t>;              //</a:t>
            </a:r>
            <a:r>
              <a:rPr lang="zh-CN" altLang="en-US" sz="2000" dirty="0"/>
              <a:t>求左子树的高</a:t>
            </a:r>
            <a:r>
              <a:rPr lang="en-US" altLang="zh-CN" sz="2000" dirty="0"/>
              <a:t>/</a:t>
            </a:r>
            <a:r>
              <a:rPr lang="zh-CN" altLang="en-US" sz="2000" dirty="0"/>
              <a:t>深度</a:t>
            </a:r>
          </a:p>
          <a:p>
            <a:pPr>
              <a:buFont typeface="Wingdings" panose="05000000000000000000" pitchFamily="2" charset="2"/>
              <a:buNone/>
            </a:pPr>
            <a:r>
              <a:rPr lang="zh-CN" altLang="en-US" sz="2000" dirty="0"/>
              <a:t>            </a:t>
            </a:r>
            <a:r>
              <a:rPr lang="en-US" altLang="zh-CN" sz="2000" dirty="0"/>
              <a:t>int </a:t>
            </a:r>
            <a:r>
              <a:rPr lang="en-US" altLang="zh-CN" sz="2000" dirty="0" err="1"/>
              <a:t>rd</a:t>
            </a:r>
            <a:r>
              <a:rPr lang="en-US" altLang="zh-CN" sz="2000" dirty="0"/>
              <a:t> = </a:t>
            </a:r>
            <a:r>
              <a:rPr lang="en-US" altLang="zh-CN" sz="2000" dirty="0">
                <a:solidFill>
                  <a:srgbClr val="FF0000"/>
                </a:solidFill>
              </a:rPr>
              <a:t>depth(</a:t>
            </a:r>
            <a:r>
              <a:rPr lang="en-US" altLang="zh-CN" sz="2000" dirty="0" err="1">
                <a:solidFill>
                  <a:srgbClr val="FF0000"/>
                </a:solidFill>
              </a:rPr>
              <a:t>p.right</a:t>
            </a:r>
            <a:r>
              <a:rPr lang="en-US" altLang="zh-CN" sz="2000" dirty="0">
                <a:solidFill>
                  <a:srgbClr val="FF0000"/>
                </a:solidFill>
              </a:rPr>
              <a:t>)</a:t>
            </a:r>
            <a:r>
              <a:rPr lang="en-US" altLang="zh-CN" sz="2000" dirty="0"/>
              <a:t>;</a:t>
            </a:r>
          </a:p>
          <a:p>
            <a:pPr>
              <a:buFont typeface="Wingdings" panose="05000000000000000000" pitchFamily="2" charset="2"/>
              <a:buNone/>
            </a:pPr>
            <a:r>
              <a:rPr lang="en-US" altLang="zh-CN" sz="2000" dirty="0"/>
              <a:t>            return </a:t>
            </a:r>
            <a:r>
              <a:rPr lang="en-US" altLang="zh-CN" sz="2000" dirty="0">
                <a:solidFill>
                  <a:srgbClr val="FF0000"/>
                </a:solidFill>
              </a:rPr>
              <a:t>(</a:t>
            </a:r>
            <a:r>
              <a:rPr lang="en-US" altLang="zh-CN" sz="2000" dirty="0" err="1">
                <a:solidFill>
                  <a:srgbClr val="FF0000"/>
                </a:solidFill>
              </a:rPr>
              <a:t>ld</a:t>
            </a:r>
            <a:r>
              <a:rPr lang="en-US" altLang="zh-CN" sz="2000" dirty="0">
                <a:solidFill>
                  <a:srgbClr val="FF0000"/>
                </a:solidFill>
              </a:rPr>
              <a:t>&gt;=</a:t>
            </a:r>
            <a:r>
              <a:rPr lang="en-US" altLang="zh-CN" sz="2000" dirty="0" err="1">
                <a:solidFill>
                  <a:srgbClr val="FF0000"/>
                </a:solidFill>
              </a:rPr>
              <a:t>rd</a:t>
            </a:r>
            <a:r>
              <a:rPr lang="en-US" altLang="zh-CN" sz="2000" dirty="0">
                <a:solidFill>
                  <a:srgbClr val="FF0000"/>
                </a:solidFill>
              </a:rPr>
              <a:t>) ? ld+1 : rd+1</a:t>
            </a:r>
            <a:r>
              <a:rPr lang="en-US" altLang="zh-CN" sz="2000" dirty="0"/>
              <a:t>;</a:t>
            </a:r>
          </a:p>
          <a:p>
            <a:pPr>
              <a:buFont typeface="Wingdings" panose="05000000000000000000" pitchFamily="2" charset="2"/>
              <a:buNone/>
            </a:pPr>
            <a:r>
              <a:rPr lang="en-US" altLang="zh-CN" sz="2000" dirty="0"/>
              <a:t>        }</a:t>
            </a:r>
          </a:p>
          <a:p>
            <a:pPr>
              <a:buFont typeface="Wingdings" panose="05000000000000000000" pitchFamily="2" charset="2"/>
              <a:buNone/>
            </a:pPr>
            <a:r>
              <a:rPr lang="en-US" altLang="zh-CN" sz="2000" dirty="0"/>
              <a:t>        return 0;</a:t>
            </a:r>
          </a:p>
          <a:p>
            <a:pPr>
              <a:buFont typeface="Wingdings" panose="05000000000000000000" pitchFamily="2" charset="2"/>
              <a:buNone/>
            </a:pPr>
            <a:r>
              <a:rPr lang="en-US" altLang="zh-CN" sz="2000" dirty="0"/>
              <a:t>    }</a:t>
            </a:r>
            <a:endParaRPr lang="zh-CN" altLang="en-US" sz="2000" dirty="0"/>
          </a:p>
        </p:txBody>
      </p:sp>
      <p:sp>
        <p:nvSpPr>
          <p:cNvPr id="2" name="灯片编号占位符 1">
            <a:extLst>
              <a:ext uri="{FF2B5EF4-FFF2-40B4-BE49-F238E27FC236}">
                <a16:creationId xmlns:a16="http://schemas.microsoft.com/office/drawing/2014/main" id="{81A60E45-62CE-47F4-9CFB-8A5089B900D7}"/>
              </a:ext>
            </a:extLst>
          </p:cNvPr>
          <p:cNvSpPr>
            <a:spLocks noGrp="1"/>
          </p:cNvSpPr>
          <p:nvPr>
            <p:ph type="sldNum" sz="quarter" idx="12"/>
          </p:nvPr>
        </p:nvSpPr>
        <p:spPr/>
        <p:txBody>
          <a:bodyPr/>
          <a:lstStyle/>
          <a:p>
            <a:fld id="{43395A8B-0B77-4D91-93A1-E00555122DC8}" type="slidenum">
              <a:rPr lang="zh-CN" altLang="en-US" smtClean="0"/>
              <a:pPr/>
              <a:t>59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Effect transition="in" filter="fade">
                                      <p:cBhvr>
                                        <p:cTn id="7" dur="500"/>
                                        <p:tgtEl>
                                          <p:spTgt spid="583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8371">
                                            <p:txEl>
                                              <p:pRg st="1" end="1"/>
                                            </p:txEl>
                                          </p:spTgt>
                                        </p:tgtEl>
                                        <p:attrNameLst>
                                          <p:attrName>style.visibility</p:attrName>
                                        </p:attrNameLst>
                                      </p:cBhvr>
                                      <p:to>
                                        <p:strVal val="visible"/>
                                      </p:to>
                                    </p:set>
                                    <p:animEffect transition="in" filter="fade">
                                      <p:cBhvr>
                                        <p:cTn id="12" dur="500"/>
                                        <p:tgtEl>
                                          <p:spTgt spid="583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8371">
                                            <p:txEl>
                                              <p:pRg st="2" end="2"/>
                                            </p:txEl>
                                          </p:spTgt>
                                        </p:tgtEl>
                                        <p:attrNameLst>
                                          <p:attrName>style.visibility</p:attrName>
                                        </p:attrNameLst>
                                      </p:cBhvr>
                                      <p:to>
                                        <p:strVal val="visible"/>
                                      </p:to>
                                    </p:set>
                                    <p:animEffect transition="in" filter="fade">
                                      <p:cBhvr>
                                        <p:cTn id="17" dur="500"/>
                                        <p:tgtEl>
                                          <p:spTgt spid="583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8371">
                                            <p:txEl>
                                              <p:pRg st="3" end="3"/>
                                            </p:txEl>
                                          </p:spTgt>
                                        </p:tgtEl>
                                        <p:attrNameLst>
                                          <p:attrName>style.visibility</p:attrName>
                                        </p:attrNameLst>
                                      </p:cBhvr>
                                      <p:to>
                                        <p:strVal val="visible"/>
                                      </p:to>
                                    </p:set>
                                    <p:animEffect transition="in" filter="fade">
                                      <p:cBhvr>
                                        <p:cTn id="22" dur="500"/>
                                        <p:tgtEl>
                                          <p:spTgt spid="583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8371">
                                            <p:txEl>
                                              <p:pRg st="4" end="4"/>
                                            </p:txEl>
                                          </p:spTgt>
                                        </p:tgtEl>
                                        <p:attrNameLst>
                                          <p:attrName>style.visibility</p:attrName>
                                        </p:attrNameLst>
                                      </p:cBhvr>
                                      <p:to>
                                        <p:strVal val="visible"/>
                                      </p:to>
                                    </p:set>
                                    <p:animEffect transition="in" filter="fade">
                                      <p:cBhvr>
                                        <p:cTn id="27" dur="500"/>
                                        <p:tgtEl>
                                          <p:spTgt spid="5837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8371">
                                            <p:txEl>
                                              <p:pRg st="5" end="5"/>
                                            </p:txEl>
                                          </p:spTgt>
                                        </p:tgtEl>
                                        <p:attrNameLst>
                                          <p:attrName>style.visibility</p:attrName>
                                        </p:attrNameLst>
                                      </p:cBhvr>
                                      <p:to>
                                        <p:strVal val="visible"/>
                                      </p:to>
                                    </p:set>
                                    <p:animEffect transition="in" filter="fade">
                                      <p:cBhvr>
                                        <p:cTn id="32" dur="500"/>
                                        <p:tgtEl>
                                          <p:spTgt spid="5837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8371">
                                            <p:txEl>
                                              <p:pRg st="6" end="6"/>
                                            </p:txEl>
                                          </p:spTgt>
                                        </p:tgtEl>
                                        <p:attrNameLst>
                                          <p:attrName>style.visibility</p:attrName>
                                        </p:attrNameLst>
                                      </p:cBhvr>
                                      <p:to>
                                        <p:strVal val="visible"/>
                                      </p:to>
                                    </p:set>
                                    <p:animEffect transition="in" filter="fade">
                                      <p:cBhvr>
                                        <p:cTn id="37" dur="500"/>
                                        <p:tgtEl>
                                          <p:spTgt spid="5837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8371">
                                            <p:txEl>
                                              <p:pRg st="7" end="7"/>
                                            </p:txEl>
                                          </p:spTgt>
                                        </p:tgtEl>
                                        <p:attrNameLst>
                                          <p:attrName>style.visibility</p:attrName>
                                        </p:attrNameLst>
                                      </p:cBhvr>
                                      <p:to>
                                        <p:strVal val="visible"/>
                                      </p:to>
                                    </p:set>
                                    <p:animEffect transition="in" filter="fade">
                                      <p:cBhvr>
                                        <p:cTn id="42" dur="500"/>
                                        <p:tgtEl>
                                          <p:spTgt spid="5837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8371">
                                            <p:txEl>
                                              <p:pRg st="8" end="8"/>
                                            </p:txEl>
                                          </p:spTgt>
                                        </p:tgtEl>
                                        <p:attrNameLst>
                                          <p:attrName>style.visibility</p:attrName>
                                        </p:attrNameLst>
                                      </p:cBhvr>
                                      <p:to>
                                        <p:strVal val="visible"/>
                                      </p:to>
                                    </p:set>
                                    <p:animEffect transition="in" filter="fade">
                                      <p:cBhvr>
                                        <p:cTn id="47" dur="500"/>
                                        <p:tgtEl>
                                          <p:spTgt spid="5837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8371">
                                            <p:txEl>
                                              <p:pRg st="9" end="9"/>
                                            </p:txEl>
                                          </p:spTgt>
                                        </p:tgtEl>
                                        <p:attrNameLst>
                                          <p:attrName>style.visibility</p:attrName>
                                        </p:attrNameLst>
                                      </p:cBhvr>
                                      <p:to>
                                        <p:strVal val="visible"/>
                                      </p:to>
                                    </p:set>
                                    <p:animEffect transition="in" filter="fade">
                                      <p:cBhvr>
                                        <p:cTn id="52" dur="500"/>
                                        <p:tgtEl>
                                          <p:spTgt spid="58371">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8371">
                                            <p:txEl>
                                              <p:pRg st="10" end="10"/>
                                            </p:txEl>
                                          </p:spTgt>
                                        </p:tgtEl>
                                        <p:attrNameLst>
                                          <p:attrName>style.visibility</p:attrName>
                                        </p:attrNameLst>
                                      </p:cBhvr>
                                      <p:to>
                                        <p:strVal val="visible"/>
                                      </p:to>
                                    </p:set>
                                    <p:animEffect transition="in" filter="fade">
                                      <p:cBhvr>
                                        <p:cTn id="57" dur="500"/>
                                        <p:tgtEl>
                                          <p:spTgt spid="58371">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8371">
                                            <p:txEl>
                                              <p:pRg st="11" end="11"/>
                                            </p:txEl>
                                          </p:spTgt>
                                        </p:tgtEl>
                                        <p:attrNameLst>
                                          <p:attrName>style.visibility</p:attrName>
                                        </p:attrNameLst>
                                      </p:cBhvr>
                                      <p:to>
                                        <p:strVal val="visible"/>
                                      </p:to>
                                    </p:set>
                                    <p:animEffect transition="in" filter="fade">
                                      <p:cBhvr>
                                        <p:cTn id="62" dur="500"/>
                                        <p:tgtEl>
                                          <p:spTgt spid="5837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C2FEFE90-9DFA-44DA-86E5-71ADE77BA0A3}"/>
              </a:ext>
            </a:extLst>
          </p:cNvPr>
          <p:cNvSpPr>
            <a:spLocks noGrp="1"/>
          </p:cNvSpPr>
          <p:nvPr>
            <p:ph type="title"/>
          </p:nvPr>
        </p:nvSpPr>
        <p:spPr/>
        <p:txBody>
          <a:bodyPr/>
          <a:lstStyle/>
          <a:p>
            <a:r>
              <a:rPr lang="zh-CN" altLang="en-US"/>
              <a:t>树的定义</a:t>
            </a:r>
          </a:p>
        </p:txBody>
      </p:sp>
      <p:sp>
        <p:nvSpPr>
          <p:cNvPr id="3" name="内容占位符 2">
            <a:extLst>
              <a:ext uri="{FF2B5EF4-FFF2-40B4-BE49-F238E27FC236}">
                <a16:creationId xmlns:a16="http://schemas.microsoft.com/office/drawing/2014/main" id="{E855DBCF-B57D-4A40-A836-C39A8CA6931B}"/>
              </a:ext>
            </a:extLst>
          </p:cNvPr>
          <p:cNvSpPr>
            <a:spLocks noGrp="1"/>
          </p:cNvSpPr>
          <p:nvPr>
            <p:ph idx="1"/>
          </p:nvPr>
        </p:nvSpPr>
        <p:spPr/>
        <p:txBody>
          <a:bodyPr/>
          <a:lstStyle/>
          <a:p>
            <a:pPr marL="269875" indent="-269875">
              <a:buFont typeface="Arial" pitchFamily="34" charset="0"/>
              <a:buChar char="•"/>
              <a:defRPr/>
            </a:pPr>
            <a:r>
              <a:rPr lang="zh-CN" altLang="en-US" dirty="0"/>
              <a:t>树的定义具有</a:t>
            </a:r>
            <a:r>
              <a:rPr lang="zh-CN" altLang="en-US" dirty="0">
                <a:solidFill>
                  <a:srgbClr val="FF0000"/>
                </a:solidFill>
              </a:rPr>
              <a:t>递归性</a:t>
            </a:r>
            <a:r>
              <a:rPr lang="zh-CN" altLang="en-US" dirty="0"/>
              <a:t>，递归定义描述了树的递归特性：即一棵树是由根及若干棵子树构成的，而子树又可由更小的子树构成。</a:t>
            </a:r>
            <a:endParaRPr lang="en-US" altLang="zh-CN" dirty="0"/>
          </a:p>
          <a:p>
            <a:pPr marL="269875" indent="-269875">
              <a:buFont typeface="Arial" pitchFamily="34" charset="0"/>
              <a:buChar char="•"/>
              <a:defRPr/>
            </a:pPr>
            <a:r>
              <a:rPr lang="zh-CN" altLang="en-US" dirty="0">
                <a:solidFill>
                  <a:srgbClr val="FF0000"/>
                </a:solidFill>
                <a:latin typeface="宋体" pitchFamily="2" charset="-122"/>
              </a:rPr>
              <a:t>根</a:t>
            </a:r>
            <a:r>
              <a:rPr lang="zh-CN" altLang="en-US" dirty="0">
                <a:latin typeface="宋体" pitchFamily="2" charset="-122"/>
              </a:rPr>
              <a:t>只有一个，它没有前驱；其他结点有且仅有一个前驱，可以有多个后继。</a:t>
            </a:r>
            <a:endParaRPr lang="en-US" altLang="zh-CN" dirty="0">
              <a:latin typeface="宋体" pitchFamily="2" charset="-122"/>
            </a:endParaRPr>
          </a:p>
          <a:p>
            <a:pPr marL="269875" indent="-269875">
              <a:buFont typeface="Arial" pitchFamily="34" charset="0"/>
              <a:buChar char="•"/>
              <a:defRPr/>
            </a:pPr>
            <a:r>
              <a:rPr lang="zh-CN" altLang="en-US" dirty="0">
                <a:latin typeface="宋体" pitchFamily="2" charset="-122"/>
              </a:rPr>
              <a:t>将根去掉后，其他结点形成的各个</a:t>
            </a:r>
            <a:r>
              <a:rPr lang="zh-CN" altLang="en-US" dirty="0">
                <a:solidFill>
                  <a:srgbClr val="FF0000"/>
                </a:solidFill>
                <a:latin typeface="宋体" pitchFamily="2" charset="-122"/>
              </a:rPr>
              <a:t>子树</a:t>
            </a:r>
            <a:r>
              <a:rPr lang="zh-CN" altLang="en-US" dirty="0">
                <a:latin typeface="宋体" pitchFamily="2" charset="-122"/>
              </a:rPr>
              <a:t>互不相交，且与树相同的定义。</a:t>
            </a:r>
          </a:p>
          <a:p>
            <a:pPr>
              <a:buFont typeface="Wingdings" panose="05000000000000000000" pitchFamily="2" charset="2"/>
              <a:buNone/>
              <a:defRPr/>
            </a:pPr>
            <a:endParaRPr lang="zh-CN" altLang="en-US" dirty="0"/>
          </a:p>
        </p:txBody>
      </p:sp>
      <p:sp>
        <p:nvSpPr>
          <p:cNvPr id="2" name="灯片编号占位符 1">
            <a:extLst>
              <a:ext uri="{FF2B5EF4-FFF2-40B4-BE49-F238E27FC236}">
                <a16:creationId xmlns:a16="http://schemas.microsoft.com/office/drawing/2014/main" id="{03DC357A-4E9D-4DBC-A120-30016AEF39BB}"/>
              </a:ext>
            </a:extLst>
          </p:cNvPr>
          <p:cNvSpPr>
            <a:spLocks noGrp="1"/>
          </p:cNvSpPr>
          <p:nvPr>
            <p:ph type="sldNum" sz="quarter" idx="12"/>
          </p:nvPr>
        </p:nvSpPr>
        <p:spPr/>
        <p:txBody>
          <a:bodyPr/>
          <a:lstStyle/>
          <a:p>
            <a:fld id="{43395A8B-0B77-4D91-93A1-E00555122DC8}" type="slidenum">
              <a:rPr lang="zh-CN" altLang="en-US" smtClean="0"/>
              <a:pPr/>
              <a:t>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a:extLst>
              <a:ext uri="{FF2B5EF4-FFF2-40B4-BE49-F238E27FC236}">
                <a16:creationId xmlns:a16="http://schemas.microsoft.com/office/drawing/2014/main" id="{0B41889F-FF1D-4636-B345-9CEBD9E13887}"/>
              </a:ext>
            </a:extLst>
          </p:cNvPr>
          <p:cNvSpPr>
            <a:spLocks noGrp="1"/>
          </p:cNvSpPr>
          <p:nvPr>
            <p:ph type="title"/>
          </p:nvPr>
        </p:nvSpPr>
        <p:spPr/>
        <p:txBody>
          <a:bodyPr/>
          <a:lstStyle/>
          <a:p>
            <a:r>
              <a:rPr lang="zh-CN" altLang="en-US"/>
              <a:t>基于遍历算法的其他操作</a:t>
            </a:r>
          </a:p>
        </p:txBody>
      </p:sp>
      <p:sp>
        <p:nvSpPr>
          <p:cNvPr id="59395" name="内容占位符 2">
            <a:extLst>
              <a:ext uri="{FF2B5EF4-FFF2-40B4-BE49-F238E27FC236}">
                <a16:creationId xmlns:a16="http://schemas.microsoft.com/office/drawing/2014/main" id="{D3EF1BBA-0301-403C-9E0B-029CA5E69D39}"/>
              </a:ext>
            </a:extLst>
          </p:cNvPr>
          <p:cNvSpPr>
            <a:spLocks noGrp="1"/>
          </p:cNvSpPr>
          <p:nvPr>
            <p:ph idx="1"/>
          </p:nvPr>
        </p:nvSpPr>
        <p:spPr>
          <a:xfrm>
            <a:off x="428625" y="1714500"/>
            <a:ext cx="8531225" cy="5000625"/>
          </a:xfrm>
        </p:spPr>
        <p:txBody>
          <a:bodyPr/>
          <a:lstStyle/>
          <a:p>
            <a:pPr>
              <a:buFont typeface="Wingdings" panose="05000000000000000000" pitchFamily="2" charset="2"/>
              <a:buNone/>
            </a:pPr>
            <a:r>
              <a:rPr lang="en-US" altLang="zh-CN" dirty="0"/>
              <a:t>3. </a:t>
            </a:r>
            <a:r>
              <a:rPr lang="zh-CN" altLang="en-US" dirty="0"/>
              <a:t>二叉树中查找值为</a:t>
            </a:r>
            <a:r>
              <a:rPr lang="en-US" altLang="zh-CN" dirty="0"/>
              <a:t>value</a:t>
            </a:r>
            <a:r>
              <a:rPr lang="zh-CN" altLang="en-US" dirty="0"/>
              <a:t>的结点</a:t>
            </a:r>
            <a:endParaRPr lang="en-US" altLang="zh-CN" dirty="0"/>
          </a:p>
          <a:p>
            <a:pPr>
              <a:buFont typeface="Wingdings" panose="05000000000000000000" pitchFamily="2" charset="2"/>
              <a:buNone/>
            </a:pPr>
            <a:r>
              <a:rPr lang="en-US" altLang="zh-CN" sz="2000" dirty="0"/>
              <a:t> public </a:t>
            </a:r>
            <a:r>
              <a:rPr lang="en-US" altLang="zh-CN" sz="2000" dirty="0" err="1"/>
              <a:t>BinaryNode</a:t>
            </a:r>
            <a:r>
              <a:rPr lang="en-US" altLang="zh-CN" sz="2000" dirty="0"/>
              <a:t>&lt;T&gt; </a:t>
            </a:r>
            <a:r>
              <a:rPr lang="en-US" altLang="zh-CN" sz="2000" dirty="0">
                <a:solidFill>
                  <a:srgbClr val="FF0000"/>
                </a:solidFill>
              </a:rPr>
              <a:t>search</a:t>
            </a:r>
            <a:r>
              <a:rPr lang="en-US" altLang="zh-CN" sz="2000" dirty="0"/>
              <a:t>(</a:t>
            </a:r>
            <a:r>
              <a:rPr lang="en-US" altLang="zh-CN" sz="2000" dirty="0" err="1"/>
              <a:t>BinaryNode</a:t>
            </a:r>
            <a:r>
              <a:rPr lang="en-US" altLang="zh-CN" sz="2000" dirty="0"/>
              <a:t>&lt;T&gt; </a:t>
            </a:r>
            <a:r>
              <a:rPr lang="en-US" altLang="zh-CN" sz="2000" dirty="0">
                <a:solidFill>
                  <a:srgbClr val="FF0000"/>
                </a:solidFill>
              </a:rPr>
              <a:t>p</a:t>
            </a:r>
            <a:r>
              <a:rPr lang="en-US" altLang="zh-CN" sz="2000" dirty="0"/>
              <a:t>, T </a:t>
            </a:r>
            <a:r>
              <a:rPr lang="en-US" altLang="zh-CN" sz="2000" dirty="0">
                <a:solidFill>
                  <a:srgbClr val="FF0000"/>
                </a:solidFill>
              </a:rPr>
              <a:t>value</a:t>
            </a:r>
            <a:r>
              <a:rPr lang="en-US" altLang="zh-CN" sz="2000" dirty="0"/>
              <a:t>) </a:t>
            </a:r>
          </a:p>
          <a:p>
            <a:pPr>
              <a:buFont typeface="Wingdings" panose="05000000000000000000" pitchFamily="2" charset="2"/>
              <a:buNone/>
            </a:pPr>
            <a:r>
              <a:rPr lang="zh-CN" altLang="en-US" sz="2000" dirty="0"/>
              <a:t> </a:t>
            </a:r>
            <a:r>
              <a:rPr lang="en-US" altLang="zh-CN" sz="2000" dirty="0"/>
              <a:t>{     </a:t>
            </a:r>
            <a:r>
              <a:rPr lang="en-US" altLang="zh-CN" sz="2000" dirty="0" err="1"/>
              <a:t>BinaryNode</a:t>
            </a:r>
            <a:r>
              <a:rPr lang="en-US" altLang="zh-CN" sz="2000" dirty="0"/>
              <a:t>&lt;T&gt; find=null;                 //</a:t>
            </a:r>
            <a:r>
              <a:rPr lang="zh-CN" altLang="en-US" sz="2000" dirty="0"/>
              <a:t>记载找到结点</a:t>
            </a:r>
          </a:p>
          <a:p>
            <a:pPr>
              <a:buFont typeface="Wingdings" panose="05000000000000000000" pitchFamily="2" charset="2"/>
              <a:buNone/>
            </a:pPr>
            <a:r>
              <a:rPr lang="zh-CN" altLang="en-US" sz="2000" dirty="0"/>
              <a:t>        </a:t>
            </a:r>
            <a:r>
              <a:rPr lang="en-US" altLang="zh-CN" sz="2000" dirty="0"/>
              <a:t>if (p!=null &amp;&amp; value!=null)</a:t>
            </a:r>
          </a:p>
          <a:p>
            <a:pPr>
              <a:buFont typeface="Wingdings" panose="05000000000000000000" pitchFamily="2" charset="2"/>
              <a:buNone/>
            </a:pPr>
            <a:r>
              <a:rPr lang="en-US" altLang="zh-CN" sz="2000" dirty="0"/>
              <a:t>        </a:t>
            </a:r>
            <a:r>
              <a:rPr lang="en-US" altLang="zh-CN" sz="2000" dirty="0">
                <a:solidFill>
                  <a:srgbClr val="FF0000"/>
                </a:solidFill>
              </a:rPr>
              <a:t>{  if (</a:t>
            </a:r>
            <a:r>
              <a:rPr lang="en-US" altLang="zh-CN" sz="2000" dirty="0" err="1">
                <a:solidFill>
                  <a:srgbClr val="FF0000"/>
                </a:solidFill>
              </a:rPr>
              <a:t>p.data.equals</a:t>
            </a:r>
            <a:r>
              <a:rPr lang="en-US" altLang="zh-CN" sz="2000" dirty="0">
                <a:solidFill>
                  <a:srgbClr val="FF0000"/>
                </a:solidFill>
              </a:rPr>
              <a:t>(value)) </a:t>
            </a:r>
          </a:p>
          <a:p>
            <a:pPr>
              <a:buFont typeface="Wingdings" panose="05000000000000000000" pitchFamily="2" charset="2"/>
              <a:buNone/>
            </a:pPr>
            <a:r>
              <a:rPr lang="en-US" altLang="zh-CN" sz="2000" dirty="0"/>
              <a:t>               </a:t>
            </a:r>
            <a:r>
              <a:rPr lang="en-US" altLang="zh-CN" sz="2000" dirty="0">
                <a:solidFill>
                  <a:srgbClr val="FF0000"/>
                </a:solidFill>
              </a:rPr>
              <a:t>find = p</a:t>
            </a:r>
            <a:r>
              <a:rPr lang="en-US" altLang="zh-CN" sz="2000" dirty="0"/>
              <a:t>;                         //</a:t>
            </a:r>
            <a:r>
              <a:rPr lang="zh-CN" altLang="en-US" sz="2000" dirty="0"/>
              <a:t>查找成功</a:t>
            </a:r>
          </a:p>
          <a:p>
            <a:pPr>
              <a:buFont typeface="Wingdings" panose="05000000000000000000" pitchFamily="2" charset="2"/>
              <a:buNone/>
            </a:pPr>
            <a:r>
              <a:rPr lang="zh-CN" altLang="en-US" sz="2000" dirty="0">
                <a:solidFill>
                  <a:srgbClr val="003399"/>
                </a:solidFill>
              </a:rPr>
              <a:t>            </a:t>
            </a:r>
            <a:r>
              <a:rPr lang="en-US" altLang="zh-CN" sz="2000" dirty="0">
                <a:solidFill>
                  <a:srgbClr val="003399"/>
                </a:solidFill>
              </a:rPr>
              <a:t>else</a:t>
            </a:r>
          </a:p>
          <a:p>
            <a:pPr>
              <a:buFont typeface="Wingdings" panose="05000000000000000000" pitchFamily="2" charset="2"/>
              <a:buNone/>
            </a:pPr>
            <a:r>
              <a:rPr lang="en-US" altLang="zh-CN" sz="2000" dirty="0">
                <a:solidFill>
                  <a:srgbClr val="003399"/>
                </a:solidFill>
              </a:rPr>
              <a:t>            {  find = </a:t>
            </a:r>
            <a:r>
              <a:rPr lang="en-US" altLang="zh-CN" sz="2000" dirty="0">
                <a:solidFill>
                  <a:srgbClr val="FF0000"/>
                </a:solidFill>
              </a:rPr>
              <a:t>search(</a:t>
            </a:r>
            <a:r>
              <a:rPr lang="en-US" altLang="zh-CN" sz="2000" dirty="0" err="1">
                <a:solidFill>
                  <a:srgbClr val="FF0000"/>
                </a:solidFill>
              </a:rPr>
              <a:t>p.left</a:t>
            </a:r>
            <a:r>
              <a:rPr lang="en-US" altLang="zh-CN" sz="2000" dirty="0">
                <a:solidFill>
                  <a:srgbClr val="FF0000"/>
                </a:solidFill>
              </a:rPr>
              <a:t>, value);     </a:t>
            </a:r>
            <a:r>
              <a:rPr lang="en-US" altLang="zh-CN" sz="2000" dirty="0">
                <a:solidFill>
                  <a:srgbClr val="003399"/>
                </a:solidFill>
              </a:rPr>
              <a:t>//</a:t>
            </a:r>
            <a:r>
              <a:rPr lang="zh-CN" altLang="en-US" sz="2000" dirty="0">
                <a:solidFill>
                  <a:srgbClr val="003399"/>
                </a:solidFill>
              </a:rPr>
              <a:t>在左子树中查找</a:t>
            </a:r>
          </a:p>
          <a:p>
            <a:pPr>
              <a:buFont typeface="Wingdings" panose="05000000000000000000" pitchFamily="2" charset="2"/>
              <a:buNone/>
            </a:pPr>
            <a:r>
              <a:rPr lang="zh-CN" altLang="en-US" sz="2000" dirty="0">
                <a:solidFill>
                  <a:srgbClr val="003399"/>
                </a:solidFill>
              </a:rPr>
              <a:t>               </a:t>
            </a:r>
            <a:r>
              <a:rPr lang="en-US" altLang="zh-CN" sz="2000" dirty="0">
                <a:solidFill>
                  <a:srgbClr val="003399"/>
                </a:solidFill>
              </a:rPr>
              <a:t>if (find==null)</a:t>
            </a:r>
          </a:p>
          <a:p>
            <a:pPr>
              <a:buFont typeface="Wingdings" panose="05000000000000000000" pitchFamily="2" charset="2"/>
              <a:buNone/>
            </a:pPr>
            <a:r>
              <a:rPr lang="en-US" altLang="zh-CN" sz="2000" dirty="0">
                <a:solidFill>
                  <a:srgbClr val="003399"/>
                </a:solidFill>
              </a:rPr>
              <a:t>                   find=</a:t>
            </a:r>
            <a:r>
              <a:rPr lang="en-US" altLang="zh-CN" sz="2000" dirty="0">
                <a:solidFill>
                  <a:srgbClr val="FF0000"/>
                </a:solidFill>
              </a:rPr>
              <a:t>search(</a:t>
            </a:r>
            <a:r>
              <a:rPr lang="en-US" altLang="zh-CN" sz="2000" dirty="0" err="1">
                <a:solidFill>
                  <a:srgbClr val="FF0000"/>
                </a:solidFill>
              </a:rPr>
              <a:t>p.right</a:t>
            </a:r>
            <a:r>
              <a:rPr lang="en-US" altLang="zh-CN" sz="2000" dirty="0">
                <a:solidFill>
                  <a:srgbClr val="FF0000"/>
                </a:solidFill>
              </a:rPr>
              <a:t>, value);</a:t>
            </a:r>
            <a:r>
              <a:rPr lang="en-US" altLang="zh-CN" sz="2000" dirty="0">
                <a:solidFill>
                  <a:srgbClr val="003399"/>
                </a:solidFill>
              </a:rPr>
              <a:t>  //</a:t>
            </a:r>
            <a:r>
              <a:rPr lang="zh-CN" altLang="en-US" sz="2000" dirty="0">
                <a:solidFill>
                  <a:srgbClr val="003399"/>
                </a:solidFill>
              </a:rPr>
              <a:t>若左子树中未找到，则在右中查找</a:t>
            </a:r>
          </a:p>
          <a:p>
            <a:pPr>
              <a:buFont typeface="Wingdings" panose="05000000000000000000" pitchFamily="2" charset="2"/>
              <a:buNone/>
            </a:pPr>
            <a:r>
              <a:rPr lang="zh-CN" altLang="en-US" sz="2000" dirty="0">
                <a:solidFill>
                  <a:srgbClr val="003399"/>
                </a:solidFill>
              </a:rPr>
              <a:t>            </a:t>
            </a:r>
            <a:r>
              <a:rPr lang="en-US" altLang="zh-CN" sz="2000" dirty="0">
                <a:solidFill>
                  <a:srgbClr val="003399"/>
                </a:solidFill>
              </a:rPr>
              <a:t>}</a:t>
            </a:r>
          </a:p>
          <a:p>
            <a:pPr>
              <a:buFont typeface="Wingdings" panose="05000000000000000000" pitchFamily="2" charset="2"/>
              <a:buNone/>
            </a:pPr>
            <a:r>
              <a:rPr lang="en-US" altLang="zh-CN" sz="2000" dirty="0"/>
              <a:t>        }</a:t>
            </a:r>
          </a:p>
          <a:p>
            <a:pPr>
              <a:buFont typeface="Wingdings" panose="05000000000000000000" pitchFamily="2" charset="2"/>
              <a:buNone/>
            </a:pPr>
            <a:r>
              <a:rPr lang="en-US" altLang="zh-CN" sz="2000" dirty="0"/>
              <a:t>        return find;                             }                //</a:t>
            </a:r>
            <a:r>
              <a:rPr lang="zh-CN" altLang="en-US" sz="2000" dirty="0"/>
              <a:t>返回找到结点</a:t>
            </a:r>
          </a:p>
        </p:txBody>
      </p:sp>
      <p:sp>
        <p:nvSpPr>
          <p:cNvPr id="2" name="灯片编号占位符 1">
            <a:extLst>
              <a:ext uri="{FF2B5EF4-FFF2-40B4-BE49-F238E27FC236}">
                <a16:creationId xmlns:a16="http://schemas.microsoft.com/office/drawing/2014/main" id="{885C9708-E9C3-4C58-B0C8-C4641DCC23DE}"/>
              </a:ext>
            </a:extLst>
          </p:cNvPr>
          <p:cNvSpPr>
            <a:spLocks noGrp="1"/>
          </p:cNvSpPr>
          <p:nvPr>
            <p:ph type="sldNum" sz="quarter" idx="12"/>
          </p:nvPr>
        </p:nvSpPr>
        <p:spPr/>
        <p:txBody>
          <a:bodyPr/>
          <a:lstStyle/>
          <a:p>
            <a:fld id="{43395A8B-0B77-4D91-93A1-E00555122DC8}" type="slidenum">
              <a:rPr lang="zh-CN" altLang="en-US" smtClean="0"/>
              <a:pPr/>
              <a:t>60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fade">
                                      <p:cBhvr>
                                        <p:cTn id="7" dur="500"/>
                                        <p:tgtEl>
                                          <p:spTgt spid="593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9395">
                                            <p:txEl>
                                              <p:pRg st="1" end="1"/>
                                            </p:txEl>
                                          </p:spTgt>
                                        </p:tgtEl>
                                        <p:attrNameLst>
                                          <p:attrName>style.visibility</p:attrName>
                                        </p:attrNameLst>
                                      </p:cBhvr>
                                      <p:to>
                                        <p:strVal val="visible"/>
                                      </p:to>
                                    </p:set>
                                    <p:animEffect transition="in" filter="fade">
                                      <p:cBhvr>
                                        <p:cTn id="12" dur="500"/>
                                        <p:tgtEl>
                                          <p:spTgt spid="593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9395">
                                            <p:txEl>
                                              <p:pRg st="2" end="2"/>
                                            </p:txEl>
                                          </p:spTgt>
                                        </p:tgtEl>
                                        <p:attrNameLst>
                                          <p:attrName>style.visibility</p:attrName>
                                        </p:attrNameLst>
                                      </p:cBhvr>
                                      <p:to>
                                        <p:strVal val="visible"/>
                                      </p:to>
                                    </p:set>
                                    <p:animEffect transition="in" filter="fade">
                                      <p:cBhvr>
                                        <p:cTn id="17" dur="500"/>
                                        <p:tgtEl>
                                          <p:spTgt spid="593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9395">
                                            <p:txEl>
                                              <p:pRg st="3" end="3"/>
                                            </p:txEl>
                                          </p:spTgt>
                                        </p:tgtEl>
                                        <p:attrNameLst>
                                          <p:attrName>style.visibility</p:attrName>
                                        </p:attrNameLst>
                                      </p:cBhvr>
                                      <p:to>
                                        <p:strVal val="visible"/>
                                      </p:to>
                                    </p:set>
                                    <p:animEffect transition="in" filter="fade">
                                      <p:cBhvr>
                                        <p:cTn id="22" dur="500"/>
                                        <p:tgtEl>
                                          <p:spTgt spid="593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9395">
                                            <p:txEl>
                                              <p:pRg st="4" end="4"/>
                                            </p:txEl>
                                          </p:spTgt>
                                        </p:tgtEl>
                                        <p:attrNameLst>
                                          <p:attrName>style.visibility</p:attrName>
                                        </p:attrNameLst>
                                      </p:cBhvr>
                                      <p:to>
                                        <p:strVal val="visible"/>
                                      </p:to>
                                    </p:set>
                                    <p:animEffect transition="in" filter="fade">
                                      <p:cBhvr>
                                        <p:cTn id="27" dur="500"/>
                                        <p:tgtEl>
                                          <p:spTgt spid="5939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9395">
                                            <p:txEl>
                                              <p:pRg st="5" end="5"/>
                                            </p:txEl>
                                          </p:spTgt>
                                        </p:tgtEl>
                                        <p:attrNameLst>
                                          <p:attrName>style.visibility</p:attrName>
                                        </p:attrNameLst>
                                      </p:cBhvr>
                                      <p:to>
                                        <p:strVal val="visible"/>
                                      </p:to>
                                    </p:set>
                                    <p:animEffect transition="in" filter="fade">
                                      <p:cBhvr>
                                        <p:cTn id="32" dur="500"/>
                                        <p:tgtEl>
                                          <p:spTgt spid="5939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9395">
                                            <p:txEl>
                                              <p:pRg st="6" end="6"/>
                                            </p:txEl>
                                          </p:spTgt>
                                        </p:tgtEl>
                                        <p:attrNameLst>
                                          <p:attrName>style.visibility</p:attrName>
                                        </p:attrNameLst>
                                      </p:cBhvr>
                                      <p:to>
                                        <p:strVal val="visible"/>
                                      </p:to>
                                    </p:set>
                                    <p:animEffect transition="in" filter="fade">
                                      <p:cBhvr>
                                        <p:cTn id="37" dur="500"/>
                                        <p:tgtEl>
                                          <p:spTgt spid="5939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9395">
                                            <p:txEl>
                                              <p:pRg st="7" end="7"/>
                                            </p:txEl>
                                          </p:spTgt>
                                        </p:tgtEl>
                                        <p:attrNameLst>
                                          <p:attrName>style.visibility</p:attrName>
                                        </p:attrNameLst>
                                      </p:cBhvr>
                                      <p:to>
                                        <p:strVal val="visible"/>
                                      </p:to>
                                    </p:set>
                                    <p:animEffect transition="in" filter="fade">
                                      <p:cBhvr>
                                        <p:cTn id="42" dur="500"/>
                                        <p:tgtEl>
                                          <p:spTgt spid="5939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9395">
                                            <p:txEl>
                                              <p:pRg st="8" end="8"/>
                                            </p:txEl>
                                          </p:spTgt>
                                        </p:tgtEl>
                                        <p:attrNameLst>
                                          <p:attrName>style.visibility</p:attrName>
                                        </p:attrNameLst>
                                      </p:cBhvr>
                                      <p:to>
                                        <p:strVal val="visible"/>
                                      </p:to>
                                    </p:set>
                                    <p:animEffect transition="in" filter="fade">
                                      <p:cBhvr>
                                        <p:cTn id="47" dur="500"/>
                                        <p:tgtEl>
                                          <p:spTgt spid="59395">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9395">
                                            <p:txEl>
                                              <p:pRg st="9" end="9"/>
                                            </p:txEl>
                                          </p:spTgt>
                                        </p:tgtEl>
                                        <p:attrNameLst>
                                          <p:attrName>style.visibility</p:attrName>
                                        </p:attrNameLst>
                                      </p:cBhvr>
                                      <p:to>
                                        <p:strVal val="visible"/>
                                      </p:to>
                                    </p:set>
                                    <p:animEffect transition="in" filter="fade">
                                      <p:cBhvr>
                                        <p:cTn id="52" dur="500"/>
                                        <p:tgtEl>
                                          <p:spTgt spid="59395">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9395">
                                            <p:txEl>
                                              <p:pRg st="10" end="10"/>
                                            </p:txEl>
                                          </p:spTgt>
                                        </p:tgtEl>
                                        <p:attrNameLst>
                                          <p:attrName>style.visibility</p:attrName>
                                        </p:attrNameLst>
                                      </p:cBhvr>
                                      <p:to>
                                        <p:strVal val="visible"/>
                                      </p:to>
                                    </p:set>
                                    <p:animEffect transition="in" filter="fade">
                                      <p:cBhvr>
                                        <p:cTn id="57" dur="500"/>
                                        <p:tgtEl>
                                          <p:spTgt spid="59395">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9395">
                                            <p:txEl>
                                              <p:pRg st="11" end="11"/>
                                            </p:txEl>
                                          </p:spTgt>
                                        </p:tgtEl>
                                        <p:attrNameLst>
                                          <p:attrName>style.visibility</p:attrName>
                                        </p:attrNameLst>
                                      </p:cBhvr>
                                      <p:to>
                                        <p:strVal val="visible"/>
                                      </p:to>
                                    </p:set>
                                    <p:animEffect transition="in" filter="fade">
                                      <p:cBhvr>
                                        <p:cTn id="62" dur="500"/>
                                        <p:tgtEl>
                                          <p:spTgt spid="59395">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9395">
                                            <p:txEl>
                                              <p:pRg st="12" end="12"/>
                                            </p:txEl>
                                          </p:spTgt>
                                        </p:tgtEl>
                                        <p:attrNameLst>
                                          <p:attrName>style.visibility</p:attrName>
                                        </p:attrNameLst>
                                      </p:cBhvr>
                                      <p:to>
                                        <p:strVal val="visible"/>
                                      </p:to>
                                    </p:set>
                                    <p:animEffect transition="in" filter="fade">
                                      <p:cBhvr>
                                        <p:cTn id="67" dur="500"/>
                                        <p:tgtEl>
                                          <p:spTgt spid="5939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a:extLst>
              <a:ext uri="{FF2B5EF4-FFF2-40B4-BE49-F238E27FC236}">
                <a16:creationId xmlns:a16="http://schemas.microsoft.com/office/drawing/2014/main" id="{14899935-3F4E-4D31-BC21-EDF695B810C3}"/>
              </a:ext>
            </a:extLst>
          </p:cNvPr>
          <p:cNvSpPr>
            <a:spLocks noGrp="1"/>
          </p:cNvSpPr>
          <p:nvPr>
            <p:ph type="title"/>
          </p:nvPr>
        </p:nvSpPr>
        <p:spPr/>
        <p:txBody>
          <a:bodyPr/>
          <a:lstStyle/>
          <a:p>
            <a:r>
              <a:rPr lang="zh-CN" altLang="en-US"/>
              <a:t>基于遍历算法的其他操作</a:t>
            </a:r>
          </a:p>
        </p:txBody>
      </p:sp>
      <p:sp>
        <p:nvSpPr>
          <p:cNvPr id="60419" name="内容占位符 2">
            <a:extLst>
              <a:ext uri="{FF2B5EF4-FFF2-40B4-BE49-F238E27FC236}">
                <a16:creationId xmlns:a16="http://schemas.microsoft.com/office/drawing/2014/main" id="{2F1AC78F-B8C6-479C-883E-F5A937C0195F}"/>
              </a:ext>
            </a:extLst>
          </p:cNvPr>
          <p:cNvSpPr>
            <a:spLocks noGrp="1"/>
          </p:cNvSpPr>
          <p:nvPr>
            <p:ph idx="1"/>
          </p:nvPr>
        </p:nvSpPr>
        <p:spPr>
          <a:xfrm>
            <a:off x="214313" y="1785938"/>
            <a:ext cx="8929687" cy="4929187"/>
          </a:xfrm>
        </p:spPr>
        <p:txBody>
          <a:bodyPr/>
          <a:lstStyle/>
          <a:p>
            <a:pPr>
              <a:buFont typeface="Wingdings" panose="05000000000000000000" pitchFamily="2" charset="2"/>
              <a:buNone/>
            </a:pPr>
            <a:r>
              <a:rPr lang="en-US" altLang="zh-CN" dirty="0"/>
              <a:t>4. </a:t>
            </a:r>
            <a:r>
              <a:rPr lang="zh-CN" altLang="en-US" dirty="0"/>
              <a:t>获取某结点的父母结点</a:t>
            </a:r>
            <a:endParaRPr lang="en-US" altLang="zh-CN" dirty="0"/>
          </a:p>
          <a:p>
            <a:pPr>
              <a:buNone/>
            </a:pPr>
            <a:r>
              <a:rPr lang="en-US" altLang="zh-CN" sz="2000" dirty="0"/>
              <a:t>public </a:t>
            </a:r>
            <a:r>
              <a:rPr lang="en-US" altLang="zh-CN" sz="2000" dirty="0" err="1"/>
              <a:t>BinaryNode</a:t>
            </a:r>
            <a:r>
              <a:rPr lang="en-US" altLang="zh-CN" sz="2000" dirty="0"/>
              <a:t>&lt;T&gt; </a:t>
            </a:r>
            <a:r>
              <a:rPr lang="en-US" altLang="zh-CN" sz="2000" dirty="0" err="1">
                <a:solidFill>
                  <a:srgbClr val="FF0000"/>
                </a:solidFill>
              </a:rPr>
              <a:t>getParent</a:t>
            </a:r>
            <a:r>
              <a:rPr lang="en-US" altLang="zh-CN" sz="2000" dirty="0"/>
              <a:t>(</a:t>
            </a:r>
            <a:r>
              <a:rPr lang="en-US" altLang="zh-CN" sz="2000" dirty="0" err="1"/>
              <a:t>BinaryNode</a:t>
            </a:r>
            <a:r>
              <a:rPr lang="en-US" altLang="zh-CN" sz="2000" dirty="0"/>
              <a:t>&lt;T&gt; p, T node) </a:t>
            </a:r>
          </a:p>
          <a:p>
            <a:pPr>
              <a:buFont typeface="Wingdings" panose="05000000000000000000" pitchFamily="2" charset="2"/>
              <a:buNone/>
            </a:pPr>
            <a:r>
              <a:rPr lang="en-US" altLang="zh-CN" sz="2000" dirty="0"/>
              <a:t>    {  </a:t>
            </a:r>
            <a:r>
              <a:rPr lang="en-US" altLang="zh-CN" sz="2000" dirty="0" err="1"/>
              <a:t>BinaryNode</a:t>
            </a:r>
            <a:r>
              <a:rPr lang="en-US" altLang="zh-CN" sz="2000" dirty="0"/>
              <a:t>&lt;T&gt; find=null;                 //</a:t>
            </a:r>
            <a:r>
              <a:rPr lang="zh-CN" altLang="en-US" sz="2000" dirty="0"/>
              <a:t>记载找到结点</a:t>
            </a:r>
          </a:p>
          <a:p>
            <a:pPr>
              <a:buFont typeface="Wingdings" panose="05000000000000000000" pitchFamily="2" charset="2"/>
              <a:buNone/>
            </a:pPr>
            <a:r>
              <a:rPr lang="zh-CN" altLang="en-US" sz="2000" dirty="0"/>
              <a:t>        </a:t>
            </a:r>
            <a:r>
              <a:rPr lang="en-US" altLang="zh-CN" sz="2000" dirty="0"/>
              <a:t>if (p!=null)</a:t>
            </a:r>
          </a:p>
          <a:p>
            <a:pPr>
              <a:buFont typeface="Wingdings" panose="05000000000000000000" pitchFamily="2" charset="2"/>
              <a:buNone/>
            </a:pPr>
            <a:r>
              <a:rPr lang="en-US" altLang="zh-CN" sz="2000" dirty="0"/>
              <a:t>        { </a:t>
            </a:r>
            <a:r>
              <a:rPr lang="en-US" altLang="zh-CN" sz="2000" dirty="0">
                <a:solidFill>
                  <a:srgbClr val="FF0000"/>
                </a:solidFill>
              </a:rPr>
              <a:t>if (</a:t>
            </a:r>
            <a:r>
              <a:rPr lang="en-US" altLang="zh-CN" sz="2000" dirty="0" err="1">
                <a:solidFill>
                  <a:srgbClr val="FF0000"/>
                </a:solidFill>
              </a:rPr>
              <a:t>p.left.data</a:t>
            </a:r>
            <a:r>
              <a:rPr lang="en-US" altLang="zh-CN" sz="2000" dirty="0">
                <a:solidFill>
                  <a:srgbClr val="FF0000"/>
                </a:solidFill>
              </a:rPr>
              <a:t>==node || </a:t>
            </a:r>
            <a:r>
              <a:rPr lang="en-US" altLang="zh-CN" sz="2000" dirty="0" err="1">
                <a:solidFill>
                  <a:srgbClr val="FF0000"/>
                </a:solidFill>
              </a:rPr>
              <a:t>p.right.data</a:t>
            </a:r>
            <a:r>
              <a:rPr lang="en-US" altLang="zh-CN" sz="2000" dirty="0">
                <a:solidFill>
                  <a:srgbClr val="FF0000"/>
                </a:solidFill>
              </a:rPr>
              <a:t>==node) </a:t>
            </a:r>
          </a:p>
          <a:p>
            <a:pPr>
              <a:buFont typeface="Wingdings" panose="05000000000000000000" pitchFamily="2" charset="2"/>
              <a:buNone/>
            </a:pPr>
            <a:r>
              <a:rPr lang="en-US" altLang="zh-CN" sz="2000" dirty="0">
                <a:solidFill>
                  <a:srgbClr val="FF0000"/>
                </a:solidFill>
              </a:rPr>
              <a:t>               find = p;                         //</a:t>
            </a:r>
            <a:r>
              <a:rPr lang="zh-CN" altLang="en-US" sz="2000" dirty="0">
                <a:solidFill>
                  <a:srgbClr val="FF0000"/>
                </a:solidFill>
              </a:rPr>
              <a:t>查找成功</a:t>
            </a:r>
          </a:p>
          <a:p>
            <a:pPr>
              <a:buFont typeface="Wingdings" panose="05000000000000000000" pitchFamily="2" charset="2"/>
              <a:buNone/>
            </a:pPr>
            <a:r>
              <a:rPr lang="zh-CN" altLang="en-US" sz="2000" dirty="0">
                <a:solidFill>
                  <a:srgbClr val="003399"/>
                </a:solidFill>
              </a:rPr>
              <a:t>            </a:t>
            </a:r>
            <a:r>
              <a:rPr lang="en-US" altLang="zh-CN" sz="2000" dirty="0">
                <a:solidFill>
                  <a:srgbClr val="003399"/>
                </a:solidFill>
              </a:rPr>
              <a:t>else</a:t>
            </a:r>
          </a:p>
          <a:p>
            <a:pPr>
              <a:buFont typeface="Wingdings" panose="05000000000000000000" pitchFamily="2" charset="2"/>
              <a:buNone/>
            </a:pPr>
            <a:r>
              <a:rPr lang="en-US" altLang="zh-CN" sz="2000" dirty="0">
                <a:solidFill>
                  <a:srgbClr val="003399"/>
                </a:solidFill>
              </a:rPr>
              <a:t>            { find = </a:t>
            </a:r>
            <a:r>
              <a:rPr lang="en-US" altLang="zh-CN" sz="2000" dirty="0" err="1">
                <a:solidFill>
                  <a:srgbClr val="FF0000"/>
                </a:solidFill>
              </a:rPr>
              <a:t>getParent</a:t>
            </a:r>
            <a:r>
              <a:rPr lang="en-US" altLang="zh-CN" sz="2000" dirty="0">
                <a:solidFill>
                  <a:srgbClr val="FF0000"/>
                </a:solidFill>
              </a:rPr>
              <a:t>(</a:t>
            </a:r>
            <a:r>
              <a:rPr lang="en-US" altLang="zh-CN" sz="2000" dirty="0" err="1">
                <a:solidFill>
                  <a:srgbClr val="FF0000"/>
                </a:solidFill>
              </a:rPr>
              <a:t>p.left</a:t>
            </a:r>
            <a:r>
              <a:rPr lang="en-US" altLang="zh-CN" sz="2000" dirty="0">
                <a:solidFill>
                  <a:srgbClr val="FF0000"/>
                </a:solidFill>
              </a:rPr>
              <a:t>, node);   </a:t>
            </a:r>
            <a:r>
              <a:rPr lang="en-US" altLang="zh-CN" sz="2000" dirty="0">
                <a:solidFill>
                  <a:srgbClr val="003399"/>
                </a:solidFill>
              </a:rPr>
              <a:t>//</a:t>
            </a:r>
            <a:r>
              <a:rPr lang="zh-CN" altLang="en-US" sz="2000" dirty="0">
                <a:solidFill>
                  <a:srgbClr val="003399"/>
                </a:solidFill>
              </a:rPr>
              <a:t>在左子树中查找</a:t>
            </a:r>
          </a:p>
          <a:p>
            <a:pPr>
              <a:buFont typeface="Wingdings" panose="05000000000000000000" pitchFamily="2" charset="2"/>
              <a:buNone/>
            </a:pPr>
            <a:r>
              <a:rPr lang="zh-CN" altLang="en-US" sz="2000" dirty="0">
                <a:solidFill>
                  <a:srgbClr val="003399"/>
                </a:solidFill>
              </a:rPr>
              <a:t>               </a:t>
            </a:r>
            <a:r>
              <a:rPr lang="en-US" altLang="zh-CN" sz="2000" dirty="0">
                <a:solidFill>
                  <a:srgbClr val="003399"/>
                </a:solidFill>
              </a:rPr>
              <a:t>if (find==null)</a:t>
            </a:r>
          </a:p>
          <a:p>
            <a:pPr>
              <a:buFont typeface="Wingdings" panose="05000000000000000000" pitchFamily="2" charset="2"/>
              <a:buNone/>
            </a:pPr>
            <a:r>
              <a:rPr lang="en-US" altLang="zh-CN" sz="2000" dirty="0">
                <a:solidFill>
                  <a:srgbClr val="003399"/>
                </a:solidFill>
              </a:rPr>
              <a:t>                   find = </a:t>
            </a:r>
            <a:r>
              <a:rPr lang="en-US" altLang="zh-CN" sz="2000" dirty="0" err="1">
                <a:solidFill>
                  <a:srgbClr val="FF0000"/>
                </a:solidFill>
              </a:rPr>
              <a:t>getParent</a:t>
            </a:r>
            <a:r>
              <a:rPr lang="en-US" altLang="zh-CN" sz="2000" dirty="0">
                <a:solidFill>
                  <a:srgbClr val="FF0000"/>
                </a:solidFill>
              </a:rPr>
              <a:t>(</a:t>
            </a:r>
            <a:r>
              <a:rPr lang="en-US" altLang="zh-CN" sz="2000" dirty="0" err="1">
                <a:solidFill>
                  <a:srgbClr val="FF0000"/>
                </a:solidFill>
              </a:rPr>
              <a:t>p.right</a:t>
            </a:r>
            <a:r>
              <a:rPr lang="en-US" altLang="zh-CN" sz="2000" dirty="0">
                <a:solidFill>
                  <a:srgbClr val="FF0000"/>
                </a:solidFill>
              </a:rPr>
              <a:t>, node);  </a:t>
            </a:r>
            <a:r>
              <a:rPr lang="en-US" altLang="zh-CN" sz="2000" dirty="0">
                <a:solidFill>
                  <a:srgbClr val="003399"/>
                </a:solidFill>
              </a:rPr>
              <a:t>//</a:t>
            </a:r>
            <a:r>
              <a:rPr lang="zh-CN" altLang="en-US" sz="2000" dirty="0">
                <a:solidFill>
                  <a:srgbClr val="003399"/>
                </a:solidFill>
              </a:rPr>
              <a:t>若左子树中未找到，则在右中查找</a:t>
            </a:r>
          </a:p>
          <a:p>
            <a:pPr>
              <a:buFont typeface="Wingdings" panose="05000000000000000000" pitchFamily="2" charset="2"/>
              <a:buNone/>
            </a:pPr>
            <a:r>
              <a:rPr lang="zh-CN" altLang="en-US" sz="2000" dirty="0">
                <a:solidFill>
                  <a:srgbClr val="003399"/>
                </a:solidFill>
              </a:rPr>
              <a:t>            </a:t>
            </a:r>
            <a:r>
              <a:rPr lang="en-US" altLang="zh-CN" sz="2000" dirty="0">
                <a:solidFill>
                  <a:srgbClr val="003399"/>
                </a:solidFill>
              </a:rPr>
              <a:t>}</a:t>
            </a:r>
          </a:p>
          <a:p>
            <a:pPr>
              <a:buFont typeface="Wingdings" panose="05000000000000000000" pitchFamily="2" charset="2"/>
              <a:buNone/>
            </a:pPr>
            <a:r>
              <a:rPr lang="en-US" altLang="zh-CN" sz="2000" dirty="0"/>
              <a:t>        }</a:t>
            </a:r>
          </a:p>
          <a:p>
            <a:pPr>
              <a:buFont typeface="Wingdings" panose="05000000000000000000" pitchFamily="2" charset="2"/>
              <a:buNone/>
            </a:pPr>
            <a:r>
              <a:rPr lang="en-US" altLang="zh-CN" sz="2000" dirty="0"/>
              <a:t>        return find;                     }                         //</a:t>
            </a:r>
            <a:r>
              <a:rPr lang="zh-CN" altLang="en-US" sz="2000" dirty="0"/>
              <a:t>返回找到的父母结点</a:t>
            </a:r>
          </a:p>
        </p:txBody>
      </p:sp>
      <p:sp>
        <p:nvSpPr>
          <p:cNvPr id="2" name="灯片编号占位符 1">
            <a:extLst>
              <a:ext uri="{FF2B5EF4-FFF2-40B4-BE49-F238E27FC236}">
                <a16:creationId xmlns:a16="http://schemas.microsoft.com/office/drawing/2014/main" id="{6DB710BE-4132-4922-91B6-BA2D9EB5ADE7}"/>
              </a:ext>
            </a:extLst>
          </p:cNvPr>
          <p:cNvSpPr>
            <a:spLocks noGrp="1"/>
          </p:cNvSpPr>
          <p:nvPr>
            <p:ph type="sldNum" sz="quarter" idx="12"/>
          </p:nvPr>
        </p:nvSpPr>
        <p:spPr/>
        <p:txBody>
          <a:bodyPr/>
          <a:lstStyle/>
          <a:p>
            <a:fld id="{43395A8B-0B77-4D91-93A1-E00555122DC8}" type="slidenum">
              <a:rPr lang="zh-CN" altLang="en-US" smtClean="0"/>
              <a:pPr/>
              <a:t>61</a:t>
            </a:fld>
            <a:endParaRPr lang="en-US" altLang="zh-CN"/>
          </a:p>
        </p:txBody>
      </p:sp>
      <p:sp>
        <p:nvSpPr>
          <p:cNvPr id="3" name="矩形 2">
            <a:extLst>
              <a:ext uri="{FF2B5EF4-FFF2-40B4-BE49-F238E27FC236}">
                <a16:creationId xmlns:a16="http://schemas.microsoft.com/office/drawing/2014/main" id="{6A5CA256-58DE-4F95-AB45-D8432A83B1CC}"/>
              </a:ext>
            </a:extLst>
          </p:cNvPr>
          <p:cNvSpPr/>
          <p:nvPr/>
        </p:nvSpPr>
        <p:spPr>
          <a:xfrm>
            <a:off x="4693468" y="163512"/>
            <a:ext cx="3888432" cy="83099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pPr>
              <a:buNone/>
            </a:pPr>
            <a:r>
              <a:rPr lang="zh-CN" altLang="en-US" dirty="0"/>
              <a:t>在以</a:t>
            </a:r>
            <a:r>
              <a:rPr lang="en-US" altLang="zh-CN" dirty="0"/>
              <a:t>p</a:t>
            </a:r>
            <a:r>
              <a:rPr lang="zh-CN" altLang="en-US" dirty="0"/>
              <a:t>为根的子树中查找并返回</a:t>
            </a:r>
            <a:r>
              <a:rPr lang="en-US" altLang="zh-CN" dirty="0"/>
              <a:t>node</a:t>
            </a:r>
            <a:r>
              <a:rPr lang="zh-CN" altLang="en-US" dirty="0"/>
              <a:t>结点的父母结点</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fade">
                                      <p:cBhvr>
                                        <p:cTn id="7" dur="500"/>
                                        <p:tgtEl>
                                          <p:spTgt spid="604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0419">
                                            <p:txEl>
                                              <p:pRg st="1" end="1"/>
                                            </p:txEl>
                                          </p:spTgt>
                                        </p:tgtEl>
                                        <p:attrNameLst>
                                          <p:attrName>style.visibility</p:attrName>
                                        </p:attrNameLst>
                                      </p:cBhvr>
                                      <p:to>
                                        <p:strVal val="visible"/>
                                      </p:to>
                                    </p:set>
                                    <p:animEffect transition="in" filter="fade">
                                      <p:cBhvr>
                                        <p:cTn id="12" dur="500"/>
                                        <p:tgtEl>
                                          <p:spTgt spid="604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0419">
                                            <p:txEl>
                                              <p:pRg st="2" end="2"/>
                                            </p:txEl>
                                          </p:spTgt>
                                        </p:tgtEl>
                                        <p:attrNameLst>
                                          <p:attrName>style.visibility</p:attrName>
                                        </p:attrNameLst>
                                      </p:cBhvr>
                                      <p:to>
                                        <p:strVal val="visible"/>
                                      </p:to>
                                    </p:set>
                                    <p:animEffect transition="in" filter="fade">
                                      <p:cBhvr>
                                        <p:cTn id="21" dur="500"/>
                                        <p:tgtEl>
                                          <p:spTgt spid="60419">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0419">
                                            <p:txEl>
                                              <p:pRg st="3" end="3"/>
                                            </p:txEl>
                                          </p:spTgt>
                                        </p:tgtEl>
                                        <p:attrNameLst>
                                          <p:attrName>style.visibility</p:attrName>
                                        </p:attrNameLst>
                                      </p:cBhvr>
                                      <p:to>
                                        <p:strVal val="visible"/>
                                      </p:to>
                                    </p:set>
                                    <p:animEffect transition="in" filter="fade">
                                      <p:cBhvr>
                                        <p:cTn id="26" dur="500"/>
                                        <p:tgtEl>
                                          <p:spTgt spid="60419">
                                            <p:txEl>
                                              <p:pRg st="3" end="3"/>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0419">
                                            <p:txEl>
                                              <p:pRg st="4" end="4"/>
                                            </p:txEl>
                                          </p:spTgt>
                                        </p:tgtEl>
                                        <p:attrNameLst>
                                          <p:attrName>style.visibility</p:attrName>
                                        </p:attrNameLst>
                                      </p:cBhvr>
                                      <p:to>
                                        <p:strVal val="visible"/>
                                      </p:to>
                                    </p:set>
                                    <p:animEffect transition="in" filter="fade">
                                      <p:cBhvr>
                                        <p:cTn id="31" dur="500"/>
                                        <p:tgtEl>
                                          <p:spTgt spid="60419">
                                            <p:txEl>
                                              <p:pRg st="4" end="4"/>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0419">
                                            <p:txEl>
                                              <p:pRg st="5" end="5"/>
                                            </p:txEl>
                                          </p:spTgt>
                                        </p:tgtEl>
                                        <p:attrNameLst>
                                          <p:attrName>style.visibility</p:attrName>
                                        </p:attrNameLst>
                                      </p:cBhvr>
                                      <p:to>
                                        <p:strVal val="visible"/>
                                      </p:to>
                                    </p:set>
                                    <p:animEffect transition="in" filter="fade">
                                      <p:cBhvr>
                                        <p:cTn id="36" dur="500"/>
                                        <p:tgtEl>
                                          <p:spTgt spid="60419">
                                            <p:txEl>
                                              <p:pRg st="5" end="5"/>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0419">
                                            <p:txEl>
                                              <p:pRg st="6" end="6"/>
                                            </p:txEl>
                                          </p:spTgt>
                                        </p:tgtEl>
                                        <p:attrNameLst>
                                          <p:attrName>style.visibility</p:attrName>
                                        </p:attrNameLst>
                                      </p:cBhvr>
                                      <p:to>
                                        <p:strVal val="visible"/>
                                      </p:to>
                                    </p:set>
                                    <p:animEffect transition="in" filter="fade">
                                      <p:cBhvr>
                                        <p:cTn id="41" dur="500"/>
                                        <p:tgtEl>
                                          <p:spTgt spid="60419">
                                            <p:txEl>
                                              <p:pRg st="6" end="6"/>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0419">
                                            <p:txEl>
                                              <p:pRg st="7" end="7"/>
                                            </p:txEl>
                                          </p:spTgt>
                                        </p:tgtEl>
                                        <p:attrNameLst>
                                          <p:attrName>style.visibility</p:attrName>
                                        </p:attrNameLst>
                                      </p:cBhvr>
                                      <p:to>
                                        <p:strVal val="visible"/>
                                      </p:to>
                                    </p:set>
                                    <p:animEffect transition="in" filter="fade">
                                      <p:cBhvr>
                                        <p:cTn id="46" dur="500"/>
                                        <p:tgtEl>
                                          <p:spTgt spid="60419">
                                            <p:txEl>
                                              <p:pRg st="7" end="7"/>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0419">
                                            <p:txEl>
                                              <p:pRg st="8" end="8"/>
                                            </p:txEl>
                                          </p:spTgt>
                                        </p:tgtEl>
                                        <p:attrNameLst>
                                          <p:attrName>style.visibility</p:attrName>
                                        </p:attrNameLst>
                                      </p:cBhvr>
                                      <p:to>
                                        <p:strVal val="visible"/>
                                      </p:to>
                                    </p:set>
                                    <p:animEffect transition="in" filter="fade">
                                      <p:cBhvr>
                                        <p:cTn id="51" dur="500"/>
                                        <p:tgtEl>
                                          <p:spTgt spid="60419">
                                            <p:txEl>
                                              <p:pRg st="8" end="8"/>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60419">
                                            <p:txEl>
                                              <p:pRg st="9" end="9"/>
                                            </p:txEl>
                                          </p:spTgt>
                                        </p:tgtEl>
                                        <p:attrNameLst>
                                          <p:attrName>style.visibility</p:attrName>
                                        </p:attrNameLst>
                                      </p:cBhvr>
                                      <p:to>
                                        <p:strVal val="visible"/>
                                      </p:to>
                                    </p:set>
                                    <p:animEffect transition="in" filter="fade">
                                      <p:cBhvr>
                                        <p:cTn id="56" dur="500"/>
                                        <p:tgtEl>
                                          <p:spTgt spid="60419">
                                            <p:txEl>
                                              <p:pRg st="9" end="9"/>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60419">
                                            <p:txEl>
                                              <p:pRg st="10" end="10"/>
                                            </p:txEl>
                                          </p:spTgt>
                                        </p:tgtEl>
                                        <p:attrNameLst>
                                          <p:attrName>style.visibility</p:attrName>
                                        </p:attrNameLst>
                                      </p:cBhvr>
                                      <p:to>
                                        <p:strVal val="visible"/>
                                      </p:to>
                                    </p:set>
                                    <p:animEffect transition="in" filter="fade">
                                      <p:cBhvr>
                                        <p:cTn id="61" dur="500"/>
                                        <p:tgtEl>
                                          <p:spTgt spid="60419">
                                            <p:txEl>
                                              <p:pRg st="10" end="10"/>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60419">
                                            <p:txEl>
                                              <p:pRg st="11" end="11"/>
                                            </p:txEl>
                                          </p:spTgt>
                                        </p:tgtEl>
                                        <p:attrNameLst>
                                          <p:attrName>style.visibility</p:attrName>
                                        </p:attrNameLst>
                                      </p:cBhvr>
                                      <p:to>
                                        <p:strVal val="visible"/>
                                      </p:to>
                                    </p:set>
                                    <p:animEffect transition="in" filter="fade">
                                      <p:cBhvr>
                                        <p:cTn id="66" dur="500"/>
                                        <p:tgtEl>
                                          <p:spTgt spid="60419">
                                            <p:txEl>
                                              <p:pRg st="11" end="11"/>
                                            </p:txEl>
                                          </p:spTgt>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60419">
                                            <p:txEl>
                                              <p:pRg st="12" end="12"/>
                                            </p:txEl>
                                          </p:spTgt>
                                        </p:tgtEl>
                                        <p:attrNameLst>
                                          <p:attrName>style.visibility</p:attrName>
                                        </p:attrNameLst>
                                      </p:cBhvr>
                                      <p:to>
                                        <p:strVal val="visible"/>
                                      </p:to>
                                    </p:set>
                                    <p:animEffect transition="in" filter="fade">
                                      <p:cBhvr>
                                        <p:cTn id="71" dur="500"/>
                                        <p:tgtEl>
                                          <p:spTgt spid="6041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uiExpand="1" build="p"/>
      <p:bldP spid="3"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a:extLst>
              <a:ext uri="{FF2B5EF4-FFF2-40B4-BE49-F238E27FC236}">
                <a16:creationId xmlns:a16="http://schemas.microsoft.com/office/drawing/2014/main" id="{C76F4297-519F-4428-B7E0-AFAA6C6771B0}"/>
              </a:ext>
            </a:extLst>
          </p:cNvPr>
          <p:cNvSpPr>
            <a:spLocks noGrp="1"/>
          </p:cNvSpPr>
          <p:nvPr>
            <p:ph type="title"/>
          </p:nvPr>
        </p:nvSpPr>
        <p:spPr/>
        <p:txBody>
          <a:bodyPr/>
          <a:lstStyle/>
          <a:p>
            <a:r>
              <a:rPr lang="en-US" altLang="zh-CN"/>
              <a:t>6.3.4   </a:t>
            </a:r>
            <a:r>
              <a:rPr lang="zh-CN" altLang="en-US"/>
              <a:t>构造二叉树</a:t>
            </a:r>
          </a:p>
        </p:txBody>
      </p:sp>
      <p:sp>
        <p:nvSpPr>
          <p:cNvPr id="3" name="内容占位符 2">
            <a:extLst>
              <a:ext uri="{FF2B5EF4-FFF2-40B4-BE49-F238E27FC236}">
                <a16:creationId xmlns:a16="http://schemas.microsoft.com/office/drawing/2014/main" id="{0444EF22-D67F-4CF9-A193-0D0BD5B50245}"/>
              </a:ext>
            </a:extLst>
          </p:cNvPr>
          <p:cNvSpPr>
            <a:spLocks noGrp="1"/>
          </p:cNvSpPr>
          <p:nvPr>
            <p:ph idx="1"/>
          </p:nvPr>
        </p:nvSpPr>
        <p:spPr>
          <a:xfrm>
            <a:off x="785813" y="1989138"/>
            <a:ext cx="8174037" cy="4114800"/>
          </a:xfrm>
        </p:spPr>
        <p:txBody>
          <a:bodyPr/>
          <a:lstStyle/>
          <a:p>
            <a:pPr marL="457200" indent="-457200">
              <a:buFont typeface="Wingdings" panose="05000000000000000000" pitchFamily="2" charset="2"/>
              <a:buChar char="n"/>
              <a:defRPr/>
            </a:pPr>
            <a:r>
              <a:rPr lang="zh-CN" altLang="en-US" sz="2800" dirty="0"/>
              <a:t>图示法能够直观的描述二叉树的逻辑结构，但不便于作为计算机的输入。</a:t>
            </a:r>
            <a:endParaRPr lang="en-US" altLang="zh-CN" sz="2800" dirty="0"/>
          </a:p>
          <a:p>
            <a:pPr marL="457200" indent="-457200">
              <a:buFont typeface="Wingdings" panose="05000000000000000000" pitchFamily="2" charset="2"/>
              <a:buChar char="n"/>
              <a:defRPr/>
            </a:pPr>
            <a:r>
              <a:rPr lang="zh-CN" altLang="en-US" sz="2800"/>
              <a:t>二叉树</a:t>
            </a:r>
            <a:r>
              <a:rPr lang="zh-CN" altLang="en-US" sz="2800" dirty="0"/>
              <a:t>的逻辑结构特点：</a:t>
            </a:r>
            <a:endParaRPr lang="en-US" altLang="zh-CN" sz="2800" dirty="0"/>
          </a:p>
          <a:p>
            <a:pPr lvl="1">
              <a:buFont typeface="Arial" pitchFamily="34" charset="0"/>
              <a:buChar char="•"/>
              <a:defRPr/>
            </a:pPr>
            <a:r>
              <a:rPr lang="zh-CN" altLang="en-US" dirty="0"/>
              <a:t>结点与其父母结点间的</a:t>
            </a:r>
            <a:r>
              <a:rPr lang="zh-CN" altLang="en-US" dirty="0">
                <a:solidFill>
                  <a:srgbClr val="003399"/>
                </a:solidFill>
              </a:rPr>
              <a:t>层次关系</a:t>
            </a:r>
            <a:endParaRPr lang="en-US" altLang="zh-CN" dirty="0">
              <a:solidFill>
                <a:srgbClr val="003399"/>
              </a:solidFill>
            </a:endParaRPr>
          </a:p>
          <a:p>
            <a:pPr lvl="1">
              <a:buFont typeface="Arial" pitchFamily="34" charset="0"/>
              <a:buChar char="•"/>
              <a:defRPr/>
            </a:pPr>
            <a:r>
              <a:rPr lang="zh-CN" altLang="en-US" dirty="0"/>
              <a:t>兄弟结点间的左右子树</a:t>
            </a:r>
            <a:r>
              <a:rPr lang="zh-CN" altLang="en-US" dirty="0">
                <a:solidFill>
                  <a:srgbClr val="003399"/>
                </a:solidFill>
              </a:rPr>
              <a:t>次序关系</a:t>
            </a:r>
            <a:endParaRPr lang="en-US" altLang="zh-CN" dirty="0">
              <a:solidFill>
                <a:srgbClr val="003399"/>
              </a:solidFill>
            </a:endParaRPr>
          </a:p>
          <a:p>
            <a:pPr marL="0" lvl="1" indent="457200">
              <a:buFont typeface="Wingdings" panose="05000000000000000000" pitchFamily="2" charset="2"/>
              <a:buNone/>
              <a:defRPr/>
            </a:pPr>
            <a:r>
              <a:rPr lang="zh-CN" altLang="en-US" dirty="0"/>
              <a:t>由前面遍历算法知遍历可以让非线性的树结构变成线性的关系，因此一棵确定的二叉树可以得到唯一的先根、中根、及后根序列。反之呢？</a:t>
            </a:r>
            <a:endParaRPr lang="en-US" altLang="zh-CN" dirty="0"/>
          </a:p>
        </p:txBody>
      </p:sp>
      <p:sp>
        <p:nvSpPr>
          <p:cNvPr id="2" name="灯片编号占位符 1">
            <a:extLst>
              <a:ext uri="{FF2B5EF4-FFF2-40B4-BE49-F238E27FC236}">
                <a16:creationId xmlns:a16="http://schemas.microsoft.com/office/drawing/2014/main" id="{B06826E1-F879-40FF-AACF-A92E59E4D388}"/>
              </a:ext>
            </a:extLst>
          </p:cNvPr>
          <p:cNvSpPr>
            <a:spLocks noGrp="1"/>
          </p:cNvSpPr>
          <p:nvPr>
            <p:ph type="sldNum" sz="quarter" idx="12"/>
          </p:nvPr>
        </p:nvSpPr>
        <p:spPr/>
        <p:txBody>
          <a:bodyPr/>
          <a:lstStyle/>
          <a:p>
            <a:fld id="{43395A8B-0B77-4D91-93A1-E00555122DC8}" type="slidenum">
              <a:rPr lang="zh-CN" altLang="en-US" smtClean="0"/>
              <a:pPr/>
              <a:t>62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a:extLst>
              <a:ext uri="{FF2B5EF4-FFF2-40B4-BE49-F238E27FC236}">
                <a16:creationId xmlns:a16="http://schemas.microsoft.com/office/drawing/2014/main" id="{77B4F1B9-003B-46A8-A19C-D955DC89B476}"/>
              </a:ext>
            </a:extLst>
          </p:cNvPr>
          <p:cNvSpPr>
            <a:spLocks noGrp="1"/>
          </p:cNvSpPr>
          <p:nvPr>
            <p:ph type="title"/>
          </p:nvPr>
        </p:nvSpPr>
        <p:spPr/>
        <p:txBody>
          <a:bodyPr/>
          <a:lstStyle/>
          <a:p>
            <a:r>
              <a:rPr lang="en-US" altLang="zh-CN"/>
              <a:t>6.3.4   </a:t>
            </a:r>
            <a:r>
              <a:rPr lang="zh-CN" altLang="en-US"/>
              <a:t>构造二叉树</a:t>
            </a:r>
          </a:p>
        </p:txBody>
      </p:sp>
      <p:sp>
        <p:nvSpPr>
          <p:cNvPr id="3" name="内容占位符 2">
            <a:extLst>
              <a:ext uri="{FF2B5EF4-FFF2-40B4-BE49-F238E27FC236}">
                <a16:creationId xmlns:a16="http://schemas.microsoft.com/office/drawing/2014/main" id="{50353666-8597-4549-A3EA-08EB2EA145E7}"/>
              </a:ext>
            </a:extLst>
          </p:cNvPr>
          <p:cNvSpPr>
            <a:spLocks noGrp="1"/>
          </p:cNvSpPr>
          <p:nvPr>
            <p:ph idx="1"/>
          </p:nvPr>
        </p:nvSpPr>
        <p:spPr>
          <a:xfrm>
            <a:off x="857250" y="1989138"/>
            <a:ext cx="8102600" cy="4114800"/>
          </a:xfrm>
        </p:spPr>
        <p:txBody>
          <a:bodyPr/>
          <a:lstStyle/>
          <a:p>
            <a:pPr>
              <a:buFont typeface="Wingdings" panose="05000000000000000000" pitchFamily="2" charset="2"/>
              <a:buNone/>
              <a:defRPr/>
            </a:pPr>
            <a:r>
              <a:rPr lang="en-US" altLang="zh-CN" dirty="0">
                <a:solidFill>
                  <a:srgbClr val="003399"/>
                </a:solidFill>
              </a:rPr>
              <a:t>1.</a:t>
            </a:r>
            <a:r>
              <a:rPr lang="zh-CN" altLang="en-US" dirty="0">
                <a:solidFill>
                  <a:srgbClr val="003399"/>
                </a:solidFill>
              </a:rPr>
              <a:t>先根和中根序列构造二叉树</a:t>
            </a:r>
            <a:endParaRPr lang="en-US" altLang="zh-CN" dirty="0">
              <a:solidFill>
                <a:srgbClr val="003399"/>
              </a:solidFill>
            </a:endParaRPr>
          </a:p>
          <a:p>
            <a:pPr>
              <a:buFont typeface="Arial" charset="0"/>
              <a:buChar char="•"/>
              <a:defRPr/>
            </a:pPr>
            <a:r>
              <a:rPr lang="zh-CN" altLang="en-US" sz="2800" dirty="0"/>
              <a:t>先根次序反映了父母与孩子的层次关系（先父母、后孩子）；</a:t>
            </a:r>
            <a:endParaRPr lang="en-US" altLang="zh-CN" sz="2800" dirty="0"/>
          </a:p>
          <a:p>
            <a:pPr>
              <a:buFont typeface="Arial" charset="0"/>
              <a:buChar char="•"/>
              <a:defRPr/>
            </a:pPr>
            <a:r>
              <a:rPr lang="zh-CN" altLang="en-US" sz="2800" dirty="0"/>
              <a:t>中根次序反映了兄弟的左右次序（先左孩子、后右孩子）；</a:t>
            </a:r>
            <a:endParaRPr lang="en-US" altLang="zh-CN" sz="2800" dirty="0"/>
          </a:p>
          <a:p>
            <a:pPr marL="0" indent="623888">
              <a:buFont typeface="Wingdings" panose="05000000000000000000" pitchFamily="2" charset="2"/>
              <a:buNone/>
              <a:defRPr/>
            </a:pPr>
            <a:endParaRPr lang="en-US" altLang="zh-CN" sz="2800" dirty="0"/>
          </a:p>
          <a:p>
            <a:pPr marL="0" indent="623888">
              <a:buFont typeface="Wingdings" panose="05000000000000000000" pitchFamily="2" charset="2"/>
              <a:buNone/>
              <a:defRPr/>
            </a:pPr>
            <a:r>
              <a:rPr lang="zh-CN" altLang="en-US" sz="2800" dirty="0"/>
              <a:t>既有层次关系，又有左右次序关系，因此可以唯一确定一棵二叉树。 </a:t>
            </a:r>
          </a:p>
          <a:p>
            <a:pPr>
              <a:defRPr/>
            </a:pPr>
            <a:endParaRPr lang="zh-CN" altLang="en-US" dirty="0"/>
          </a:p>
        </p:txBody>
      </p:sp>
      <p:sp>
        <p:nvSpPr>
          <p:cNvPr id="2" name="灯片编号占位符 1">
            <a:extLst>
              <a:ext uri="{FF2B5EF4-FFF2-40B4-BE49-F238E27FC236}">
                <a16:creationId xmlns:a16="http://schemas.microsoft.com/office/drawing/2014/main" id="{9C522D30-A6E7-46BB-8E10-6C9876D6EF18}"/>
              </a:ext>
            </a:extLst>
          </p:cNvPr>
          <p:cNvSpPr>
            <a:spLocks noGrp="1"/>
          </p:cNvSpPr>
          <p:nvPr>
            <p:ph type="sldNum" sz="quarter" idx="12"/>
          </p:nvPr>
        </p:nvSpPr>
        <p:spPr/>
        <p:txBody>
          <a:bodyPr/>
          <a:lstStyle/>
          <a:p>
            <a:fld id="{43395A8B-0B77-4D91-93A1-E00555122DC8}" type="slidenum">
              <a:rPr lang="zh-CN" altLang="en-US" smtClean="0"/>
              <a:pPr/>
              <a:t>63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25FDB450-BADB-4901-B921-D24754789D64}"/>
              </a:ext>
            </a:extLst>
          </p:cNvPr>
          <p:cNvSpPr>
            <a:spLocks noGrp="1" noChangeArrowheads="1"/>
          </p:cNvSpPr>
          <p:nvPr>
            <p:ph type="title"/>
          </p:nvPr>
        </p:nvSpPr>
        <p:spPr/>
        <p:txBody>
          <a:bodyPr/>
          <a:lstStyle/>
          <a:p>
            <a:r>
              <a:rPr lang="en-US" altLang="zh-CN" sz="4000"/>
              <a:t>1</a:t>
            </a:r>
            <a:r>
              <a:rPr lang="zh-CN" altLang="en-US" sz="4000"/>
              <a:t>先根和中根序列构造二叉树</a:t>
            </a:r>
            <a:endParaRPr lang="en-US" altLang="zh-CN" sz="4000"/>
          </a:p>
        </p:txBody>
      </p:sp>
      <p:sp>
        <p:nvSpPr>
          <p:cNvPr id="64515" name="Rectangle 3">
            <a:extLst>
              <a:ext uri="{FF2B5EF4-FFF2-40B4-BE49-F238E27FC236}">
                <a16:creationId xmlns:a16="http://schemas.microsoft.com/office/drawing/2014/main" id="{BF7A4B1C-249D-4DB2-B450-BC932879631B}"/>
              </a:ext>
            </a:extLst>
          </p:cNvPr>
          <p:cNvSpPr>
            <a:spLocks noGrp="1" noChangeArrowheads="1"/>
          </p:cNvSpPr>
          <p:nvPr>
            <p:ph type="body" idx="1"/>
          </p:nvPr>
        </p:nvSpPr>
        <p:spPr>
          <a:xfrm>
            <a:off x="142875" y="2071688"/>
            <a:ext cx="8816975" cy="4032250"/>
          </a:xfrm>
        </p:spPr>
        <p:txBody>
          <a:bodyPr/>
          <a:lstStyle/>
          <a:p>
            <a:pPr eaLnBrk="1" hangingPunct="1">
              <a:buFont typeface="Wingdings" panose="05000000000000000000" pitchFamily="2" charset="2"/>
              <a:buNone/>
            </a:pPr>
            <a:r>
              <a:rPr lang="zh-CN" altLang="en-US"/>
              <a:t>例：由先根序列和中根序列确定二叉树</a:t>
            </a:r>
          </a:p>
        </p:txBody>
      </p:sp>
      <p:pic>
        <p:nvPicPr>
          <p:cNvPr id="64516" name="Picture 4" descr="6D14">
            <a:extLst>
              <a:ext uri="{FF2B5EF4-FFF2-40B4-BE49-F238E27FC236}">
                <a16:creationId xmlns:a16="http://schemas.microsoft.com/office/drawing/2014/main" id="{62082CD4-6839-4C5B-99C2-AC12A9B10B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36838"/>
            <a:ext cx="8964613" cy="367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198A522B-1FA2-4080-B66A-C8E9812E15A5}"/>
              </a:ext>
            </a:extLst>
          </p:cNvPr>
          <p:cNvSpPr/>
          <p:nvPr/>
        </p:nvSpPr>
        <p:spPr>
          <a:xfrm>
            <a:off x="5286375" y="2714625"/>
            <a:ext cx="3857625" cy="37147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8" name="直接连接符 7">
            <a:extLst>
              <a:ext uri="{FF2B5EF4-FFF2-40B4-BE49-F238E27FC236}">
                <a16:creationId xmlns:a16="http://schemas.microsoft.com/office/drawing/2014/main" id="{44DF7AA1-245D-4C4F-996D-CBF162E3EEC8}"/>
              </a:ext>
            </a:extLst>
          </p:cNvPr>
          <p:cNvCxnSpPr/>
          <p:nvPr/>
        </p:nvCxnSpPr>
        <p:spPr>
          <a:xfrm rot="5400000">
            <a:off x="5929313" y="4214812"/>
            <a:ext cx="285750" cy="1428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E2510152-08F6-450A-AF16-8E33708A4DDE}"/>
              </a:ext>
            </a:extLst>
          </p:cNvPr>
          <p:cNvCxnSpPr/>
          <p:nvPr/>
        </p:nvCxnSpPr>
        <p:spPr>
          <a:xfrm rot="10800000">
            <a:off x="6000750" y="4786313"/>
            <a:ext cx="428625" cy="2143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07F46B4D-1BEE-4CAF-A7E3-B5C54011F13A}"/>
              </a:ext>
            </a:extLst>
          </p:cNvPr>
          <p:cNvCxnSpPr/>
          <p:nvPr/>
        </p:nvCxnSpPr>
        <p:spPr>
          <a:xfrm rot="5400000">
            <a:off x="7643813" y="4214812"/>
            <a:ext cx="357188" cy="21431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3B5B66FA-AE83-47B8-BC1E-6FD59D89BA05}"/>
              </a:ext>
            </a:extLst>
          </p:cNvPr>
          <p:cNvCxnSpPr/>
          <p:nvPr/>
        </p:nvCxnSpPr>
        <p:spPr>
          <a:xfrm rot="5400000">
            <a:off x="8215313" y="4857750"/>
            <a:ext cx="285750" cy="1428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5DBC5344-8AC1-4DA7-99BA-AF9EC33F1154}"/>
              </a:ext>
            </a:extLst>
          </p:cNvPr>
          <p:cNvCxnSpPr/>
          <p:nvPr/>
        </p:nvCxnSpPr>
        <p:spPr>
          <a:xfrm>
            <a:off x="7929563" y="4143375"/>
            <a:ext cx="500062" cy="21431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58E0105A-B0D4-4F59-8BA0-72BF7627F897}"/>
              </a:ext>
            </a:extLst>
          </p:cNvPr>
          <p:cNvSpPr>
            <a:spLocks noGrp="1"/>
          </p:cNvSpPr>
          <p:nvPr>
            <p:ph type="sldNum" sz="quarter" idx="12"/>
          </p:nvPr>
        </p:nvSpPr>
        <p:spPr/>
        <p:txBody>
          <a:bodyPr/>
          <a:lstStyle/>
          <a:p>
            <a:fld id="{43395A8B-0B77-4D91-93A1-E00555122DC8}" type="slidenum">
              <a:rPr lang="zh-CN" altLang="en-US" smtClean="0"/>
              <a:pPr/>
              <a:t>64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linds(horizontal)">
                                      <p:cBhvr>
                                        <p:cTn id="27" dur="500"/>
                                        <p:tgtEl>
                                          <p:spTgt spid="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linds(horizontal)">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a:extLst>
              <a:ext uri="{FF2B5EF4-FFF2-40B4-BE49-F238E27FC236}">
                <a16:creationId xmlns:a16="http://schemas.microsoft.com/office/drawing/2014/main" id="{3D90C469-8FC0-4C41-80C4-53FA625CB8BB}"/>
              </a:ext>
            </a:extLst>
          </p:cNvPr>
          <p:cNvSpPr>
            <a:spLocks noGrp="1"/>
          </p:cNvSpPr>
          <p:nvPr>
            <p:ph type="title"/>
          </p:nvPr>
        </p:nvSpPr>
        <p:spPr/>
        <p:txBody>
          <a:bodyPr/>
          <a:lstStyle/>
          <a:p>
            <a:r>
              <a:rPr lang="en-US" altLang="zh-CN" sz="3600"/>
              <a:t>2.</a:t>
            </a:r>
            <a:r>
              <a:rPr lang="zh-CN" altLang="en-US" sz="3600"/>
              <a:t>标明空子树的先根序列构造二叉树</a:t>
            </a:r>
          </a:p>
        </p:txBody>
      </p:sp>
      <p:sp>
        <p:nvSpPr>
          <p:cNvPr id="3" name="内容占位符 2">
            <a:extLst>
              <a:ext uri="{FF2B5EF4-FFF2-40B4-BE49-F238E27FC236}">
                <a16:creationId xmlns:a16="http://schemas.microsoft.com/office/drawing/2014/main" id="{C3C4E89D-CE77-41A6-AF32-5D10F0A94775}"/>
              </a:ext>
            </a:extLst>
          </p:cNvPr>
          <p:cNvSpPr>
            <a:spLocks noGrp="1"/>
          </p:cNvSpPr>
          <p:nvPr>
            <p:ph idx="1"/>
          </p:nvPr>
        </p:nvSpPr>
        <p:spPr>
          <a:xfrm>
            <a:off x="785813" y="1989138"/>
            <a:ext cx="8174037" cy="4114800"/>
          </a:xfrm>
        </p:spPr>
        <p:txBody>
          <a:bodyPr/>
          <a:lstStyle/>
          <a:p>
            <a:pPr marL="0" indent="717550">
              <a:buFont typeface="Wingdings" panose="05000000000000000000" pitchFamily="2" charset="2"/>
              <a:buNone/>
              <a:defRPr/>
            </a:pPr>
            <a:r>
              <a:rPr lang="zh-CN" altLang="en-US" dirty="0"/>
              <a:t>如果只有先根序列，则只能确定其层次关系，不知道左右兄弟次序。如：</a:t>
            </a:r>
            <a:endParaRPr lang="en-US" altLang="zh-CN" dirty="0"/>
          </a:p>
          <a:p>
            <a:pPr>
              <a:buFont typeface="Wingdings" panose="05000000000000000000" pitchFamily="2" charset="2"/>
              <a:buNone/>
              <a:defRPr/>
            </a:pPr>
            <a:r>
              <a:rPr lang="zh-CN" altLang="en-US" dirty="0"/>
              <a:t>先根序列：</a:t>
            </a:r>
            <a:r>
              <a:rPr lang="en-US" altLang="zh-CN" dirty="0"/>
              <a:t>AB</a:t>
            </a:r>
            <a:r>
              <a:rPr lang="zh-CN" altLang="en-US" dirty="0"/>
              <a:t>，可能的树为</a:t>
            </a:r>
            <a:endParaRPr lang="en-US" altLang="zh-CN" dirty="0"/>
          </a:p>
          <a:p>
            <a:pPr>
              <a:buFont typeface="Wingdings" panose="05000000000000000000" pitchFamily="2" charset="2"/>
              <a:buNone/>
              <a:defRPr/>
            </a:pPr>
            <a:endParaRPr lang="en-US" altLang="zh-CN" dirty="0"/>
          </a:p>
          <a:p>
            <a:pPr>
              <a:buFont typeface="Wingdings" panose="05000000000000000000" pitchFamily="2" charset="2"/>
              <a:buNone/>
              <a:defRPr/>
            </a:pPr>
            <a:endParaRPr lang="en-US" altLang="zh-CN" dirty="0"/>
          </a:p>
          <a:p>
            <a:pPr>
              <a:buFont typeface="Wingdings" panose="05000000000000000000" pitchFamily="2" charset="2"/>
              <a:buNone/>
              <a:defRPr/>
            </a:pPr>
            <a:endParaRPr lang="en-US" altLang="zh-CN" dirty="0"/>
          </a:p>
          <a:p>
            <a:pPr>
              <a:buFont typeface="Wingdings" panose="05000000000000000000" pitchFamily="2" charset="2"/>
              <a:buNone/>
              <a:defRPr/>
            </a:pPr>
            <a:r>
              <a:rPr lang="zh-CN" altLang="en-US" dirty="0"/>
              <a:t>如果将空子树信息也加入进去，则</a:t>
            </a:r>
          </a:p>
        </p:txBody>
      </p:sp>
      <p:grpSp>
        <p:nvGrpSpPr>
          <p:cNvPr id="2" name="组合 13">
            <a:extLst>
              <a:ext uri="{FF2B5EF4-FFF2-40B4-BE49-F238E27FC236}">
                <a16:creationId xmlns:a16="http://schemas.microsoft.com/office/drawing/2014/main" id="{DE744660-F592-49BD-9376-879E6B433EC5}"/>
              </a:ext>
            </a:extLst>
          </p:cNvPr>
          <p:cNvGrpSpPr>
            <a:grpSpLocks/>
          </p:cNvGrpSpPr>
          <p:nvPr/>
        </p:nvGrpSpPr>
        <p:grpSpPr bwMode="auto">
          <a:xfrm>
            <a:off x="2928938" y="3786188"/>
            <a:ext cx="928687" cy="1285875"/>
            <a:chOff x="2928926" y="3786190"/>
            <a:chExt cx="928694" cy="1285884"/>
          </a:xfrm>
        </p:grpSpPr>
        <p:sp>
          <p:nvSpPr>
            <p:cNvPr id="5" name="椭圆 4">
              <a:extLst>
                <a:ext uri="{FF2B5EF4-FFF2-40B4-BE49-F238E27FC236}">
                  <a16:creationId xmlns:a16="http://schemas.microsoft.com/office/drawing/2014/main" id="{8DBC346F-0A4F-42AD-B04E-9313EE6CF511}"/>
                </a:ext>
              </a:extLst>
            </p:cNvPr>
            <p:cNvSpPr/>
            <p:nvPr/>
          </p:nvSpPr>
          <p:spPr>
            <a:xfrm>
              <a:off x="3357554" y="3786190"/>
              <a:ext cx="500066"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F0000"/>
                  </a:solidFill>
                </a:rPr>
                <a:t>A</a:t>
              </a:r>
              <a:endParaRPr lang="zh-CN" altLang="en-US" dirty="0">
                <a:solidFill>
                  <a:srgbClr val="FF0000"/>
                </a:solidFill>
              </a:endParaRPr>
            </a:p>
          </p:txBody>
        </p:sp>
        <p:sp>
          <p:nvSpPr>
            <p:cNvPr id="6" name="椭圆 5">
              <a:extLst>
                <a:ext uri="{FF2B5EF4-FFF2-40B4-BE49-F238E27FC236}">
                  <a16:creationId xmlns:a16="http://schemas.microsoft.com/office/drawing/2014/main" id="{91C68645-7109-4038-A4CC-F62904A81ED1}"/>
                </a:ext>
              </a:extLst>
            </p:cNvPr>
            <p:cNvSpPr/>
            <p:nvPr/>
          </p:nvSpPr>
          <p:spPr>
            <a:xfrm>
              <a:off x="2928926" y="4643446"/>
              <a:ext cx="500066"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F0000"/>
                  </a:solidFill>
                </a:rPr>
                <a:t>B</a:t>
              </a:r>
              <a:endParaRPr lang="zh-CN" altLang="en-US" dirty="0">
                <a:solidFill>
                  <a:srgbClr val="FF0000"/>
                </a:solidFill>
              </a:endParaRPr>
            </a:p>
          </p:txBody>
        </p:sp>
        <p:cxnSp>
          <p:nvCxnSpPr>
            <p:cNvPr id="10" name="直接连接符 9">
              <a:extLst>
                <a:ext uri="{FF2B5EF4-FFF2-40B4-BE49-F238E27FC236}">
                  <a16:creationId xmlns:a16="http://schemas.microsoft.com/office/drawing/2014/main" id="{5CED905D-5968-40D3-98BD-E68929493E53}"/>
                </a:ext>
              </a:extLst>
            </p:cNvPr>
            <p:cNvCxnSpPr>
              <a:endCxn id="6" idx="0"/>
            </p:cNvCxnSpPr>
            <p:nvPr/>
          </p:nvCxnSpPr>
          <p:spPr>
            <a:xfrm rot="5400000">
              <a:off x="3161496" y="4233075"/>
              <a:ext cx="428628" cy="39211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 name="组合 14">
            <a:extLst>
              <a:ext uri="{FF2B5EF4-FFF2-40B4-BE49-F238E27FC236}">
                <a16:creationId xmlns:a16="http://schemas.microsoft.com/office/drawing/2014/main" id="{D30FF16D-E64E-49DF-A838-4C0AD1F8A980}"/>
              </a:ext>
            </a:extLst>
          </p:cNvPr>
          <p:cNvGrpSpPr>
            <a:grpSpLocks/>
          </p:cNvGrpSpPr>
          <p:nvPr/>
        </p:nvGrpSpPr>
        <p:grpSpPr bwMode="auto">
          <a:xfrm>
            <a:off x="5429250" y="3786188"/>
            <a:ext cx="1000125" cy="1214437"/>
            <a:chOff x="5429256" y="3786190"/>
            <a:chExt cx="1000132" cy="1214446"/>
          </a:xfrm>
        </p:grpSpPr>
        <p:sp>
          <p:nvSpPr>
            <p:cNvPr id="7" name="椭圆 6">
              <a:extLst>
                <a:ext uri="{FF2B5EF4-FFF2-40B4-BE49-F238E27FC236}">
                  <a16:creationId xmlns:a16="http://schemas.microsoft.com/office/drawing/2014/main" id="{103CC0D3-E6E4-4148-AC3D-8CC7B8D083BE}"/>
                </a:ext>
              </a:extLst>
            </p:cNvPr>
            <p:cNvSpPr/>
            <p:nvPr/>
          </p:nvSpPr>
          <p:spPr>
            <a:xfrm>
              <a:off x="5429256" y="3786190"/>
              <a:ext cx="500067"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F0000"/>
                  </a:solidFill>
                </a:rPr>
                <a:t>A</a:t>
              </a:r>
              <a:endParaRPr lang="zh-CN" altLang="en-US" dirty="0">
                <a:solidFill>
                  <a:srgbClr val="FF0000"/>
                </a:solidFill>
              </a:endParaRPr>
            </a:p>
          </p:txBody>
        </p:sp>
        <p:sp>
          <p:nvSpPr>
            <p:cNvPr id="8" name="椭圆 7">
              <a:extLst>
                <a:ext uri="{FF2B5EF4-FFF2-40B4-BE49-F238E27FC236}">
                  <a16:creationId xmlns:a16="http://schemas.microsoft.com/office/drawing/2014/main" id="{9BB27F9F-B93F-4C82-A9E7-6DB9707198D8}"/>
                </a:ext>
              </a:extLst>
            </p:cNvPr>
            <p:cNvSpPr/>
            <p:nvPr/>
          </p:nvSpPr>
          <p:spPr>
            <a:xfrm>
              <a:off x="5929323" y="4572008"/>
              <a:ext cx="500065" cy="4286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solidFill>
                    <a:srgbClr val="FF0000"/>
                  </a:solidFill>
                </a:rPr>
                <a:t>B</a:t>
              </a:r>
              <a:endParaRPr lang="zh-CN" altLang="en-US" dirty="0">
                <a:solidFill>
                  <a:srgbClr val="FF0000"/>
                </a:solidFill>
              </a:endParaRPr>
            </a:p>
          </p:txBody>
        </p:sp>
        <p:cxnSp>
          <p:nvCxnSpPr>
            <p:cNvPr id="11" name="直接连接符 10">
              <a:extLst>
                <a:ext uri="{FF2B5EF4-FFF2-40B4-BE49-F238E27FC236}">
                  <a16:creationId xmlns:a16="http://schemas.microsoft.com/office/drawing/2014/main" id="{EF615280-587B-49DD-9E31-FF9A0AC24482}"/>
                </a:ext>
              </a:extLst>
            </p:cNvPr>
            <p:cNvCxnSpPr>
              <a:stCxn id="7" idx="4"/>
              <a:endCxn id="8" idx="0"/>
            </p:cNvCxnSpPr>
            <p:nvPr/>
          </p:nvCxnSpPr>
          <p:spPr>
            <a:xfrm rot="16200000" flipH="1">
              <a:off x="5751521" y="4143380"/>
              <a:ext cx="357190" cy="50006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 name="灯片编号占位符 8">
            <a:extLst>
              <a:ext uri="{FF2B5EF4-FFF2-40B4-BE49-F238E27FC236}">
                <a16:creationId xmlns:a16="http://schemas.microsoft.com/office/drawing/2014/main" id="{49C1C332-5A33-40A1-A6A2-74D29EA28EB6}"/>
              </a:ext>
            </a:extLst>
          </p:cNvPr>
          <p:cNvSpPr>
            <a:spLocks noGrp="1"/>
          </p:cNvSpPr>
          <p:nvPr>
            <p:ph type="sldNum" sz="quarter" idx="12"/>
          </p:nvPr>
        </p:nvSpPr>
        <p:spPr/>
        <p:txBody>
          <a:bodyPr/>
          <a:lstStyle/>
          <a:p>
            <a:fld id="{43395A8B-0B77-4D91-93A1-E00555122DC8}" type="slidenum">
              <a:rPr lang="zh-CN" altLang="en-US" smtClean="0"/>
              <a:pPr/>
              <a:t>65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F02FE11F-2121-46BF-9A1B-53E9871FE032}"/>
              </a:ext>
            </a:extLst>
          </p:cNvPr>
          <p:cNvSpPr>
            <a:spLocks noGrp="1" noChangeArrowheads="1"/>
          </p:cNvSpPr>
          <p:nvPr>
            <p:ph type="title"/>
          </p:nvPr>
        </p:nvSpPr>
        <p:spPr/>
        <p:txBody>
          <a:bodyPr/>
          <a:lstStyle/>
          <a:p>
            <a:pPr eaLnBrk="1" hangingPunct="1"/>
            <a:r>
              <a:rPr lang="en-US" altLang="zh-CN" sz="3600"/>
              <a:t>2.</a:t>
            </a:r>
            <a:r>
              <a:rPr lang="zh-CN" altLang="en-US" sz="3600"/>
              <a:t>标明空子树的先根序列构造二叉树</a:t>
            </a:r>
          </a:p>
        </p:txBody>
      </p:sp>
      <p:pic>
        <p:nvPicPr>
          <p:cNvPr id="66563" name="Picture 4" descr="6D16">
            <a:extLst>
              <a:ext uri="{FF2B5EF4-FFF2-40B4-BE49-F238E27FC236}">
                <a16:creationId xmlns:a16="http://schemas.microsoft.com/office/drawing/2014/main" id="{8085D157-76F4-4E3A-920F-59BFDD78A5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700213"/>
            <a:ext cx="8604250" cy="315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4" name="内容占位符 6">
            <a:extLst>
              <a:ext uri="{FF2B5EF4-FFF2-40B4-BE49-F238E27FC236}">
                <a16:creationId xmlns:a16="http://schemas.microsoft.com/office/drawing/2014/main" id="{67BBDA80-66B4-4EC0-A87A-316981E14B7A}"/>
              </a:ext>
            </a:extLst>
          </p:cNvPr>
          <p:cNvSpPr>
            <a:spLocks noGrp="1"/>
          </p:cNvSpPr>
          <p:nvPr>
            <p:ph idx="1"/>
          </p:nvPr>
        </p:nvSpPr>
        <p:spPr>
          <a:xfrm>
            <a:off x="500063" y="5357813"/>
            <a:ext cx="8459787" cy="746125"/>
          </a:xfrm>
        </p:spPr>
        <p:txBody>
          <a:bodyPr/>
          <a:lstStyle/>
          <a:p>
            <a:pPr>
              <a:buFont typeface="Wingdings" panose="05000000000000000000" pitchFamily="2" charset="2"/>
              <a:buNone/>
            </a:pPr>
            <a:r>
              <a:rPr lang="zh-CN" altLang="en-US"/>
              <a:t>其中 </a:t>
            </a:r>
            <a:r>
              <a:rPr lang="en-US" altLang="zh-CN"/>
              <a:t>. </a:t>
            </a:r>
            <a:r>
              <a:rPr lang="zh-CN" altLang="en-US"/>
              <a:t>代表了空子树。</a:t>
            </a:r>
          </a:p>
        </p:txBody>
      </p:sp>
      <p:sp>
        <p:nvSpPr>
          <p:cNvPr id="2" name="灯片编号占位符 1">
            <a:extLst>
              <a:ext uri="{FF2B5EF4-FFF2-40B4-BE49-F238E27FC236}">
                <a16:creationId xmlns:a16="http://schemas.microsoft.com/office/drawing/2014/main" id="{8B3521FA-DB61-492E-8524-FCE1269AF22E}"/>
              </a:ext>
            </a:extLst>
          </p:cNvPr>
          <p:cNvSpPr>
            <a:spLocks noGrp="1"/>
          </p:cNvSpPr>
          <p:nvPr>
            <p:ph type="sldNum" sz="quarter" idx="12"/>
          </p:nvPr>
        </p:nvSpPr>
        <p:spPr/>
        <p:txBody>
          <a:bodyPr/>
          <a:lstStyle/>
          <a:p>
            <a:fld id="{43395A8B-0B77-4D91-93A1-E00555122DC8}" type="slidenum">
              <a:rPr lang="zh-CN" altLang="en-US" smtClean="0"/>
              <a:pPr/>
              <a:t>66</a:t>
            </a:fld>
            <a:endParaRPr lang="en-US" altLang="zh-C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a:extLst>
              <a:ext uri="{FF2B5EF4-FFF2-40B4-BE49-F238E27FC236}">
                <a16:creationId xmlns:a16="http://schemas.microsoft.com/office/drawing/2014/main" id="{D8D433AA-8264-4CBF-8223-8907F71D3AC7}"/>
              </a:ext>
            </a:extLst>
          </p:cNvPr>
          <p:cNvSpPr>
            <a:spLocks noGrp="1"/>
          </p:cNvSpPr>
          <p:nvPr>
            <p:ph type="title"/>
          </p:nvPr>
        </p:nvSpPr>
        <p:spPr/>
        <p:txBody>
          <a:bodyPr/>
          <a:lstStyle/>
          <a:p>
            <a:r>
              <a:rPr lang="en-US" altLang="zh-CN" sz="3600" dirty="0"/>
              <a:t>2.</a:t>
            </a:r>
            <a:r>
              <a:rPr lang="zh-CN" altLang="en-US" sz="3600" dirty="0"/>
              <a:t>标明空子树的先根序列构造二叉树</a:t>
            </a:r>
          </a:p>
        </p:txBody>
      </p:sp>
      <p:sp>
        <p:nvSpPr>
          <p:cNvPr id="2" name="灯片编号占位符 1">
            <a:extLst>
              <a:ext uri="{FF2B5EF4-FFF2-40B4-BE49-F238E27FC236}">
                <a16:creationId xmlns:a16="http://schemas.microsoft.com/office/drawing/2014/main" id="{8FCF2EB0-66B2-4B78-94AC-2A433B8894F2}"/>
              </a:ext>
            </a:extLst>
          </p:cNvPr>
          <p:cNvSpPr>
            <a:spLocks noGrp="1"/>
          </p:cNvSpPr>
          <p:nvPr>
            <p:ph type="sldNum" sz="quarter" idx="12"/>
          </p:nvPr>
        </p:nvSpPr>
        <p:spPr/>
        <p:txBody>
          <a:bodyPr/>
          <a:lstStyle/>
          <a:p>
            <a:fld id="{43395A8B-0B77-4D91-93A1-E00555122DC8}" type="slidenum">
              <a:rPr lang="zh-CN" altLang="en-US" smtClean="0"/>
              <a:pPr/>
              <a:t>67</a:t>
            </a:fld>
            <a:endParaRPr lang="en-US" altLang="zh-CN"/>
          </a:p>
        </p:txBody>
      </p:sp>
      <p:pic>
        <p:nvPicPr>
          <p:cNvPr id="5" name="图片 4">
            <a:extLst>
              <a:ext uri="{FF2B5EF4-FFF2-40B4-BE49-F238E27FC236}">
                <a16:creationId xmlns:a16="http://schemas.microsoft.com/office/drawing/2014/main" id="{EA8EB19E-CBB0-464C-8093-DA91DAF593E8}"/>
              </a:ext>
            </a:extLst>
          </p:cNvPr>
          <p:cNvPicPr>
            <a:picLocks noChangeAspect="1"/>
          </p:cNvPicPr>
          <p:nvPr/>
        </p:nvPicPr>
        <p:blipFill>
          <a:blip r:embed="rId3"/>
          <a:stretch>
            <a:fillRect/>
          </a:stretch>
        </p:blipFill>
        <p:spPr>
          <a:xfrm>
            <a:off x="899592" y="2013600"/>
            <a:ext cx="2448272" cy="2858388"/>
          </a:xfrm>
          <a:prstGeom prst="rect">
            <a:avLst/>
          </a:prstGeom>
        </p:spPr>
      </p:pic>
      <p:pic>
        <p:nvPicPr>
          <p:cNvPr id="3" name="图片 2">
            <a:extLst>
              <a:ext uri="{FF2B5EF4-FFF2-40B4-BE49-F238E27FC236}">
                <a16:creationId xmlns:a16="http://schemas.microsoft.com/office/drawing/2014/main" id="{EE2FE368-56C0-4B55-84DD-084425A5FF7E}"/>
              </a:ext>
            </a:extLst>
          </p:cNvPr>
          <p:cNvPicPr>
            <a:picLocks noChangeAspect="1"/>
          </p:cNvPicPr>
          <p:nvPr/>
        </p:nvPicPr>
        <p:blipFill>
          <a:blip r:embed="rId4"/>
          <a:stretch>
            <a:fillRect/>
          </a:stretch>
        </p:blipFill>
        <p:spPr>
          <a:xfrm>
            <a:off x="3563888" y="4043313"/>
            <a:ext cx="4048125" cy="828675"/>
          </a:xfrm>
          <a:prstGeom prst="rect">
            <a:avLst/>
          </a:prstGeom>
        </p:spPr>
      </p:pic>
      <p:sp>
        <p:nvSpPr>
          <p:cNvPr id="4" name="文本框 3">
            <a:extLst>
              <a:ext uri="{FF2B5EF4-FFF2-40B4-BE49-F238E27FC236}">
                <a16:creationId xmlns:a16="http://schemas.microsoft.com/office/drawing/2014/main" id="{50F6B0D1-0A60-4485-A40B-88260780742B}"/>
              </a:ext>
            </a:extLst>
          </p:cNvPr>
          <p:cNvSpPr txBox="1"/>
          <p:nvPr/>
        </p:nvSpPr>
        <p:spPr>
          <a:xfrm>
            <a:off x="3563888" y="3442794"/>
            <a:ext cx="3570208" cy="461665"/>
          </a:xfrm>
          <a:prstGeom prst="rect">
            <a:avLst/>
          </a:prstGeom>
          <a:noFill/>
        </p:spPr>
        <p:txBody>
          <a:bodyPr wrap="none" rtlCol="0">
            <a:spAutoFit/>
          </a:bodyPr>
          <a:lstStyle/>
          <a:p>
            <a:r>
              <a:rPr lang="zh-CN" altLang="en-US" dirty="0"/>
              <a:t>标明空子树的先序遍历：</a:t>
            </a:r>
          </a:p>
        </p:txBody>
      </p:sp>
    </p:spTree>
    <p:extLst>
      <p:ext uri="{BB962C8B-B14F-4D97-AF65-F5344CB8AC3E}">
        <p14:creationId xmlns:p14="http://schemas.microsoft.com/office/powerpoint/2010/main" val="87155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a:extLst>
              <a:ext uri="{FF2B5EF4-FFF2-40B4-BE49-F238E27FC236}">
                <a16:creationId xmlns:a16="http://schemas.microsoft.com/office/drawing/2014/main" id="{D8D433AA-8264-4CBF-8223-8907F71D3AC7}"/>
              </a:ext>
            </a:extLst>
          </p:cNvPr>
          <p:cNvSpPr>
            <a:spLocks noGrp="1"/>
          </p:cNvSpPr>
          <p:nvPr>
            <p:ph type="title"/>
          </p:nvPr>
        </p:nvSpPr>
        <p:spPr/>
        <p:txBody>
          <a:bodyPr/>
          <a:lstStyle/>
          <a:p>
            <a:r>
              <a:rPr lang="en-US" altLang="zh-CN" sz="3600" dirty="0"/>
              <a:t>2.</a:t>
            </a:r>
            <a:r>
              <a:rPr lang="zh-CN" altLang="en-US" sz="3600" dirty="0"/>
              <a:t>标明空子树的先根序列构造二叉树</a:t>
            </a:r>
          </a:p>
        </p:txBody>
      </p:sp>
      <p:sp>
        <p:nvSpPr>
          <p:cNvPr id="67587" name="内容占位符 2">
            <a:extLst>
              <a:ext uri="{FF2B5EF4-FFF2-40B4-BE49-F238E27FC236}">
                <a16:creationId xmlns:a16="http://schemas.microsoft.com/office/drawing/2014/main" id="{E87BB31F-B685-45C4-A3AF-ACFF2894A8C0}"/>
              </a:ext>
            </a:extLst>
          </p:cNvPr>
          <p:cNvSpPr>
            <a:spLocks noGrp="1"/>
          </p:cNvSpPr>
          <p:nvPr>
            <p:ph idx="1"/>
          </p:nvPr>
        </p:nvSpPr>
        <p:spPr>
          <a:xfrm>
            <a:off x="571500" y="2143125"/>
            <a:ext cx="8286750" cy="4114800"/>
          </a:xfrm>
        </p:spPr>
        <p:txBody>
          <a:bodyPr/>
          <a:lstStyle/>
          <a:p>
            <a:r>
              <a:rPr lang="zh-CN" altLang="en-US" sz="2800" dirty="0"/>
              <a:t>先根序列的第一个元素</a:t>
            </a:r>
            <a:r>
              <a:rPr lang="en-US" altLang="zh-CN" sz="2800" dirty="0"/>
              <a:t>preorder[0]</a:t>
            </a:r>
            <a:r>
              <a:rPr lang="zh-CN" altLang="en-US" sz="2800" dirty="0"/>
              <a:t>是二叉树的根；</a:t>
            </a:r>
            <a:r>
              <a:rPr lang="en-US" altLang="zh-CN" sz="2800" dirty="0"/>
              <a:t>preorder[1]</a:t>
            </a:r>
            <a:r>
              <a:rPr lang="zh-CN" altLang="en-US" sz="2800" dirty="0"/>
              <a:t>一定是根的左孩子。</a:t>
            </a:r>
            <a:endParaRPr lang="en-US" altLang="zh-CN" sz="2800" dirty="0"/>
          </a:p>
          <a:p>
            <a:r>
              <a:rPr lang="en-US" altLang="zh-CN" sz="2800" dirty="0"/>
              <a:t>Preorder[</a:t>
            </a:r>
            <a:r>
              <a:rPr lang="en-US" altLang="zh-CN" sz="2800" dirty="0" err="1"/>
              <a:t>i</a:t>
            </a:r>
            <a:r>
              <a:rPr lang="en-US" altLang="zh-CN" sz="2800" dirty="0"/>
              <a:t>]</a:t>
            </a:r>
            <a:r>
              <a:rPr lang="zh-CN" altLang="en-US" sz="2800" dirty="0"/>
              <a:t> 是空子树，则当前子树为空，返回上一层结点；否则创建一个结点，该结点的左孩子结点是</a:t>
            </a:r>
            <a:r>
              <a:rPr lang="en-US" altLang="zh-CN" sz="2800" dirty="0"/>
              <a:t>Preorder[</a:t>
            </a:r>
            <a:r>
              <a:rPr lang="en-US" altLang="zh-CN" sz="2800" dirty="0" err="1"/>
              <a:t>i</a:t>
            </a:r>
            <a:r>
              <a:rPr lang="zh-CN" altLang="en-US" sz="2800" dirty="0"/>
              <a:t>＋</a:t>
            </a:r>
            <a:r>
              <a:rPr lang="en-US" altLang="zh-CN" sz="2800" dirty="0"/>
              <a:t>1]</a:t>
            </a:r>
            <a:r>
              <a:rPr lang="zh-CN" altLang="en-US" sz="2800" dirty="0"/>
              <a:t>，但是父母与孩子结点之间的链接还未建立。</a:t>
            </a:r>
            <a:endParaRPr lang="en-US" altLang="zh-CN" sz="2800" dirty="0"/>
          </a:p>
          <a:p>
            <a:r>
              <a:rPr lang="zh-CN" altLang="en-US" sz="2800" dirty="0"/>
              <a:t>返回到当前结点时，下一个元素</a:t>
            </a:r>
            <a:r>
              <a:rPr lang="en-US" altLang="zh-CN" sz="2800" dirty="0"/>
              <a:t>preorder[i+1]</a:t>
            </a:r>
            <a:r>
              <a:rPr lang="zh-CN" altLang="en-US" sz="2800" dirty="0"/>
              <a:t>为当前结点的右孩子；当左右孩子都建立好后，返回上一层结点。</a:t>
            </a:r>
            <a:endParaRPr lang="en-US" altLang="zh-CN" sz="2800" dirty="0"/>
          </a:p>
          <a:p>
            <a:r>
              <a:rPr lang="zh-CN" altLang="en-US" sz="2800" dirty="0"/>
              <a:t>重复</a:t>
            </a:r>
            <a:r>
              <a:rPr lang="en-US" altLang="zh-CN" sz="2800" dirty="0"/>
              <a:t>2</a:t>
            </a:r>
            <a:r>
              <a:rPr lang="zh-CN" altLang="en-US" sz="2800" dirty="0"/>
              <a:t>，</a:t>
            </a:r>
            <a:r>
              <a:rPr lang="en-US" altLang="zh-CN" sz="2800" dirty="0"/>
              <a:t>3</a:t>
            </a:r>
            <a:r>
              <a:rPr lang="zh-CN" altLang="en-US" sz="2800" dirty="0"/>
              <a:t>，直至返回根结点，则完成。</a:t>
            </a:r>
            <a:endParaRPr lang="en-US" altLang="zh-CN" sz="2800" dirty="0"/>
          </a:p>
          <a:p>
            <a:endParaRPr lang="zh-CN" altLang="en-US" sz="2800" dirty="0"/>
          </a:p>
        </p:txBody>
      </p:sp>
      <p:sp>
        <p:nvSpPr>
          <p:cNvPr id="2" name="灯片编号占位符 1">
            <a:extLst>
              <a:ext uri="{FF2B5EF4-FFF2-40B4-BE49-F238E27FC236}">
                <a16:creationId xmlns:a16="http://schemas.microsoft.com/office/drawing/2014/main" id="{8FCF2EB0-66B2-4B78-94AC-2A433B8894F2}"/>
              </a:ext>
            </a:extLst>
          </p:cNvPr>
          <p:cNvSpPr>
            <a:spLocks noGrp="1"/>
          </p:cNvSpPr>
          <p:nvPr>
            <p:ph type="sldNum" sz="quarter" idx="12"/>
          </p:nvPr>
        </p:nvSpPr>
        <p:spPr/>
        <p:txBody>
          <a:bodyPr/>
          <a:lstStyle/>
          <a:p>
            <a:fld id="{43395A8B-0B77-4D91-93A1-E00555122DC8}" type="slidenum">
              <a:rPr lang="zh-CN" altLang="en-US" smtClean="0"/>
              <a:pPr/>
              <a:t>68</a:t>
            </a:fld>
            <a:endParaRPr lang="en-US" altLang="zh-CN"/>
          </a:p>
        </p:txBody>
      </p:sp>
      <p:pic>
        <p:nvPicPr>
          <p:cNvPr id="5" name="图片 4">
            <a:extLst>
              <a:ext uri="{FF2B5EF4-FFF2-40B4-BE49-F238E27FC236}">
                <a16:creationId xmlns:a16="http://schemas.microsoft.com/office/drawing/2014/main" id="{A23CB1C3-16ED-46CE-8F79-51D96476611F}"/>
              </a:ext>
            </a:extLst>
          </p:cNvPr>
          <p:cNvPicPr>
            <a:picLocks noChangeAspect="1"/>
          </p:cNvPicPr>
          <p:nvPr/>
        </p:nvPicPr>
        <p:blipFill>
          <a:blip r:embed="rId3"/>
          <a:stretch>
            <a:fillRect/>
          </a:stretch>
        </p:blipFill>
        <p:spPr>
          <a:xfrm>
            <a:off x="7487816" y="72537"/>
            <a:ext cx="1656184" cy="1933615"/>
          </a:xfrm>
          <a:prstGeom prst="rect">
            <a:avLst/>
          </a:prstGeom>
        </p:spPr>
      </p:pic>
      <p:pic>
        <p:nvPicPr>
          <p:cNvPr id="6" name="图片 5">
            <a:extLst>
              <a:ext uri="{FF2B5EF4-FFF2-40B4-BE49-F238E27FC236}">
                <a16:creationId xmlns:a16="http://schemas.microsoft.com/office/drawing/2014/main" id="{80B97E27-AFD2-4A3C-928F-C3B2E0025B08}"/>
              </a:ext>
            </a:extLst>
          </p:cNvPr>
          <p:cNvPicPr>
            <a:picLocks noChangeAspect="1"/>
          </p:cNvPicPr>
          <p:nvPr/>
        </p:nvPicPr>
        <p:blipFill>
          <a:blip r:embed="rId4"/>
          <a:stretch>
            <a:fillRect/>
          </a:stretch>
        </p:blipFill>
        <p:spPr>
          <a:xfrm>
            <a:off x="3944937" y="185737"/>
            <a:ext cx="4048125" cy="828675"/>
          </a:xfrm>
          <a:prstGeom prst="rect">
            <a:avLst/>
          </a:prstGeom>
        </p:spPr>
      </p:pic>
      <p:cxnSp>
        <p:nvCxnSpPr>
          <p:cNvPr id="4" name="直接连接符 3">
            <a:extLst>
              <a:ext uri="{FF2B5EF4-FFF2-40B4-BE49-F238E27FC236}">
                <a16:creationId xmlns:a16="http://schemas.microsoft.com/office/drawing/2014/main" id="{C472990F-B854-41F3-B798-F0A065FF50E4}"/>
              </a:ext>
            </a:extLst>
          </p:cNvPr>
          <p:cNvCxnSpPr>
            <a:cxnSpLocks/>
          </p:cNvCxnSpPr>
          <p:nvPr/>
        </p:nvCxnSpPr>
        <p:spPr>
          <a:xfrm>
            <a:off x="6300192" y="4018457"/>
            <a:ext cx="2088232"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BB306C37-947E-4FB8-8A64-2AA82F0E634E}"/>
              </a:ext>
            </a:extLst>
          </p:cNvPr>
          <p:cNvCxnSpPr>
            <a:cxnSpLocks/>
          </p:cNvCxnSpPr>
          <p:nvPr/>
        </p:nvCxnSpPr>
        <p:spPr>
          <a:xfrm>
            <a:off x="1259632" y="4437112"/>
            <a:ext cx="3960440"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C9C8D12B-4BF6-4D63-B8EA-8217470115C7}"/>
              </a:ext>
            </a:extLst>
          </p:cNvPr>
          <p:cNvCxnSpPr>
            <a:cxnSpLocks/>
          </p:cNvCxnSpPr>
          <p:nvPr/>
        </p:nvCxnSpPr>
        <p:spPr>
          <a:xfrm>
            <a:off x="6227676" y="5373216"/>
            <a:ext cx="2376772"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3E0210D6-5012-491D-8A1F-C7267B0D59E1}"/>
              </a:ext>
            </a:extLst>
          </p:cNvPr>
          <p:cNvCxnSpPr>
            <a:cxnSpLocks/>
          </p:cNvCxnSpPr>
          <p:nvPr/>
        </p:nvCxnSpPr>
        <p:spPr>
          <a:xfrm>
            <a:off x="1187116" y="5791871"/>
            <a:ext cx="3240868" cy="0"/>
          </a:xfrm>
          <a:prstGeom prst="line">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86A37A5-3EB1-4745-A10F-0040A0E7FD71}"/>
              </a:ext>
            </a:extLst>
          </p:cNvPr>
          <p:cNvSpPr>
            <a:spLocks noGrp="1"/>
          </p:cNvSpPr>
          <p:nvPr>
            <p:ph type="sldNum" sz="quarter" idx="12"/>
          </p:nvPr>
        </p:nvSpPr>
        <p:spPr/>
        <p:txBody>
          <a:bodyPr/>
          <a:lstStyle/>
          <a:p>
            <a:fld id="{43395A8B-0B77-4D91-93A1-E00555122DC8}" type="slidenum">
              <a:rPr lang="zh-CN" altLang="en-US" smtClean="0"/>
              <a:pPr/>
              <a:t>69</a:t>
            </a:fld>
            <a:endParaRPr lang="en-US" altLang="zh-CN"/>
          </a:p>
        </p:txBody>
      </p:sp>
      <p:sp>
        <p:nvSpPr>
          <p:cNvPr id="5" name="矩形 4">
            <a:extLst>
              <a:ext uri="{FF2B5EF4-FFF2-40B4-BE49-F238E27FC236}">
                <a16:creationId xmlns:a16="http://schemas.microsoft.com/office/drawing/2014/main" id="{BDA8E6A1-B988-4FB9-825A-7238FD83A169}"/>
              </a:ext>
            </a:extLst>
          </p:cNvPr>
          <p:cNvSpPr/>
          <p:nvPr/>
        </p:nvSpPr>
        <p:spPr>
          <a:xfrm>
            <a:off x="785813" y="5116764"/>
            <a:ext cx="8209085" cy="1569660"/>
          </a:xfrm>
          <a:prstGeom prst="rect">
            <a:avLst/>
          </a:prstGeom>
          <a:solidFill>
            <a:srgbClr val="00B050"/>
          </a:solidFill>
        </p:spPr>
        <p:txBody>
          <a:bodyPr wrap="square">
            <a:spAutoFit/>
          </a:bodyPr>
          <a:lstStyle/>
          <a:p>
            <a:r>
              <a:rPr lang="zh-CN" altLang="en-US" sz="3200" dirty="0"/>
              <a:t>构造一棵二叉树的规则也是递归的，</a:t>
            </a:r>
            <a:endParaRPr lang="en-US" altLang="zh-CN" sz="3200" dirty="0"/>
          </a:p>
          <a:p>
            <a:r>
              <a:rPr lang="zh-CN" altLang="en-US" sz="3200" dirty="0"/>
              <a:t>并且创建结点的次序是先根遍历的次序，</a:t>
            </a:r>
            <a:endParaRPr lang="en-US" altLang="zh-CN" sz="3200" dirty="0"/>
          </a:p>
          <a:p>
            <a:r>
              <a:rPr lang="zh-CN" altLang="en-US" sz="3200" dirty="0"/>
              <a:t>而建立链接关系则必须按后根遍历次序执行</a:t>
            </a:r>
            <a:r>
              <a:rPr lang="zh-CN" altLang="en-US" dirty="0"/>
              <a:t>。</a:t>
            </a:r>
          </a:p>
        </p:txBody>
      </p:sp>
      <p:sp>
        <p:nvSpPr>
          <p:cNvPr id="6" name="标题 1">
            <a:extLst>
              <a:ext uri="{FF2B5EF4-FFF2-40B4-BE49-F238E27FC236}">
                <a16:creationId xmlns:a16="http://schemas.microsoft.com/office/drawing/2014/main" id="{854B6CF8-5358-457A-BFAC-494A7CA554E1}"/>
              </a:ext>
            </a:extLst>
          </p:cNvPr>
          <p:cNvSpPr txBox="1">
            <a:spLocks/>
          </p:cNvSpPr>
          <p:nvPr/>
        </p:nvSpPr>
        <p:spPr bwMode="auto">
          <a:xfrm>
            <a:off x="1303338" y="989013"/>
            <a:ext cx="7793037"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Times New Roman" pitchFamily="18" charset="0"/>
                <a:ea typeface="宋体" pitchFamily="2" charset="-122"/>
              </a:defRPr>
            </a:lvl2pPr>
            <a:lvl3pPr algn="l" rtl="0" eaLnBrk="0" fontAlgn="base" hangingPunct="0">
              <a:spcBef>
                <a:spcPct val="0"/>
              </a:spcBef>
              <a:spcAft>
                <a:spcPct val="0"/>
              </a:spcAft>
              <a:defRPr sz="4400" b="1">
                <a:solidFill>
                  <a:schemeClr val="tx2"/>
                </a:solidFill>
                <a:latin typeface="Times New Roman" pitchFamily="18" charset="0"/>
                <a:ea typeface="宋体" pitchFamily="2" charset="-122"/>
              </a:defRPr>
            </a:lvl3pPr>
            <a:lvl4pPr algn="l" rtl="0" eaLnBrk="0" fontAlgn="base" hangingPunct="0">
              <a:spcBef>
                <a:spcPct val="0"/>
              </a:spcBef>
              <a:spcAft>
                <a:spcPct val="0"/>
              </a:spcAft>
              <a:defRPr sz="4400" b="1">
                <a:solidFill>
                  <a:schemeClr val="tx2"/>
                </a:solidFill>
                <a:latin typeface="Times New Roman" pitchFamily="18" charset="0"/>
                <a:ea typeface="宋体" pitchFamily="2" charset="-122"/>
              </a:defRPr>
            </a:lvl4pPr>
            <a:lvl5pPr algn="l" rtl="0" eaLnBrk="0" fontAlgn="base" hangingPunct="0">
              <a:spcBef>
                <a:spcPct val="0"/>
              </a:spcBef>
              <a:spcAft>
                <a:spcPct val="0"/>
              </a:spcAft>
              <a:defRPr sz="4400" b="1">
                <a:solidFill>
                  <a:schemeClr val="tx2"/>
                </a:solidFill>
                <a:latin typeface="Times New Roman" pitchFamily="18" charset="0"/>
                <a:ea typeface="宋体" pitchFamily="2" charset="-122"/>
              </a:defRPr>
            </a:lvl5pPr>
            <a:lvl6pPr marL="457200" algn="l" rtl="0" fontAlgn="base">
              <a:spcBef>
                <a:spcPct val="0"/>
              </a:spcBef>
              <a:spcAft>
                <a:spcPct val="0"/>
              </a:spcAft>
              <a:defRPr sz="4400" b="1">
                <a:solidFill>
                  <a:schemeClr val="tx2"/>
                </a:solidFill>
                <a:latin typeface="Times New Roman" pitchFamily="18" charset="0"/>
                <a:ea typeface="宋体" pitchFamily="2" charset="-122"/>
              </a:defRPr>
            </a:lvl6pPr>
            <a:lvl7pPr marL="914400" algn="l" rtl="0" fontAlgn="base">
              <a:spcBef>
                <a:spcPct val="0"/>
              </a:spcBef>
              <a:spcAft>
                <a:spcPct val="0"/>
              </a:spcAft>
              <a:defRPr sz="4400" b="1">
                <a:solidFill>
                  <a:schemeClr val="tx2"/>
                </a:solidFill>
                <a:latin typeface="Times New Roman" pitchFamily="18" charset="0"/>
                <a:ea typeface="宋体" pitchFamily="2" charset="-122"/>
              </a:defRPr>
            </a:lvl7pPr>
            <a:lvl8pPr marL="1371600" algn="l" rtl="0" fontAlgn="base">
              <a:spcBef>
                <a:spcPct val="0"/>
              </a:spcBef>
              <a:spcAft>
                <a:spcPct val="0"/>
              </a:spcAft>
              <a:defRPr sz="4400" b="1">
                <a:solidFill>
                  <a:schemeClr val="tx2"/>
                </a:solidFill>
                <a:latin typeface="Times New Roman" pitchFamily="18" charset="0"/>
                <a:ea typeface="宋体" pitchFamily="2" charset="-122"/>
              </a:defRPr>
            </a:lvl8pPr>
            <a:lvl9pPr marL="1828800" algn="l" rtl="0" fontAlgn="base">
              <a:spcBef>
                <a:spcPct val="0"/>
              </a:spcBef>
              <a:spcAft>
                <a:spcPct val="0"/>
              </a:spcAft>
              <a:defRPr sz="4400" b="1">
                <a:solidFill>
                  <a:schemeClr val="tx2"/>
                </a:solidFill>
                <a:latin typeface="Times New Roman" pitchFamily="18" charset="0"/>
                <a:ea typeface="宋体" pitchFamily="2" charset="-122"/>
              </a:defRPr>
            </a:lvl9pPr>
          </a:lstStyle>
          <a:p>
            <a:r>
              <a:rPr lang="en-US" altLang="zh-CN" sz="3600" kern="0"/>
              <a:t>2.</a:t>
            </a:r>
            <a:r>
              <a:rPr lang="zh-CN" altLang="en-US" sz="3600" kern="0"/>
              <a:t>标明空子树的先根序列构造二叉树</a:t>
            </a:r>
            <a:endParaRPr lang="zh-CN" altLang="en-US" sz="3600" kern="0" dirty="0"/>
          </a:p>
        </p:txBody>
      </p:sp>
      <p:sp>
        <p:nvSpPr>
          <p:cNvPr id="7" name="内容占位符 2">
            <a:extLst>
              <a:ext uri="{FF2B5EF4-FFF2-40B4-BE49-F238E27FC236}">
                <a16:creationId xmlns:a16="http://schemas.microsoft.com/office/drawing/2014/main" id="{FA939644-E097-4E6D-9143-2EBEB5E616A0}"/>
              </a:ext>
            </a:extLst>
          </p:cNvPr>
          <p:cNvSpPr>
            <a:spLocks noGrp="1"/>
          </p:cNvSpPr>
          <p:nvPr>
            <p:ph idx="1"/>
          </p:nvPr>
        </p:nvSpPr>
        <p:spPr>
          <a:xfrm>
            <a:off x="785813" y="1989138"/>
            <a:ext cx="8310562" cy="4114800"/>
          </a:xfrm>
        </p:spPr>
        <p:txBody>
          <a:bodyPr/>
          <a:lstStyle/>
          <a:p>
            <a:pPr>
              <a:buFont typeface="Wingdings" panose="05000000000000000000" pitchFamily="2" charset="2"/>
              <a:buAutoNum type="arabicPeriod"/>
            </a:pPr>
            <a:r>
              <a:rPr lang="zh-CN" altLang="en-US" dirty="0"/>
              <a:t>只要</a:t>
            </a:r>
            <a:r>
              <a:rPr lang="en-US" altLang="zh-CN" dirty="0"/>
              <a:t>preorder[</a:t>
            </a:r>
            <a:r>
              <a:rPr lang="en-US" altLang="zh-CN" dirty="0" err="1"/>
              <a:t>i</a:t>
            </a:r>
            <a:r>
              <a:rPr lang="en-US" altLang="zh-CN" dirty="0"/>
              <a:t>]</a:t>
            </a:r>
            <a:r>
              <a:rPr lang="zh-CN" altLang="en-US" dirty="0"/>
              <a:t>不为空，那么</a:t>
            </a:r>
            <a:r>
              <a:rPr lang="en-US" altLang="zh-CN" dirty="0"/>
              <a:t>preorder[i+1]</a:t>
            </a:r>
            <a:r>
              <a:rPr lang="zh-CN" altLang="en-US" dirty="0"/>
              <a:t>为</a:t>
            </a:r>
            <a:r>
              <a:rPr lang="en-US" altLang="zh-CN" dirty="0"/>
              <a:t>preorder[</a:t>
            </a:r>
            <a:r>
              <a:rPr lang="en-US" altLang="zh-CN" dirty="0" err="1"/>
              <a:t>i</a:t>
            </a:r>
            <a:r>
              <a:rPr lang="en-US" altLang="zh-CN" dirty="0"/>
              <a:t>]</a:t>
            </a:r>
            <a:r>
              <a:rPr lang="zh-CN" altLang="en-US" dirty="0"/>
              <a:t>的左孩子。</a:t>
            </a:r>
            <a:endParaRPr lang="en-US" altLang="zh-CN" dirty="0"/>
          </a:p>
          <a:p>
            <a:pPr>
              <a:buFont typeface="Wingdings" panose="05000000000000000000" pitchFamily="2" charset="2"/>
              <a:buAutoNum type="arabicPeriod"/>
            </a:pPr>
            <a:r>
              <a:rPr lang="zh-CN" altLang="en-US" dirty="0"/>
              <a:t>无论从左孩子为空返回，还是从右孩子为空返回，都表示某个左子树遍历完成，接下来</a:t>
            </a:r>
            <a:r>
              <a:rPr lang="en-US" altLang="zh-CN" dirty="0"/>
              <a:t>preorder[i+1]</a:t>
            </a:r>
            <a:r>
              <a:rPr lang="zh-CN" altLang="en-US" dirty="0"/>
              <a:t>表示返回结点的右孩子。</a:t>
            </a:r>
          </a:p>
        </p:txBody>
      </p:sp>
    </p:spTree>
    <p:extLst>
      <p:ext uri="{BB962C8B-B14F-4D97-AF65-F5344CB8AC3E}">
        <p14:creationId xmlns:p14="http://schemas.microsoft.com/office/powerpoint/2010/main" val="2827947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A37639C8-6512-4775-9486-11C224544B9E}"/>
              </a:ext>
            </a:extLst>
          </p:cNvPr>
          <p:cNvSpPr>
            <a:spLocks noGrp="1"/>
          </p:cNvSpPr>
          <p:nvPr>
            <p:ph type="title"/>
          </p:nvPr>
        </p:nvSpPr>
        <p:spPr/>
        <p:txBody>
          <a:bodyPr/>
          <a:lstStyle/>
          <a:p>
            <a:r>
              <a:rPr lang="zh-CN" altLang="en-US" sz="4000"/>
              <a:t>下面给出的几个结构是不是树？</a:t>
            </a:r>
          </a:p>
        </p:txBody>
      </p:sp>
      <p:sp>
        <p:nvSpPr>
          <p:cNvPr id="3" name="内容占位符 2">
            <a:extLst>
              <a:ext uri="{FF2B5EF4-FFF2-40B4-BE49-F238E27FC236}">
                <a16:creationId xmlns:a16="http://schemas.microsoft.com/office/drawing/2014/main" id="{CE25B274-45D8-494A-AA89-CAAD8FA053E2}"/>
              </a:ext>
            </a:extLst>
          </p:cNvPr>
          <p:cNvSpPr>
            <a:spLocks noGrp="1"/>
          </p:cNvSpPr>
          <p:nvPr>
            <p:ph idx="1"/>
          </p:nvPr>
        </p:nvSpPr>
        <p:spPr>
          <a:xfrm>
            <a:off x="500063" y="4357688"/>
            <a:ext cx="8459787" cy="2174875"/>
          </a:xfrm>
        </p:spPr>
        <p:txBody>
          <a:bodyPr/>
          <a:lstStyle/>
          <a:p>
            <a:pPr marL="0" indent="0">
              <a:buFont typeface="Wingdings" panose="05000000000000000000" pitchFamily="2" charset="2"/>
              <a:buNone/>
            </a:pPr>
            <a:r>
              <a:rPr lang="zh-CN" altLang="en-US" sz="2800"/>
              <a:t>它们都不是树，因为它们都不满足树的定义。图</a:t>
            </a:r>
            <a:r>
              <a:rPr lang="en-US" altLang="zh-CN" sz="2800"/>
              <a:t>(a)</a:t>
            </a:r>
            <a:r>
              <a:rPr lang="zh-CN" altLang="en-US" sz="2800"/>
              <a:t>不是树，因为这三个结点中出现了两个可称为根的结点，而树只能有一个根结点。图</a:t>
            </a:r>
            <a:r>
              <a:rPr lang="en-US" altLang="zh-CN" sz="2800"/>
              <a:t>(b)</a:t>
            </a:r>
            <a:r>
              <a:rPr lang="zh-CN" altLang="en-US" sz="2800"/>
              <a:t>和</a:t>
            </a:r>
            <a:r>
              <a:rPr lang="en-US" altLang="zh-CN" sz="2800"/>
              <a:t>(c)</a:t>
            </a:r>
            <a:r>
              <a:rPr lang="zh-CN" altLang="en-US" sz="2800"/>
              <a:t>的结构也不是树，如果把其中某个结点看成根结点的话，其余的结点构成的子树出现了相交的情况。</a:t>
            </a:r>
          </a:p>
        </p:txBody>
      </p:sp>
      <p:pic>
        <p:nvPicPr>
          <p:cNvPr id="9220" name="Picture 2">
            <a:extLst>
              <a:ext uri="{FF2B5EF4-FFF2-40B4-BE49-F238E27FC236}">
                <a16:creationId xmlns:a16="http://schemas.microsoft.com/office/drawing/2014/main" id="{4E5171B0-9813-4BF4-91D6-9B864F1323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563" y="1785938"/>
            <a:ext cx="7000875"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椭圆 4">
            <a:extLst>
              <a:ext uri="{FF2B5EF4-FFF2-40B4-BE49-F238E27FC236}">
                <a16:creationId xmlns:a16="http://schemas.microsoft.com/office/drawing/2014/main" id="{A72372B7-0E5F-44D4-95FB-93460FCF187E}"/>
              </a:ext>
            </a:extLst>
          </p:cNvPr>
          <p:cNvSpPr/>
          <p:nvPr/>
        </p:nvSpPr>
        <p:spPr>
          <a:xfrm>
            <a:off x="1714500" y="2286000"/>
            <a:ext cx="500063" cy="428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椭圆 5">
            <a:extLst>
              <a:ext uri="{FF2B5EF4-FFF2-40B4-BE49-F238E27FC236}">
                <a16:creationId xmlns:a16="http://schemas.microsoft.com/office/drawing/2014/main" id="{CD55F324-30C9-4F41-84DF-7D321E49C5FA}"/>
              </a:ext>
            </a:extLst>
          </p:cNvPr>
          <p:cNvSpPr/>
          <p:nvPr/>
        </p:nvSpPr>
        <p:spPr>
          <a:xfrm>
            <a:off x="2286000" y="3000375"/>
            <a:ext cx="500063" cy="428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椭圆 6">
            <a:extLst>
              <a:ext uri="{FF2B5EF4-FFF2-40B4-BE49-F238E27FC236}">
                <a16:creationId xmlns:a16="http://schemas.microsoft.com/office/drawing/2014/main" id="{95334422-08AD-4331-A0C6-E4A9793F66A7}"/>
              </a:ext>
            </a:extLst>
          </p:cNvPr>
          <p:cNvSpPr/>
          <p:nvPr/>
        </p:nvSpPr>
        <p:spPr>
          <a:xfrm>
            <a:off x="4071938" y="2286000"/>
            <a:ext cx="428625" cy="4286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圆角矩形 7">
            <a:extLst>
              <a:ext uri="{FF2B5EF4-FFF2-40B4-BE49-F238E27FC236}">
                <a16:creationId xmlns:a16="http://schemas.microsoft.com/office/drawing/2014/main" id="{0696E76A-BF9A-4279-8FF4-51307EEACBE8}"/>
              </a:ext>
            </a:extLst>
          </p:cNvPr>
          <p:cNvSpPr/>
          <p:nvPr/>
        </p:nvSpPr>
        <p:spPr>
          <a:xfrm>
            <a:off x="3286125" y="2786063"/>
            <a:ext cx="785813" cy="10001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圆角矩形 8">
            <a:extLst>
              <a:ext uri="{FF2B5EF4-FFF2-40B4-BE49-F238E27FC236}">
                <a16:creationId xmlns:a16="http://schemas.microsoft.com/office/drawing/2014/main" id="{D38B2C0C-CD0C-40F5-B87C-94C66BEE5599}"/>
              </a:ext>
            </a:extLst>
          </p:cNvPr>
          <p:cNvSpPr/>
          <p:nvPr/>
        </p:nvSpPr>
        <p:spPr>
          <a:xfrm>
            <a:off x="4429125" y="2786063"/>
            <a:ext cx="785813" cy="100012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右箭头 9">
            <a:extLst>
              <a:ext uri="{FF2B5EF4-FFF2-40B4-BE49-F238E27FC236}">
                <a16:creationId xmlns:a16="http://schemas.microsoft.com/office/drawing/2014/main" id="{F6EC56FC-19EF-4E16-830E-E7FFD8B2AD3F}"/>
              </a:ext>
            </a:extLst>
          </p:cNvPr>
          <p:cNvSpPr/>
          <p:nvPr/>
        </p:nvSpPr>
        <p:spPr>
          <a:xfrm>
            <a:off x="3929063" y="3214688"/>
            <a:ext cx="642937" cy="71437"/>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灯片编号占位符 1">
            <a:extLst>
              <a:ext uri="{FF2B5EF4-FFF2-40B4-BE49-F238E27FC236}">
                <a16:creationId xmlns:a16="http://schemas.microsoft.com/office/drawing/2014/main" id="{EB6397D9-732F-45F6-BB98-E043C6A585A4}"/>
              </a:ext>
            </a:extLst>
          </p:cNvPr>
          <p:cNvSpPr>
            <a:spLocks noGrp="1"/>
          </p:cNvSpPr>
          <p:nvPr>
            <p:ph type="sldNum" sz="quarter" idx="12"/>
          </p:nvPr>
        </p:nvSpPr>
        <p:spPr/>
        <p:txBody>
          <a:bodyPr/>
          <a:lstStyle/>
          <a:p>
            <a:fld id="{43395A8B-0B77-4D91-93A1-E00555122DC8}" type="slidenum">
              <a:rPr lang="zh-CN" altLang="en-US" smtClean="0"/>
              <a:pPr/>
              <a:t>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P spid="8" grpId="0" animBg="1"/>
      <p:bldP spid="9" grpId="0" animBg="1"/>
      <p:bldP spid="10"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a:extLst>
              <a:ext uri="{FF2B5EF4-FFF2-40B4-BE49-F238E27FC236}">
                <a16:creationId xmlns:a16="http://schemas.microsoft.com/office/drawing/2014/main" id="{C8F6C359-D2BA-41AC-8AC8-15ADC306308C}"/>
              </a:ext>
            </a:extLst>
          </p:cNvPr>
          <p:cNvPicPr>
            <a:picLocks noChangeAspect="1"/>
          </p:cNvPicPr>
          <p:nvPr/>
        </p:nvPicPr>
        <p:blipFill>
          <a:blip r:embed="rId3"/>
          <a:stretch>
            <a:fillRect/>
          </a:stretch>
        </p:blipFill>
        <p:spPr>
          <a:xfrm>
            <a:off x="9525" y="19050"/>
            <a:ext cx="9124950" cy="6819900"/>
          </a:xfrm>
          <a:prstGeom prst="rect">
            <a:avLst/>
          </a:prstGeom>
        </p:spPr>
      </p:pic>
      <p:sp>
        <p:nvSpPr>
          <p:cNvPr id="2" name="Rectangle 1">
            <a:extLst>
              <a:ext uri="{FF2B5EF4-FFF2-40B4-BE49-F238E27FC236}">
                <a16:creationId xmlns:a16="http://schemas.microsoft.com/office/drawing/2014/main" id="{2383FB21-6C50-482D-A7CE-4A28766E0482}"/>
              </a:ext>
            </a:extLst>
          </p:cNvPr>
          <p:cNvSpPr/>
          <p:nvPr/>
        </p:nvSpPr>
        <p:spPr>
          <a:xfrm>
            <a:off x="1403350" y="765175"/>
            <a:ext cx="1584325" cy="1943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Rectangle 4">
            <a:extLst>
              <a:ext uri="{FF2B5EF4-FFF2-40B4-BE49-F238E27FC236}">
                <a16:creationId xmlns:a16="http://schemas.microsoft.com/office/drawing/2014/main" id="{1B6AB9B5-01FC-4D6E-943D-640FE0A2E66E}"/>
              </a:ext>
            </a:extLst>
          </p:cNvPr>
          <p:cNvSpPr/>
          <p:nvPr/>
        </p:nvSpPr>
        <p:spPr>
          <a:xfrm>
            <a:off x="2908300" y="765175"/>
            <a:ext cx="1584325" cy="1943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Rectangle 5">
            <a:extLst>
              <a:ext uri="{FF2B5EF4-FFF2-40B4-BE49-F238E27FC236}">
                <a16:creationId xmlns:a16="http://schemas.microsoft.com/office/drawing/2014/main" id="{84A324EC-8D5E-4425-9020-BEFC92B1DB0C}"/>
              </a:ext>
            </a:extLst>
          </p:cNvPr>
          <p:cNvSpPr/>
          <p:nvPr/>
        </p:nvSpPr>
        <p:spPr>
          <a:xfrm>
            <a:off x="4492625" y="815975"/>
            <a:ext cx="1584325" cy="1943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Rectangle 6">
            <a:extLst>
              <a:ext uri="{FF2B5EF4-FFF2-40B4-BE49-F238E27FC236}">
                <a16:creationId xmlns:a16="http://schemas.microsoft.com/office/drawing/2014/main" id="{46F8E729-9B9F-4482-87EF-7EBE992407F0}"/>
              </a:ext>
            </a:extLst>
          </p:cNvPr>
          <p:cNvSpPr/>
          <p:nvPr/>
        </p:nvSpPr>
        <p:spPr>
          <a:xfrm>
            <a:off x="5867400" y="817563"/>
            <a:ext cx="1584325" cy="19446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Rectangle 7">
            <a:extLst>
              <a:ext uri="{FF2B5EF4-FFF2-40B4-BE49-F238E27FC236}">
                <a16:creationId xmlns:a16="http://schemas.microsoft.com/office/drawing/2014/main" id="{6F6613A4-BF7E-4181-A010-47D575DE752E}"/>
              </a:ext>
            </a:extLst>
          </p:cNvPr>
          <p:cNvSpPr/>
          <p:nvPr/>
        </p:nvSpPr>
        <p:spPr>
          <a:xfrm>
            <a:off x="7451725" y="817563"/>
            <a:ext cx="1584325" cy="19446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Rectangle 8">
            <a:extLst>
              <a:ext uri="{FF2B5EF4-FFF2-40B4-BE49-F238E27FC236}">
                <a16:creationId xmlns:a16="http://schemas.microsoft.com/office/drawing/2014/main" id="{5235E0D9-408B-407E-8A6E-B9CD7F81B8A1}"/>
              </a:ext>
            </a:extLst>
          </p:cNvPr>
          <p:cNvSpPr/>
          <p:nvPr/>
        </p:nvSpPr>
        <p:spPr>
          <a:xfrm>
            <a:off x="11113" y="2762250"/>
            <a:ext cx="1584325" cy="19446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Rectangle 9">
            <a:extLst>
              <a:ext uri="{FF2B5EF4-FFF2-40B4-BE49-F238E27FC236}">
                <a16:creationId xmlns:a16="http://schemas.microsoft.com/office/drawing/2014/main" id="{AE2A8286-C5CE-44A7-88C0-42AF28D060F3}"/>
              </a:ext>
            </a:extLst>
          </p:cNvPr>
          <p:cNvSpPr/>
          <p:nvPr/>
        </p:nvSpPr>
        <p:spPr>
          <a:xfrm>
            <a:off x="1400175" y="2762250"/>
            <a:ext cx="1584325" cy="19446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Rectangle 10">
            <a:extLst>
              <a:ext uri="{FF2B5EF4-FFF2-40B4-BE49-F238E27FC236}">
                <a16:creationId xmlns:a16="http://schemas.microsoft.com/office/drawing/2014/main" id="{7EEE2280-8AC8-4980-AA63-1A9BB592E65C}"/>
              </a:ext>
            </a:extLst>
          </p:cNvPr>
          <p:cNvSpPr/>
          <p:nvPr/>
        </p:nvSpPr>
        <p:spPr>
          <a:xfrm>
            <a:off x="2987675" y="2816225"/>
            <a:ext cx="1584325" cy="19446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Rectangle 11">
            <a:extLst>
              <a:ext uri="{FF2B5EF4-FFF2-40B4-BE49-F238E27FC236}">
                <a16:creationId xmlns:a16="http://schemas.microsoft.com/office/drawing/2014/main" id="{7C8092C3-FA7A-4517-994E-ED0AFD2A26F7}"/>
              </a:ext>
            </a:extLst>
          </p:cNvPr>
          <p:cNvSpPr/>
          <p:nvPr/>
        </p:nvSpPr>
        <p:spPr>
          <a:xfrm>
            <a:off x="4724400" y="2838450"/>
            <a:ext cx="1584325" cy="1943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Rectangle 12">
            <a:extLst>
              <a:ext uri="{FF2B5EF4-FFF2-40B4-BE49-F238E27FC236}">
                <a16:creationId xmlns:a16="http://schemas.microsoft.com/office/drawing/2014/main" id="{7D7E9A16-6C29-4D3E-997F-54F436E59126}"/>
              </a:ext>
            </a:extLst>
          </p:cNvPr>
          <p:cNvSpPr/>
          <p:nvPr/>
        </p:nvSpPr>
        <p:spPr>
          <a:xfrm>
            <a:off x="6659563" y="2792413"/>
            <a:ext cx="1584325" cy="19446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Rectangle 13">
            <a:extLst>
              <a:ext uri="{FF2B5EF4-FFF2-40B4-BE49-F238E27FC236}">
                <a16:creationId xmlns:a16="http://schemas.microsoft.com/office/drawing/2014/main" id="{5F4B6396-38D9-4D49-9F97-E0B4AAE43598}"/>
              </a:ext>
            </a:extLst>
          </p:cNvPr>
          <p:cNvSpPr/>
          <p:nvPr/>
        </p:nvSpPr>
        <p:spPr>
          <a:xfrm>
            <a:off x="323850" y="4913313"/>
            <a:ext cx="1584325" cy="19446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Rectangle 14">
            <a:extLst>
              <a:ext uri="{FF2B5EF4-FFF2-40B4-BE49-F238E27FC236}">
                <a16:creationId xmlns:a16="http://schemas.microsoft.com/office/drawing/2014/main" id="{0FEAE39E-FB0D-4442-A797-80DF6AAEF44D}"/>
              </a:ext>
            </a:extLst>
          </p:cNvPr>
          <p:cNvSpPr/>
          <p:nvPr/>
        </p:nvSpPr>
        <p:spPr>
          <a:xfrm>
            <a:off x="2116138" y="4894263"/>
            <a:ext cx="1584325" cy="19446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Rectangle 15">
            <a:extLst>
              <a:ext uri="{FF2B5EF4-FFF2-40B4-BE49-F238E27FC236}">
                <a16:creationId xmlns:a16="http://schemas.microsoft.com/office/drawing/2014/main" id="{A22CEF74-CD60-427B-802B-76A569B88431}"/>
              </a:ext>
            </a:extLst>
          </p:cNvPr>
          <p:cNvSpPr/>
          <p:nvPr/>
        </p:nvSpPr>
        <p:spPr>
          <a:xfrm>
            <a:off x="3779838" y="4913313"/>
            <a:ext cx="1584325" cy="19446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Rectangle 16">
            <a:extLst>
              <a:ext uri="{FF2B5EF4-FFF2-40B4-BE49-F238E27FC236}">
                <a16:creationId xmlns:a16="http://schemas.microsoft.com/office/drawing/2014/main" id="{C8C55A36-3C01-4A8B-8300-3CBDBCA4C26A}"/>
              </a:ext>
            </a:extLst>
          </p:cNvPr>
          <p:cNvSpPr/>
          <p:nvPr/>
        </p:nvSpPr>
        <p:spPr>
          <a:xfrm>
            <a:off x="5651500" y="4913313"/>
            <a:ext cx="1584325" cy="19446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Rectangle 17">
            <a:extLst>
              <a:ext uri="{FF2B5EF4-FFF2-40B4-BE49-F238E27FC236}">
                <a16:creationId xmlns:a16="http://schemas.microsoft.com/office/drawing/2014/main" id="{64F8BC37-4FF4-474D-B8D8-222D13231B19}"/>
              </a:ext>
            </a:extLst>
          </p:cNvPr>
          <p:cNvSpPr/>
          <p:nvPr/>
        </p:nvSpPr>
        <p:spPr>
          <a:xfrm>
            <a:off x="7453312" y="4597719"/>
            <a:ext cx="1584325" cy="21320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灯片编号占位符 2">
            <a:extLst>
              <a:ext uri="{FF2B5EF4-FFF2-40B4-BE49-F238E27FC236}">
                <a16:creationId xmlns:a16="http://schemas.microsoft.com/office/drawing/2014/main" id="{8369A925-DD33-4BE2-925B-67628AF90DC5}"/>
              </a:ext>
            </a:extLst>
          </p:cNvPr>
          <p:cNvSpPr>
            <a:spLocks noGrp="1"/>
          </p:cNvSpPr>
          <p:nvPr>
            <p:ph type="sldNum" sz="quarter" idx="12"/>
          </p:nvPr>
        </p:nvSpPr>
        <p:spPr>
          <a:xfrm>
            <a:off x="5506879" y="6241257"/>
            <a:ext cx="1905000" cy="457200"/>
          </a:xfrm>
        </p:spPr>
        <p:txBody>
          <a:bodyPr/>
          <a:lstStyle/>
          <a:p>
            <a:fld id="{43395A8B-0B77-4D91-93A1-E00555122DC8}" type="slidenum">
              <a:rPr lang="zh-CN" altLang="en-US" smtClean="0"/>
              <a:pPr/>
              <a:t>70</a:t>
            </a:fld>
            <a:endParaRPr lang="en-US" altLang="zh-CN" dirty="0"/>
          </a:p>
        </p:txBody>
      </p:sp>
      <p:cxnSp>
        <p:nvCxnSpPr>
          <p:cNvPr id="19" name="直接箭头连接符 18">
            <a:extLst>
              <a:ext uri="{FF2B5EF4-FFF2-40B4-BE49-F238E27FC236}">
                <a16:creationId xmlns:a16="http://schemas.microsoft.com/office/drawing/2014/main" id="{DCAC23B7-9E1A-4E9E-A093-639BB2BF5D35}"/>
              </a:ext>
            </a:extLst>
          </p:cNvPr>
          <p:cNvCxnSpPr>
            <a:cxnSpLocks/>
          </p:cNvCxnSpPr>
          <p:nvPr/>
        </p:nvCxnSpPr>
        <p:spPr>
          <a:xfrm flipV="1">
            <a:off x="971600" y="332656"/>
            <a:ext cx="0" cy="36004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8E713852-DA9B-406E-B1D3-521913C6365D}"/>
              </a:ext>
            </a:extLst>
          </p:cNvPr>
          <p:cNvCxnSpPr>
            <a:cxnSpLocks/>
          </p:cNvCxnSpPr>
          <p:nvPr/>
        </p:nvCxnSpPr>
        <p:spPr>
          <a:xfrm flipV="1">
            <a:off x="1237860" y="332656"/>
            <a:ext cx="0" cy="36004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D39618FD-52BB-4389-B087-91756E60863E}"/>
              </a:ext>
            </a:extLst>
          </p:cNvPr>
          <p:cNvCxnSpPr>
            <a:cxnSpLocks/>
          </p:cNvCxnSpPr>
          <p:nvPr/>
        </p:nvCxnSpPr>
        <p:spPr>
          <a:xfrm flipV="1">
            <a:off x="1497428" y="332656"/>
            <a:ext cx="0" cy="36004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57297F45-087C-4FC2-9FD4-D069167E8089}"/>
              </a:ext>
            </a:extLst>
          </p:cNvPr>
          <p:cNvCxnSpPr>
            <a:cxnSpLocks/>
          </p:cNvCxnSpPr>
          <p:nvPr/>
        </p:nvCxnSpPr>
        <p:spPr>
          <a:xfrm flipV="1">
            <a:off x="1691680" y="332656"/>
            <a:ext cx="0" cy="36004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6DE0FDF-FCCE-45E0-8FF5-D690F9A63580}"/>
              </a:ext>
            </a:extLst>
          </p:cNvPr>
          <p:cNvCxnSpPr>
            <a:cxnSpLocks/>
          </p:cNvCxnSpPr>
          <p:nvPr/>
        </p:nvCxnSpPr>
        <p:spPr>
          <a:xfrm flipV="1">
            <a:off x="1979712" y="332656"/>
            <a:ext cx="0" cy="36004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866D95EE-171E-4223-8832-1990CA90827F}"/>
              </a:ext>
            </a:extLst>
          </p:cNvPr>
          <p:cNvCxnSpPr>
            <a:cxnSpLocks/>
          </p:cNvCxnSpPr>
          <p:nvPr/>
        </p:nvCxnSpPr>
        <p:spPr>
          <a:xfrm flipV="1">
            <a:off x="2267744" y="328933"/>
            <a:ext cx="0" cy="36004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21FA6E4A-ED41-4346-BEBB-F5951E00E2DC}"/>
              </a:ext>
            </a:extLst>
          </p:cNvPr>
          <p:cNvCxnSpPr>
            <a:cxnSpLocks/>
          </p:cNvCxnSpPr>
          <p:nvPr/>
        </p:nvCxnSpPr>
        <p:spPr>
          <a:xfrm flipV="1">
            <a:off x="2483768" y="328933"/>
            <a:ext cx="0" cy="36004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15878072-9AAF-4B2A-A029-DB8CB9530C8E}"/>
              </a:ext>
            </a:extLst>
          </p:cNvPr>
          <p:cNvCxnSpPr>
            <a:cxnSpLocks/>
          </p:cNvCxnSpPr>
          <p:nvPr/>
        </p:nvCxnSpPr>
        <p:spPr>
          <a:xfrm flipV="1">
            <a:off x="2771800" y="328933"/>
            <a:ext cx="0" cy="36004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C3556B7C-ABCF-4B63-B1CA-0A916C56F70A}"/>
              </a:ext>
            </a:extLst>
          </p:cNvPr>
          <p:cNvCxnSpPr>
            <a:cxnSpLocks/>
          </p:cNvCxnSpPr>
          <p:nvPr/>
        </p:nvCxnSpPr>
        <p:spPr>
          <a:xfrm flipV="1">
            <a:off x="2984500" y="328933"/>
            <a:ext cx="0" cy="36004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7A5A0B9F-3322-4B72-89C7-C5FDD3FA9BDC}"/>
              </a:ext>
            </a:extLst>
          </p:cNvPr>
          <p:cNvCxnSpPr>
            <a:cxnSpLocks/>
          </p:cNvCxnSpPr>
          <p:nvPr/>
        </p:nvCxnSpPr>
        <p:spPr>
          <a:xfrm flipV="1">
            <a:off x="3275856" y="328933"/>
            <a:ext cx="0" cy="36004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0721EED2-AC37-42C7-9F56-378A93832D2E}"/>
              </a:ext>
            </a:extLst>
          </p:cNvPr>
          <p:cNvCxnSpPr>
            <a:cxnSpLocks/>
          </p:cNvCxnSpPr>
          <p:nvPr/>
        </p:nvCxnSpPr>
        <p:spPr>
          <a:xfrm flipV="1">
            <a:off x="738339" y="351752"/>
            <a:ext cx="0" cy="36004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EC8695D1-C98D-4FC7-B807-36688F9C78FF}"/>
              </a:ext>
            </a:extLst>
          </p:cNvPr>
          <p:cNvSpPr/>
          <p:nvPr/>
        </p:nvSpPr>
        <p:spPr>
          <a:xfrm>
            <a:off x="243214" y="348496"/>
            <a:ext cx="639851" cy="507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内容占位符 2">
            <a:extLst>
              <a:ext uri="{FF2B5EF4-FFF2-40B4-BE49-F238E27FC236}">
                <a16:creationId xmlns:a16="http://schemas.microsoft.com/office/drawing/2014/main" id="{DC9E7BD1-0EE4-4678-9249-183A553BE308}"/>
              </a:ext>
            </a:extLst>
          </p:cNvPr>
          <p:cNvSpPr>
            <a:spLocks noGrp="1"/>
          </p:cNvSpPr>
          <p:nvPr>
            <p:ph idx="1"/>
          </p:nvPr>
        </p:nvSpPr>
        <p:spPr>
          <a:xfrm>
            <a:off x="83026" y="2787151"/>
            <a:ext cx="8737124" cy="4114800"/>
          </a:xfrm>
        </p:spPr>
        <p:txBody>
          <a:bodyPr/>
          <a:lstStyle/>
          <a:p>
            <a:r>
              <a:rPr lang="zh-CN" altLang="en-US" sz="2800" dirty="0"/>
              <a:t>先根序列的第一个元素</a:t>
            </a:r>
            <a:r>
              <a:rPr lang="en-US" altLang="zh-CN" sz="2800" dirty="0"/>
              <a:t>preorder[0]</a:t>
            </a:r>
            <a:r>
              <a:rPr lang="zh-CN" altLang="en-US" sz="2800" dirty="0"/>
              <a:t>是二叉树的根；</a:t>
            </a:r>
            <a:r>
              <a:rPr lang="en-US" altLang="zh-CN" sz="2800" dirty="0"/>
              <a:t>preorder[1]</a:t>
            </a:r>
            <a:r>
              <a:rPr lang="zh-CN" altLang="en-US" sz="2800" dirty="0"/>
              <a:t>一定是根的左孩子。</a:t>
            </a:r>
            <a:endParaRPr lang="en-US" altLang="zh-CN" sz="2800" dirty="0"/>
          </a:p>
          <a:p>
            <a:r>
              <a:rPr lang="en-US" altLang="zh-CN" sz="2800" dirty="0"/>
              <a:t>Preorder[</a:t>
            </a:r>
            <a:r>
              <a:rPr lang="en-US" altLang="zh-CN" sz="2800" dirty="0" err="1"/>
              <a:t>i</a:t>
            </a:r>
            <a:r>
              <a:rPr lang="en-US" altLang="zh-CN" sz="2800" dirty="0"/>
              <a:t>]</a:t>
            </a:r>
            <a:r>
              <a:rPr lang="zh-CN" altLang="en-US" sz="2800" dirty="0"/>
              <a:t> 是空子树，则当前子树为空，返回上一结点；否则创建一个结点，该结点的左孩子结点是</a:t>
            </a:r>
            <a:r>
              <a:rPr lang="en-US" altLang="zh-CN" sz="2800" dirty="0"/>
              <a:t>Preorder[</a:t>
            </a:r>
            <a:r>
              <a:rPr lang="en-US" altLang="zh-CN" sz="2800" dirty="0" err="1"/>
              <a:t>i</a:t>
            </a:r>
            <a:r>
              <a:rPr lang="zh-CN" altLang="en-US" sz="2800" dirty="0"/>
              <a:t>＋</a:t>
            </a:r>
            <a:r>
              <a:rPr lang="en-US" altLang="zh-CN" sz="2800" dirty="0"/>
              <a:t>1]</a:t>
            </a:r>
            <a:r>
              <a:rPr lang="zh-CN" altLang="en-US" sz="2800" dirty="0"/>
              <a:t>，但是父母与孩子结点之间的链接还未建立。</a:t>
            </a:r>
            <a:endParaRPr lang="en-US" altLang="zh-CN" sz="2800" dirty="0"/>
          </a:p>
          <a:p>
            <a:r>
              <a:rPr lang="zh-CN" altLang="en-US" sz="2800" dirty="0"/>
              <a:t>返回到当前结点时，下一个元素</a:t>
            </a:r>
            <a:r>
              <a:rPr lang="en-US" altLang="zh-CN" sz="2800" dirty="0"/>
              <a:t>preorder[i+1]</a:t>
            </a:r>
            <a:r>
              <a:rPr lang="zh-CN" altLang="en-US" sz="2800" dirty="0"/>
              <a:t>为当前结点的右孩子；当左右孩子都建立好后，返回上一层结点。</a:t>
            </a:r>
            <a:r>
              <a:rPr lang="en-US" altLang="zh-CN" sz="2800" dirty="0"/>
              <a:t>4.</a:t>
            </a:r>
            <a:r>
              <a:rPr lang="zh-CN" altLang="en-US" sz="2800" dirty="0"/>
              <a:t>重复</a:t>
            </a:r>
            <a:r>
              <a:rPr lang="en-US" altLang="zh-CN" sz="2800" dirty="0"/>
              <a:t>2</a:t>
            </a:r>
            <a:r>
              <a:rPr lang="zh-CN" altLang="en-US" sz="2800" dirty="0"/>
              <a:t>，</a:t>
            </a:r>
            <a:r>
              <a:rPr lang="en-US" altLang="zh-CN" sz="2800" dirty="0"/>
              <a:t>3</a:t>
            </a:r>
            <a:r>
              <a:rPr lang="zh-CN" altLang="en-US" sz="2800" dirty="0"/>
              <a:t>，直至返回根结点，则完成。</a:t>
            </a:r>
            <a:endParaRPr lang="en-US" altLang="zh-CN" sz="2800" dirty="0"/>
          </a:p>
          <a:p>
            <a:endParaRPr lang="zh-CN" altLang="en-US" sz="2800" dirty="0"/>
          </a:p>
        </p:txBody>
      </p:sp>
      <p:sp>
        <p:nvSpPr>
          <p:cNvPr id="4" name="文本框 3">
            <a:extLst>
              <a:ext uri="{FF2B5EF4-FFF2-40B4-BE49-F238E27FC236}">
                <a16:creationId xmlns:a16="http://schemas.microsoft.com/office/drawing/2014/main" id="{D15FA748-C1E4-444F-A995-C13BB5C27D24}"/>
              </a:ext>
            </a:extLst>
          </p:cNvPr>
          <p:cNvSpPr txBox="1"/>
          <p:nvPr/>
        </p:nvSpPr>
        <p:spPr>
          <a:xfrm>
            <a:off x="6938686" y="36151"/>
            <a:ext cx="1415772" cy="461665"/>
          </a:xfrm>
          <a:prstGeom prst="rect">
            <a:avLst/>
          </a:prstGeom>
          <a:noFill/>
        </p:spPr>
        <p:txBody>
          <a:bodyPr wrap="none" rtlCol="0">
            <a:spAutoFit/>
          </a:bodyPr>
          <a:lstStyle/>
          <a:p>
            <a:r>
              <a:rPr lang="zh-CN" altLang="en-US" dirty="0">
                <a:hlinkClick r:id="rId4" action="ppaction://hlinkfile"/>
              </a:rPr>
              <a:t>程序源码</a:t>
            </a:r>
            <a:endParaRPr lang="zh-CN" altLang="en-US" dirty="0"/>
          </a:p>
        </p:txBody>
      </p:sp>
    </p:spTree>
    <p:extLst>
      <p:ext uri="{BB962C8B-B14F-4D97-AF65-F5344CB8AC3E}">
        <p14:creationId xmlns:p14="http://schemas.microsoft.com/office/powerpoint/2010/main" val="1083923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2"/>
                                        </p:tgtEl>
                                      </p:cBhvr>
                                    </p:animEffect>
                                    <p:set>
                                      <p:cBhvr>
                                        <p:cTn id="15" dur="1" fill="hold">
                                          <p:stCondLst>
                                            <p:cond delay="499"/>
                                          </p:stCondLst>
                                        </p:cTn>
                                        <p:tgtEl>
                                          <p:spTgt spid="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19"/>
                                        </p:tgtEl>
                                        <p:attrNameLst>
                                          <p:attrName>style.visibility</p:attrName>
                                        </p:attrNameLst>
                                      </p:cBhvr>
                                      <p:to>
                                        <p:strVal val="hidden"/>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2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500"/>
                                        <p:tgtEl>
                                          <p:spTgt spid="5"/>
                                        </p:tgtEl>
                                      </p:cBhvr>
                                    </p:animEffect>
                                    <p:set>
                                      <p:cBhvr>
                                        <p:cTn id="28" dur="1" fill="hold">
                                          <p:stCondLst>
                                            <p:cond delay="499"/>
                                          </p:stCondLst>
                                        </p:cTn>
                                        <p:tgtEl>
                                          <p:spTgt spid="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2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xit" presetSubtype="0" fill="hold" grpId="0" nodeType="clickEffect">
                                  <p:stCondLst>
                                    <p:cond delay="0"/>
                                  </p:stCondLst>
                                  <p:childTnLst>
                                    <p:animEffect transition="out" filter="fade">
                                      <p:cBhvr>
                                        <p:cTn id="40" dur="500"/>
                                        <p:tgtEl>
                                          <p:spTgt spid="6"/>
                                        </p:tgtEl>
                                      </p:cBhvr>
                                    </p:animEffect>
                                    <p:set>
                                      <p:cBhvr>
                                        <p:cTn id="41" dur="1" fill="hold">
                                          <p:stCondLst>
                                            <p:cond delay="499"/>
                                          </p:stCondLst>
                                        </p:cTn>
                                        <p:tgtEl>
                                          <p:spTgt spid="6"/>
                                        </p:tgtEl>
                                        <p:attrNameLst>
                                          <p:attrName>style.visibility</p:attrName>
                                        </p:attrNameLst>
                                      </p:cBhvr>
                                      <p:to>
                                        <p:strVal val="hidden"/>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xit" presetSubtype="0" fill="hold" nodeType="clickEffect">
                                  <p:stCondLst>
                                    <p:cond delay="0"/>
                                  </p:stCondLst>
                                  <p:childTnLst>
                                    <p:set>
                                      <p:cBhvr>
                                        <p:cTn id="45" dur="1" fill="hold">
                                          <p:stCondLst>
                                            <p:cond delay="0"/>
                                          </p:stCondLst>
                                        </p:cTn>
                                        <p:tgtEl>
                                          <p:spTgt spid="27"/>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2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0" nodeType="clickEffect">
                                  <p:stCondLst>
                                    <p:cond delay="0"/>
                                  </p:stCondLst>
                                  <p:childTnLst>
                                    <p:animEffect transition="out" filter="fade">
                                      <p:cBhvr>
                                        <p:cTn id="53" dur="500"/>
                                        <p:tgtEl>
                                          <p:spTgt spid="7"/>
                                        </p:tgtEl>
                                      </p:cBhvr>
                                    </p:animEffect>
                                    <p:set>
                                      <p:cBhvr>
                                        <p:cTn id="54" dur="1" fill="hold">
                                          <p:stCondLst>
                                            <p:cond delay="499"/>
                                          </p:stCondLst>
                                        </p:cTn>
                                        <p:tgtEl>
                                          <p:spTgt spid="7"/>
                                        </p:tgtEl>
                                        <p:attrNameLst>
                                          <p:attrName>style.visibility</p:attrName>
                                        </p:attrNameLst>
                                      </p:cBhvr>
                                      <p:to>
                                        <p:strVal val="hidden"/>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0" presetClass="exit" presetSubtype="0" fill="hold" grpId="0" nodeType="clickEffect">
                                  <p:stCondLst>
                                    <p:cond delay="0"/>
                                  </p:stCondLst>
                                  <p:childTnLst>
                                    <p:animEffect transition="out" filter="fade">
                                      <p:cBhvr>
                                        <p:cTn id="58" dur="500"/>
                                        <p:tgtEl>
                                          <p:spTgt spid="8"/>
                                        </p:tgtEl>
                                      </p:cBhvr>
                                    </p:animEffect>
                                    <p:set>
                                      <p:cBhvr>
                                        <p:cTn id="59" dur="1" fill="hold">
                                          <p:stCondLst>
                                            <p:cond delay="499"/>
                                          </p:stCondLst>
                                        </p:cTn>
                                        <p:tgtEl>
                                          <p:spTgt spid="8"/>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0" nodeType="clickEffect">
                                  <p:stCondLst>
                                    <p:cond delay="0"/>
                                  </p:stCondLst>
                                  <p:childTnLst>
                                    <p:set>
                                      <p:cBhvr>
                                        <p:cTn id="63" dur="1" fill="hold">
                                          <p:stCondLst>
                                            <p:cond delay="0"/>
                                          </p:stCondLst>
                                        </p:cTn>
                                        <p:tgtEl>
                                          <p:spTgt spid="36">
                                            <p:txEl>
                                              <p:pRg st="0" end="0"/>
                                            </p:txEl>
                                          </p:spTgt>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0" nodeType="clickEffect">
                                  <p:stCondLst>
                                    <p:cond delay="0"/>
                                  </p:stCondLst>
                                  <p:childTnLst>
                                    <p:set>
                                      <p:cBhvr>
                                        <p:cTn id="67" dur="1" fill="hold">
                                          <p:stCondLst>
                                            <p:cond delay="0"/>
                                          </p:stCondLst>
                                        </p:cTn>
                                        <p:tgtEl>
                                          <p:spTgt spid="36">
                                            <p:txEl>
                                              <p:pRg st="1" end="1"/>
                                            </p:txEl>
                                          </p:spTgt>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grpId="0" nodeType="clickEffect">
                                  <p:stCondLst>
                                    <p:cond delay="0"/>
                                  </p:stCondLst>
                                  <p:childTnLst>
                                    <p:set>
                                      <p:cBhvr>
                                        <p:cTn id="71" dur="1" fill="hold">
                                          <p:stCondLst>
                                            <p:cond delay="0"/>
                                          </p:stCondLst>
                                        </p:cTn>
                                        <p:tgtEl>
                                          <p:spTgt spid="36">
                                            <p:txEl>
                                              <p:pRg st="2" end="2"/>
                                            </p:txEl>
                                          </p:spTgt>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nodeType="clickEffect">
                                  <p:stCondLst>
                                    <p:cond delay="0"/>
                                  </p:stCondLst>
                                  <p:childTnLst>
                                    <p:set>
                                      <p:cBhvr>
                                        <p:cTn id="75" dur="1" fill="hold">
                                          <p:stCondLst>
                                            <p:cond delay="0"/>
                                          </p:stCondLst>
                                        </p:cTn>
                                        <p:tgtEl>
                                          <p:spTgt spid="28"/>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29"/>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10" presetClass="exit" presetSubtype="0" fill="hold" grpId="0" nodeType="clickEffect">
                                  <p:stCondLst>
                                    <p:cond delay="0"/>
                                  </p:stCondLst>
                                  <p:childTnLst>
                                    <p:animEffect transition="out" filter="fade">
                                      <p:cBhvr>
                                        <p:cTn id="83" dur="500"/>
                                        <p:tgtEl>
                                          <p:spTgt spid="9"/>
                                        </p:tgtEl>
                                      </p:cBhvr>
                                    </p:animEffect>
                                    <p:set>
                                      <p:cBhvr>
                                        <p:cTn id="84" dur="1" fill="hold">
                                          <p:stCondLst>
                                            <p:cond delay="499"/>
                                          </p:stCondLst>
                                        </p:cTn>
                                        <p:tgtEl>
                                          <p:spTgt spid="9"/>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0" presetClass="exit" presetSubtype="0" fill="hold" grpId="0" nodeType="clickEffect">
                                  <p:stCondLst>
                                    <p:cond delay="0"/>
                                  </p:stCondLst>
                                  <p:childTnLst>
                                    <p:animEffect transition="out" filter="fade">
                                      <p:cBhvr>
                                        <p:cTn id="88" dur="500"/>
                                        <p:tgtEl>
                                          <p:spTgt spid="10"/>
                                        </p:tgtEl>
                                      </p:cBhvr>
                                    </p:animEffect>
                                    <p:set>
                                      <p:cBhvr>
                                        <p:cTn id="89" dur="1" fill="hold">
                                          <p:stCondLst>
                                            <p:cond delay="499"/>
                                          </p:stCondLst>
                                        </p:cTn>
                                        <p:tgtEl>
                                          <p:spTgt spid="10"/>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1" presetClass="exit" presetSubtype="0" fill="hold" nodeType="clickEffect">
                                  <p:stCondLst>
                                    <p:cond delay="0"/>
                                  </p:stCondLst>
                                  <p:childTnLst>
                                    <p:set>
                                      <p:cBhvr>
                                        <p:cTn id="93" dur="1" fill="hold">
                                          <p:stCondLst>
                                            <p:cond delay="0"/>
                                          </p:stCondLst>
                                        </p:cTn>
                                        <p:tgtEl>
                                          <p:spTgt spid="29"/>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30"/>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0" nodeType="clickEffect">
                                  <p:stCondLst>
                                    <p:cond delay="0"/>
                                  </p:stCondLst>
                                  <p:childTnLst>
                                    <p:animEffect transition="out" filter="fade">
                                      <p:cBhvr>
                                        <p:cTn id="101" dur="500"/>
                                        <p:tgtEl>
                                          <p:spTgt spid="11"/>
                                        </p:tgtEl>
                                      </p:cBhvr>
                                    </p:animEffect>
                                    <p:set>
                                      <p:cBhvr>
                                        <p:cTn id="102" dur="1" fill="hold">
                                          <p:stCondLst>
                                            <p:cond delay="499"/>
                                          </p:stCondLst>
                                        </p:cTn>
                                        <p:tgtEl>
                                          <p:spTgt spid="11"/>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nodeType="clickEffect">
                                  <p:stCondLst>
                                    <p:cond delay="0"/>
                                  </p:stCondLst>
                                  <p:childTnLst>
                                    <p:set>
                                      <p:cBhvr>
                                        <p:cTn id="106" dur="1" fill="hold">
                                          <p:stCondLst>
                                            <p:cond delay="0"/>
                                          </p:stCondLst>
                                        </p:cTn>
                                        <p:tgtEl>
                                          <p:spTgt spid="30"/>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31"/>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0" presetClass="exit" presetSubtype="0" fill="hold" grpId="0" nodeType="clickEffect">
                                  <p:stCondLst>
                                    <p:cond delay="0"/>
                                  </p:stCondLst>
                                  <p:childTnLst>
                                    <p:animEffect transition="out" filter="fade">
                                      <p:cBhvr>
                                        <p:cTn id="114" dur="500"/>
                                        <p:tgtEl>
                                          <p:spTgt spid="12"/>
                                        </p:tgtEl>
                                      </p:cBhvr>
                                    </p:animEffect>
                                    <p:set>
                                      <p:cBhvr>
                                        <p:cTn id="115" dur="1" fill="hold">
                                          <p:stCondLst>
                                            <p:cond delay="499"/>
                                          </p:stCondLst>
                                        </p:cTn>
                                        <p:tgtEl>
                                          <p:spTgt spid="12"/>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1" presetClass="exit" presetSubtype="0" fill="hold" nodeType="clickEffect">
                                  <p:stCondLst>
                                    <p:cond delay="0"/>
                                  </p:stCondLst>
                                  <p:childTnLst>
                                    <p:set>
                                      <p:cBhvr>
                                        <p:cTn id="119" dur="1" fill="hold">
                                          <p:stCondLst>
                                            <p:cond delay="0"/>
                                          </p:stCondLst>
                                        </p:cTn>
                                        <p:tgtEl>
                                          <p:spTgt spid="31"/>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nodeType="clickEffect">
                                  <p:stCondLst>
                                    <p:cond delay="0"/>
                                  </p:stCondLst>
                                  <p:childTnLst>
                                    <p:set>
                                      <p:cBhvr>
                                        <p:cTn id="123" dur="1" fill="hold">
                                          <p:stCondLst>
                                            <p:cond delay="0"/>
                                          </p:stCondLst>
                                        </p:cTn>
                                        <p:tgtEl>
                                          <p:spTgt spid="32"/>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0" presetClass="exit" presetSubtype="0" fill="hold" grpId="0" nodeType="clickEffect">
                                  <p:stCondLst>
                                    <p:cond delay="0"/>
                                  </p:stCondLst>
                                  <p:childTnLst>
                                    <p:animEffect transition="out" filter="fade">
                                      <p:cBhvr>
                                        <p:cTn id="127" dur="500"/>
                                        <p:tgtEl>
                                          <p:spTgt spid="13"/>
                                        </p:tgtEl>
                                      </p:cBhvr>
                                    </p:animEffect>
                                    <p:set>
                                      <p:cBhvr>
                                        <p:cTn id="128" dur="1" fill="hold">
                                          <p:stCondLst>
                                            <p:cond delay="499"/>
                                          </p:stCondLst>
                                        </p:cTn>
                                        <p:tgtEl>
                                          <p:spTgt spid="13"/>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1" presetClass="exit" presetSubtype="0" fill="hold" nodeType="clickEffect">
                                  <p:stCondLst>
                                    <p:cond delay="0"/>
                                  </p:stCondLst>
                                  <p:childTnLst>
                                    <p:set>
                                      <p:cBhvr>
                                        <p:cTn id="132" dur="1" fill="hold">
                                          <p:stCondLst>
                                            <p:cond delay="0"/>
                                          </p:stCondLst>
                                        </p:cTn>
                                        <p:tgtEl>
                                          <p:spTgt spid="32"/>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33"/>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0" presetClass="exit" presetSubtype="0" fill="hold" grpId="0" nodeType="clickEffect">
                                  <p:stCondLst>
                                    <p:cond delay="0"/>
                                  </p:stCondLst>
                                  <p:childTnLst>
                                    <p:animEffect transition="out" filter="fade">
                                      <p:cBhvr>
                                        <p:cTn id="140" dur="500"/>
                                        <p:tgtEl>
                                          <p:spTgt spid="14"/>
                                        </p:tgtEl>
                                      </p:cBhvr>
                                    </p:animEffect>
                                    <p:set>
                                      <p:cBhvr>
                                        <p:cTn id="141" dur="1" fill="hold">
                                          <p:stCondLst>
                                            <p:cond delay="499"/>
                                          </p:stCondLst>
                                        </p:cTn>
                                        <p:tgtEl>
                                          <p:spTgt spid="14"/>
                                        </p:tgtEl>
                                        <p:attrNameLst>
                                          <p:attrName>style.visibility</p:attrName>
                                        </p:attrNameLst>
                                      </p:cBhvr>
                                      <p:to>
                                        <p:strVal val="hidden"/>
                                      </p:to>
                                    </p:set>
                                  </p:childTnLst>
                                </p:cTn>
                              </p:par>
                            </p:childTnLst>
                          </p:cTn>
                        </p:par>
                      </p:childTnLst>
                    </p:cTn>
                  </p:par>
                  <p:par>
                    <p:cTn id="142" fill="hold">
                      <p:stCondLst>
                        <p:cond delay="indefinite"/>
                      </p:stCondLst>
                      <p:childTnLst>
                        <p:par>
                          <p:cTn id="143" fill="hold">
                            <p:stCondLst>
                              <p:cond delay="0"/>
                            </p:stCondLst>
                            <p:childTnLst>
                              <p:par>
                                <p:cTn id="144" presetID="1" presetClass="exit" presetSubtype="0" fill="hold" nodeType="clickEffect">
                                  <p:stCondLst>
                                    <p:cond delay="0"/>
                                  </p:stCondLst>
                                  <p:childTnLst>
                                    <p:set>
                                      <p:cBhvr>
                                        <p:cTn id="145" dur="1" fill="hold">
                                          <p:stCondLst>
                                            <p:cond delay="0"/>
                                          </p:stCondLst>
                                        </p:cTn>
                                        <p:tgtEl>
                                          <p:spTgt spid="33"/>
                                        </p:tgtEl>
                                        <p:attrNameLst>
                                          <p:attrName>style.visibility</p:attrName>
                                        </p:attrNameLst>
                                      </p:cBhvr>
                                      <p:to>
                                        <p:strVal val="hidden"/>
                                      </p:to>
                                    </p:se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1" presetClass="entr" presetSubtype="0" fill="hold" nodeType="clickEffect">
                                  <p:stCondLst>
                                    <p:cond delay="0"/>
                                  </p:stCondLst>
                                  <p:childTnLst>
                                    <p:set>
                                      <p:cBhvr>
                                        <p:cTn id="149" dur="1" fill="hold">
                                          <p:stCondLst>
                                            <p:cond delay="0"/>
                                          </p:stCondLst>
                                        </p:cTn>
                                        <p:tgtEl>
                                          <p:spTgt spid="35"/>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presetID="10" presetClass="exit" presetSubtype="0" fill="hold" grpId="0" nodeType="clickEffect">
                                  <p:stCondLst>
                                    <p:cond delay="0"/>
                                  </p:stCondLst>
                                  <p:childTnLst>
                                    <p:animEffect transition="out" filter="fade">
                                      <p:cBhvr>
                                        <p:cTn id="153" dur="500"/>
                                        <p:tgtEl>
                                          <p:spTgt spid="15"/>
                                        </p:tgtEl>
                                      </p:cBhvr>
                                    </p:animEffect>
                                    <p:set>
                                      <p:cBhvr>
                                        <p:cTn id="154" dur="1" fill="hold">
                                          <p:stCondLst>
                                            <p:cond delay="499"/>
                                          </p:stCondLst>
                                        </p:cTn>
                                        <p:tgtEl>
                                          <p:spTgt spid="15"/>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10" presetClass="exit" presetSubtype="0" fill="hold" grpId="0" nodeType="clickEffect">
                                  <p:stCondLst>
                                    <p:cond delay="0"/>
                                  </p:stCondLst>
                                  <p:childTnLst>
                                    <p:animEffect transition="out" filter="fade">
                                      <p:cBhvr>
                                        <p:cTn id="158" dur="500"/>
                                        <p:tgtEl>
                                          <p:spTgt spid="16"/>
                                        </p:tgtEl>
                                      </p:cBhvr>
                                    </p:animEffect>
                                    <p:set>
                                      <p:cBhvr>
                                        <p:cTn id="159" dur="1" fill="hold">
                                          <p:stCondLst>
                                            <p:cond delay="499"/>
                                          </p:stCondLst>
                                        </p:cTn>
                                        <p:tgtEl>
                                          <p:spTgt spid="16"/>
                                        </p:tgtEl>
                                        <p:attrNameLst>
                                          <p:attrName>style.visibility</p:attrName>
                                        </p:attrNameLst>
                                      </p:cBhvr>
                                      <p:to>
                                        <p:strVal val="hidden"/>
                                      </p:to>
                                    </p:se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10" presetClass="exit" presetSubtype="0" fill="hold" grpId="0" nodeType="clickEffect">
                                  <p:stCondLst>
                                    <p:cond delay="0"/>
                                  </p:stCondLst>
                                  <p:childTnLst>
                                    <p:animEffect transition="out" filter="fade">
                                      <p:cBhvr>
                                        <p:cTn id="163" dur="500"/>
                                        <p:tgtEl>
                                          <p:spTgt spid="17"/>
                                        </p:tgtEl>
                                      </p:cBhvr>
                                    </p:animEffect>
                                    <p:set>
                                      <p:cBhvr>
                                        <p:cTn id="164" dur="1" fill="hold">
                                          <p:stCondLst>
                                            <p:cond delay="499"/>
                                          </p:stCondLst>
                                        </p:cTn>
                                        <p:tgtEl>
                                          <p:spTgt spid="17"/>
                                        </p:tgtEl>
                                        <p:attrNameLst>
                                          <p:attrName>style.visibility</p:attrName>
                                        </p:attrNameLst>
                                      </p:cBhvr>
                                      <p:to>
                                        <p:strVal val="hidden"/>
                                      </p:to>
                                    </p:se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10" presetClass="exit" presetSubtype="0" fill="hold" grpId="0" nodeType="clickEffect">
                                  <p:stCondLst>
                                    <p:cond delay="0"/>
                                  </p:stCondLst>
                                  <p:childTnLst>
                                    <p:animEffect transition="out" filter="fade">
                                      <p:cBhvr>
                                        <p:cTn id="168" dur="500"/>
                                        <p:tgtEl>
                                          <p:spTgt spid="18"/>
                                        </p:tgtEl>
                                      </p:cBhvr>
                                    </p:animEffect>
                                    <p:set>
                                      <p:cBhvr>
                                        <p:cTn id="169"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23" grpId="0" animBg="1"/>
      <p:bldP spid="36"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a:extLst>
              <a:ext uri="{FF2B5EF4-FFF2-40B4-BE49-F238E27FC236}">
                <a16:creationId xmlns:a16="http://schemas.microsoft.com/office/drawing/2014/main" id="{0A85BB62-C89B-433B-87C7-ED69E1FB0D1D}"/>
              </a:ext>
            </a:extLst>
          </p:cNvPr>
          <p:cNvSpPr>
            <a:spLocks noGrp="1"/>
          </p:cNvSpPr>
          <p:nvPr>
            <p:ph type="title"/>
          </p:nvPr>
        </p:nvSpPr>
        <p:spPr/>
        <p:txBody>
          <a:bodyPr/>
          <a:lstStyle/>
          <a:p>
            <a:r>
              <a:rPr lang="en-US" altLang="zh-CN"/>
              <a:t>3.</a:t>
            </a:r>
            <a:r>
              <a:rPr lang="zh-CN" altLang="en-US"/>
              <a:t>广义表表示构造二叉树 </a:t>
            </a:r>
          </a:p>
        </p:txBody>
      </p:sp>
      <p:sp>
        <p:nvSpPr>
          <p:cNvPr id="69635" name="内容占位符 2">
            <a:extLst>
              <a:ext uri="{FF2B5EF4-FFF2-40B4-BE49-F238E27FC236}">
                <a16:creationId xmlns:a16="http://schemas.microsoft.com/office/drawing/2014/main" id="{964F536F-DDB9-42BF-B512-67E681149AB3}"/>
              </a:ext>
            </a:extLst>
          </p:cNvPr>
          <p:cNvSpPr>
            <a:spLocks noGrp="1"/>
          </p:cNvSpPr>
          <p:nvPr>
            <p:ph idx="1"/>
          </p:nvPr>
        </p:nvSpPr>
        <p:spPr>
          <a:xfrm>
            <a:off x="785813" y="1989138"/>
            <a:ext cx="8174037" cy="4114800"/>
          </a:xfrm>
        </p:spPr>
        <p:txBody>
          <a:bodyPr/>
          <a:lstStyle/>
          <a:p>
            <a:pPr marL="0" indent="717550">
              <a:buFont typeface="Wingdings" panose="05000000000000000000" pitchFamily="2" charset="2"/>
              <a:buNone/>
            </a:pPr>
            <a:r>
              <a:rPr lang="zh-CN" altLang="en-US" dirty="0"/>
              <a:t>前面介绍过，广义表可以表示树结构，但广义表只能表示出其层次关系，对左右子树的兄弟关系却表示不出来。</a:t>
            </a:r>
            <a:endParaRPr lang="en-US" altLang="zh-CN" dirty="0"/>
          </a:p>
          <a:p>
            <a:pPr marL="0" indent="717550">
              <a:buFont typeface="Wingdings" panose="05000000000000000000" pitchFamily="2" charset="2"/>
              <a:buNone/>
            </a:pPr>
            <a:r>
              <a:rPr lang="en-US" altLang="zh-CN" dirty="0"/>
              <a:t>A = (B)</a:t>
            </a:r>
          </a:p>
          <a:p>
            <a:pPr marL="0" indent="717550">
              <a:buFont typeface="Wingdings" panose="05000000000000000000" pitchFamily="2" charset="2"/>
              <a:buNone/>
            </a:pPr>
            <a:r>
              <a:rPr lang="zh-CN" altLang="en-US" dirty="0"/>
              <a:t>同样我们可以仿照第二种方法，加入空子树，确定每一个元素的位置，这样就可以通过广义表来表示树。</a:t>
            </a:r>
          </a:p>
        </p:txBody>
      </p:sp>
      <p:sp>
        <p:nvSpPr>
          <p:cNvPr id="2" name="灯片编号占位符 1">
            <a:extLst>
              <a:ext uri="{FF2B5EF4-FFF2-40B4-BE49-F238E27FC236}">
                <a16:creationId xmlns:a16="http://schemas.microsoft.com/office/drawing/2014/main" id="{ADD20983-A094-4327-82AC-4BD182182194}"/>
              </a:ext>
            </a:extLst>
          </p:cNvPr>
          <p:cNvSpPr>
            <a:spLocks noGrp="1"/>
          </p:cNvSpPr>
          <p:nvPr>
            <p:ph type="sldNum" sz="quarter" idx="12"/>
          </p:nvPr>
        </p:nvSpPr>
        <p:spPr/>
        <p:txBody>
          <a:bodyPr/>
          <a:lstStyle/>
          <a:p>
            <a:fld id="{43395A8B-0B77-4D91-93A1-E00555122DC8}" type="slidenum">
              <a:rPr lang="zh-CN" altLang="en-US" smtClean="0"/>
              <a:pPr/>
              <a:t>71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6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96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B2BFF894-A458-479F-913B-2931155722E6}"/>
              </a:ext>
            </a:extLst>
          </p:cNvPr>
          <p:cNvSpPr>
            <a:spLocks noGrp="1" noChangeArrowheads="1"/>
          </p:cNvSpPr>
          <p:nvPr>
            <p:ph type="title"/>
          </p:nvPr>
        </p:nvSpPr>
        <p:spPr/>
        <p:txBody>
          <a:bodyPr/>
          <a:lstStyle/>
          <a:p>
            <a:pPr eaLnBrk="1" hangingPunct="1"/>
            <a:r>
              <a:rPr lang="en-US" altLang="zh-CN"/>
              <a:t>3.</a:t>
            </a:r>
            <a:r>
              <a:rPr lang="zh-CN" altLang="en-US"/>
              <a:t>广义表表示构造二叉树 </a:t>
            </a:r>
          </a:p>
        </p:txBody>
      </p:sp>
      <p:pic>
        <p:nvPicPr>
          <p:cNvPr id="70659" name="Picture 5" descr="6D19">
            <a:extLst>
              <a:ext uri="{FF2B5EF4-FFF2-40B4-BE49-F238E27FC236}">
                <a16:creationId xmlns:a16="http://schemas.microsoft.com/office/drawing/2014/main" id="{CE330B8D-3B05-4C5B-91E8-36EABE7B12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88" y="2000250"/>
            <a:ext cx="8424862" cy="297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FEEF9ECF-0BDF-4FC5-8E44-61DB0BAA4392}"/>
              </a:ext>
            </a:extLst>
          </p:cNvPr>
          <p:cNvSpPr>
            <a:spLocks noGrp="1"/>
          </p:cNvSpPr>
          <p:nvPr>
            <p:ph type="sldNum" sz="quarter" idx="12"/>
          </p:nvPr>
        </p:nvSpPr>
        <p:spPr/>
        <p:txBody>
          <a:bodyPr/>
          <a:lstStyle/>
          <a:p>
            <a:fld id="{43395A8B-0B77-4D91-93A1-E00555122DC8}" type="slidenum">
              <a:rPr lang="zh-CN" altLang="en-US" smtClean="0"/>
              <a:pPr/>
              <a:t>72</a:t>
            </a:fld>
            <a:endParaRPr lang="en-US"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D859B979-CA35-401D-A0EB-52AA97186A51}"/>
              </a:ext>
            </a:extLst>
          </p:cNvPr>
          <p:cNvSpPr>
            <a:spLocks noGrp="1" noChangeArrowheads="1"/>
          </p:cNvSpPr>
          <p:nvPr>
            <p:ph type="title"/>
          </p:nvPr>
        </p:nvSpPr>
        <p:spPr/>
        <p:txBody>
          <a:bodyPr/>
          <a:lstStyle/>
          <a:p>
            <a:pPr eaLnBrk="1" hangingPunct="1"/>
            <a:r>
              <a:rPr lang="en-US" altLang="zh-CN" sz="4000" dirty="0"/>
              <a:t>6.3.5   </a:t>
            </a:r>
            <a:r>
              <a:rPr lang="zh-CN" altLang="en-US" sz="4000" dirty="0"/>
              <a:t>二叉树的插入和删除操作</a:t>
            </a:r>
          </a:p>
        </p:txBody>
      </p:sp>
      <p:sp>
        <p:nvSpPr>
          <p:cNvPr id="73731" name="Rectangle 3">
            <a:extLst>
              <a:ext uri="{FF2B5EF4-FFF2-40B4-BE49-F238E27FC236}">
                <a16:creationId xmlns:a16="http://schemas.microsoft.com/office/drawing/2014/main" id="{786DB6B5-2E01-42AC-83F9-57AE292CA90E}"/>
              </a:ext>
            </a:extLst>
          </p:cNvPr>
          <p:cNvSpPr>
            <a:spLocks noGrp="1" noChangeArrowheads="1"/>
          </p:cNvSpPr>
          <p:nvPr>
            <p:ph type="body" idx="1"/>
          </p:nvPr>
        </p:nvSpPr>
        <p:spPr>
          <a:xfrm>
            <a:off x="251520" y="1995874"/>
            <a:ext cx="5585165" cy="4225925"/>
          </a:xfrm>
        </p:spPr>
        <p:txBody>
          <a:bodyPr/>
          <a:lstStyle/>
          <a:p>
            <a:pPr eaLnBrk="1" hangingPunct="1">
              <a:defRPr/>
            </a:pPr>
            <a:r>
              <a:rPr lang="zh-CN" altLang="en-US" dirty="0"/>
              <a:t>插入一个结点</a:t>
            </a:r>
            <a:endParaRPr lang="en-US" altLang="zh-CN" dirty="0"/>
          </a:p>
          <a:p>
            <a:pPr marL="0" indent="0" eaLnBrk="1" hangingPunct="1">
              <a:buFont typeface="Wingdings" panose="05000000000000000000" pitchFamily="2" charset="2"/>
              <a:buNone/>
              <a:defRPr/>
            </a:pPr>
            <a:r>
              <a:rPr lang="en-US" altLang="zh-CN" dirty="0"/>
              <a:t>      </a:t>
            </a:r>
            <a:r>
              <a:rPr lang="zh-CN" altLang="en-US" dirty="0"/>
              <a:t>将</a:t>
            </a:r>
            <a:r>
              <a:rPr lang="en-US" altLang="zh-CN" dirty="0">
                <a:solidFill>
                  <a:srgbClr val="FF0000"/>
                </a:solidFill>
              </a:rPr>
              <a:t>element</a:t>
            </a:r>
            <a:r>
              <a:rPr lang="zh-CN" altLang="en-US" dirty="0"/>
              <a:t>元素作为</a:t>
            </a:r>
            <a:r>
              <a:rPr lang="en-US" altLang="zh-CN" dirty="0"/>
              <a:t>p</a:t>
            </a:r>
            <a:r>
              <a:rPr lang="zh-CN" altLang="en-US" dirty="0"/>
              <a:t>结点的孩子结点插入二叉树中，</a:t>
            </a:r>
            <a:r>
              <a:rPr lang="en-US" altLang="zh-CN" dirty="0"/>
              <a:t>p</a:t>
            </a:r>
            <a:r>
              <a:rPr lang="zh-CN" altLang="en-US" dirty="0"/>
              <a:t>结点的</a:t>
            </a:r>
            <a:r>
              <a:rPr lang="zh-CN" altLang="en-US" dirty="0">
                <a:solidFill>
                  <a:srgbClr val="003399"/>
                </a:solidFill>
              </a:rPr>
              <a:t>原左</a:t>
            </a:r>
            <a:r>
              <a:rPr lang="en-US" altLang="zh-CN" dirty="0">
                <a:solidFill>
                  <a:srgbClr val="003399"/>
                </a:solidFill>
              </a:rPr>
              <a:t>/</a:t>
            </a:r>
            <a:r>
              <a:rPr lang="zh-CN" altLang="en-US" dirty="0">
                <a:solidFill>
                  <a:srgbClr val="003399"/>
                </a:solidFill>
              </a:rPr>
              <a:t>右孩子</a:t>
            </a:r>
            <a:r>
              <a:rPr lang="zh-CN" altLang="en-US" dirty="0"/>
              <a:t>作为</a:t>
            </a:r>
            <a:r>
              <a:rPr lang="zh-CN" altLang="en-US" dirty="0">
                <a:solidFill>
                  <a:srgbClr val="FF0000"/>
                </a:solidFill>
              </a:rPr>
              <a:t>新结点</a:t>
            </a:r>
            <a:r>
              <a:rPr lang="zh-CN" altLang="en-US" dirty="0"/>
              <a:t>的</a:t>
            </a:r>
            <a:r>
              <a:rPr lang="zh-CN" altLang="en-US" dirty="0">
                <a:solidFill>
                  <a:srgbClr val="003399"/>
                </a:solidFill>
              </a:rPr>
              <a:t>左</a:t>
            </a:r>
            <a:r>
              <a:rPr lang="en-US" altLang="zh-CN" dirty="0">
                <a:solidFill>
                  <a:srgbClr val="003399"/>
                </a:solidFill>
              </a:rPr>
              <a:t>/</a:t>
            </a:r>
            <a:r>
              <a:rPr lang="zh-CN" altLang="en-US" dirty="0">
                <a:solidFill>
                  <a:srgbClr val="003399"/>
                </a:solidFill>
              </a:rPr>
              <a:t>右孩子</a:t>
            </a:r>
            <a:r>
              <a:rPr lang="zh-CN" altLang="en-US" dirty="0"/>
              <a:t>。</a:t>
            </a:r>
            <a:endParaRPr lang="en-US" altLang="zh-CN" dirty="0"/>
          </a:p>
          <a:p>
            <a:pPr marL="0" indent="539750" eaLnBrk="1" hangingPunct="1">
              <a:buFont typeface="Wingdings" panose="05000000000000000000" pitchFamily="2" charset="2"/>
              <a:buNone/>
              <a:defRPr/>
            </a:pPr>
            <a:r>
              <a:rPr lang="en-US" altLang="zh-CN" dirty="0"/>
              <a:t> </a:t>
            </a:r>
            <a:r>
              <a:rPr lang="zh-CN" altLang="en-US" dirty="0"/>
              <a:t>插入时用一个布尔类型值代表插入的是结点的左孩子（</a:t>
            </a:r>
            <a:r>
              <a:rPr lang="en-US" altLang="zh-CN" dirty="0" err="1"/>
              <a:t>leftChild</a:t>
            </a:r>
            <a:r>
              <a:rPr lang="zh-CN" altLang="en-US" dirty="0"/>
              <a:t>＝</a:t>
            </a:r>
            <a:r>
              <a:rPr lang="en-US" altLang="zh-CN" dirty="0"/>
              <a:t>True</a:t>
            </a:r>
            <a:r>
              <a:rPr lang="zh-CN" altLang="en-US" dirty="0"/>
              <a:t>）还是右孩子（</a:t>
            </a:r>
            <a:r>
              <a:rPr lang="en-US" altLang="zh-CN" dirty="0" err="1"/>
              <a:t>leftChild</a:t>
            </a:r>
            <a:r>
              <a:rPr lang="zh-CN" altLang="en-US" dirty="0"/>
              <a:t>＝</a:t>
            </a:r>
            <a:r>
              <a:rPr lang="en-US" altLang="zh-CN" dirty="0"/>
              <a:t>False</a:t>
            </a:r>
            <a:r>
              <a:rPr lang="zh-CN" altLang="en-US" dirty="0"/>
              <a:t>） 。</a:t>
            </a:r>
            <a:endParaRPr lang="en-US" altLang="zh-CN" dirty="0"/>
          </a:p>
          <a:p>
            <a:pPr eaLnBrk="1" hangingPunct="1">
              <a:buFont typeface="Wingdings" panose="05000000000000000000" pitchFamily="2" charset="2"/>
              <a:buNone/>
              <a:defRPr/>
            </a:pPr>
            <a:r>
              <a:rPr lang="zh-CN" altLang="en-US" dirty="0"/>
              <a:t> </a:t>
            </a:r>
          </a:p>
        </p:txBody>
      </p:sp>
      <p:sp>
        <p:nvSpPr>
          <p:cNvPr id="2" name="灯片编号占位符 1">
            <a:extLst>
              <a:ext uri="{FF2B5EF4-FFF2-40B4-BE49-F238E27FC236}">
                <a16:creationId xmlns:a16="http://schemas.microsoft.com/office/drawing/2014/main" id="{D3B95DF7-4A1A-43C4-BE08-5797138DD000}"/>
              </a:ext>
            </a:extLst>
          </p:cNvPr>
          <p:cNvSpPr>
            <a:spLocks noGrp="1"/>
          </p:cNvSpPr>
          <p:nvPr>
            <p:ph type="sldNum" sz="quarter" idx="12"/>
          </p:nvPr>
        </p:nvSpPr>
        <p:spPr/>
        <p:txBody>
          <a:bodyPr/>
          <a:lstStyle/>
          <a:p>
            <a:fld id="{43395A8B-0B77-4D91-93A1-E00555122DC8}" type="slidenum">
              <a:rPr lang="zh-CN" altLang="en-US" smtClean="0"/>
              <a:pPr/>
              <a:t>73</a:t>
            </a:fld>
            <a:endParaRPr lang="en-US" altLang="zh-CN"/>
          </a:p>
        </p:txBody>
      </p:sp>
      <p:grpSp>
        <p:nvGrpSpPr>
          <p:cNvPr id="5" name="组合 4">
            <a:extLst>
              <a:ext uri="{FF2B5EF4-FFF2-40B4-BE49-F238E27FC236}">
                <a16:creationId xmlns:a16="http://schemas.microsoft.com/office/drawing/2014/main" id="{AA912F68-AEDE-4AE1-890C-B62FFE4E7397}"/>
              </a:ext>
            </a:extLst>
          </p:cNvPr>
          <p:cNvGrpSpPr/>
          <p:nvPr/>
        </p:nvGrpSpPr>
        <p:grpSpPr>
          <a:xfrm>
            <a:off x="5571127" y="1995873"/>
            <a:ext cx="3583066" cy="4025513"/>
            <a:chOff x="5571127" y="1995873"/>
            <a:chExt cx="3583066" cy="4025513"/>
          </a:xfrm>
        </p:grpSpPr>
        <p:pic>
          <p:nvPicPr>
            <p:cNvPr id="3" name="图片 2">
              <a:extLst>
                <a:ext uri="{FF2B5EF4-FFF2-40B4-BE49-F238E27FC236}">
                  <a16:creationId xmlns:a16="http://schemas.microsoft.com/office/drawing/2014/main" id="{85D58052-A5AE-4818-83A9-185C96C5AF2E}"/>
                </a:ext>
              </a:extLst>
            </p:cNvPr>
            <p:cNvPicPr>
              <a:picLocks noChangeAspect="1"/>
            </p:cNvPicPr>
            <p:nvPr/>
          </p:nvPicPr>
          <p:blipFill>
            <a:blip r:embed="rId3"/>
            <a:stretch>
              <a:fillRect/>
            </a:stretch>
          </p:blipFill>
          <p:spPr>
            <a:xfrm>
              <a:off x="5585872" y="1995873"/>
              <a:ext cx="3568321" cy="4025513"/>
            </a:xfrm>
            <a:prstGeom prst="rect">
              <a:avLst/>
            </a:prstGeom>
          </p:spPr>
        </p:pic>
        <p:sp>
          <p:nvSpPr>
            <p:cNvPr id="4" name="文本框 3">
              <a:extLst>
                <a:ext uri="{FF2B5EF4-FFF2-40B4-BE49-F238E27FC236}">
                  <a16:creationId xmlns:a16="http://schemas.microsoft.com/office/drawing/2014/main" id="{8EBB4FA8-C28D-4830-A4E6-258A3D35B904}"/>
                </a:ext>
              </a:extLst>
            </p:cNvPr>
            <p:cNvSpPr txBox="1"/>
            <p:nvPr/>
          </p:nvSpPr>
          <p:spPr>
            <a:xfrm>
              <a:off x="5571127" y="2836348"/>
              <a:ext cx="1156086" cy="461665"/>
            </a:xfrm>
            <a:prstGeom prst="rect">
              <a:avLst/>
            </a:prstGeom>
            <a:solidFill>
              <a:schemeClr val="bg1"/>
            </a:solidFill>
          </p:spPr>
          <p:txBody>
            <a:bodyPr wrap="none" rtlCol="0">
              <a:spAutoFit/>
            </a:bodyPr>
            <a:lstStyle/>
            <a:p>
              <a:r>
                <a:rPr lang="en-US" altLang="zh-CN" dirty="0">
                  <a:solidFill>
                    <a:srgbClr val="FF0000"/>
                  </a:solidFill>
                </a:rPr>
                <a:t>element</a:t>
              </a:r>
              <a:endParaRPr lang="zh-CN" altLang="en-US" dirty="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Effect transition="in" filter="blinds(horizontal)">
                                      <p:cBhvr>
                                        <p:cTn id="7" dur="500"/>
                                        <p:tgtEl>
                                          <p:spTgt spid="737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3731">
                                            <p:txEl>
                                              <p:pRg st="1" end="1"/>
                                            </p:txEl>
                                          </p:spTgt>
                                        </p:tgtEl>
                                        <p:attrNameLst>
                                          <p:attrName>style.visibility</p:attrName>
                                        </p:attrNameLst>
                                      </p:cBhvr>
                                      <p:to>
                                        <p:strVal val="visible"/>
                                      </p:to>
                                    </p:set>
                                    <p:animEffect transition="in" filter="blinds(horizontal)">
                                      <p:cBhvr>
                                        <p:cTn id="12" dur="500"/>
                                        <p:tgtEl>
                                          <p:spTgt spid="737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3731">
                                            <p:txEl>
                                              <p:pRg st="2" end="2"/>
                                            </p:txEl>
                                          </p:spTgt>
                                        </p:tgtEl>
                                        <p:attrNameLst>
                                          <p:attrName>style.visibility</p:attrName>
                                        </p:attrNameLst>
                                      </p:cBhvr>
                                      <p:to>
                                        <p:strVal val="visible"/>
                                      </p:to>
                                    </p:set>
                                    <p:animEffect transition="in" filter="blinds(horizontal)">
                                      <p:cBhvr>
                                        <p:cTn id="17" dur="500"/>
                                        <p:tgtEl>
                                          <p:spTgt spid="737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3731">
                                            <p:txEl>
                                              <p:pRg st="3" end="3"/>
                                            </p:txEl>
                                          </p:spTgt>
                                        </p:tgtEl>
                                        <p:attrNameLst>
                                          <p:attrName>style.visibility</p:attrName>
                                        </p:attrNameLst>
                                      </p:cBhvr>
                                      <p:to>
                                        <p:strVal val="visible"/>
                                      </p:to>
                                    </p:set>
                                    <p:animEffect transition="in" filter="blinds(horizontal)">
                                      <p:cBhvr>
                                        <p:cTn id="22" dur="500"/>
                                        <p:tgtEl>
                                          <p:spTgt spid="737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D859B979-CA35-401D-A0EB-52AA97186A51}"/>
              </a:ext>
            </a:extLst>
          </p:cNvPr>
          <p:cNvSpPr>
            <a:spLocks noGrp="1" noChangeArrowheads="1"/>
          </p:cNvSpPr>
          <p:nvPr>
            <p:ph type="title"/>
          </p:nvPr>
        </p:nvSpPr>
        <p:spPr/>
        <p:txBody>
          <a:bodyPr/>
          <a:lstStyle/>
          <a:p>
            <a:pPr eaLnBrk="1" hangingPunct="1"/>
            <a:r>
              <a:rPr lang="en-US" altLang="zh-CN" sz="4000" dirty="0"/>
              <a:t>6.3.5   </a:t>
            </a:r>
            <a:r>
              <a:rPr lang="zh-CN" altLang="en-US" sz="4000" dirty="0"/>
              <a:t>二叉树的插入和删除操作</a:t>
            </a:r>
          </a:p>
        </p:txBody>
      </p:sp>
      <p:sp>
        <p:nvSpPr>
          <p:cNvPr id="2" name="灯片编号占位符 1">
            <a:extLst>
              <a:ext uri="{FF2B5EF4-FFF2-40B4-BE49-F238E27FC236}">
                <a16:creationId xmlns:a16="http://schemas.microsoft.com/office/drawing/2014/main" id="{D3B95DF7-4A1A-43C4-BE08-5797138DD000}"/>
              </a:ext>
            </a:extLst>
          </p:cNvPr>
          <p:cNvSpPr>
            <a:spLocks noGrp="1"/>
          </p:cNvSpPr>
          <p:nvPr>
            <p:ph type="sldNum" sz="quarter" idx="12"/>
          </p:nvPr>
        </p:nvSpPr>
        <p:spPr/>
        <p:txBody>
          <a:bodyPr/>
          <a:lstStyle/>
          <a:p>
            <a:fld id="{43395A8B-0B77-4D91-93A1-E00555122DC8}" type="slidenum">
              <a:rPr lang="zh-CN" altLang="en-US" smtClean="0"/>
              <a:pPr/>
              <a:t>74</a:t>
            </a:fld>
            <a:endParaRPr lang="en-US" altLang="zh-CN"/>
          </a:p>
        </p:txBody>
      </p:sp>
      <p:pic>
        <p:nvPicPr>
          <p:cNvPr id="8" name="图片 7">
            <a:extLst>
              <a:ext uri="{FF2B5EF4-FFF2-40B4-BE49-F238E27FC236}">
                <a16:creationId xmlns:a16="http://schemas.microsoft.com/office/drawing/2014/main" id="{47C895A9-B14C-407F-A7DC-C95E177099D3}"/>
              </a:ext>
            </a:extLst>
          </p:cNvPr>
          <p:cNvPicPr>
            <a:picLocks noChangeAspect="1"/>
          </p:cNvPicPr>
          <p:nvPr/>
        </p:nvPicPr>
        <p:blipFill>
          <a:blip r:embed="rId3"/>
          <a:stretch>
            <a:fillRect/>
          </a:stretch>
        </p:blipFill>
        <p:spPr>
          <a:xfrm>
            <a:off x="65983" y="2557752"/>
            <a:ext cx="9138637" cy="4178301"/>
          </a:xfrm>
          <a:prstGeom prst="rect">
            <a:avLst/>
          </a:prstGeom>
        </p:spPr>
      </p:pic>
      <p:sp>
        <p:nvSpPr>
          <p:cNvPr id="11" name="标题 1">
            <a:extLst>
              <a:ext uri="{FF2B5EF4-FFF2-40B4-BE49-F238E27FC236}">
                <a16:creationId xmlns:a16="http://schemas.microsoft.com/office/drawing/2014/main" id="{80AD5510-2814-4C86-8D55-1BE8355756E6}"/>
              </a:ext>
            </a:extLst>
          </p:cNvPr>
          <p:cNvSpPr txBox="1">
            <a:spLocks/>
          </p:cNvSpPr>
          <p:nvPr/>
        </p:nvSpPr>
        <p:spPr bwMode="auto">
          <a:xfrm>
            <a:off x="684031" y="1676400"/>
            <a:ext cx="7793037"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Times New Roman" pitchFamily="18" charset="0"/>
                <a:ea typeface="宋体" pitchFamily="2" charset="-122"/>
              </a:defRPr>
            </a:lvl2pPr>
            <a:lvl3pPr algn="l" rtl="0" eaLnBrk="0" fontAlgn="base" hangingPunct="0">
              <a:spcBef>
                <a:spcPct val="0"/>
              </a:spcBef>
              <a:spcAft>
                <a:spcPct val="0"/>
              </a:spcAft>
              <a:defRPr sz="4400" b="1">
                <a:solidFill>
                  <a:schemeClr val="tx2"/>
                </a:solidFill>
                <a:latin typeface="Times New Roman" pitchFamily="18" charset="0"/>
                <a:ea typeface="宋体" pitchFamily="2" charset="-122"/>
              </a:defRPr>
            </a:lvl3pPr>
            <a:lvl4pPr algn="l" rtl="0" eaLnBrk="0" fontAlgn="base" hangingPunct="0">
              <a:spcBef>
                <a:spcPct val="0"/>
              </a:spcBef>
              <a:spcAft>
                <a:spcPct val="0"/>
              </a:spcAft>
              <a:defRPr sz="4400" b="1">
                <a:solidFill>
                  <a:schemeClr val="tx2"/>
                </a:solidFill>
                <a:latin typeface="Times New Roman" pitchFamily="18" charset="0"/>
                <a:ea typeface="宋体" pitchFamily="2" charset="-122"/>
              </a:defRPr>
            </a:lvl4pPr>
            <a:lvl5pPr algn="l" rtl="0" eaLnBrk="0" fontAlgn="base" hangingPunct="0">
              <a:spcBef>
                <a:spcPct val="0"/>
              </a:spcBef>
              <a:spcAft>
                <a:spcPct val="0"/>
              </a:spcAft>
              <a:defRPr sz="4400" b="1">
                <a:solidFill>
                  <a:schemeClr val="tx2"/>
                </a:solidFill>
                <a:latin typeface="Times New Roman" pitchFamily="18" charset="0"/>
                <a:ea typeface="宋体" pitchFamily="2" charset="-122"/>
              </a:defRPr>
            </a:lvl5pPr>
            <a:lvl6pPr marL="457200" algn="l" rtl="0" fontAlgn="base">
              <a:spcBef>
                <a:spcPct val="0"/>
              </a:spcBef>
              <a:spcAft>
                <a:spcPct val="0"/>
              </a:spcAft>
              <a:defRPr sz="4400" b="1">
                <a:solidFill>
                  <a:schemeClr val="tx2"/>
                </a:solidFill>
                <a:latin typeface="Times New Roman" pitchFamily="18" charset="0"/>
                <a:ea typeface="宋体" pitchFamily="2" charset="-122"/>
              </a:defRPr>
            </a:lvl6pPr>
            <a:lvl7pPr marL="914400" algn="l" rtl="0" fontAlgn="base">
              <a:spcBef>
                <a:spcPct val="0"/>
              </a:spcBef>
              <a:spcAft>
                <a:spcPct val="0"/>
              </a:spcAft>
              <a:defRPr sz="4400" b="1">
                <a:solidFill>
                  <a:schemeClr val="tx2"/>
                </a:solidFill>
                <a:latin typeface="Times New Roman" pitchFamily="18" charset="0"/>
                <a:ea typeface="宋体" pitchFamily="2" charset="-122"/>
              </a:defRPr>
            </a:lvl7pPr>
            <a:lvl8pPr marL="1371600" algn="l" rtl="0" fontAlgn="base">
              <a:spcBef>
                <a:spcPct val="0"/>
              </a:spcBef>
              <a:spcAft>
                <a:spcPct val="0"/>
              </a:spcAft>
              <a:defRPr sz="4400" b="1">
                <a:solidFill>
                  <a:schemeClr val="tx2"/>
                </a:solidFill>
                <a:latin typeface="Times New Roman" pitchFamily="18" charset="0"/>
                <a:ea typeface="宋体" pitchFamily="2" charset="-122"/>
              </a:defRPr>
            </a:lvl8pPr>
            <a:lvl9pPr marL="1828800" algn="l" rtl="0" fontAlgn="base">
              <a:spcBef>
                <a:spcPct val="0"/>
              </a:spcBef>
              <a:spcAft>
                <a:spcPct val="0"/>
              </a:spcAft>
              <a:defRPr sz="4400" b="1">
                <a:solidFill>
                  <a:schemeClr val="tx2"/>
                </a:solidFill>
                <a:latin typeface="Times New Roman" pitchFamily="18" charset="0"/>
                <a:ea typeface="宋体" pitchFamily="2" charset="-122"/>
              </a:defRPr>
            </a:lvl9pPr>
          </a:lstStyle>
          <a:p>
            <a:r>
              <a:rPr lang="en-US" altLang="zh-CN" sz="3600" kern="0" dirty="0"/>
              <a:t>1. </a:t>
            </a:r>
            <a:r>
              <a:rPr lang="zh-CN" altLang="en-US" sz="3600" kern="0" dirty="0"/>
              <a:t>插入一个结点</a:t>
            </a:r>
            <a:endParaRPr lang="zh-CN" altLang="en-US" kern="0" dirty="0"/>
          </a:p>
        </p:txBody>
      </p:sp>
    </p:spTree>
    <p:extLst>
      <p:ext uri="{BB962C8B-B14F-4D97-AF65-F5344CB8AC3E}">
        <p14:creationId xmlns:p14="http://schemas.microsoft.com/office/powerpoint/2010/main" val="8852093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a:extLst>
              <a:ext uri="{FF2B5EF4-FFF2-40B4-BE49-F238E27FC236}">
                <a16:creationId xmlns:a16="http://schemas.microsoft.com/office/drawing/2014/main" id="{DDC9BE0C-9279-42CC-B125-EA67E10EA762}"/>
              </a:ext>
            </a:extLst>
          </p:cNvPr>
          <p:cNvSpPr>
            <a:spLocks noGrp="1"/>
          </p:cNvSpPr>
          <p:nvPr>
            <p:ph type="title"/>
          </p:nvPr>
        </p:nvSpPr>
        <p:spPr/>
        <p:txBody>
          <a:bodyPr/>
          <a:lstStyle/>
          <a:p>
            <a:r>
              <a:rPr lang="en-US" altLang="zh-CN" dirty="0"/>
              <a:t>1. </a:t>
            </a:r>
            <a:r>
              <a:rPr lang="zh-CN" altLang="en-US" dirty="0"/>
              <a:t>插入一个结点</a:t>
            </a:r>
          </a:p>
        </p:txBody>
      </p:sp>
      <p:sp>
        <p:nvSpPr>
          <p:cNvPr id="73731" name="内容占位符 2">
            <a:extLst>
              <a:ext uri="{FF2B5EF4-FFF2-40B4-BE49-F238E27FC236}">
                <a16:creationId xmlns:a16="http://schemas.microsoft.com/office/drawing/2014/main" id="{91B53AF1-B37A-4E0D-9B56-6595B0AAE473}"/>
              </a:ext>
            </a:extLst>
          </p:cNvPr>
          <p:cNvSpPr>
            <a:spLocks noGrp="1"/>
          </p:cNvSpPr>
          <p:nvPr>
            <p:ph idx="1"/>
          </p:nvPr>
        </p:nvSpPr>
        <p:spPr>
          <a:xfrm>
            <a:off x="96577" y="1857375"/>
            <a:ext cx="8459787" cy="5000625"/>
          </a:xfrm>
        </p:spPr>
        <p:txBody>
          <a:bodyPr/>
          <a:lstStyle/>
          <a:p>
            <a:pPr>
              <a:buFont typeface="Wingdings" panose="05000000000000000000" pitchFamily="2" charset="2"/>
              <a:buNone/>
            </a:pPr>
            <a:r>
              <a:rPr lang="en-US" altLang="zh-CN" sz="2000" dirty="0"/>
              <a:t>public void insert(</a:t>
            </a:r>
            <a:r>
              <a:rPr lang="en-US" altLang="zh-CN" sz="2000" dirty="0" err="1"/>
              <a:t>BinaryNode</a:t>
            </a:r>
            <a:r>
              <a:rPr lang="en-US" altLang="zh-CN" sz="2000" dirty="0"/>
              <a:t>&lt;T&gt; </a:t>
            </a:r>
            <a:r>
              <a:rPr lang="en-US" altLang="zh-CN" sz="2000" dirty="0">
                <a:solidFill>
                  <a:srgbClr val="003399"/>
                </a:solidFill>
              </a:rPr>
              <a:t>p</a:t>
            </a:r>
            <a:r>
              <a:rPr lang="en-US" altLang="zh-CN" sz="2000" dirty="0"/>
              <a:t>, T element, </a:t>
            </a:r>
          </a:p>
          <a:p>
            <a:pPr>
              <a:buFont typeface="Wingdings" panose="05000000000000000000" pitchFamily="2" charset="2"/>
              <a:buNone/>
            </a:pPr>
            <a:r>
              <a:rPr lang="en-US" altLang="zh-CN" sz="2000" dirty="0" err="1"/>
              <a:t>boolean</a:t>
            </a:r>
            <a:r>
              <a:rPr lang="en-US" altLang="zh-CN" sz="2000" dirty="0"/>
              <a:t> </a:t>
            </a:r>
            <a:r>
              <a:rPr lang="en-US" altLang="zh-CN" sz="2000" dirty="0" err="1">
                <a:solidFill>
                  <a:srgbClr val="003399"/>
                </a:solidFill>
              </a:rPr>
              <a:t>leftChild</a:t>
            </a:r>
            <a:r>
              <a:rPr lang="en-US" altLang="zh-CN" sz="2000" dirty="0"/>
              <a:t>) //</a:t>
            </a:r>
            <a:r>
              <a:rPr lang="zh-CN" altLang="en-US" sz="2000" dirty="0"/>
              <a:t>插入元素</a:t>
            </a:r>
            <a:r>
              <a:rPr lang="en-US" altLang="zh-CN" sz="2000" dirty="0"/>
              <a:t>element</a:t>
            </a:r>
            <a:r>
              <a:rPr lang="zh-CN" altLang="en-US" sz="2000" dirty="0"/>
              <a:t>作为</a:t>
            </a:r>
            <a:r>
              <a:rPr lang="en-US" altLang="zh-CN" sz="2000" dirty="0"/>
              <a:t>p</a:t>
            </a:r>
            <a:r>
              <a:rPr lang="zh-CN" altLang="en-US" sz="2000" dirty="0"/>
              <a:t>结点的左孩子</a:t>
            </a:r>
          </a:p>
          <a:p>
            <a:pPr>
              <a:buNone/>
            </a:pPr>
            <a:r>
              <a:rPr lang="zh-CN" altLang="en-US" sz="2000" dirty="0"/>
              <a:t>    </a:t>
            </a:r>
            <a:r>
              <a:rPr lang="en-US" altLang="zh-CN" sz="2000" dirty="0"/>
              <a:t>{  </a:t>
            </a:r>
            <a:r>
              <a:rPr lang="zh-CN" altLang="en-US" sz="2000" dirty="0"/>
              <a:t> </a:t>
            </a:r>
            <a:r>
              <a:rPr lang="en-US" altLang="zh-CN" sz="2000" dirty="0"/>
              <a:t>if (p!=null)     //</a:t>
            </a:r>
            <a:r>
              <a:rPr lang="zh-CN" altLang="en-US" sz="2000" dirty="0"/>
              <a:t>或右孩子</a:t>
            </a:r>
            <a:endParaRPr lang="en-US" altLang="zh-CN" sz="2000" dirty="0"/>
          </a:p>
          <a:p>
            <a:pPr>
              <a:buFont typeface="Wingdings" panose="05000000000000000000" pitchFamily="2" charset="2"/>
              <a:buNone/>
            </a:pPr>
            <a:r>
              <a:rPr lang="en-US" altLang="zh-CN" sz="2000" dirty="0"/>
              <a:t>        {  </a:t>
            </a:r>
            <a:r>
              <a:rPr lang="en-US" altLang="zh-CN" sz="2000" dirty="0" err="1"/>
              <a:t>BinaryNode</a:t>
            </a:r>
            <a:r>
              <a:rPr lang="en-US" altLang="zh-CN" sz="2000" dirty="0"/>
              <a:t>&lt;T&gt; </a:t>
            </a:r>
            <a:r>
              <a:rPr lang="en-US" altLang="zh-CN" sz="2000" dirty="0">
                <a:solidFill>
                  <a:srgbClr val="FF0000"/>
                </a:solidFill>
              </a:rPr>
              <a:t>q =</a:t>
            </a:r>
            <a:r>
              <a:rPr lang="en-US" altLang="zh-CN" sz="2000" dirty="0"/>
              <a:t> </a:t>
            </a:r>
            <a:r>
              <a:rPr lang="en-US" altLang="zh-CN" sz="2000" dirty="0">
                <a:solidFill>
                  <a:srgbClr val="FF0000"/>
                </a:solidFill>
              </a:rPr>
              <a:t>new </a:t>
            </a:r>
            <a:r>
              <a:rPr lang="en-US" altLang="zh-CN" sz="2000" dirty="0" err="1">
                <a:solidFill>
                  <a:srgbClr val="FF0000"/>
                </a:solidFill>
              </a:rPr>
              <a:t>BinaryNode</a:t>
            </a:r>
            <a:r>
              <a:rPr lang="en-US" altLang="zh-CN" sz="2000" dirty="0">
                <a:solidFill>
                  <a:srgbClr val="FF0000"/>
                </a:solidFill>
              </a:rPr>
              <a:t>&lt;T&gt;(element);</a:t>
            </a:r>
          </a:p>
          <a:p>
            <a:pPr>
              <a:buFont typeface="Wingdings" panose="05000000000000000000" pitchFamily="2" charset="2"/>
              <a:buNone/>
            </a:pPr>
            <a:r>
              <a:rPr lang="en-US" altLang="zh-CN" sz="2000" dirty="0"/>
              <a:t>            if (</a:t>
            </a:r>
            <a:r>
              <a:rPr lang="en-US" altLang="zh-CN" sz="2000" dirty="0" err="1">
                <a:solidFill>
                  <a:srgbClr val="003399"/>
                </a:solidFill>
              </a:rPr>
              <a:t>leftChild</a:t>
            </a:r>
            <a:r>
              <a:rPr lang="en-US" altLang="zh-CN" sz="2000" dirty="0"/>
              <a:t>)</a:t>
            </a:r>
          </a:p>
          <a:p>
            <a:pPr>
              <a:buFont typeface="Wingdings" panose="05000000000000000000" pitchFamily="2" charset="2"/>
              <a:buNone/>
            </a:pPr>
            <a:r>
              <a:rPr lang="en-US" altLang="zh-CN" sz="2000" dirty="0"/>
              <a:t>            {  </a:t>
            </a:r>
            <a:r>
              <a:rPr lang="en-US" altLang="zh-CN" sz="2000" dirty="0" err="1">
                <a:solidFill>
                  <a:srgbClr val="FF0000"/>
                </a:solidFill>
              </a:rPr>
              <a:t>q.left</a:t>
            </a:r>
            <a:r>
              <a:rPr lang="en-US" altLang="zh-CN" sz="2000" dirty="0">
                <a:solidFill>
                  <a:srgbClr val="FF0000"/>
                </a:solidFill>
              </a:rPr>
              <a:t> = </a:t>
            </a:r>
            <a:r>
              <a:rPr lang="en-US" altLang="zh-CN" sz="2000" dirty="0" err="1">
                <a:solidFill>
                  <a:srgbClr val="003399"/>
                </a:solidFill>
              </a:rPr>
              <a:t>p.left</a:t>
            </a:r>
            <a:r>
              <a:rPr lang="en-US" altLang="zh-CN" sz="2000" dirty="0"/>
              <a:t>;                 //p</a:t>
            </a:r>
            <a:r>
              <a:rPr lang="zh-CN" altLang="en-US" sz="2000" dirty="0"/>
              <a:t>结点的原左孩子成为</a:t>
            </a:r>
            <a:r>
              <a:rPr lang="en-US" altLang="zh-CN" sz="2000" dirty="0"/>
              <a:t>q</a:t>
            </a:r>
            <a:r>
              <a:rPr lang="zh-CN" altLang="en-US" sz="2000" dirty="0"/>
              <a:t>结点的左孩子</a:t>
            </a:r>
          </a:p>
          <a:p>
            <a:pPr>
              <a:buFont typeface="Wingdings" panose="05000000000000000000" pitchFamily="2" charset="2"/>
              <a:buNone/>
            </a:pPr>
            <a:r>
              <a:rPr lang="zh-CN" altLang="en-US" sz="2000" dirty="0"/>
              <a:t>               </a:t>
            </a:r>
            <a:r>
              <a:rPr lang="zh-CN" altLang="en-US" sz="2000" dirty="0">
                <a:solidFill>
                  <a:srgbClr val="003399"/>
                </a:solidFill>
              </a:rPr>
              <a:t> </a:t>
            </a:r>
            <a:r>
              <a:rPr lang="en-US" altLang="zh-CN" sz="2000" dirty="0" err="1">
                <a:solidFill>
                  <a:srgbClr val="003399"/>
                </a:solidFill>
              </a:rPr>
              <a:t>p.left</a:t>
            </a:r>
            <a:r>
              <a:rPr lang="en-US" altLang="zh-CN" sz="2000" dirty="0">
                <a:solidFill>
                  <a:srgbClr val="003399"/>
                </a:solidFill>
              </a:rPr>
              <a:t> </a:t>
            </a:r>
            <a:r>
              <a:rPr lang="en-US" altLang="zh-CN" sz="2000" dirty="0">
                <a:solidFill>
                  <a:srgbClr val="FF0000"/>
                </a:solidFill>
              </a:rPr>
              <a:t>= q</a:t>
            </a:r>
            <a:r>
              <a:rPr lang="en-US" altLang="zh-CN" sz="2000" dirty="0"/>
              <a:t>;                      //q</a:t>
            </a:r>
            <a:r>
              <a:rPr lang="zh-CN" altLang="en-US" sz="2000" dirty="0"/>
              <a:t>结点作为</a:t>
            </a:r>
            <a:r>
              <a:rPr lang="en-US" altLang="zh-CN" sz="2000" dirty="0"/>
              <a:t>p</a:t>
            </a:r>
            <a:r>
              <a:rPr lang="zh-CN" altLang="en-US" sz="2000" dirty="0"/>
              <a:t>结点的左孩子</a:t>
            </a:r>
          </a:p>
          <a:p>
            <a:pPr>
              <a:buFont typeface="Wingdings" panose="05000000000000000000" pitchFamily="2" charset="2"/>
              <a:buNone/>
            </a:pPr>
            <a:r>
              <a:rPr lang="zh-CN" altLang="en-US" sz="2000" dirty="0"/>
              <a:t>            </a:t>
            </a:r>
            <a:r>
              <a:rPr lang="en-US" altLang="zh-CN" sz="2000" dirty="0"/>
              <a:t>}</a:t>
            </a:r>
          </a:p>
          <a:p>
            <a:pPr>
              <a:buFont typeface="Wingdings" panose="05000000000000000000" pitchFamily="2" charset="2"/>
              <a:buNone/>
            </a:pPr>
            <a:r>
              <a:rPr lang="en-US" altLang="zh-CN" sz="2000" dirty="0"/>
              <a:t>            else</a:t>
            </a:r>
          </a:p>
          <a:p>
            <a:pPr>
              <a:buFont typeface="Wingdings" panose="05000000000000000000" pitchFamily="2" charset="2"/>
              <a:buNone/>
            </a:pPr>
            <a:r>
              <a:rPr lang="en-US" altLang="zh-CN" sz="2000" dirty="0"/>
              <a:t>            {  </a:t>
            </a:r>
            <a:r>
              <a:rPr lang="en-US" altLang="zh-CN" sz="2000" dirty="0" err="1">
                <a:solidFill>
                  <a:srgbClr val="FF0000"/>
                </a:solidFill>
              </a:rPr>
              <a:t>q.right</a:t>
            </a:r>
            <a:r>
              <a:rPr lang="en-US" altLang="zh-CN" sz="2000" dirty="0">
                <a:solidFill>
                  <a:srgbClr val="FF0000"/>
                </a:solidFill>
              </a:rPr>
              <a:t> = </a:t>
            </a:r>
            <a:r>
              <a:rPr lang="en-US" altLang="zh-CN" sz="2000" dirty="0" err="1">
                <a:solidFill>
                  <a:srgbClr val="003399"/>
                </a:solidFill>
              </a:rPr>
              <a:t>p.right</a:t>
            </a:r>
            <a:r>
              <a:rPr lang="en-US" altLang="zh-CN" sz="2000" dirty="0"/>
              <a:t>;               //p</a:t>
            </a:r>
            <a:r>
              <a:rPr lang="zh-CN" altLang="en-US" sz="2000" dirty="0"/>
              <a:t>结点的原右孩子成为</a:t>
            </a:r>
            <a:r>
              <a:rPr lang="en-US" altLang="zh-CN" sz="2000" dirty="0"/>
              <a:t>q</a:t>
            </a:r>
            <a:r>
              <a:rPr lang="zh-CN" altLang="en-US" sz="2000" dirty="0"/>
              <a:t>结点的右孩子</a:t>
            </a:r>
          </a:p>
          <a:p>
            <a:pPr>
              <a:buFont typeface="Wingdings" panose="05000000000000000000" pitchFamily="2" charset="2"/>
              <a:buNone/>
            </a:pPr>
            <a:r>
              <a:rPr lang="zh-CN" altLang="en-US" sz="2000" dirty="0"/>
              <a:t>               </a:t>
            </a:r>
            <a:r>
              <a:rPr lang="zh-CN" altLang="en-US" sz="2000" dirty="0">
                <a:solidFill>
                  <a:srgbClr val="003399"/>
                </a:solidFill>
              </a:rPr>
              <a:t> </a:t>
            </a:r>
            <a:r>
              <a:rPr lang="en-US" altLang="zh-CN" sz="2000" dirty="0" err="1">
                <a:solidFill>
                  <a:srgbClr val="003399"/>
                </a:solidFill>
              </a:rPr>
              <a:t>p.right</a:t>
            </a:r>
            <a:r>
              <a:rPr lang="en-US" altLang="zh-CN" sz="2000" dirty="0">
                <a:solidFill>
                  <a:srgbClr val="003399"/>
                </a:solidFill>
              </a:rPr>
              <a:t> </a:t>
            </a:r>
            <a:r>
              <a:rPr lang="en-US" altLang="zh-CN" sz="2000" dirty="0">
                <a:solidFill>
                  <a:srgbClr val="FF0000"/>
                </a:solidFill>
              </a:rPr>
              <a:t>= q</a:t>
            </a:r>
            <a:r>
              <a:rPr lang="en-US" altLang="zh-CN" sz="2000" dirty="0"/>
              <a:t>;                     //q</a:t>
            </a:r>
            <a:r>
              <a:rPr lang="zh-CN" altLang="en-US" sz="2000" dirty="0"/>
              <a:t>结点作为</a:t>
            </a:r>
            <a:r>
              <a:rPr lang="en-US" altLang="zh-CN" sz="2000" dirty="0"/>
              <a:t>p</a:t>
            </a:r>
            <a:r>
              <a:rPr lang="zh-CN" altLang="en-US" sz="2000" dirty="0"/>
              <a:t>结点的右孩子</a:t>
            </a:r>
          </a:p>
          <a:p>
            <a:pPr>
              <a:buFont typeface="Wingdings" panose="05000000000000000000" pitchFamily="2" charset="2"/>
              <a:buNone/>
            </a:pPr>
            <a:r>
              <a:rPr lang="zh-CN" altLang="en-US" sz="2000" dirty="0"/>
              <a:t>            </a:t>
            </a:r>
            <a:r>
              <a:rPr lang="en-US" altLang="zh-CN" sz="2000" dirty="0"/>
              <a:t>}</a:t>
            </a:r>
          </a:p>
          <a:p>
            <a:pPr>
              <a:buFont typeface="Wingdings" panose="05000000000000000000" pitchFamily="2" charset="2"/>
              <a:buNone/>
            </a:pPr>
            <a:r>
              <a:rPr lang="en-US" altLang="zh-CN" sz="2000" dirty="0"/>
              <a:t>        }</a:t>
            </a:r>
          </a:p>
          <a:p>
            <a:pPr>
              <a:buFont typeface="Wingdings" panose="05000000000000000000" pitchFamily="2" charset="2"/>
              <a:buNone/>
            </a:pPr>
            <a:r>
              <a:rPr lang="en-US" altLang="zh-CN" sz="2000" dirty="0"/>
              <a:t>    }</a:t>
            </a:r>
            <a:endParaRPr lang="zh-CN" altLang="en-US" sz="2000" dirty="0"/>
          </a:p>
        </p:txBody>
      </p:sp>
      <p:sp>
        <p:nvSpPr>
          <p:cNvPr id="2" name="灯片编号占位符 1">
            <a:extLst>
              <a:ext uri="{FF2B5EF4-FFF2-40B4-BE49-F238E27FC236}">
                <a16:creationId xmlns:a16="http://schemas.microsoft.com/office/drawing/2014/main" id="{2ADFA22C-A133-4A35-AE5B-2E480FFC9619}"/>
              </a:ext>
            </a:extLst>
          </p:cNvPr>
          <p:cNvSpPr>
            <a:spLocks noGrp="1"/>
          </p:cNvSpPr>
          <p:nvPr>
            <p:ph type="sldNum" sz="quarter" idx="12"/>
          </p:nvPr>
        </p:nvSpPr>
        <p:spPr/>
        <p:txBody>
          <a:bodyPr/>
          <a:lstStyle/>
          <a:p>
            <a:fld id="{43395A8B-0B77-4D91-93A1-E00555122DC8}" type="slidenum">
              <a:rPr lang="zh-CN" altLang="en-US" smtClean="0"/>
              <a:pPr/>
              <a:t>75</a:t>
            </a:fld>
            <a:endParaRPr lang="en-US" altLang="zh-CN"/>
          </a:p>
        </p:txBody>
      </p:sp>
      <p:pic>
        <p:nvPicPr>
          <p:cNvPr id="3" name="图片 2">
            <a:extLst>
              <a:ext uri="{FF2B5EF4-FFF2-40B4-BE49-F238E27FC236}">
                <a16:creationId xmlns:a16="http://schemas.microsoft.com/office/drawing/2014/main" id="{1BD5306E-BEA8-4663-BD28-73016E54B73C}"/>
              </a:ext>
            </a:extLst>
          </p:cNvPr>
          <p:cNvPicPr>
            <a:picLocks noChangeAspect="1"/>
          </p:cNvPicPr>
          <p:nvPr/>
        </p:nvPicPr>
        <p:blipFill>
          <a:blip r:embed="rId3"/>
          <a:stretch>
            <a:fillRect/>
          </a:stretch>
        </p:blipFill>
        <p:spPr>
          <a:xfrm>
            <a:off x="6565639" y="18937"/>
            <a:ext cx="2600325" cy="287655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a:extLst>
              <a:ext uri="{FF2B5EF4-FFF2-40B4-BE49-F238E27FC236}">
                <a16:creationId xmlns:a16="http://schemas.microsoft.com/office/drawing/2014/main" id="{E0892C83-1984-410A-83E8-A564B9FBF95E}"/>
              </a:ext>
            </a:extLst>
          </p:cNvPr>
          <p:cNvSpPr>
            <a:spLocks noGrp="1"/>
          </p:cNvSpPr>
          <p:nvPr>
            <p:ph type="title"/>
          </p:nvPr>
        </p:nvSpPr>
        <p:spPr/>
        <p:txBody>
          <a:bodyPr/>
          <a:lstStyle/>
          <a:p>
            <a:r>
              <a:rPr lang="en-US" altLang="zh-CN"/>
              <a:t>2.</a:t>
            </a:r>
            <a:r>
              <a:rPr lang="zh-CN" altLang="en-US"/>
              <a:t>删除一棵子树 </a:t>
            </a:r>
          </a:p>
        </p:txBody>
      </p:sp>
      <p:sp>
        <p:nvSpPr>
          <p:cNvPr id="74755" name="内容占位符 2">
            <a:extLst>
              <a:ext uri="{FF2B5EF4-FFF2-40B4-BE49-F238E27FC236}">
                <a16:creationId xmlns:a16="http://schemas.microsoft.com/office/drawing/2014/main" id="{EAABBFF2-D38D-46D7-8526-73CFB2465BDC}"/>
              </a:ext>
            </a:extLst>
          </p:cNvPr>
          <p:cNvSpPr>
            <a:spLocks noGrp="1"/>
          </p:cNvSpPr>
          <p:nvPr>
            <p:ph idx="1"/>
          </p:nvPr>
        </p:nvSpPr>
        <p:spPr>
          <a:xfrm>
            <a:off x="219075" y="1785938"/>
            <a:ext cx="8924925" cy="4908550"/>
          </a:xfrm>
        </p:spPr>
        <p:txBody>
          <a:bodyPr/>
          <a:lstStyle/>
          <a:p>
            <a:pPr marL="0" indent="0">
              <a:buFont typeface="Wingdings" panose="05000000000000000000" pitchFamily="2" charset="2"/>
              <a:buNone/>
            </a:pPr>
            <a:r>
              <a:rPr lang="zh-CN" altLang="en-US" dirty="0"/>
              <a:t>删除</a:t>
            </a:r>
            <a:r>
              <a:rPr lang="en-US" altLang="zh-CN" dirty="0"/>
              <a:t>p</a:t>
            </a:r>
            <a:r>
              <a:rPr lang="zh-CN" altLang="en-US" dirty="0"/>
              <a:t>结点的左子树或右子树。</a:t>
            </a:r>
            <a:endParaRPr lang="en-US" altLang="zh-CN" dirty="0"/>
          </a:p>
          <a:p>
            <a:pPr marL="0" indent="0">
              <a:buFont typeface="Wingdings" panose="05000000000000000000" pitchFamily="2" charset="2"/>
              <a:buNone/>
            </a:pPr>
            <a:r>
              <a:rPr lang="en-US" altLang="zh-CN" dirty="0"/>
              <a:t> </a:t>
            </a:r>
            <a:r>
              <a:rPr lang="en-US" altLang="zh-CN" sz="2000" dirty="0"/>
              <a:t>public void remove(</a:t>
            </a:r>
            <a:r>
              <a:rPr lang="en-US" altLang="zh-CN" sz="2000" dirty="0" err="1"/>
              <a:t>BinaryNode</a:t>
            </a:r>
            <a:r>
              <a:rPr lang="en-US" altLang="zh-CN" sz="2000" dirty="0"/>
              <a:t>&lt;T&gt; </a:t>
            </a:r>
            <a:r>
              <a:rPr lang="en-US" altLang="zh-CN" sz="2000" dirty="0">
                <a:solidFill>
                  <a:srgbClr val="003399"/>
                </a:solidFill>
              </a:rPr>
              <a:t>p</a:t>
            </a:r>
            <a:r>
              <a:rPr lang="en-US" altLang="zh-CN" sz="2000" dirty="0"/>
              <a:t>, </a:t>
            </a:r>
            <a:r>
              <a:rPr lang="en-US" altLang="zh-CN" sz="2000" dirty="0" err="1"/>
              <a:t>boolean</a:t>
            </a:r>
            <a:r>
              <a:rPr lang="en-US" altLang="zh-CN" sz="2000" dirty="0"/>
              <a:t> </a:t>
            </a:r>
            <a:r>
              <a:rPr lang="en-US" altLang="zh-CN" sz="2000" dirty="0" err="1">
                <a:solidFill>
                  <a:srgbClr val="003399"/>
                </a:solidFill>
              </a:rPr>
              <a:t>leftChild</a:t>
            </a:r>
            <a:r>
              <a:rPr lang="en-US" altLang="zh-CN" sz="2000" dirty="0"/>
              <a:t>)  </a:t>
            </a:r>
          </a:p>
          <a:p>
            <a:pPr marL="0" indent="0">
              <a:buFont typeface="Wingdings" panose="05000000000000000000" pitchFamily="2" charset="2"/>
              <a:buNone/>
            </a:pPr>
            <a:r>
              <a:rPr lang="en-US" altLang="zh-CN" sz="2000" dirty="0"/>
              <a:t>//</a:t>
            </a:r>
            <a:r>
              <a:rPr lang="zh-CN" altLang="en-US" sz="2000" dirty="0"/>
              <a:t>删除</a:t>
            </a:r>
            <a:r>
              <a:rPr lang="en-US" altLang="zh-CN" sz="2000" dirty="0"/>
              <a:t>p</a:t>
            </a:r>
            <a:r>
              <a:rPr lang="zh-CN" altLang="en-US" sz="2000" dirty="0"/>
              <a:t>结点的左</a:t>
            </a:r>
            <a:r>
              <a:rPr lang="en-US" altLang="zh-CN" sz="2000" dirty="0"/>
              <a:t>/</a:t>
            </a:r>
            <a:r>
              <a:rPr lang="zh-CN" altLang="en-US" sz="2000" dirty="0"/>
              <a:t>右子树，若</a:t>
            </a:r>
            <a:r>
              <a:rPr lang="en-US" altLang="zh-CN" sz="2000" dirty="0" err="1"/>
              <a:t>leftChild</a:t>
            </a:r>
            <a:r>
              <a:rPr lang="zh-CN" altLang="en-US" sz="2000" dirty="0"/>
              <a:t>为</a:t>
            </a:r>
            <a:r>
              <a:rPr lang="en-US" altLang="zh-CN" sz="2000" dirty="0"/>
              <a:t>true</a:t>
            </a:r>
            <a:r>
              <a:rPr lang="zh-CN" altLang="en-US" sz="2000" dirty="0"/>
              <a:t>，删除左子树，否则删除右子树</a:t>
            </a:r>
          </a:p>
          <a:p>
            <a:pPr marL="0" indent="0">
              <a:buFont typeface="Wingdings" panose="05000000000000000000" pitchFamily="2" charset="2"/>
              <a:buNone/>
            </a:pPr>
            <a:r>
              <a:rPr lang="zh-CN" altLang="en-US" sz="2000" dirty="0"/>
              <a:t>    </a:t>
            </a:r>
            <a:r>
              <a:rPr lang="en-US" altLang="zh-CN" sz="2000" dirty="0"/>
              <a:t>{</a:t>
            </a:r>
            <a:endParaRPr lang="zh-CN" altLang="en-US" sz="2000" dirty="0"/>
          </a:p>
          <a:p>
            <a:pPr marL="0" indent="0">
              <a:buFont typeface="Wingdings" panose="05000000000000000000" pitchFamily="2" charset="2"/>
              <a:buNone/>
            </a:pPr>
            <a:r>
              <a:rPr lang="zh-CN" altLang="en-US" sz="2000" dirty="0"/>
              <a:t>        </a:t>
            </a:r>
            <a:r>
              <a:rPr lang="en-US" altLang="zh-CN" sz="2000" dirty="0"/>
              <a:t>if (p!=null)</a:t>
            </a:r>
          </a:p>
          <a:p>
            <a:pPr marL="0" indent="0">
              <a:buFont typeface="Wingdings" panose="05000000000000000000" pitchFamily="2" charset="2"/>
              <a:buNone/>
            </a:pPr>
            <a:r>
              <a:rPr lang="en-US" altLang="zh-CN" sz="2000" dirty="0"/>
              <a:t>        {</a:t>
            </a:r>
          </a:p>
          <a:p>
            <a:pPr marL="0" indent="0">
              <a:buFont typeface="Wingdings" panose="05000000000000000000" pitchFamily="2" charset="2"/>
              <a:buNone/>
            </a:pPr>
            <a:r>
              <a:rPr lang="en-US" altLang="zh-CN" sz="2000" dirty="0"/>
              <a:t>            if (</a:t>
            </a:r>
            <a:r>
              <a:rPr lang="en-US" altLang="zh-CN" sz="2000" dirty="0" err="1">
                <a:solidFill>
                  <a:srgbClr val="003399"/>
                </a:solidFill>
              </a:rPr>
              <a:t>leftChild</a:t>
            </a:r>
            <a:r>
              <a:rPr lang="en-US" altLang="zh-CN" sz="2000" dirty="0"/>
              <a:t>)</a:t>
            </a:r>
          </a:p>
          <a:p>
            <a:pPr marL="0" indent="0">
              <a:buFont typeface="Wingdings" panose="05000000000000000000" pitchFamily="2" charset="2"/>
              <a:buNone/>
            </a:pPr>
            <a:r>
              <a:rPr lang="en-US" altLang="zh-CN" sz="2000" dirty="0"/>
              <a:t>                </a:t>
            </a:r>
            <a:r>
              <a:rPr lang="en-US" altLang="zh-CN" sz="2000" dirty="0" err="1">
                <a:solidFill>
                  <a:srgbClr val="FF0000"/>
                </a:solidFill>
              </a:rPr>
              <a:t>p.left</a:t>
            </a:r>
            <a:r>
              <a:rPr lang="en-US" altLang="zh-CN" sz="2000" dirty="0">
                <a:solidFill>
                  <a:srgbClr val="FF0000"/>
                </a:solidFill>
              </a:rPr>
              <a:t> = null</a:t>
            </a:r>
            <a:r>
              <a:rPr lang="en-US" altLang="zh-CN" sz="2000" dirty="0"/>
              <a:t>;</a:t>
            </a:r>
          </a:p>
          <a:p>
            <a:pPr marL="0" indent="0">
              <a:buFont typeface="Wingdings" panose="05000000000000000000" pitchFamily="2" charset="2"/>
              <a:buNone/>
            </a:pPr>
            <a:r>
              <a:rPr lang="en-US" altLang="zh-CN" sz="2000" dirty="0"/>
              <a:t>            else</a:t>
            </a:r>
          </a:p>
          <a:p>
            <a:pPr marL="0" indent="0">
              <a:buFont typeface="Wingdings" panose="05000000000000000000" pitchFamily="2" charset="2"/>
              <a:buNone/>
            </a:pPr>
            <a:r>
              <a:rPr lang="en-US" altLang="zh-CN" sz="2000" dirty="0"/>
              <a:t>                </a:t>
            </a:r>
            <a:r>
              <a:rPr lang="en-US" altLang="zh-CN" sz="2000" dirty="0" err="1">
                <a:solidFill>
                  <a:srgbClr val="FF0000"/>
                </a:solidFill>
              </a:rPr>
              <a:t>p.right</a:t>
            </a:r>
            <a:r>
              <a:rPr lang="en-US" altLang="zh-CN" sz="2000" dirty="0">
                <a:solidFill>
                  <a:srgbClr val="FF0000"/>
                </a:solidFill>
              </a:rPr>
              <a:t> = null</a:t>
            </a:r>
            <a:r>
              <a:rPr lang="en-US" altLang="zh-CN" sz="2000" dirty="0"/>
              <a:t>;</a:t>
            </a:r>
          </a:p>
          <a:p>
            <a:pPr marL="0" indent="0">
              <a:buFont typeface="Wingdings" panose="05000000000000000000" pitchFamily="2" charset="2"/>
              <a:buNone/>
            </a:pPr>
            <a:r>
              <a:rPr lang="en-US" altLang="zh-CN" sz="2000" dirty="0"/>
              <a:t>        }</a:t>
            </a:r>
          </a:p>
          <a:p>
            <a:pPr marL="0" indent="0">
              <a:buFont typeface="Wingdings" panose="05000000000000000000" pitchFamily="2" charset="2"/>
              <a:buNone/>
            </a:pPr>
            <a:r>
              <a:rPr lang="en-US" altLang="zh-CN" sz="2000" dirty="0"/>
              <a:t>    }</a:t>
            </a:r>
            <a:endParaRPr lang="zh-CN" altLang="en-US" sz="2000" dirty="0"/>
          </a:p>
        </p:txBody>
      </p:sp>
      <p:sp>
        <p:nvSpPr>
          <p:cNvPr id="2" name="灯片编号占位符 1">
            <a:extLst>
              <a:ext uri="{FF2B5EF4-FFF2-40B4-BE49-F238E27FC236}">
                <a16:creationId xmlns:a16="http://schemas.microsoft.com/office/drawing/2014/main" id="{204847FE-DF49-40D0-B3F4-F37D0D494654}"/>
              </a:ext>
            </a:extLst>
          </p:cNvPr>
          <p:cNvSpPr>
            <a:spLocks noGrp="1"/>
          </p:cNvSpPr>
          <p:nvPr>
            <p:ph type="sldNum" sz="quarter" idx="12"/>
          </p:nvPr>
        </p:nvSpPr>
        <p:spPr/>
        <p:txBody>
          <a:bodyPr/>
          <a:lstStyle/>
          <a:p>
            <a:fld id="{43395A8B-0B77-4D91-93A1-E00555122DC8}" type="slidenum">
              <a:rPr lang="zh-CN" altLang="en-US" smtClean="0"/>
              <a:pPr/>
              <a:t>76</a:t>
            </a:fld>
            <a:endParaRPr lang="en-US" altLang="zh-CN"/>
          </a:p>
        </p:txBody>
      </p:sp>
    </p:spTree>
    <p:extLst>
      <p:ext uri="{BB962C8B-B14F-4D97-AF65-F5344CB8AC3E}">
        <p14:creationId xmlns:p14="http://schemas.microsoft.com/office/powerpoint/2010/main" val="250228578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a:extLst>
              <a:ext uri="{FF2B5EF4-FFF2-40B4-BE49-F238E27FC236}">
                <a16:creationId xmlns:a16="http://schemas.microsoft.com/office/drawing/2014/main" id="{B474D71C-1D65-44FF-BDEA-DF27FC3B9EE1}"/>
              </a:ext>
            </a:extLst>
          </p:cNvPr>
          <p:cNvSpPr>
            <a:spLocks noGrp="1"/>
          </p:cNvSpPr>
          <p:nvPr>
            <p:ph type="title"/>
          </p:nvPr>
        </p:nvSpPr>
        <p:spPr/>
        <p:txBody>
          <a:bodyPr/>
          <a:lstStyle/>
          <a:p>
            <a:r>
              <a:rPr lang="en-US" altLang="zh-CN" sz="4000"/>
              <a:t>6.3.6   </a:t>
            </a:r>
            <a:r>
              <a:rPr lang="zh-CN" altLang="en-US" sz="4000"/>
              <a:t>二叉树遍历的非递归算法</a:t>
            </a:r>
          </a:p>
        </p:txBody>
      </p:sp>
      <p:sp>
        <p:nvSpPr>
          <p:cNvPr id="3" name="内容占位符 2">
            <a:extLst>
              <a:ext uri="{FF2B5EF4-FFF2-40B4-BE49-F238E27FC236}">
                <a16:creationId xmlns:a16="http://schemas.microsoft.com/office/drawing/2014/main" id="{D8B1C174-6FC2-439F-BB2C-82F15538A737}"/>
              </a:ext>
            </a:extLst>
          </p:cNvPr>
          <p:cNvSpPr>
            <a:spLocks noGrp="1"/>
          </p:cNvSpPr>
          <p:nvPr>
            <p:ph idx="1"/>
          </p:nvPr>
        </p:nvSpPr>
        <p:spPr>
          <a:xfrm>
            <a:off x="785813" y="1857375"/>
            <a:ext cx="8215312" cy="4714875"/>
          </a:xfrm>
        </p:spPr>
        <p:txBody>
          <a:bodyPr/>
          <a:lstStyle/>
          <a:p>
            <a:pPr>
              <a:buFont typeface="Arial" panose="020B0604020202020204" pitchFamily="34" charset="0"/>
              <a:buChar char="•"/>
            </a:pPr>
            <a:r>
              <a:rPr lang="zh-CN" altLang="en-US" dirty="0"/>
              <a:t>二叉树的遍历算法（先根、中根、后根遍历）都是递归方式实现的。</a:t>
            </a:r>
            <a:endParaRPr lang="en-US" altLang="zh-CN" dirty="0"/>
          </a:p>
        </p:txBody>
      </p:sp>
      <p:sp>
        <p:nvSpPr>
          <p:cNvPr id="2" name="灯片编号占位符 1">
            <a:extLst>
              <a:ext uri="{FF2B5EF4-FFF2-40B4-BE49-F238E27FC236}">
                <a16:creationId xmlns:a16="http://schemas.microsoft.com/office/drawing/2014/main" id="{FDBEBFA5-F747-4EC0-9D80-F178C341E038}"/>
              </a:ext>
            </a:extLst>
          </p:cNvPr>
          <p:cNvSpPr>
            <a:spLocks noGrp="1"/>
          </p:cNvSpPr>
          <p:nvPr>
            <p:ph type="sldNum" sz="quarter" idx="12"/>
          </p:nvPr>
        </p:nvSpPr>
        <p:spPr/>
        <p:txBody>
          <a:bodyPr/>
          <a:lstStyle/>
          <a:p>
            <a:fld id="{43395A8B-0B77-4D91-93A1-E00555122DC8}" type="slidenum">
              <a:rPr lang="zh-CN" altLang="en-US" smtClean="0"/>
              <a:pPr/>
              <a:t>77</a:t>
            </a:fld>
            <a:endParaRPr lang="en-US" altLang="zh-CN"/>
          </a:p>
        </p:txBody>
      </p:sp>
      <p:sp>
        <p:nvSpPr>
          <p:cNvPr id="5" name="内容占位符 2">
            <a:extLst>
              <a:ext uri="{FF2B5EF4-FFF2-40B4-BE49-F238E27FC236}">
                <a16:creationId xmlns:a16="http://schemas.microsoft.com/office/drawing/2014/main" id="{C36F90CF-7210-41FA-835F-637204DA652A}"/>
              </a:ext>
            </a:extLst>
          </p:cNvPr>
          <p:cNvSpPr txBox="1">
            <a:spLocks/>
          </p:cNvSpPr>
          <p:nvPr/>
        </p:nvSpPr>
        <p:spPr bwMode="auto">
          <a:xfrm>
            <a:off x="1352945" y="2924944"/>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609600" indent="-609600" algn="l" rtl="0" eaLnBrk="0" fontAlgn="base" hangingPunct="0">
              <a:spcBef>
                <a:spcPct val="20000"/>
              </a:spcBef>
              <a:spcAft>
                <a:spcPct val="0"/>
              </a:spcAft>
              <a:buClr>
                <a:schemeClr val="folHlink"/>
              </a:buClr>
              <a:buSzPct val="80000"/>
              <a:buFont typeface="Wingdings" panose="05000000000000000000" pitchFamily="2" charset="2"/>
              <a:buAutoNum type="arabicPeriod"/>
              <a:defRPr sz="3200" b="1">
                <a:solidFill>
                  <a:schemeClr val="tx1"/>
                </a:solidFill>
                <a:latin typeface="+mn-lt"/>
                <a:ea typeface="+mn-ea"/>
                <a:cs typeface="+mn-cs"/>
              </a:defRPr>
            </a:lvl1pPr>
            <a:lvl2pPr marL="990600" indent="-533400" algn="l" rtl="0" eaLnBrk="0" fontAlgn="base" hangingPunct="0">
              <a:spcBef>
                <a:spcPct val="20000"/>
              </a:spcBef>
              <a:spcAft>
                <a:spcPct val="0"/>
              </a:spcAft>
              <a:buClr>
                <a:schemeClr val="hlink"/>
              </a:buClr>
              <a:buSzPct val="70000"/>
              <a:buFont typeface="Wingdings" panose="05000000000000000000" pitchFamily="2" charset="2"/>
              <a:buAutoNum type="circleNumDbPlain"/>
              <a:defRPr sz="2800" b="1">
                <a:solidFill>
                  <a:schemeClr val="tx1"/>
                </a:solidFill>
                <a:latin typeface="+mn-lt"/>
                <a:ea typeface="+mn-ea"/>
              </a:defRPr>
            </a:lvl2pPr>
            <a:lvl3pPr marL="1371600" indent="-4572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752600" indent="-3810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209800" indent="-3810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6670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31242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5814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4038600" indent="-3810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buFont typeface="Wingdings" panose="05000000000000000000" pitchFamily="2" charset="2"/>
              <a:buNone/>
            </a:pPr>
            <a:r>
              <a:rPr lang="en-US" altLang="zh-CN" sz="2400" kern="0" dirty="0"/>
              <a:t>private void </a:t>
            </a:r>
            <a:r>
              <a:rPr lang="en-US" altLang="zh-CN" sz="2400" kern="0" dirty="0" err="1">
                <a:solidFill>
                  <a:srgbClr val="FF0000"/>
                </a:solidFill>
              </a:rPr>
              <a:t>inOrder</a:t>
            </a:r>
            <a:r>
              <a:rPr lang="en-US" altLang="zh-CN" sz="2400" kern="0" dirty="0"/>
              <a:t>(</a:t>
            </a:r>
            <a:r>
              <a:rPr lang="en-US" altLang="zh-CN" sz="2400" kern="0" dirty="0" err="1"/>
              <a:t>BinaryNode</a:t>
            </a:r>
            <a:r>
              <a:rPr lang="en-US" altLang="zh-CN" sz="2400" kern="0" dirty="0"/>
              <a:t>&lt;T&gt; p)</a:t>
            </a:r>
            <a:endParaRPr lang="zh-CN" altLang="en-US" sz="2400" kern="0" dirty="0"/>
          </a:p>
          <a:p>
            <a:pPr>
              <a:buNone/>
            </a:pPr>
            <a:r>
              <a:rPr lang="zh-CN" altLang="en-US" sz="2400" kern="0" dirty="0"/>
              <a:t>    </a:t>
            </a:r>
            <a:r>
              <a:rPr lang="en-US" altLang="zh-CN" sz="2400" kern="0" dirty="0"/>
              <a:t>{//</a:t>
            </a:r>
            <a:r>
              <a:rPr lang="zh-CN" altLang="en-US" sz="2400" kern="0" dirty="0"/>
              <a:t>中根次序遍历以</a:t>
            </a:r>
            <a:r>
              <a:rPr lang="en-US" altLang="zh-CN" sz="2400" kern="0" dirty="0"/>
              <a:t>p</a:t>
            </a:r>
            <a:r>
              <a:rPr lang="zh-CN" altLang="en-US" sz="2400" kern="0" dirty="0"/>
              <a:t>结点为根的子二叉树</a:t>
            </a:r>
            <a:endParaRPr lang="en-US" altLang="zh-CN" sz="2400" kern="0" dirty="0"/>
          </a:p>
          <a:p>
            <a:pPr>
              <a:buFont typeface="Wingdings" panose="05000000000000000000" pitchFamily="2" charset="2"/>
              <a:buNone/>
            </a:pPr>
            <a:r>
              <a:rPr lang="en-US" altLang="zh-CN" sz="2400" kern="0" dirty="0"/>
              <a:t>        if (p!=null)</a:t>
            </a:r>
          </a:p>
          <a:p>
            <a:pPr>
              <a:buFont typeface="Wingdings" panose="05000000000000000000" pitchFamily="2" charset="2"/>
              <a:buNone/>
            </a:pPr>
            <a:r>
              <a:rPr lang="en-US" altLang="zh-CN" sz="2400" kern="0" dirty="0"/>
              <a:t>        {</a:t>
            </a:r>
          </a:p>
          <a:p>
            <a:pPr>
              <a:buFont typeface="Wingdings" panose="05000000000000000000" pitchFamily="2" charset="2"/>
              <a:buNone/>
            </a:pPr>
            <a:r>
              <a:rPr lang="en-US" altLang="zh-CN" sz="2400" kern="0" dirty="0"/>
              <a:t>            </a:t>
            </a:r>
            <a:r>
              <a:rPr lang="en-US" altLang="zh-CN" sz="2400" kern="0" dirty="0" err="1">
                <a:solidFill>
                  <a:srgbClr val="FF0000"/>
                </a:solidFill>
              </a:rPr>
              <a:t>inOrder</a:t>
            </a:r>
            <a:r>
              <a:rPr lang="en-US" altLang="zh-CN" sz="2400" kern="0" dirty="0"/>
              <a:t>(</a:t>
            </a:r>
            <a:r>
              <a:rPr lang="en-US" altLang="zh-CN" sz="2400" kern="0" dirty="0" err="1">
                <a:solidFill>
                  <a:srgbClr val="003399"/>
                </a:solidFill>
              </a:rPr>
              <a:t>p.left</a:t>
            </a:r>
            <a:r>
              <a:rPr lang="en-US" altLang="zh-CN" sz="2400" kern="0" dirty="0"/>
              <a:t>);                     //</a:t>
            </a:r>
            <a:r>
              <a:rPr lang="zh-CN" altLang="en-US" sz="2400" kern="0" dirty="0"/>
              <a:t>中根次序遍历左子树</a:t>
            </a:r>
          </a:p>
          <a:p>
            <a:pPr>
              <a:buFont typeface="Wingdings" panose="05000000000000000000" pitchFamily="2" charset="2"/>
              <a:buNone/>
            </a:pPr>
            <a:r>
              <a:rPr lang="zh-CN" altLang="en-US" sz="2400" kern="0" dirty="0"/>
              <a:t>            </a:t>
            </a:r>
            <a:r>
              <a:rPr lang="en-US" altLang="zh-CN" sz="2400" kern="0" dirty="0" err="1"/>
              <a:t>System.out.print</a:t>
            </a:r>
            <a:r>
              <a:rPr lang="en-US" altLang="zh-CN" sz="2400" kern="0" dirty="0"/>
              <a:t>(</a:t>
            </a:r>
            <a:r>
              <a:rPr lang="en-US" altLang="zh-CN" sz="2400" kern="0" dirty="0" err="1"/>
              <a:t>p.data</a:t>
            </a:r>
            <a:r>
              <a:rPr lang="en-US" altLang="zh-CN" sz="2400" kern="0" dirty="0"/>
              <a:t>+" ");</a:t>
            </a:r>
          </a:p>
          <a:p>
            <a:pPr>
              <a:buFont typeface="Wingdings" panose="05000000000000000000" pitchFamily="2" charset="2"/>
              <a:buNone/>
            </a:pPr>
            <a:r>
              <a:rPr lang="en-US" altLang="zh-CN" sz="2400" kern="0" dirty="0"/>
              <a:t>            </a:t>
            </a:r>
            <a:r>
              <a:rPr lang="en-US" altLang="zh-CN" sz="2400" kern="0" dirty="0" err="1">
                <a:solidFill>
                  <a:srgbClr val="FF0000"/>
                </a:solidFill>
              </a:rPr>
              <a:t>inOrder</a:t>
            </a:r>
            <a:r>
              <a:rPr lang="en-US" altLang="zh-CN" sz="2400" kern="0" dirty="0"/>
              <a:t>(</a:t>
            </a:r>
            <a:r>
              <a:rPr lang="en-US" altLang="zh-CN" sz="2400" kern="0" dirty="0" err="1">
                <a:solidFill>
                  <a:srgbClr val="003399"/>
                </a:solidFill>
              </a:rPr>
              <a:t>p.right</a:t>
            </a:r>
            <a:r>
              <a:rPr lang="en-US" altLang="zh-CN" sz="2400" kern="0" dirty="0"/>
              <a:t>);                 //</a:t>
            </a:r>
            <a:r>
              <a:rPr lang="zh-CN" altLang="en-US" sz="2400" kern="0" dirty="0"/>
              <a:t>中根次序遍历右子树</a:t>
            </a:r>
          </a:p>
          <a:p>
            <a:pPr>
              <a:buFont typeface="Wingdings" panose="05000000000000000000" pitchFamily="2" charset="2"/>
              <a:buNone/>
            </a:pPr>
            <a:r>
              <a:rPr lang="zh-CN" altLang="en-US" sz="2400" kern="0" dirty="0"/>
              <a:t>        </a:t>
            </a:r>
            <a:r>
              <a:rPr lang="en-US" altLang="zh-CN" sz="2400" kern="0" dirty="0"/>
              <a:t>}</a:t>
            </a:r>
          </a:p>
          <a:p>
            <a:pPr>
              <a:buFont typeface="Wingdings" panose="05000000000000000000" pitchFamily="2" charset="2"/>
              <a:buNone/>
            </a:pPr>
            <a:r>
              <a:rPr lang="en-US" altLang="zh-CN" sz="2400" kern="0" dirty="0"/>
              <a:t>    }</a:t>
            </a:r>
            <a:endParaRPr lang="zh-CN" altLang="en-US" sz="2400" kern="0" dirty="0"/>
          </a:p>
        </p:txBody>
      </p:sp>
    </p:spTree>
    <p:extLst>
      <p:ext uri="{BB962C8B-B14F-4D97-AF65-F5344CB8AC3E}">
        <p14:creationId xmlns:p14="http://schemas.microsoft.com/office/powerpoint/2010/main" val="22328504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a:extLst>
              <a:ext uri="{FF2B5EF4-FFF2-40B4-BE49-F238E27FC236}">
                <a16:creationId xmlns:a16="http://schemas.microsoft.com/office/drawing/2014/main" id="{B474D71C-1D65-44FF-BDEA-DF27FC3B9EE1}"/>
              </a:ext>
            </a:extLst>
          </p:cNvPr>
          <p:cNvSpPr>
            <a:spLocks noGrp="1"/>
          </p:cNvSpPr>
          <p:nvPr>
            <p:ph type="title"/>
          </p:nvPr>
        </p:nvSpPr>
        <p:spPr/>
        <p:txBody>
          <a:bodyPr/>
          <a:lstStyle/>
          <a:p>
            <a:r>
              <a:rPr lang="en-US" altLang="zh-CN" sz="4000" dirty="0"/>
              <a:t>6.3.6   </a:t>
            </a:r>
            <a:r>
              <a:rPr lang="zh-CN" altLang="en-US" sz="4000" dirty="0"/>
              <a:t>二叉树遍历的非递归算法</a:t>
            </a:r>
          </a:p>
        </p:txBody>
      </p:sp>
      <p:sp>
        <p:nvSpPr>
          <p:cNvPr id="3" name="内容占位符 2">
            <a:extLst>
              <a:ext uri="{FF2B5EF4-FFF2-40B4-BE49-F238E27FC236}">
                <a16:creationId xmlns:a16="http://schemas.microsoft.com/office/drawing/2014/main" id="{D8B1C174-6FC2-439F-BB2C-82F15538A737}"/>
              </a:ext>
            </a:extLst>
          </p:cNvPr>
          <p:cNvSpPr>
            <a:spLocks noGrp="1"/>
          </p:cNvSpPr>
          <p:nvPr>
            <p:ph idx="1"/>
          </p:nvPr>
        </p:nvSpPr>
        <p:spPr>
          <a:xfrm>
            <a:off x="785813" y="1857375"/>
            <a:ext cx="8215312" cy="4714875"/>
          </a:xfrm>
        </p:spPr>
        <p:txBody>
          <a:bodyPr/>
          <a:lstStyle/>
          <a:p>
            <a:pPr>
              <a:buFont typeface="Arial" panose="020B0604020202020204" pitchFamily="34" charset="0"/>
              <a:buChar char="•"/>
            </a:pPr>
            <a:r>
              <a:rPr lang="zh-CN" altLang="en-US" dirty="0"/>
              <a:t>递归算法可以通过栈转换为非递归算法</a:t>
            </a:r>
            <a:endParaRPr lang="en-US" altLang="zh-CN" dirty="0"/>
          </a:p>
          <a:p>
            <a:pPr>
              <a:buFont typeface="Arial" panose="020B0604020202020204" pitchFamily="34" charset="0"/>
              <a:buChar char="•"/>
            </a:pPr>
            <a:r>
              <a:rPr lang="zh-CN" altLang="en-US" dirty="0"/>
              <a:t>以中根遍历为例，将递归的中根遍历算法转换为非递归算法：</a:t>
            </a:r>
            <a:endParaRPr lang="en-US" altLang="zh-CN" dirty="0"/>
          </a:p>
          <a:p>
            <a:pPr>
              <a:buFont typeface="Wingdings" panose="05000000000000000000" pitchFamily="2" charset="2"/>
              <a:buNone/>
            </a:pPr>
            <a:r>
              <a:rPr lang="zh-CN" altLang="en-US" dirty="0"/>
              <a:t>（</a:t>
            </a:r>
            <a:r>
              <a:rPr lang="en-US" altLang="zh-CN" dirty="0"/>
              <a:t>1</a:t>
            </a:r>
            <a:r>
              <a:rPr lang="zh-CN" altLang="en-US" dirty="0"/>
              <a:t>）分析遍历规则</a:t>
            </a:r>
            <a:endParaRPr lang="en-US" altLang="zh-CN" dirty="0"/>
          </a:p>
          <a:p>
            <a:pPr>
              <a:buFont typeface="Wingdings" panose="05000000000000000000" pitchFamily="2" charset="2"/>
              <a:buNone/>
            </a:pPr>
            <a:r>
              <a:rPr lang="zh-CN" altLang="en-US" dirty="0"/>
              <a:t>（</a:t>
            </a:r>
            <a:r>
              <a:rPr lang="en-US" altLang="zh-CN" dirty="0"/>
              <a:t>2</a:t>
            </a:r>
            <a:r>
              <a:rPr lang="zh-CN" altLang="en-US" dirty="0"/>
              <a:t>）设计代替递归的栈结构</a:t>
            </a:r>
            <a:endParaRPr lang="en-US" altLang="zh-CN" dirty="0"/>
          </a:p>
          <a:p>
            <a:pPr>
              <a:buFont typeface="Wingdings" panose="05000000000000000000" pitchFamily="2" charset="2"/>
              <a:buNone/>
            </a:pPr>
            <a:r>
              <a:rPr lang="zh-CN" altLang="en-US" dirty="0"/>
              <a:t>（</a:t>
            </a:r>
            <a:r>
              <a:rPr lang="en-US" altLang="zh-CN" dirty="0"/>
              <a:t>3</a:t>
            </a:r>
            <a:r>
              <a:rPr lang="zh-CN" altLang="en-US" dirty="0"/>
              <a:t>）实现非递归遍历</a:t>
            </a:r>
          </a:p>
        </p:txBody>
      </p:sp>
      <p:sp>
        <p:nvSpPr>
          <p:cNvPr id="2" name="灯片编号占位符 1">
            <a:extLst>
              <a:ext uri="{FF2B5EF4-FFF2-40B4-BE49-F238E27FC236}">
                <a16:creationId xmlns:a16="http://schemas.microsoft.com/office/drawing/2014/main" id="{FDBEBFA5-F747-4EC0-9D80-F178C341E038}"/>
              </a:ext>
            </a:extLst>
          </p:cNvPr>
          <p:cNvSpPr>
            <a:spLocks noGrp="1"/>
          </p:cNvSpPr>
          <p:nvPr>
            <p:ph type="sldNum" sz="quarter" idx="12"/>
          </p:nvPr>
        </p:nvSpPr>
        <p:spPr/>
        <p:txBody>
          <a:bodyPr/>
          <a:lstStyle/>
          <a:p>
            <a:fld id="{43395A8B-0B77-4D91-93A1-E00555122DC8}" type="slidenum">
              <a:rPr lang="zh-CN" altLang="en-US" smtClean="0"/>
              <a:pPr/>
              <a:t>78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9B18BF0B-5C83-4A95-856E-4DD1B5C12049}"/>
              </a:ext>
            </a:extLst>
          </p:cNvPr>
          <p:cNvSpPr>
            <a:spLocks noGrp="1"/>
          </p:cNvSpPr>
          <p:nvPr>
            <p:ph type="title"/>
          </p:nvPr>
        </p:nvSpPr>
        <p:spPr/>
        <p:txBody>
          <a:bodyPr/>
          <a:lstStyle/>
          <a:p>
            <a:r>
              <a:rPr lang="en-US" altLang="zh-CN" sz="4000"/>
              <a:t>6.3.6   </a:t>
            </a:r>
            <a:r>
              <a:rPr lang="zh-CN" altLang="en-US" sz="4000"/>
              <a:t>二叉树遍历的非递归算法</a:t>
            </a:r>
          </a:p>
        </p:txBody>
      </p:sp>
      <p:sp>
        <p:nvSpPr>
          <p:cNvPr id="3" name="内容占位符 2">
            <a:extLst>
              <a:ext uri="{FF2B5EF4-FFF2-40B4-BE49-F238E27FC236}">
                <a16:creationId xmlns:a16="http://schemas.microsoft.com/office/drawing/2014/main" id="{AE0B3D5F-9EE0-4A21-B058-A0EF2E1741BA}"/>
              </a:ext>
            </a:extLst>
          </p:cNvPr>
          <p:cNvSpPr>
            <a:spLocks noGrp="1"/>
          </p:cNvSpPr>
          <p:nvPr>
            <p:ph idx="1"/>
          </p:nvPr>
        </p:nvSpPr>
        <p:spPr>
          <a:xfrm>
            <a:off x="642938" y="1928813"/>
            <a:ext cx="8316912" cy="4643437"/>
          </a:xfrm>
        </p:spPr>
        <p:txBody>
          <a:bodyPr/>
          <a:lstStyle/>
          <a:p>
            <a:pPr>
              <a:defRPr/>
            </a:pPr>
            <a:r>
              <a:rPr lang="zh-CN" altLang="en-US" dirty="0"/>
              <a:t>中根遍历的遍历规则</a:t>
            </a:r>
            <a:endParaRPr lang="en-US" altLang="zh-CN" dirty="0"/>
          </a:p>
          <a:p>
            <a:pPr>
              <a:buFont typeface="Wingdings" panose="05000000000000000000" pitchFamily="2" charset="2"/>
              <a:buNone/>
              <a:defRPr/>
            </a:pPr>
            <a:r>
              <a:rPr lang="en-US" altLang="zh-CN" dirty="0"/>
              <a:t>A  </a:t>
            </a:r>
            <a:r>
              <a:rPr lang="zh-CN" altLang="en-US" dirty="0"/>
              <a:t>遍历左子树</a:t>
            </a:r>
            <a:endParaRPr lang="en-US" altLang="zh-CN" dirty="0"/>
          </a:p>
          <a:p>
            <a:pPr>
              <a:buFont typeface="Wingdings" panose="05000000000000000000" pitchFamily="2" charset="2"/>
              <a:buNone/>
              <a:defRPr/>
            </a:pPr>
            <a:r>
              <a:rPr lang="en-US" altLang="zh-CN" dirty="0"/>
              <a:t>B  </a:t>
            </a:r>
            <a:r>
              <a:rPr lang="zh-CN" altLang="en-US" dirty="0"/>
              <a:t>访问根节点</a:t>
            </a:r>
            <a:endParaRPr lang="en-US" altLang="zh-CN" dirty="0"/>
          </a:p>
          <a:p>
            <a:pPr>
              <a:buFont typeface="Wingdings" panose="05000000000000000000" pitchFamily="2" charset="2"/>
              <a:buNone/>
              <a:defRPr/>
            </a:pPr>
            <a:r>
              <a:rPr lang="en-US" altLang="zh-CN" dirty="0"/>
              <a:t>C  </a:t>
            </a:r>
            <a:r>
              <a:rPr lang="zh-CN" altLang="en-US" dirty="0"/>
              <a:t>遍历右子树</a:t>
            </a:r>
            <a:endParaRPr lang="en-US" altLang="zh-CN" dirty="0"/>
          </a:p>
          <a:p>
            <a:pPr marL="0" indent="0">
              <a:buFont typeface="Wingdings" panose="05000000000000000000" pitchFamily="2" charset="2"/>
              <a:buNone/>
              <a:defRPr/>
            </a:pPr>
            <a:r>
              <a:rPr lang="zh-CN" altLang="en-US" sz="2800" dirty="0"/>
              <a:t>分析：假设用二叉链表存储二叉树进行中根遍历，遍历完左子树后要回头访问根节点（即访问结点的双亲），而二叉链表中找到孩子很容易，却无法直接返回其双亲结点。如果我们能够用一个辅助结构指明下一个要访问的结点，那么遍历就容易的多了。</a:t>
            </a:r>
          </a:p>
        </p:txBody>
      </p:sp>
      <p:sp>
        <p:nvSpPr>
          <p:cNvPr id="2" name="灯片编号占位符 1">
            <a:extLst>
              <a:ext uri="{FF2B5EF4-FFF2-40B4-BE49-F238E27FC236}">
                <a16:creationId xmlns:a16="http://schemas.microsoft.com/office/drawing/2014/main" id="{43C3D907-EAC4-4C4B-AA14-EA99A24990CF}"/>
              </a:ext>
            </a:extLst>
          </p:cNvPr>
          <p:cNvSpPr>
            <a:spLocks noGrp="1"/>
          </p:cNvSpPr>
          <p:nvPr>
            <p:ph type="sldNum" sz="quarter" idx="12"/>
          </p:nvPr>
        </p:nvSpPr>
        <p:spPr/>
        <p:txBody>
          <a:bodyPr/>
          <a:lstStyle/>
          <a:p>
            <a:fld id="{43395A8B-0B77-4D91-93A1-E00555122DC8}" type="slidenum">
              <a:rPr lang="zh-CN" altLang="en-US" smtClean="0"/>
              <a:pPr/>
              <a:t>79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2EB1A40-A4E8-4CC4-9B0C-C98789FBAD78}"/>
              </a:ext>
            </a:extLst>
          </p:cNvPr>
          <p:cNvSpPr>
            <a:spLocks noGrp="1" noChangeArrowheads="1"/>
          </p:cNvSpPr>
          <p:nvPr>
            <p:ph type="title"/>
          </p:nvPr>
        </p:nvSpPr>
        <p:spPr/>
        <p:txBody>
          <a:bodyPr/>
          <a:lstStyle/>
          <a:p>
            <a:pPr eaLnBrk="1" hangingPunct="1"/>
            <a:r>
              <a:rPr lang="en-US" altLang="zh-CN" sz="4000" dirty="0"/>
              <a:t>6.1.2   </a:t>
            </a:r>
            <a:r>
              <a:rPr lang="zh-CN" altLang="en-US" sz="4000" dirty="0"/>
              <a:t>树的术语</a:t>
            </a:r>
          </a:p>
        </p:txBody>
      </p:sp>
      <p:sp>
        <p:nvSpPr>
          <p:cNvPr id="9220" name="Rectangle 3">
            <a:extLst>
              <a:ext uri="{FF2B5EF4-FFF2-40B4-BE49-F238E27FC236}">
                <a16:creationId xmlns:a16="http://schemas.microsoft.com/office/drawing/2014/main" id="{8B06EAB0-BC63-49DE-B0E1-8287244512C6}"/>
              </a:ext>
            </a:extLst>
          </p:cNvPr>
          <p:cNvSpPr>
            <a:spLocks noGrp="1" noChangeArrowheads="1"/>
          </p:cNvSpPr>
          <p:nvPr>
            <p:ph type="body" idx="1"/>
          </p:nvPr>
        </p:nvSpPr>
        <p:spPr>
          <a:xfrm>
            <a:off x="428625" y="1989138"/>
            <a:ext cx="8531225" cy="4114800"/>
          </a:xfrm>
        </p:spPr>
        <p:txBody>
          <a:bodyPr/>
          <a:lstStyle/>
          <a:p>
            <a:pPr marL="269875" indent="-269875">
              <a:buFont typeface="Arial" pitchFamily="34" charset="0"/>
              <a:buChar char="•"/>
              <a:defRPr/>
            </a:pPr>
            <a:r>
              <a:rPr lang="zh-CN" altLang="en-US" sz="2800" dirty="0">
                <a:solidFill>
                  <a:srgbClr val="FF0000"/>
                </a:solidFill>
              </a:rPr>
              <a:t>树的结点</a:t>
            </a:r>
            <a:r>
              <a:rPr lang="zh-CN" altLang="en-US" sz="2800" dirty="0"/>
              <a:t>：包括一个数据元素及若干指向其子树的分支。</a:t>
            </a:r>
            <a:endParaRPr lang="en-US" altLang="zh-CN" sz="2800" dirty="0"/>
          </a:p>
          <a:p>
            <a:pPr marL="269875" indent="-269875">
              <a:buFont typeface="Arial" pitchFamily="34" charset="0"/>
              <a:buChar char="•"/>
              <a:defRPr/>
            </a:pPr>
            <a:r>
              <a:rPr lang="zh-CN" altLang="en-US" sz="2800" dirty="0">
                <a:solidFill>
                  <a:srgbClr val="FF0000"/>
                </a:solidFill>
              </a:rPr>
              <a:t>度</a:t>
            </a:r>
            <a:r>
              <a:rPr lang="zh-CN" altLang="en-US" sz="2800" dirty="0"/>
              <a:t>：结点拥有的子树个数称为结点的度</a:t>
            </a:r>
            <a:r>
              <a:rPr lang="en-US" altLang="zh-CN" sz="2800" dirty="0"/>
              <a:t>(degree)</a:t>
            </a:r>
            <a:r>
              <a:rPr lang="zh-CN" altLang="en-US" sz="2800" dirty="0"/>
              <a:t>。</a:t>
            </a:r>
            <a:endParaRPr lang="en-US" altLang="zh-CN" sz="2800" dirty="0"/>
          </a:p>
          <a:p>
            <a:pPr marL="269875" indent="-269875">
              <a:buFont typeface="Arial" pitchFamily="34" charset="0"/>
              <a:buChar char="•"/>
              <a:defRPr/>
            </a:pPr>
            <a:r>
              <a:rPr lang="zh-CN" altLang="en-US" sz="2800" dirty="0"/>
              <a:t>树中所有结点的度的最大值为该</a:t>
            </a:r>
            <a:r>
              <a:rPr lang="zh-CN" altLang="en-US" sz="2800" dirty="0">
                <a:solidFill>
                  <a:srgbClr val="FF0000"/>
                </a:solidFill>
              </a:rPr>
              <a:t>树的度</a:t>
            </a:r>
            <a:r>
              <a:rPr lang="zh-CN" altLang="en-US" sz="2800" dirty="0"/>
              <a:t>。</a:t>
            </a:r>
            <a:endParaRPr lang="en-US" altLang="zh-CN" sz="2800" dirty="0"/>
          </a:p>
          <a:p>
            <a:pPr marL="269875" indent="-269875">
              <a:buFont typeface="Arial" pitchFamily="34" charset="0"/>
              <a:buChar char="•"/>
              <a:defRPr/>
            </a:pPr>
            <a:r>
              <a:rPr lang="zh-CN" altLang="en-US" sz="2800" dirty="0"/>
              <a:t>度为</a:t>
            </a:r>
            <a:r>
              <a:rPr lang="en-US" altLang="zh-CN" sz="2800" dirty="0"/>
              <a:t>0</a:t>
            </a:r>
            <a:r>
              <a:rPr lang="zh-CN" altLang="en-US" sz="2800" dirty="0"/>
              <a:t>的结点称为叶子结点</a:t>
            </a:r>
            <a:r>
              <a:rPr lang="en-US" altLang="zh-CN" sz="2800" dirty="0"/>
              <a:t>(leaf)</a:t>
            </a:r>
            <a:r>
              <a:rPr lang="zh-CN" altLang="en-US" sz="2800" dirty="0"/>
              <a:t>或</a:t>
            </a:r>
            <a:r>
              <a:rPr lang="zh-CN" altLang="en-US" sz="2800" dirty="0">
                <a:solidFill>
                  <a:srgbClr val="FF0000"/>
                </a:solidFill>
              </a:rPr>
              <a:t>终端结点</a:t>
            </a:r>
            <a:r>
              <a:rPr lang="zh-CN" altLang="en-US" sz="2800" dirty="0"/>
              <a:t>。度不为</a:t>
            </a:r>
            <a:r>
              <a:rPr lang="en-US" altLang="zh-CN" sz="2800" dirty="0"/>
              <a:t>0</a:t>
            </a:r>
            <a:r>
              <a:rPr lang="zh-CN" altLang="en-US" sz="2800" dirty="0"/>
              <a:t>的结点称为非叶子结点或</a:t>
            </a:r>
            <a:r>
              <a:rPr lang="zh-CN" altLang="en-US" sz="2800" dirty="0">
                <a:solidFill>
                  <a:srgbClr val="FF0000"/>
                </a:solidFill>
              </a:rPr>
              <a:t>非终端结点</a:t>
            </a:r>
            <a:r>
              <a:rPr lang="zh-CN" altLang="en-US" sz="2800" dirty="0"/>
              <a:t>。</a:t>
            </a:r>
            <a:endParaRPr lang="en-US" altLang="zh-CN" sz="2800" dirty="0"/>
          </a:p>
          <a:p>
            <a:pPr eaLnBrk="1" hangingPunct="1">
              <a:defRPr/>
            </a:pPr>
            <a:endParaRPr lang="zh-CN" altLang="en-US" sz="2800" dirty="0"/>
          </a:p>
        </p:txBody>
      </p:sp>
      <p:pic>
        <p:nvPicPr>
          <p:cNvPr id="13317" name="Picture 5">
            <a:extLst>
              <a:ext uri="{FF2B5EF4-FFF2-40B4-BE49-F238E27FC236}">
                <a16:creationId xmlns:a16="http://schemas.microsoft.com/office/drawing/2014/main" id="{7ADF17C6-65B7-4615-A1AA-F675F26DC4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75" y="4826000"/>
            <a:ext cx="3798888"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20E5E2EB-9188-4032-9D2C-D479D181D9BB}"/>
              </a:ext>
            </a:extLst>
          </p:cNvPr>
          <p:cNvSpPr>
            <a:spLocks noGrp="1"/>
          </p:cNvSpPr>
          <p:nvPr>
            <p:ph type="sldNum" sz="quarter" idx="12"/>
          </p:nvPr>
        </p:nvSpPr>
        <p:spPr/>
        <p:txBody>
          <a:bodyPr/>
          <a:lstStyle/>
          <a:p>
            <a:fld id="{43395A8B-0B77-4D91-93A1-E00555122DC8}" type="slidenum">
              <a:rPr lang="zh-CN" altLang="en-US" smtClean="0"/>
              <a:pPr/>
              <a:t>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blinds(horizontal)">
                                      <p:cBhvr>
                                        <p:cTn id="7" dur="500"/>
                                        <p:tgtEl>
                                          <p:spTgt spid="133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20">
                                            <p:txEl>
                                              <p:pRg st="0" end="0"/>
                                            </p:txEl>
                                          </p:spTgt>
                                        </p:tgtEl>
                                        <p:attrNameLst>
                                          <p:attrName>style.visibility</p:attrName>
                                        </p:attrNameLst>
                                      </p:cBhvr>
                                      <p:to>
                                        <p:strVal val="visible"/>
                                      </p:to>
                                    </p:set>
                                    <p:animEffect transition="in" filter="blinds(horizontal)">
                                      <p:cBhvr>
                                        <p:cTn id="12" dur="500"/>
                                        <p:tgtEl>
                                          <p:spTgt spid="922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20">
                                            <p:txEl>
                                              <p:pRg st="1" end="1"/>
                                            </p:txEl>
                                          </p:spTgt>
                                        </p:tgtEl>
                                        <p:attrNameLst>
                                          <p:attrName>style.visibility</p:attrName>
                                        </p:attrNameLst>
                                      </p:cBhvr>
                                      <p:to>
                                        <p:strVal val="visible"/>
                                      </p:to>
                                    </p:set>
                                    <p:animEffect transition="in" filter="blinds(horizontal)">
                                      <p:cBhvr>
                                        <p:cTn id="17" dur="500"/>
                                        <p:tgtEl>
                                          <p:spTgt spid="9220">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220">
                                            <p:txEl>
                                              <p:pRg st="2" end="2"/>
                                            </p:txEl>
                                          </p:spTgt>
                                        </p:tgtEl>
                                        <p:attrNameLst>
                                          <p:attrName>style.visibility</p:attrName>
                                        </p:attrNameLst>
                                      </p:cBhvr>
                                      <p:to>
                                        <p:strVal val="visible"/>
                                      </p:to>
                                    </p:set>
                                    <p:animEffect transition="in" filter="blinds(horizontal)">
                                      <p:cBhvr>
                                        <p:cTn id="22" dur="500"/>
                                        <p:tgtEl>
                                          <p:spTgt spid="9220">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220">
                                            <p:txEl>
                                              <p:pRg st="3" end="3"/>
                                            </p:txEl>
                                          </p:spTgt>
                                        </p:tgtEl>
                                        <p:attrNameLst>
                                          <p:attrName>style.visibility</p:attrName>
                                        </p:attrNameLst>
                                      </p:cBhvr>
                                      <p:to>
                                        <p:strVal val="visible"/>
                                      </p:to>
                                    </p:set>
                                    <p:animEffect transition="in" filter="blinds(horizontal)">
                                      <p:cBhvr>
                                        <p:cTn id="27" dur="500"/>
                                        <p:tgtEl>
                                          <p:spTgt spid="922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a:extLst>
              <a:ext uri="{FF2B5EF4-FFF2-40B4-BE49-F238E27FC236}">
                <a16:creationId xmlns:a16="http://schemas.microsoft.com/office/drawing/2014/main" id="{5EF0C80B-F156-46CD-8D0D-64BE2790B94F}"/>
              </a:ext>
            </a:extLst>
          </p:cNvPr>
          <p:cNvSpPr>
            <a:spLocks noGrp="1"/>
          </p:cNvSpPr>
          <p:nvPr>
            <p:ph type="title"/>
          </p:nvPr>
        </p:nvSpPr>
        <p:spPr/>
        <p:txBody>
          <a:bodyPr/>
          <a:lstStyle/>
          <a:p>
            <a:r>
              <a:rPr lang="en-US" altLang="zh-CN" sz="4000"/>
              <a:t>6.3.6   </a:t>
            </a:r>
            <a:r>
              <a:rPr lang="zh-CN" altLang="en-US" sz="4000"/>
              <a:t>二叉树遍历的非递归算法</a:t>
            </a:r>
          </a:p>
        </p:txBody>
      </p:sp>
      <p:sp>
        <p:nvSpPr>
          <p:cNvPr id="3" name="内容占位符 2">
            <a:extLst>
              <a:ext uri="{FF2B5EF4-FFF2-40B4-BE49-F238E27FC236}">
                <a16:creationId xmlns:a16="http://schemas.microsoft.com/office/drawing/2014/main" id="{B25A26D4-09C0-462B-BE33-60A4274BC7A8}"/>
              </a:ext>
            </a:extLst>
          </p:cNvPr>
          <p:cNvSpPr>
            <a:spLocks noGrp="1"/>
          </p:cNvSpPr>
          <p:nvPr>
            <p:ph idx="1"/>
          </p:nvPr>
        </p:nvSpPr>
        <p:spPr>
          <a:xfrm>
            <a:off x="714375" y="1989138"/>
            <a:ext cx="8245475" cy="4114800"/>
          </a:xfrm>
        </p:spPr>
        <p:txBody>
          <a:bodyPr/>
          <a:lstStyle/>
          <a:p>
            <a:pPr marL="0" indent="0">
              <a:buFont typeface="Wingdings" panose="05000000000000000000" pitchFamily="2" charset="2"/>
              <a:buNone/>
              <a:defRPr/>
            </a:pPr>
            <a:r>
              <a:rPr lang="en-US" altLang="zh-CN" dirty="0">
                <a:solidFill>
                  <a:srgbClr val="003399"/>
                </a:solidFill>
              </a:rPr>
              <a:t>2. </a:t>
            </a:r>
            <a:r>
              <a:rPr lang="zh-CN" altLang="en-US" dirty="0"/>
              <a:t>栈的设计</a:t>
            </a:r>
            <a:endParaRPr lang="en-US" altLang="zh-CN" sz="2800" dirty="0"/>
          </a:p>
          <a:p>
            <a:pPr marL="0" indent="717550">
              <a:buFont typeface="Wingdings" panose="05000000000000000000" pitchFamily="2" charset="2"/>
              <a:buNone/>
              <a:defRPr/>
            </a:pPr>
            <a:r>
              <a:rPr lang="zh-CN" altLang="en-US" sz="2800" dirty="0"/>
              <a:t>从根到叶子结点的路径上，经过的结点次序与返回的结点（访问完左子树返回访问的根）次序</a:t>
            </a:r>
            <a:r>
              <a:rPr lang="zh-CN" altLang="en-US" sz="2800" dirty="0">
                <a:solidFill>
                  <a:srgbClr val="003399"/>
                </a:solidFill>
              </a:rPr>
              <a:t>正好相反</a:t>
            </a:r>
            <a:r>
              <a:rPr lang="zh-CN" altLang="en-US" sz="2800" dirty="0"/>
              <a:t>。如果要依次保存经过的结点，按照相反的次序就能找到返回的路径，因此，辅助结构应该选择具有</a:t>
            </a:r>
            <a:r>
              <a:rPr lang="zh-CN" altLang="en-US" sz="2800" dirty="0">
                <a:solidFill>
                  <a:srgbClr val="003399"/>
                </a:solidFill>
              </a:rPr>
              <a:t>“后进先出”的栈结构</a:t>
            </a:r>
            <a:r>
              <a:rPr lang="zh-CN" altLang="en-US" sz="2800" dirty="0"/>
              <a:t>。</a:t>
            </a:r>
            <a:endParaRPr lang="en-US" altLang="zh-CN" sz="2800" dirty="0"/>
          </a:p>
          <a:p>
            <a:pPr marL="0" indent="717550">
              <a:buFont typeface="Wingdings" panose="05000000000000000000" pitchFamily="2" charset="2"/>
              <a:buNone/>
              <a:defRPr/>
            </a:pPr>
            <a:endParaRPr lang="en-US" altLang="zh-CN" sz="2800" dirty="0"/>
          </a:p>
          <a:p>
            <a:pPr marL="0" indent="717550">
              <a:buFont typeface="Wingdings" panose="05000000000000000000" pitchFamily="2" charset="2"/>
              <a:buNone/>
              <a:defRPr/>
            </a:pPr>
            <a:r>
              <a:rPr lang="zh-CN" altLang="en-US" sz="2800" dirty="0"/>
              <a:t>栈中数据</a:t>
            </a:r>
            <a:r>
              <a:rPr lang="en-US" altLang="zh-CN" sz="2800" dirty="0"/>
              <a:t>——</a:t>
            </a:r>
            <a:r>
              <a:rPr lang="zh-CN" altLang="en-US" sz="2800" dirty="0"/>
              <a:t>遍历中根到叶子路径上的结点。</a:t>
            </a:r>
            <a:endParaRPr lang="en-US" altLang="zh-CN" sz="2800" dirty="0"/>
          </a:p>
          <a:p>
            <a:pPr marL="0" indent="717550">
              <a:buFont typeface="Wingdings" panose="05000000000000000000" pitchFamily="2" charset="2"/>
              <a:buNone/>
              <a:defRPr/>
            </a:pPr>
            <a:endParaRPr lang="zh-CN" altLang="en-US" sz="2800" dirty="0"/>
          </a:p>
        </p:txBody>
      </p:sp>
      <p:sp>
        <p:nvSpPr>
          <p:cNvPr id="2" name="灯片编号占位符 1">
            <a:extLst>
              <a:ext uri="{FF2B5EF4-FFF2-40B4-BE49-F238E27FC236}">
                <a16:creationId xmlns:a16="http://schemas.microsoft.com/office/drawing/2014/main" id="{26591FF7-32A6-4404-8675-4406A64401E5}"/>
              </a:ext>
            </a:extLst>
          </p:cNvPr>
          <p:cNvSpPr>
            <a:spLocks noGrp="1"/>
          </p:cNvSpPr>
          <p:nvPr>
            <p:ph type="sldNum" sz="quarter" idx="12"/>
          </p:nvPr>
        </p:nvSpPr>
        <p:spPr/>
        <p:txBody>
          <a:bodyPr/>
          <a:lstStyle/>
          <a:p>
            <a:fld id="{43395A8B-0B77-4D91-93A1-E00555122DC8}" type="slidenum">
              <a:rPr lang="zh-CN" altLang="en-US" smtClean="0"/>
              <a:pPr/>
              <a:t>80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a:extLst>
              <a:ext uri="{FF2B5EF4-FFF2-40B4-BE49-F238E27FC236}">
                <a16:creationId xmlns:a16="http://schemas.microsoft.com/office/drawing/2014/main" id="{7173CAC6-5BB2-465F-A157-202520EF7A12}"/>
              </a:ext>
            </a:extLst>
          </p:cNvPr>
          <p:cNvSpPr>
            <a:spLocks noGrp="1"/>
          </p:cNvSpPr>
          <p:nvPr>
            <p:ph type="title"/>
          </p:nvPr>
        </p:nvSpPr>
        <p:spPr/>
        <p:txBody>
          <a:bodyPr/>
          <a:lstStyle/>
          <a:p>
            <a:r>
              <a:rPr lang="en-US" altLang="zh-CN" sz="4000"/>
              <a:t>6.3.6   </a:t>
            </a:r>
            <a:r>
              <a:rPr lang="zh-CN" altLang="en-US" sz="4000"/>
              <a:t>二叉树遍历的非递归算法</a:t>
            </a:r>
          </a:p>
        </p:txBody>
      </p:sp>
      <p:sp>
        <p:nvSpPr>
          <p:cNvPr id="3" name="内容占位符 2">
            <a:extLst>
              <a:ext uri="{FF2B5EF4-FFF2-40B4-BE49-F238E27FC236}">
                <a16:creationId xmlns:a16="http://schemas.microsoft.com/office/drawing/2014/main" id="{755A2542-A477-4476-A422-13D251B39CF3}"/>
              </a:ext>
            </a:extLst>
          </p:cNvPr>
          <p:cNvSpPr>
            <a:spLocks noGrp="1"/>
          </p:cNvSpPr>
          <p:nvPr>
            <p:ph idx="1"/>
          </p:nvPr>
        </p:nvSpPr>
        <p:spPr>
          <a:xfrm>
            <a:off x="500063" y="1857375"/>
            <a:ext cx="8459787" cy="5000625"/>
          </a:xfrm>
        </p:spPr>
        <p:txBody>
          <a:bodyPr/>
          <a:lstStyle/>
          <a:p>
            <a:pPr>
              <a:buFont typeface="Wingdings" panose="05000000000000000000" pitchFamily="2" charset="2"/>
              <a:buNone/>
              <a:defRPr/>
            </a:pPr>
            <a:r>
              <a:rPr lang="en-US" altLang="zh-CN" dirty="0">
                <a:solidFill>
                  <a:srgbClr val="003399"/>
                </a:solidFill>
              </a:rPr>
              <a:t>3. </a:t>
            </a:r>
            <a:r>
              <a:rPr lang="zh-CN" altLang="en-US" dirty="0"/>
              <a:t>实现非递归遍历</a:t>
            </a:r>
            <a:endParaRPr lang="en-US" altLang="zh-CN" dirty="0"/>
          </a:p>
          <a:p>
            <a:pPr marL="0" indent="0">
              <a:buFont typeface="Wingdings" panose="05000000000000000000" pitchFamily="2" charset="2"/>
              <a:buNone/>
              <a:defRPr/>
            </a:pPr>
            <a:r>
              <a:rPr lang="zh-CN" altLang="en-US" sz="2800" dirty="0"/>
              <a:t>描述如下：设置一个空栈，</a:t>
            </a:r>
            <a:r>
              <a:rPr lang="en-US" altLang="zh-CN" sz="2800" dirty="0"/>
              <a:t>p</a:t>
            </a:r>
            <a:r>
              <a:rPr lang="zh-CN" altLang="en-US" sz="2800" dirty="0"/>
              <a:t>从二叉树根结点开始，如果</a:t>
            </a:r>
            <a:r>
              <a:rPr lang="en-US" altLang="zh-CN" sz="2800" dirty="0"/>
              <a:t>p</a:t>
            </a:r>
            <a:r>
              <a:rPr lang="zh-CN" altLang="en-US" sz="2800" dirty="0"/>
              <a:t>不空或栈不空时，循环执行</a:t>
            </a:r>
            <a:endParaRPr lang="en-US" altLang="zh-CN" sz="2800" dirty="0"/>
          </a:p>
          <a:p>
            <a:pPr marL="0" indent="0">
              <a:buFont typeface="Wingdings" panose="05000000000000000000" pitchFamily="2" charset="2"/>
              <a:buNone/>
              <a:defRPr/>
            </a:pPr>
            <a:r>
              <a:rPr lang="zh-CN" altLang="en-US" sz="2800" dirty="0"/>
              <a:t>（</a:t>
            </a:r>
            <a:r>
              <a:rPr lang="en-US" altLang="zh-CN" sz="2800" dirty="0"/>
              <a:t>1</a:t>
            </a:r>
            <a:r>
              <a:rPr lang="zh-CN" altLang="en-US" sz="2800" dirty="0"/>
              <a:t>）如果</a:t>
            </a:r>
            <a:r>
              <a:rPr lang="en-US" altLang="zh-CN" sz="2800" dirty="0"/>
              <a:t>p</a:t>
            </a:r>
            <a:r>
              <a:rPr lang="zh-CN" altLang="en-US" sz="2800" dirty="0"/>
              <a:t>不空，表示刚刚到达一个结点，将</a:t>
            </a:r>
            <a:r>
              <a:rPr lang="en-US" altLang="zh-CN" sz="2800" dirty="0"/>
              <a:t>p</a:t>
            </a:r>
            <a:r>
              <a:rPr lang="zh-CN" altLang="en-US" sz="2800" dirty="0"/>
              <a:t>结点入栈，进入左子树（遍历）</a:t>
            </a:r>
            <a:endParaRPr lang="en-US" altLang="zh-CN" sz="2800" dirty="0"/>
          </a:p>
          <a:p>
            <a:pPr marL="0" indent="0">
              <a:buFont typeface="Wingdings" panose="05000000000000000000" pitchFamily="2" charset="2"/>
              <a:buNone/>
              <a:defRPr/>
            </a:pPr>
            <a:r>
              <a:rPr lang="zh-CN" altLang="en-US" sz="2800" dirty="0"/>
              <a:t>（</a:t>
            </a:r>
            <a:r>
              <a:rPr lang="en-US" altLang="zh-CN" sz="2800" dirty="0"/>
              <a:t>2</a:t>
            </a:r>
            <a:r>
              <a:rPr lang="zh-CN" altLang="en-US" sz="2800" dirty="0"/>
              <a:t>）如果</a:t>
            </a:r>
            <a:r>
              <a:rPr lang="en-US" altLang="zh-CN" sz="2800" dirty="0"/>
              <a:t>p</a:t>
            </a:r>
            <a:r>
              <a:rPr lang="zh-CN" altLang="en-US" sz="2800" dirty="0"/>
              <a:t>空但栈不空，表示已经走到一条路径（左子树）的尽头，需要返回父结点处继续遍历另一条路径（右子树），返回到的结点就是刚访问过的结点，即栈顶中的结点，出栈该结点并即为已访问，令其为</a:t>
            </a:r>
            <a:r>
              <a:rPr lang="en-US" altLang="zh-CN" sz="2800" dirty="0"/>
              <a:t>p</a:t>
            </a:r>
            <a:r>
              <a:rPr lang="zh-CN" altLang="en-US" sz="2800" dirty="0"/>
              <a:t>，继续遍历</a:t>
            </a:r>
            <a:r>
              <a:rPr lang="en-US" altLang="zh-CN" sz="2800" dirty="0"/>
              <a:t>p</a:t>
            </a:r>
            <a:r>
              <a:rPr lang="zh-CN" altLang="en-US" sz="2800" dirty="0"/>
              <a:t>的右子树。</a:t>
            </a:r>
            <a:endParaRPr lang="en-US" altLang="zh-CN" sz="2800" dirty="0"/>
          </a:p>
          <a:p>
            <a:pPr>
              <a:buFont typeface="Wingdings" panose="05000000000000000000" pitchFamily="2" charset="2"/>
              <a:buNone/>
              <a:defRPr/>
            </a:pPr>
            <a:endParaRPr lang="zh-CN" altLang="en-US" sz="2800" dirty="0"/>
          </a:p>
        </p:txBody>
      </p:sp>
      <p:sp>
        <p:nvSpPr>
          <p:cNvPr id="2" name="灯片编号占位符 1">
            <a:extLst>
              <a:ext uri="{FF2B5EF4-FFF2-40B4-BE49-F238E27FC236}">
                <a16:creationId xmlns:a16="http://schemas.microsoft.com/office/drawing/2014/main" id="{3FFB3245-34AD-4D5F-935A-75E8987E1E11}"/>
              </a:ext>
            </a:extLst>
          </p:cNvPr>
          <p:cNvSpPr>
            <a:spLocks noGrp="1"/>
          </p:cNvSpPr>
          <p:nvPr>
            <p:ph type="sldNum" sz="quarter" idx="12"/>
          </p:nvPr>
        </p:nvSpPr>
        <p:spPr/>
        <p:txBody>
          <a:bodyPr/>
          <a:lstStyle/>
          <a:p>
            <a:fld id="{43395A8B-0B77-4D91-93A1-E00555122DC8}" type="slidenum">
              <a:rPr lang="zh-CN" altLang="en-US" smtClean="0"/>
              <a:pPr/>
              <a:t>81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4" descr="6d20">
            <a:extLst>
              <a:ext uri="{FF2B5EF4-FFF2-40B4-BE49-F238E27FC236}">
                <a16:creationId xmlns:a16="http://schemas.microsoft.com/office/drawing/2014/main" id="{AF9C5161-B34B-4C1E-8F42-600C0B7543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88" y="0"/>
            <a:ext cx="85725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5" name="TextBox 5">
            <a:extLst>
              <a:ext uri="{FF2B5EF4-FFF2-40B4-BE49-F238E27FC236}">
                <a16:creationId xmlns:a16="http://schemas.microsoft.com/office/drawing/2014/main" id="{B27F65C4-3059-44E3-85EC-094980F51296}"/>
              </a:ext>
            </a:extLst>
          </p:cNvPr>
          <p:cNvSpPr txBox="1">
            <a:spLocks noChangeArrowheads="1"/>
          </p:cNvSpPr>
          <p:nvPr/>
        </p:nvSpPr>
        <p:spPr bwMode="auto">
          <a:xfrm>
            <a:off x="0" y="0"/>
            <a:ext cx="615950" cy="350043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t>非递归遍历过程图示</a:t>
            </a:r>
          </a:p>
        </p:txBody>
      </p:sp>
      <p:sp>
        <p:nvSpPr>
          <p:cNvPr id="7" name="TextBox 6">
            <a:extLst>
              <a:ext uri="{FF2B5EF4-FFF2-40B4-BE49-F238E27FC236}">
                <a16:creationId xmlns:a16="http://schemas.microsoft.com/office/drawing/2014/main" id="{5F3B0193-10E8-4270-AF7E-4556F2D39F9E}"/>
              </a:ext>
            </a:extLst>
          </p:cNvPr>
          <p:cNvSpPr txBox="1">
            <a:spLocks noChangeArrowheads="1"/>
          </p:cNvSpPr>
          <p:nvPr/>
        </p:nvSpPr>
        <p:spPr bwMode="auto">
          <a:xfrm>
            <a:off x="8143875" y="4572000"/>
            <a:ext cx="554038" cy="22860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中根遍历序列：</a:t>
            </a:r>
          </a:p>
        </p:txBody>
      </p:sp>
      <p:sp>
        <p:nvSpPr>
          <p:cNvPr id="8" name="TextBox 7">
            <a:extLst>
              <a:ext uri="{FF2B5EF4-FFF2-40B4-BE49-F238E27FC236}">
                <a16:creationId xmlns:a16="http://schemas.microsoft.com/office/drawing/2014/main" id="{42E4AE45-5F4C-4BCE-AB92-2B80C7746797}"/>
              </a:ext>
            </a:extLst>
          </p:cNvPr>
          <p:cNvSpPr txBox="1">
            <a:spLocks noChangeArrowheads="1"/>
          </p:cNvSpPr>
          <p:nvPr/>
        </p:nvSpPr>
        <p:spPr bwMode="auto">
          <a:xfrm>
            <a:off x="8715375" y="4572000"/>
            <a:ext cx="428625" cy="22860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t>DGBAECF</a:t>
            </a:r>
            <a:endParaRPr lang="zh-CN" altLang="en-US" sz="2000" b="1"/>
          </a:p>
        </p:txBody>
      </p:sp>
      <p:sp>
        <p:nvSpPr>
          <p:cNvPr id="2" name="Rectangle 1">
            <a:extLst>
              <a:ext uri="{FF2B5EF4-FFF2-40B4-BE49-F238E27FC236}">
                <a16:creationId xmlns:a16="http://schemas.microsoft.com/office/drawing/2014/main" id="{C022FF13-B314-45C6-8F13-E35D9555C7FC}"/>
              </a:ext>
            </a:extLst>
          </p:cNvPr>
          <p:cNvSpPr/>
          <p:nvPr/>
        </p:nvSpPr>
        <p:spPr>
          <a:xfrm>
            <a:off x="3203575" y="0"/>
            <a:ext cx="3024188" cy="2349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Rectangle 8">
            <a:extLst>
              <a:ext uri="{FF2B5EF4-FFF2-40B4-BE49-F238E27FC236}">
                <a16:creationId xmlns:a16="http://schemas.microsoft.com/office/drawing/2014/main" id="{6112B4D5-6621-43B1-A41A-36E918CE3999}"/>
              </a:ext>
            </a:extLst>
          </p:cNvPr>
          <p:cNvSpPr/>
          <p:nvPr/>
        </p:nvSpPr>
        <p:spPr>
          <a:xfrm>
            <a:off x="6119813" y="0"/>
            <a:ext cx="3024187" cy="2349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Rectangle 9">
            <a:extLst>
              <a:ext uri="{FF2B5EF4-FFF2-40B4-BE49-F238E27FC236}">
                <a16:creationId xmlns:a16="http://schemas.microsoft.com/office/drawing/2014/main" id="{C4F47585-4C08-4B87-9138-62F895E0E675}"/>
              </a:ext>
            </a:extLst>
          </p:cNvPr>
          <p:cNvSpPr/>
          <p:nvPr/>
        </p:nvSpPr>
        <p:spPr>
          <a:xfrm>
            <a:off x="615950" y="2277920"/>
            <a:ext cx="2876550" cy="2349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Rectangle 10">
            <a:extLst>
              <a:ext uri="{FF2B5EF4-FFF2-40B4-BE49-F238E27FC236}">
                <a16:creationId xmlns:a16="http://schemas.microsoft.com/office/drawing/2014/main" id="{44DA42E6-0C94-4E02-9490-C087FE63113F}"/>
              </a:ext>
            </a:extLst>
          </p:cNvPr>
          <p:cNvSpPr/>
          <p:nvPr/>
        </p:nvSpPr>
        <p:spPr>
          <a:xfrm>
            <a:off x="3419475" y="2369273"/>
            <a:ext cx="3024188" cy="22304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Rectangle 11">
            <a:extLst>
              <a:ext uri="{FF2B5EF4-FFF2-40B4-BE49-F238E27FC236}">
                <a16:creationId xmlns:a16="http://schemas.microsoft.com/office/drawing/2014/main" id="{B741AE8E-0DFE-4E03-919C-EB14B8350187}"/>
              </a:ext>
            </a:extLst>
          </p:cNvPr>
          <p:cNvSpPr/>
          <p:nvPr/>
        </p:nvSpPr>
        <p:spPr>
          <a:xfrm>
            <a:off x="6110288" y="2338388"/>
            <a:ext cx="3024187" cy="22613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Rectangle 12">
            <a:extLst>
              <a:ext uri="{FF2B5EF4-FFF2-40B4-BE49-F238E27FC236}">
                <a16:creationId xmlns:a16="http://schemas.microsoft.com/office/drawing/2014/main" id="{17753EA3-06FA-498E-9014-373B8C9E4FBC}"/>
              </a:ext>
            </a:extLst>
          </p:cNvPr>
          <p:cNvSpPr/>
          <p:nvPr/>
        </p:nvSpPr>
        <p:spPr>
          <a:xfrm>
            <a:off x="1692275" y="4724400"/>
            <a:ext cx="3206750" cy="2133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Rectangle 13">
            <a:extLst>
              <a:ext uri="{FF2B5EF4-FFF2-40B4-BE49-F238E27FC236}">
                <a16:creationId xmlns:a16="http://schemas.microsoft.com/office/drawing/2014/main" id="{8EE52265-5D6C-410F-9398-284C92554001}"/>
              </a:ext>
            </a:extLst>
          </p:cNvPr>
          <p:cNvSpPr/>
          <p:nvPr/>
        </p:nvSpPr>
        <p:spPr>
          <a:xfrm>
            <a:off x="4932363" y="4581128"/>
            <a:ext cx="3194050" cy="22768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Rectangle 14">
            <a:extLst>
              <a:ext uri="{FF2B5EF4-FFF2-40B4-BE49-F238E27FC236}">
                <a16:creationId xmlns:a16="http://schemas.microsoft.com/office/drawing/2014/main" id="{40B17A9A-1A1F-47DF-AA1C-A9C79D0C0747}"/>
              </a:ext>
            </a:extLst>
          </p:cNvPr>
          <p:cNvSpPr/>
          <p:nvPr/>
        </p:nvSpPr>
        <p:spPr>
          <a:xfrm>
            <a:off x="8143875" y="4506913"/>
            <a:ext cx="990600" cy="2349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灯片编号占位符 2">
            <a:extLst>
              <a:ext uri="{FF2B5EF4-FFF2-40B4-BE49-F238E27FC236}">
                <a16:creationId xmlns:a16="http://schemas.microsoft.com/office/drawing/2014/main" id="{1660D18F-A316-49D4-9E9B-FA808D94E17C}"/>
              </a:ext>
            </a:extLst>
          </p:cNvPr>
          <p:cNvSpPr>
            <a:spLocks noGrp="1"/>
          </p:cNvSpPr>
          <p:nvPr>
            <p:ph type="sldNum" sz="quarter" idx="12"/>
          </p:nvPr>
        </p:nvSpPr>
        <p:spPr/>
        <p:txBody>
          <a:bodyPr/>
          <a:lstStyle/>
          <a:p>
            <a:fld id="{43395A8B-0B77-4D91-93A1-E00555122DC8}" type="slidenum">
              <a:rPr lang="zh-CN" altLang="en-US" smtClean="0"/>
              <a:pPr/>
              <a:t>82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xit" presetSubtype="0" fill="hold" grpId="0" nodeType="clickEffect">
                                  <p:stCondLst>
                                    <p:cond delay="0"/>
                                  </p:stCondLst>
                                  <p:childTnLst>
                                    <p:animEffect transition="out" filter="fade">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xit" presetSubtype="0" fill="hold" grpId="0" nodeType="clickEffect">
                                  <p:stCondLst>
                                    <p:cond delay="0"/>
                                  </p:stCondLst>
                                  <p:childTnLst>
                                    <p:animEffect transition="out" filter="fade">
                                      <p:cBhvr>
                                        <p:cTn id="21" dur="500"/>
                                        <p:tgtEl>
                                          <p:spTgt spid="9"/>
                                        </p:tgtEl>
                                      </p:cBhvr>
                                    </p:animEffect>
                                    <p:set>
                                      <p:cBhvr>
                                        <p:cTn id="22" dur="1" fill="hold">
                                          <p:stCondLst>
                                            <p:cond delay="499"/>
                                          </p:stCondLst>
                                        </p:cTn>
                                        <p:tgtEl>
                                          <p:spTgt spid="9"/>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xit" presetSubtype="0" fill="hold" grpId="0" nodeType="clickEffect">
                                  <p:stCondLst>
                                    <p:cond delay="0"/>
                                  </p:stCondLst>
                                  <p:childTnLst>
                                    <p:animEffect transition="out" filter="fade">
                                      <p:cBhvr>
                                        <p:cTn id="26" dur="500"/>
                                        <p:tgtEl>
                                          <p:spTgt spid="10"/>
                                        </p:tgtEl>
                                      </p:cBhvr>
                                    </p:animEffect>
                                    <p:set>
                                      <p:cBhvr>
                                        <p:cTn id="27" dur="1" fill="hold">
                                          <p:stCondLst>
                                            <p:cond delay="499"/>
                                          </p:stCondLst>
                                        </p:cTn>
                                        <p:tgtEl>
                                          <p:spTgt spid="10"/>
                                        </p:tgtEl>
                                        <p:attrNameLst>
                                          <p:attrName>style.visibility</p:attrName>
                                        </p:attrNameLst>
                                      </p:cBhvr>
                                      <p:to>
                                        <p:strVal val="hidden"/>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xit" presetSubtype="0" fill="hold" grpId="0" nodeType="clickEffect">
                                  <p:stCondLst>
                                    <p:cond delay="0"/>
                                  </p:stCondLst>
                                  <p:childTnLst>
                                    <p:animEffect transition="out" filter="fade">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xit" presetSubtype="0" fill="hold" grpId="0" nodeType="clickEffect">
                                  <p:stCondLst>
                                    <p:cond delay="0"/>
                                  </p:stCondLst>
                                  <p:childTnLst>
                                    <p:animEffect transition="out" filter="fade">
                                      <p:cBhvr>
                                        <p:cTn id="36" dur="500"/>
                                        <p:tgtEl>
                                          <p:spTgt spid="12"/>
                                        </p:tgtEl>
                                      </p:cBhvr>
                                    </p:animEffect>
                                    <p:set>
                                      <p:cBhvr>
                                        <p:cTn id="37" dur="1" fill="hold">
                                          <p:stCondLst>
                                            <p:cond delay="499"/>
                                          </p:stCondLst>
                                        </p:cTn>
                                        <p:tgtEl>
                                          <p:spTgt spid="12"/>
                                        </p:tgtEl>
                                        <p:attrNameLst>
                                          <p:attrName>style.visibility</p:attrName>
                                        </p:attrNameLst>
                                      </p:cBhvr>
                                      <p:to>
                                        <p:strVal val="hidden"/>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xit" presetSubtype="0" fill="hold" grpId="0" nodeType="clickEffect">
                                  <p:stCondLst>
                                    <p:cond delay="0"/>
                                  </p:stCondLst>
                                  <p:childTnLst>
                                    <p:animEffect transition="out" filter="fade">
                                      <p:cBhvr>
                                        <p:cTn id="41" dur="500"/>
                                        <p:tgtEl>
                                          <p:spTgt spid="13"/>
                                        </p:tgtEl>
                                      </p:cBhvr>
                                    </p:animEffect>
                                    <p:set>
                                      <p:cBhvr>
                                        <p:cTn id="42" dur="1" fill="hold">
                                          <p:stCondLst>
                                            <p:cond delay="499"/>
                                          </p:stCondLst>
                                        </p:cTn>
                                        <p:tgtEl>
                                          <p:spTgt spid="13"/>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xit" presetSubtype="0" fill="hold" grpId="0" nodeType="clickEffect">
                                  <p:stCondLst>
                                    <p:cond delay="0"/>
                                  </p:stCondLst>
                                  <p:childTnLst>
                                    <p:animEffect transition="out" filter="fade">
                                      <p:cBhvr>
                                        <p:cTn id="46" dur="500"/>
                                        <p:tgtEl>
                                          <p:spTgt spid="14"/>
                                        </p:tgtEl>
                                      </p:cBhvr>
                                    </p:animEffect>
                                    <p:set>
                                      <p:cBhvr>
                                        <p:cTn id="47" dur="1" fill="hold">
                                          <p:stCondLst>
                                            <p:cond delay="499"/>
                                          </p:stCondLst>
                                        </p:cTn>
                                        <p:tgtEl>
                                          <p:spTgt spid="14"/>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xit" presetSubtype="0" fill="hold" grpId="0" nodeType="clickEffect">
                                  <p:stCondLst>
                                    <p:cond delay="0"/>
                                  </p:stCondLst>
                                  <p:childTnLst>
                                    <p:animEffect transition="out" filter="fade">
                                      <p:cBhvr>
                                        <p:cTn id="51" dur="500"/>
                                        <p:tgtEl>
                                          <p:spTgt spid="15"/>
                                        </p:tgtEl>
                                      </p:cBhvr>
                                    </p:animEffect>
                                    <p:set>
                                      <p:cBhvr>
                                        <p:cTn id="52"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2" grpId="0" animBg="1"/>
      <p:bldP spid="9" grpId="0" animBg="1"/>
      <p:bldP spid="10" grpId="0" animBg="1"/>
      <p:bldP spid="11" grpId="0" animBg="1"/>
      <p:bldP spid="12" grpId="0" animBg="1"/>
      <p:bldP spid="13" grpId="0" animBg="1"/>
      <p:bldP spid="14" grpId="0" animBg="1"/>
      <p:bldP spid="15"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a:extLst>
              <a:ext uri="{FF2B5EF4-FFF2-40B4-BE49-F238E27FC236}">
                <a16:creationId xmlns:a16="http://schemas.microsoft.com/office/drawing/2014/main" id="{3D3C1246-BBE0-4A5A-B46E-5ACEA1E1BFAE}"/>
              </a:ext>
            </a:extLst>
          </p:cNvPr>
          <p:cNvSpPr>
            <a:spLocks noGrp="1"/>
          </p:cNvSpPr>
          <p:nvPr>
            <p:ph type="title"/>
          </p:nvPr>
        </p:nvSpPr>
        <p:spPr/>
        <p:txBody>
          <a:bodyPr/>
          <a:lstStyle/>
          <a:p>
            <a:r>
              <a:rPr lang="en-US" altLang="zh-CN" sz="4000" dirty="0"/>
              <a:t>6.3.6   </a:t>
            </a:r>
            <a:r>
              <a:rPr lang="zh-CN" altLang="en-US" sz="4000" dirty="0"/>
              <a:t>二叉树遍历的非递归算法</a:t>
            </a:r>
          </a:p>
        </p:txBody>
      </p:sp>
      <p:sp>
        <p:nvSpPr>
          <p:cNvPr id="80899" name="内容占位符 2">
            <a:extLst>
              <a:ext uri="{FF2B5EF4-FFF2-40B4-BE49-F238E27FC236}">
                <a16:creationId xmlns:a16="http://schemas.microsoft.com/office/drawing/2014/main" id="{65840B45-C6E4-4CDF-B95D-1638C83095B2}"/>
              </a:ext>
            </a:extLst>
          </p:cNvPr>
          <p:cNvSpPr>
            <a:spLocks noGrp="1"/>
          </p:cNvSpPr>
          <p:nvPr>
            <p:ph idx="1"/>
          </p:nvPr>
        </p:nvSpPr>
        <p:spPr>
          <a:xfrm>
            <a:off x="357188" y="1785938"/>
            <a:ext cx="8786812" cy="5072062"/>
          </a:xfrm>
        </p:spPr>
        <p:txBody>
          <a:bodyPr/>
          <a:lstStyle/>
          <a:p>
            <a:pPr marL="0" indent="0">
              <a:buFont typeface="Wingdings" panose="05000000000000000000" pitchFamily="2" charset="2"/>
              <a:buNone/>
            </a:pPr>
            <a:r>
              <a:rPr lang="en-US" altLang="zh-CN" sz="2000" dirty="0"/>
              <a:t> public void </a:t>
            </a:r>
            <a:r>
              <a:rPr lang="en-US" altLang="zh-CN" sz="2000" dirty="0" err="1"/>
              <a:t>inOrderTraverse</a:t>
            </a:r>
            <a:r>
              <a:rPr lang="en-US" altLang="zh-CN" sz="2000" dirty="0"/>
              <a:t>()         //</a:t>
            </a:r>
            <a:r>
              <a:rPr lang="zh-CN" altLang="en-US" sz="2000" dirty="0"/>
              <a:t>中根次序遍历二叉树的非递归算法</a:t>
            </a:r>
          </a:p>
          <a:p>
            <a:pPr marL="0" indent="0">
              <a:buFont typeface="Wingdings" panose="05000000000000000000" pitchFamily="2" charset="2"/>
              <a:buNone/>
            </a:pPr>
            <a:r>
              <a:rPr lang="zh-CN" altLang="en-US" sz="2000" dirty="0"/>
              <a:t>    </a:t>
            </a:r>
            <a:r>
              <a:rPr lang="en-US" altLang="zh-CN" sz="2000" dirty="0"/>
              <a:t>{  </a:t>
            </a:r>
            <a:r>
              <a:rPr lang="en-US" altLang="zh-CN" sz="2000" dirty="0" err="1"/>
              <a:t>System.out.print</a:t>
            </a:r>
            <a:r>
              <a:rPr lang="en-US" altLang="zh-CN" sz="2000" dirty="0"/>
              <a:t>("</a:t>
            </a:r>
            <a:r>
              <a:rPr lang="zh-CN" altLang="en-US" sz="2000" dirty="0"/>
              <a:t>中根次序遍历（非递归）：  </a:t>
            </a:r>
            <a:r>
              <a:rPr lang="en-US" altLang="zh-CN" sz="2000" dirty="0"/>
              <a:t>");</a:t>
            </a:r>
          </a:p>
          <a:p>
            <a:pPr marL="0" indent="0">
              <a:buFont typeface="Wingdings" panose="05000000000000000000" pitchFamily="2" charset="2"/>
              <a:buNone/>
            </a:pPr>
            <a:r>
              <a:rPr lang="en-US" altLang="zh-CN" sz="2000" dirty="0" err="1"/>
              <a:t>LinkedStack</a:t>
            </a:r>
            <a:r>
              <a:rPr lang="en-US" altLang="zh-CN" sz="2000" dirty="0"/>
              <a:t>&lt;</a:t>
            </a:r>
            <a:r>
              <a:rPr lang="en-US" altLang="zh-CN" sz="2000" dirty="0" err="1"/>
              <a:t>BinaryNode</a:t>
            </a:r>
            <a:r>
              <a:rPr lang="en-US" altLang="zh-CN" sz="2000" dirty="0"/>
              <a:t>&lt;T&gt;&gt; </a:t>
            </a:r>
            <a:r>
              <a:rPr lang="en-US" altLang="zh-CN" sz="2000" dirty="0">
                <a:solidFill>
                  <a:srgbClr val="FF0000"/>
                </a:solidFill>
              </a:rPr>
              <a:t>stack</a:t>
            </a:r>
            <a:r>
              <a:rPr lang="en-US" altLang="zh-CN" sz="2000" dirty="0"/>
              <a:t> = </a:t>
            </a:r>
            <a:r>
              <a:rPr lang="en-US" altLang="zh-CN" sz="2000" dirty="0">
                <a:solidFill>
                  <a:srgbClr val="FF0000"/>
                </a:solidFill>
              </a:rPr>
              <a:t>new</a:t>
            </a:r>
            <a:r>
              <a:rPr lang="en-US" altLang="zh-CN" sz="2000" dirty="0"/>
              <a:t> </a:t>
            </a:r>
            <a:r>
              <a:rPr lang="en-US" altLang="zh-CN" sz="2000" dirty="0" err="1">
                <a:solidFill>
                  <a:srgbClr val="FF0000"/>
                </a:solidFill>
              </a:rPr>
              <a:t>LinkedStack</a:t>
            </a:r>
            <a:r>
              <a:rPr lang="en-US" altLang="zh-CN" sz="2000" dirty="0"/>
              <a:t>&lt;</a:t>
            </a:r>
            <a:r>
              <a:rPr lang="en-US" altLang="zh-CN" sz="2000" dirty="0" err="1"/>
              <a:t>BinaryNode</a:t>
            </a:r>
            <a:r>
              <a:rPr lang="en-US" altLang="zh-CN" sz="2000" dirty="0"/>
              <a:t>&lt;T&gt;&gt;();   </a:t>
            </a:r>
            <a:endParaRPr lang="zh-CN" altLang="en-US" sz="2000" dirty="0"/>
          </a:p>
          <a:p>
            <a:pPr marL="0" indent="0">
              <a:buFont typeface="Wingdings" panose="05000000000000000000" pitchFamily="2" charset="2"/>
              <a:buNone/>
            </a:pPr>
            <a:r>
              <a:rPr lang="zh-CN" altLang="en-US" sz="2000" dirty="0"/>
              <a:t>        </a:t>
            </a:r>
            <a:r>
              <a:rPr lang="en-US" altLang="zh-CN" sz="2000" dirty="0" err="1"/>
              <a:t>BinaryNode</a:t>
            </a:r>
            <a:r>
              <a:rPr lang="en-US" altLang="zh-CN" sz="2000" dirty="0"/>
              <a:t>&lt;T&gt; p = </a:t>
            </a:r>
            <a:r>
              <a:rPr lang="en-US" altLang="zh-CN" sz="2000" dirty="0" err="1"/>
              <a:t>this.root</a:t>
            </a:r>
            <a:r>
              <a:rPr lang="en-US" altLang="zh-CN" sz="2000" dirty="0"/>
              <a:t>;</a:t>
            </a:r>
          </a:p>
          <a:p>
            <a:pPr marL="0" indent="0">
              <a:buFont typeface="Wingdings" panose="05000000000000000000" pitchFamily="2" charset="2"/>
              <a:buNone/>
            </a:pPr>
            <a:r>
              <a:rPr lang="en-US" altLang="zh-CN" sz="2000" dirty="0"/>
              <a:t>        </a:t>
            </a:r>
            <a:r>
              <a:rPr lang="en-US" altLang="zh-CN" sz="2000" dirty="0">
                <a:solidFill>
                  <a:srgbClr val="FF0000"/>
                </a:solidFill>
              </a:rPr>
              <a:t>while(p!=null || !</a:t>
            </a:r>
            <a:r>
              <a:rPr lang="en-US" altLang="zh-CN" sz="2000" dirty="0" err="1">
                <a:solidFill>
                  <a:srgbClr val="FF0000"/>
                </a:solidFill>
              </a:rPr>
              <a:t>stack.isEmpty</a:t>
            </a:r>
            <a:r>
              <a:rPr lang="en-US" altLang="zh-CN" sz="2000" dirty="0">
                <a:solidFill>
                  <a:srgbClr val="FF0000"/>
                </a:solidFill>
              </a:rPr>
              <a:t>())       </a:t>
            </a:r>
            <a:r>
              <a:rPr lang="en-US" altLang="zh-CN" sz="2000" dirty="0"/>
              <a:t>//p</a:t>
            </a:r>
            <a:r>
              <a:rPr lang="zh-CN" altLang="en-US" sz="2000" dirty="0"/>
              <a:t>非空或栈非空时</a:t>
            </a:r>
          </a:p>
          <a:p>
            <a:pPr marL="0" indent="0">
              <a:buFont typeface="Wingdings" panose="05000000000000000000" pitchFamily="2" charset="2"/>
              <a:buNone/>
            </a:pPr>
            <a:r>
              <a:rPr lang="zh-CN" altLang="en-US" sz="2000" dirty="0">
                <a:solidFill>
                  <a:srgbClr val="003399"/>
                </a:solidFill>
              </a:rPr>
              <a:t>            </a:t>
            </a:r>
            <a:r>
              <a:rPr lang="en-US" altLang="zh-CN" sz="2000" dirty="0">
                <a:solidFill>
                  <a:srgbClr val="003399"/>
                </a:solidFill>
              </a:rPr>
              <a:t>if(p!=null)</a:t>
            </a:r>
          </a:p>
          <a:p>
            <a:pPr marL="0" indent="0">
              <a:buFont typeface="Wingdings" panose="05000000000000000000" pitchFamily="2" charset="2"/>
              <a:buNone/>
            </a:pPr>
            <a:r>
              <a:rPr lang="en-US" altLang="zh-CN" sz="2000" dirty="0">
                <a:solidFill>
                  <a:srgbClr val="003399"/>
                </a:solidFill>
              </a:rPr>
              <a:t>            {  </a:t>
            </a:r>
            <a:r>
              <a:rPr lang="en-US" altLang="zh-CN" sz="2000" dirty="0" err="1">
                <a:solidFill>
                  <a:srgbClr val="003399"/>
                </a:solidFill>
              </a:rPr>
              <a:t>stack.push</a:t>
            </a:r>
            <a:r>
              <a:rPr lang="en-US" altLang="zh-CN" sz="2000" dirty="0">
                <a:solidFill>
                  <a:srgbClr val="003399"/>
                </a:solidFill>
              </a:rPr>
              <a:t>(p);                   </a:t>
            </a:r>
            <a:r>
              <a:rPr lang="en-US" altLang="zh-CN" sz="2000" dirty="0"/>
              <a:t>//p</a:t>
            </a:r>
            <a:r>
              <a:rPr lang="zh-CN" altLang="en-US" sz="2000" dirty="0"/>
              <a:t>结点入栈</a:t>
            </a:r>
          </a:p>
          <a:p>
            <a:pPr marL="0" indent="0">
              <a:buFont typeface="Wingdings" panose="05000000000000000000" pitchFamily="2" charset="2"/>
              <a:buNone/>
            </a:pPr>
            <a:r>
              <a:rPr lang="zh-CN" altLang="en-US" sz="2000" dirty="0">
                <a:solidFill>
                  <a:srgbClr val="003399"/>
                </a:solidFill>
              </a:rPr>
              <a:t>                </a:t>
            </a:r>
            <a:r>
              <a:rPr lang="en-US" altLang="zh-CN" sz="2000" dirty="0">
                <a:solidFill>
                  <a:srgbClr val="003399"/>
                </a:solidFill>
              </a:rPr>
              <a:t>p=</a:t>
            </a:r>
            <a:r>
              <a:rPr lang="en-US" altLang="zh-CN" sz="2000" dirty="0" err="1">
                <a:solidFill>
                  <a:srgbClr val="003399"/>
                </a:solidFill>
              </a:rPr>
              <a:t>p.left</a:t>
            </a:r>
            <a:r>
              <a:rPr lang="en-US" altLang="zh-CN" sz="2000" dirty="0">
                <a:solidFill>
                  <a:srgbClr val="003399"/>
                </a:solidFill>
              </a:rPr>
              <a:t>;           }                   </a:t>
            </a:r>
            <a:r>
              <a:rPr lang="en-US" altLang="zh-CN" sz="2000" dirty="0"/>
              <a:t>//</a:t>
            </a:r>
            <a:r>
              <a:rPr lang="zh-CN" altLang="en-US" sz="2000" dirty="0"/>
              <a:t>进入左子树</a:t>
            </a:r>
          </a:p>
          <a:p>
            <a:pPr marL="0" indent="0">
              <a:buFont typeface="Wingdings" panose="05000000000000000000" pitchFamily="2" charset="2"/>
              <a:buNone/>
            </a:pPr>
            <a:r>
              <a:rPr lang="en-US" altLang="zh-CN" sz="2000" dirty="0">
                <a:solidFill>
                  <a:srgbClr val="003399"/>
                </a:solidFill>
              </a:rPr>
              <a:t>           </a:t>
            </a:r>
            <a:r>
              <a:rPr lang="en-US" altLang="zh-CN" sz="2000" dirty="0">
                <a:solidFill>
                  <a:srgbClr val="FF0000"/>
                </a:solidFill>
              </a:rPr>
              <a:t> else                                 </a:t>
            </a:r>
            <a:r>
              <a:rPr lang="en-US" altLang="zh-CN" sz="2000" dirty="0"/>
              <a:t>//p</a:t>
            </a:r>
            <a:r>
              <a:rPr lang="zh-CN" altLang="en-US" sz="2000" dirty="0"/>
              <a:t>为空且栈非空时</a:t>
            </a:r>
          </a:p>
          <a:p>
            <a:pPr marL="0" indent="0">
              <a:buFont typeface="Wingdings" panose="05000000000000000000" pitchFamily="2" charset="2"/>
              <a:buNone/>
            </a:pPr>
            <a:r>
              <a:rPr lang="zh-CN" altLang="en-US" sz="2000" dirty="0">
                <a:solidFill>
                  <a:srgbClr val="003399"/>
                </a:solidFill>
              </a:rPr>
              <a:t>            </a:t>
            </a:r>
            <a:r>
              <a:rPr lang="en-US" altLang="zh-CN" sz="2000" dirty="0">
                <a:solidFill>
                  <a:srgbClr val="FF0000"/>
                </a:solidFill>
              </a:rPr>
              <a:t>{ </a:t>
            </a:r>
            <a:r>
              <a:rPr lang="en-US" altLang="zh-CN" sz="2000" dirty="0">
                <a:solidFill>
                  <a:srgbClr val="003399"/>
                </a:solidFill>
              </a:rPr>
              <a:t>  </a:t>
            </a:r>
            <a:r>
              <a:rPr lang="en-US" altLang="zh-CN" sz="2000" dirty="0">
                <a:solidFill>
                  <a:srgbClr val="FF0000"/>
                </a:solidFill>
              </a:rPr>
              <a:t>p=</a:t>
            </a:r>
            <a:r>
              <a:rPr lang="en-US" altLang="zh-CN" sz="2000" dirty="0" err="1">
                <a:solidFill>
                  <a:srgbClr val="FF0000"/>
                </a:solidFill>
              </a:rPr>
              <a:t>stack.pop</a:t>
            </a:r>
            <a:r>
              <a:rPr lang="en-US" altLang="zh-CN" sz="2000" dirty="0">
                <a:solidFill>
                  <a:srgbClr val="FF0000"/>
                </a:solidFill>
              </a:rPr>
              <a:t>();                   </a:t>
            </a:r>
            <a:r>
              <a:rPr lang="en-US" altLang="zh-CN" sz="2000" dirty="0"/>
              <a:t>//p</a:t>
            </a:r>
            <a:r>
              <a:rPr lang="zh-CN" altLang="en-US" sz="2000" dirty="0"/>
              <a:t>指向出栈结点</a:t>
            </a:r>
          </a:p>
          <a:p>
            <a:pPr marL="0" indent="0">
              <a:buFont typeface="Wingdings" panose="05000000000000000000" pitchFamily="2" charset="2"/>
              <a:buNone/>
            </a:pPr>
            <a:r>
              <a:rPr lang="zh-CN" altLang="en-US" sz="2000" dirty="0">
                <a:solidFill>
                  <a:srgbClr val="003399"/>
                </a:solidFill>
              </a:rPr>
              <a:t>                </a:t>
            </a:r>
            <a:r>
              <a:rPr lang="en-US" altLang="zh-CN" sz="2000" dirty="0" err="1">
                <a:solidFill>
                  <a:srgbClr val="FF0000"/>
                </a:solidFill>
              </a:rPr>
              <a:t>System.out.print</a:t>
            </a:r>
            <a:r>
              <a:rPr lang="en-US" altLang="zh-CN" sz="2000" dirty="0">
                <a:solidFill>
                  <a:srgbClr val="FF0000"/>
                </a:solidFill>
              </a:rPr>
              <a:t>(</a:t>
            </a:r>
            <a:r>
              <a:rPr lang="en-US" altLang="zh-CN" sz="2000" dirty="0" err="1">
                <a:solidFill>
                  <a:srgbClr val="FF0000"/>
                </a:solidFill>
              </a:rPr>
              <a:t>p.data</a:t>
            </a:r>
            <a:r>
              <a:rPr lang="en-US" altLang="zh-CN" sz="2000" dirty="0">
                <a:solidFill>
                  <a:srgbClr val="FF0000"/>
                </a:solidFill>
              </a:rPr>
              <a:t>+" ");    </a:t>
            </a:r>
            <a:r>
              <a:rPr lang="en-US" altLang="zh-CN" sz="2000" dirty="0"/>
              <a:t>//</a:t>
            </a:r>
            <a:r>
              <a:rPr lang="zh-CN" altLang="en-US" sz="2000" dirty="0"/>
              <a:t>访问结点</a:t>
            </a:r>
          </a:p>
          <a:p>
            <a:pPr marL="0" indent="0">
              <a:buFont typeface="Wingdings" panose="05000000000000000000" pitchFamily="2" charset="2"/>
              <a:buNone/>
            </a:pPr>
            <a:r>
              <a:rPr lang="zh-CN" altLang="en-US" sz="2000" dirty="0">
                <a:solidFill>
                  <a:srgbClr val="003399"/>
                </a:solidFill>
              </a:rPr>
              <a:t>                </a:t>
            </a:r>
            <a:r>
              <a:rPr lang="en-US" altLang="zh-CN" sz="2000" dirty="0">
                <a:solidFill>
                  <a:srgbClr val="FF0000"/>
                </a:solidFill>
              </a:rPr>
              <a:t>p=</a:t>
            </a:r>
            <a:r>
              <a:rPr lang="en-US" altLang="zh-CN" sz="2000" dirty="0" err="1">
                <a:solidFill>
                  <a:srgbClr val="FF0000"/>
                </a:solidFill>
              </a:rPr>
              <a:t>p.right</a:t>
            </a:r>
            <a:r>
              <a:rPr lang="en-US" altLang="zh-CN" sz="2000" dirty="0">
                <a:solidFill>
                  <a:srgbClr val="FF0000"/>
                </a:solidFill>
              </a:rPr>
              <a:t>;        } </a:t>
            </a:r>
            <a:r>
              <a:rPr lang="en-US" altLang="zh-CN" sz="2000" dirty="0"/>
              <a:t>//</a:t>
            </a:r>
            <a:r>
              <a:rPr lang="zh-CN" altLang="en-US" sz="2000" dirty="0"/>
              <a:t>进入右子树</a:t>
            </a:r>
            <a:endParaRPr lang="en-US" altLang="zh-CN" sz="2000" dirty="0"/>
          </a:p>
          <a:p>
            <a:pPr marL="0" indent="0">
              <a:buFont typeface="Wingdings" panose="05000000000000000000" pitchFamily="2" charset="2"/>
              <a:buNone/>
            </a:pPr>
            <a:r>
              <a:rPr lang="en-US" altLang="zh-CN" sz="2000" dirty="0"/>
              <a:t>        </a:t>
            </a:r>
            <a:r>
              <a:rPr lang="en-US" altLang="zh-CN" sz="2000" dirty="0" err="1"/>
              <a:t>System.out.println</a:t>
            </a:r>
            <a:r>
              <a:rPr lang="en-US" altLang="zh-CN" sz="2000" dirty="0"/>
              <a:t>();</a:t>
            </a:r>
          </a:p>
          <a:p>
            <a:pPr marL="0" indent="0">
              <a:buFont typeface="Wingdings" panose="05000000000000000000" pitchFamily="2" charset="2"/>
              <a:buNone/>
            </a:pPr>
            <a:r>
              <a:rPr lang="en-US" altLang="zh-CN" sz="2000" dirty="0"/>
              <a:t>    } </a:t>
            </a:r>
            <a:endParaRPr lang="zh-CN" altLang="en-US" sz="2000" dirty="0"/>
          </a:p>
        </p:txBody>
      </p:sp>
      <p:sp>
        <p:nvSpPr>
          <p:cNvPr id="2" name="灯片编号占位符 1">
            <a:extLst>
              <a:ext uri="{FF2B5EF4-FFF2-40B4-BE49-F238E27FC236}">
                <a16:creationId xmlns:a16="http://schemas.microsoft.com/office/drawing/2014/main" id="{29854A87-BE8A-4FA2-BC7F-3760357FAC1E}"/>
              </a:ext>
            </a:extLst>
          </p:cNvPr>
          <p:cNvSpPr>
            <a:spLocks noGrp="1"/>
          </p:cNvSpPr>
          <p:nvPr>
            <p:ph type="sldNum" sz="quarter" idx="12"/>
          </p:nvPr>
        </p:nvSpPr>
        <p:spPr/>
        <p:txBody>
          <a:bodyPr/>
          <a:lstStyle/>
          <a:p>
            <a:fld id="{43395A8B-0B77-4D91-93A1-E00555122DC8}" type="slidenum">
              <a:rPr lang="zh-CN" altLang="en-US" smtClean="0"/>
              <a:pPr/>
              <a:t>83</a:t>
            </a:fld>
            <a:endParaRPr lang="en-US" altLang="zh-CN"/>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a:extLst>
              <a:ext uri="{FF2B5EF4-FFF2-40B4-BE49-F238E27FC236}">
                <a16:creationId xmlns:a16="http://schemas.microsoft.com/office/drawing/2014/main" id="{FFAA0AEE-CC34-45A7-BAA2-20C2E59E0889}"/>
              </a:ext>
            </a:extLst>
          </p:cNvPr>
          <p:cNvSpPr>
            <a:spLocks noGrp="1"/>
          </p:cNvSpPr>
          <p:nvPr>
            <p:ph type="title"/>
          </p:nvPr>
        </p:nvSpPr>
        <p:spPr/>
        <p:txBody>
          <a:bodyPr/>
          <a:lstStyle/>
          <a:p>
            <a:r>
              <a:rPr lang="en-US" altLang="zh-CN" sz="4000"/>
              <a:t>6.3.6   </a:t>
            </a:r>
            <a:r>
              <a:rPr lang="zh-CN" altLang="en-US" sz="4000"/>
              <a:t>二叉树遍历的非递归算法</a:t>
            </a:r>
          </a:p>
        </p:txBody>
      </p:sp>
      <p:sp>
        <p:nvSpPr>
          <p:cNvPr id="3" name="内容占位符 2">
            <a:extLst>
              <a:ext uri="{FF2B5EF4-FFF2-40B4-BE49-F238E27FC236}">
                <a16:creationId xmlns:a16="http://schemas.microsoft.com/office/drawing/2014/main" id="{3994CEE3-CEB5-41AB-9DDB-F2F40C5FD36E}"/>
              </a:ext>
            </a:extLst>
          </p:cNvPr>
          <p:cNvSpPr>
            <a:spLocks noGrp="1"/>
          </p:cNvSpPr>
          <p:nvPr>
            <p:ph idx="1"/>
          </p:nvPr>
        </p:nvSpPr>
        <p:spPr/>
        <p:txBody>
          <a:bodyPr/>
          <a:lstStyle/>
          <a:p>
            <a:pPr>
              <a:buFont typeface="Wingdings" panose="05000000000000000000" pitchFamily="2" charset="2"/>
              <a:buNone/>
              <a:defRPr/>
            </a:pPr>
            <a:r>
              <a:rPr lang="zh-CN" altLang="en-US" dirty="0"/>
              <a:t>思考：</a:t>
            </a:r>
            <a:endParaRPr lang="en-US" altLang="zh-CN" dirty="0"/>
          </a:p>
          <a:p>
            <a:pPr marL="0" indent="0">
              <a:buFont typeface="Wingdings" panose="05000000000000000000" pitchFamily="2" charset="2"/>
              <a:buNone/>
              <a:defRPr/>
            </a:pPr>
            <a:r>
              <a:rPr lang="en-US" altLang="zh-CN" dirty="0"/>
              <a:t>       </a:t>
            </a:r>
            <a:r>
              <a:rPr lang="zh-CN" altLang="en-US" dirty="0"/>
              <a:t>二叉树的先根遍历非递归算法如何？能否修改中根遍历非递归算法得到？</a:t>
            </a:r>
            <a:endParaRPr lang="en-US" altLang="zh-CN" dirty="0"/>
          </a:p>
          <a:p>
            <a:pPr>
              <a:buFont typeface="Wingdings" panose="05000000000000000000" pitchFamily="2" charset="2"/>
              <a:buNone/>
              <a:defRPr/>
            </a:pPr>
            <a:r>
              <a:rPr lang="en-US" altLang="zh-CN" dirty="0"/>
              <a:t>      </a:t>
            </a:r>
            <a:r>
              <a:rPr lang="zh-CN" altLang="en-US" dirty="0"/>
              <a:t>后根遍历的非递归算法呢？</a:t>
            </a:r>
          </a:p>
        </p:txBody>
      </p:sp>
      <p:sp>
        <p:nvSpPr>
          <p:cNvPr id="2" name="灯片编号占位符 1">
            <a:extLst>
              <a:ext uri="{FF2B5EF4-FFF2-40B4-BE49-F238E27FC236}">
                <a16:creationId xmlns:a16="http://schemas.microsoft.com/office/drawing/2014/main" id="{525ADE59-C13F-49DD-BC7C-FDEF8F4CAF62}"/>
              </a:ext>
            </a:extLst>
          </p:cNvPr>
          <p:cNvSpPr>
            <a:spLocks noGrp="1"/>
          </p:cNvSpPr>
          <p:nvPr>
            <p:ph type="sldNum" sz="quarter" idx="12"/>
          </p:nvPr>
        </p:nvSpPr>
        <p:spPr/>
        <p:txBody>
          <a:bodyPr/>
          <a:lstStyle/>
          <a:p>
            <a:fld id="{43395A8B-0B77-4D91-93A1-E00555122DC8}" type="slidenum">
              <a:rPr lang="zh-CN" altLang="en-US" smtClean="0"/>
              <a:pPr/>
              <a:t>84</a:t>
            </a:fld>
            <a:r>
              <a:rPr lang="zh-CN" altLang="en-US" dirty="0"/>
              <a:t> </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grpId="0" nodeType="clickEffect">
                                  <p:stCondLst>
                                    <p:cond delay="0"/>
                                  </p:stCondLst>
                                  <p:iterate type="lt">
                                    <p:tmPct val="5000"/>
                                  </p:iterate>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1" presetClass="entr" presetSubtype="0" fill="hold" grpId="0" nodeType="clickEffect">
                                  <p:stCondLst>
                                    <p:cond delay="0"/>
                                  </p:stCondLst>
                                  <p:iterate type="lt">
                                    <p:tmPct val="5000"/>
                                  </p:iterate>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B62AF21-057E-4DFD-92D4-490416B20A96}"/>
              </a:ext>
            </a:extLst>
          </p:cNvPr>
          <p:cNvSpPr>
            <a:spLocks noGrp="1"/>
          </p:cNvSpPr>
          <p:nvPr>
            <p:ph type="sldNum" sz="quarter" idx="12"/>
          </p:nvPr>
        </p:nvSpPr>
        <p:spPr/>
        <p:txBody>
          <a:bodyPr/>
          <a:lstStyle/>
          <a:p>
            <a:fld id="{43395A8B-0B77-4D91-93A1-E00555122DC8}" type="slidenum">
              <a:rPr lang="zh-CN" altLang="en-US" smtClean="0"/>
              <a:pPr/>
              <a:t>85</a:t>
            </a:fld>
            <a:endParaRPr lang="en-US" altLang="zh-CN"/>
          </a:p>
        </p:txBody>
      </p:sp>
      <p:sp>
        <p:nvSpPr>
          <p:cNvPr id="5" name="矩形 4">
            <a:extLst>
              <a:ext uri="{FF2B5EF4-FFF2-40B4-BE49-F238E27FC236}">
                <a16:creationId xmlns:a16="http://schemas.microsoft.com/office/drawing/2014/main" id="{D6F83DAF-3E6A-4714-9128-5D83C79D307C}"/>
              </a:ext>
            </a:extLst>
          </p:cNvPr>
          <p:cNvSpPr/>
          <p:nvPr/>
        </p:nvSpPr>
        <p:spPr>
          <a:xfrm>
            <a:off x="323528" y="1880818"/>
            <a:ext cx="10980712" cy="5016758"/>
          </a:xfrm>
          <a:prstGeom prst="rect">
            <a:avLst/>
          </a:prstGeom>
        </p:spPr>
        <p:txBody>
          <a:bodyPr wrap="square">
            <a:spAutoFit/>
          </a:bodyPr>
          <a:lstStyle/>
          <a:p>
            <a:r>
              <a:rPr lang="en-US" altLang="zh-CN" sz="2000" b="1" dirty="0">
                <a:latin typeface="+mn-lt"/>
                <a:ea typeface="+mn-ea"/>
              </a:rPr>
              <a:t>public void </a:t>
            </a:r>
            <a:r>
              <a:rPr lang="en-US" altLang="zh-CN" sz="2000" b="1" dirty="0" err="1">
                <a:latin typeface="+mn-lt"/>
                <a:ea typeface="+mn-ea"/>
              </a:rPr>
              <a:t>preOrderTraverse</a:t>
            </a:r>
            <a:r>
              <a:rPr lang="en-US" altLang="zh-CN" sz="2000" b="1" dirty="0">
                <a:latin typeface="+mn-lt"/>
                <a:ea typeface="+mn-ea"/>
              </a:rPr>
              <a:t>()//</a:t>
            </a:r>
            <a:r>
              <a:rPr lang="zh-CN" altLang="en-US" sz="2000" b="1" dirty="0">
                <a:latin typeface="+mn-lt"/>
                <a:ea typeface="+mn-ea"/>
              </a:rPr>
              <a:t>先根遍历二叉树的非递归算法</a:t>
            </a:r>
          </a:p>
          <a:p>
            <a:r>
              <a:rPr lang="en-US" altLang="zh-CN" sz="2000" b="1" dirty="0">
                <a:latin typeface="+mn-lt"/>
                <a:ea typeface="+mn-ea"/>
              </a:rPr>
              <a:t>{</a:t>
            </a:r>
            <a:r>
              <a:rPr lang="en-US" altLang="zh-CN" sz="2000" b="1" dirty="0" err="1">
                <a:latin typeface="+mn-lt"/>
                <a:ea typeface="+mn-ea"/>
              </a:rPr>
              <a:t>System.out.print</a:t>
            </a:r>
            <a:r>
              <a:rPr lang="en-US" altLang="zh-CN" sz="2000" b="1" dirty="0">
                <a:latin typeface="+mn-lt"/>
                <a:ea typeface="+mn-ea"/>
              </a:rPr>
              <a:t>(“</a:t>
            </a:r>
            <a:r>
              <a:rPr lang="zh-CN" altLang="en-US" sz="2000" b="1" dirty="0">
                <a:latin typeface="+mn-lt"/>
                <a:ea typeface="+mn-ea"/>
              </a:rPr>
              <a:t>先根次序遍历（非递归）：  </a:t>
            </a:r>
            <a:r>
              <a:rPr lang="en-US" altLang="zh-CN" sz="2000" b="1" dirty="0">
                <a:latin typeface="+mn-lt"/>
                <a:ea typeface="+mn-ea"/>
              </a:rPr>
              <a:t>");</a:t>
            </a:r>
          </a:p>
          <a:p>
            <a:r>
              <a:rPr lang="en-US" altLang="zh-CN" sz="2000" b="1" dirty="0">
                <a:latin typeface="+mn-lt"/>
                <a:ea typeface="+mn-ea"/>
              </a:rPr>
              <a:t>  </a:t>
            </a:r>
            <a:r>
              <a:rPr lang="en-US" altLang="zh-CN" sz="2000" b="1" dirty="0" err="1">
                <a:latin typeface="+mn-lt"/>
                <a:ea typeface="+mn-ea"/>
              </a:rPr>
              <a:t>LinkedStack</a:t>
            </a:r>
            <a:r>
              <a:rPr lang="en-US" altLang="zh-CN" sz="2000" b="1" dirty="0">
                <a:latin typeface="+mn-lt"/>
                <a:ea typeface="+mn-ea"/>
              </a:rPr>
              <a:t>&lt;</a:t>
            </a:r>
            <a:r>
              <a:rPr lang="en-US" altLang="zh-CN" sz="2000" b="1" dirty="0" err="1">
                <a:latin typeface="+mn-lt"/>
                <a:ea typeface="+mn-ea"/>
              </a:rPr>
              <a:t>BinaryNode</a:t>
            </a:r>
            <a:r>
              <a:rPr lang="en-US" altLang="zh-CN" sz="2000" b="1" dirty="0">
                <a:latin typeface="+mn-lt"/>
                <a:ea typeface="+mn-ea"/>
              </a:rPr>
              <a:t>&lt;T&gt;&gt; </a:t>
            </a:r>
            <a:r>
              <a:rPr lang="en-US" altLang="zh-CN" sz="2000" b="1" dirty="0">
                <a:solidFill>
                  <a:srgbClr val="FF0000"/>
                </a:solidFill>
                <a:latin typeface="+mn-lt"/>
                <a:ea typeface="+mn-ea"/>
              </a:rPr>
              <a:t>stack = new  </a:t>
            </a:r>
            <a:r>
              <a:rPr lang="en-US" altLang="zh-CN" sz="2000" b="1" dirty="0" err="1">
                <a:solidFill>
                  <a:srgbClr val="FF0000"/>
                </a:solidFill>
                <a:latin typeface="+mn-lt"/>
                <a:ea typeface="+mn-ea"/>
              </a:rPr>
              <a:t>LinkedStack</a:t>
            </a:r>
            <a:r>
              <a:rPr lang="en-US" altLang="zh-CN" sz="2000" b="1" dirty="0">
                <a:latin typeface="+mn-lt"/>
                <a:ea typeface="+mn-ea"/>
              </a:rPr>
              <a:t>&lt;</a:t>
            </a:r>
            <a:r>
              <a:rPr lang="en-US" altLang="zh-CN" sz="2000" b="1" dirty="0" err="1">
                <a:latin typeface="+mn-lt"/>
                <a:ea typeface="+mn-ea"/>
              </a:rPr>
              <a:t>BinaryNode</a:t>
            </a:r>
            <a:r>
              <a:rPr lang="en-US" altLang="zh-CN" sz="2000" b="1" dirty="0">
                <a:latin typeface="+mn-lt"/>
                <a:ea typeface="+mn-ea"/>
              </a:rPr>
              <a:t>&lt;T&gt;&gt;();   </a:t>
            </a:r>
            <a:endParaRPr lang="zh-CN" altLang="en-US" sz="2000" b="1" dirty="0">
              <a:latin typeface="+mn-lt"/>
              <a:ea typeface="+mn-ea"/>
            </a:endParaRPr>
          </a:p>
          <a:p>
            <a:r>
              <a:rPr lang="en-US" altLang="zh-CN" sz="2000" b="1" dirty="0">
                <a:latin typeface="+mn-lt"/>
                <a:ea typeface="+mn-ea"/>
              </a:rPr>
              <a:t>  </a:t>
            </a:r>
            <a:r>
              <a:rPr lang="en-US" altLang="zh-CN" sz="2000" b="1" dirty="0" err="1">
                <a:latin typeface="+mn-lt"/>
                <a:ea typeface="+mn-ea"/>
              </a:rPr>
              <a:t>BinaryNode</a:t>
            </a:r>
            <a:r>
              <a:rPr lang="en-US" altLang="zh-CN" sz="2000" b="1" dirty="0">
                <a:latin typeface="+mn-lt"/>
                <a:ea typeface="+mn-ea"/>
              </a:rPr>
              <a:t>&lt;T&gt; p = </a:t>
            </a:r>
            <a:r>
              <a:rPr lang="en-US" altLang="zh-CN" sz="2000" b="1" dirty="0" err="1">
                <a:latin typeface="+mn-lt"/>
                <a:ea typeface="+mn-ea"/>
              </a:rPr>
              <a:t>this.root</a:t>
            </a:r>
            <a:r>
              <a:rPr lang="en-US" altLang="zh-CN" sz="2000" b="1" dirty="0">
                <a:latin typeface="+mn-lt"/>
                <a:ea typeface="+mn-ea"/>
              </a:rPr>
              <a:t>;</a:t>
            </a:r>
          </a:p>
          <a:p>
            <a:r>
              <a:rPr lang="en-US" altLang="zh-CN" sz="2000" b="1" dirty="0">
                <a:solidFill>
                  <a:srgbClr val="FF0000"/>
                </a:solidFill>
                <a:latin typeface="+mn-lt"/>
                <a:ea typeface="+mn-ea"/>
              </a:rPr>
              <a:t>  while (p!=null || !</a:t>
            </a:r>
            <a:r>
              <a:rPr lang="en-US" altLang="zh-CN" sz="2000" b="1" dirty="0" err="1">
                <a:solidFill>
                  <a:srgbClr val="FF0000"/>
                </a:solidFill>
                <a:latin typeface="+mn-lt"/>
                <a:ea typeface="+mn-ea"/>
              </a:rPr>
              <a:t>stack.isEmpty</a:t>
            </a:r>
            <a:r>
              <a:rPr lang="en-US" altLang="zh-CN" sz="2000" b="1" dirty="0">
                <a:solidFill>
                  <a:srgbClr val="FF0000"/>
                </a:solidFill>
                <a:latin typeface="+mn-lt"/>
                <a:ea typeface="+mn-ea"/>
              </a:rPr>
              <a:t>())  //p</a:t>
            </a:r>
            <a:r>
              <a:rPr lang="zh-CN" altLang="en-US" sz="2000" b="1" dirty="0">
                <a:solidFill>
                  <a:srgbClr val="FF0000"/>
                </a:solidFill>
                <a:latin typeface="+mn-lt"/>
                <a:ea typeface="+mn-ea"/>
              </a:rPr>
              <a:t>非空或栈非空时</a:t>
            </a:r>
          </a:p>
          <a:p>
            <a:r>
              <a:rPr lang="en-US" altLang="zh-CN" sz="2000" b="1" dirty="0">
                <a:solidFill>
                  <a:schemeClr val="tx2"/>
                </a:solidFill>
                <a:latin typeface="+mn-lt"/>
                <a:ea typeface="+mn-ea"/>
              </a:rPr>
              <a:t>    if (p!=null){</a:t>
            </a:r>
          </a:p>
          <a:p>
            <a:r>
              <a:rPr lang="en-US" altLang="zh-CN" sz="2000" b="1" dirty="0">
                <a:solidFill>
                  <a:schemeClr val="tx2"/>
                </a:solidFill>
                <a:latin typeface="+mn-lt"/>
                <a:ea typeface="+mn-ea"/>
              </a:rPr>
              <a:t>       </a:t>
            </a:r>
            <a:r>
              <a:rPr lang="en-US" altLang="zh-CN" sz="2000" b="1" dirty="0" err="1">
                <a:solidFill>
                  <a:schemeClr val="tx2"/>
                </a:solidFill>
                <a:latin typeface="+mn-lt"/>
                <a:ea typeface="+mn-ea"/>
              </a:rPr>
              <a:t>System.out.print</a:t>
            </a:r>
            <a:r>
              <a:rPr lang="en-US" altLang="zh-CN" sz="2000" b="1" dirty="0">
                <a:solidFill>
                  <a:schemeClr val="tx2"/>
                </a:solidFill>
                <a:latin typeface="+mn-lt"/>
                <a:ea typeface="+mn-ea"/>
              </a:rPr>
              <a:t>(</a:t>
            </a:r>
            <a:r>
              <a:rPr lang="en-US" altLang="zh-CN" sz="2000" b="1" dirty="0" err="1">
                <a:solidFill>
                  <a:schemeClr val="tx2"/>
                </a:solidFill>
                <a:latin typeface="+mn-lt"/>
                <a:ea typeface="+mn-ea"/>
              </a:rPr>
              <a:t>p.data</a:t>
            </a:r>
            <a:r>
              <a:rPr lang="en-US" altLang="zh-CN" sz="2000" b="1" dirty="0">
                <a:solidFill>
                  <a:schemeClr val="tx2"/>
                </a:solidFill>
                <a:latin typeface="+mn-lt"/>
                <a:ea typeface="+mn-ea"/>
              </a:rPr>
              <a:t>+" ");    //</a:t>
            </a:r>
            <a:r>
              <a:rPr lang="zh-CN" altLang="en-US" sz="2000" b="1" dirty="0">
                <a:solidFill>
                  <a:schemeClr val="tx2"/>
                </a:solidFill>
                <a:latin typeface="+mn-lt"/>
                <a:ea typeface="+mn-ea"/>
              </a:rPr>
              <a:t>访问结点</a:t>
            </a:r>
          </a:p>
          <a:p>
            <a:r>
              <a:rPr lang="en-US" altLang="zh-CN" sz="2000" b="1" dirty="0">
                <a:solidFill>
                  <a:schemeClr val="tx2"/>
                </a:solidFill>
                <a:latin typeface="+mn-lt"/>
                <a:ea typeface="+mn-ea"/>
              </a:rPr>
              <a:t>       </a:t>
            </a:r>
            <a:r>
              <a:rPr lang="en-US" altLang="zh-CN" sz="2000" b="1" dirty="0" err="1">
                <a:solidFill>
                  <a:schemeClr val="tx2"/>
                </a:solidFill>
                <a:latin typeface="+mn-lt"/>
                <a:ea typeface="+mn-ea"/>
              </a:rPr>
              <a:t>stack.push</a:t>
            </a:r>
            <a:r>
              <a:rPr lang="en-US" altLang="zh-CN" sz="2000" b="1" dirty="0">
                <a:solidFill>
                  <a:schemeClr val="tx2"/>
                </a:solidFill>
                <a:latin typeface="+mn-lt"/>
                <a:ea typeface="+mn-ea"/>
              </a:rPr>
              <a:t>(p);                   //p</a:t>
            </a:r>
            <a:r>
              <a:rPr lang="zh-CN" altLang="en-US" sz="2000" b="1" dirty="0">
                <a:solidFill>
                  <a:schemeClr val="tx2"/>
                </a:solidFill>
                <a:latin typeface="+mn-lt"/>
                <a:ea typeface="+mn-ea"/>
              </a:rPr>
              <a:t>结点入栈</a:t>
            </a:r>
          </a:p>
          <a:p>
            <a:r>
              <a:rPr lang="en-US" altLang="zh-CN" sz="2000" b="1" dirty="0">
                <a:solidFill>
                  <a:schemeClr val="tx2"/>
                </a:solidFill>
                <a:latin typeface="+mn-lt"/>
                <a:ea typeface="+mn-ea"/>
              </a:rPr>
              <a:t>       p=</a:t>
            </a:r>
            <a:r>
              <a:rPr lang="en-US" altLang="zh-CN" sz="2000" b="1" dirty="0" err="1">
                <a:solidFill>
                  <a:schemeClr val="tx2"/>
                </a:solidFill>
                <a:latin typeface="+mn-lt"/>
                <a:ea typeface="+mn-ea"/>
              </a:rPr>
              <a:t>p.left</a:t>
            </a:r>
            <a:r>
              <a:rPr lang="en-US" altLang="zh-CN" sz="2000" b="1" dirty="0">
                <a:solidFill>
                  <a:schemeClr val="tx2"/>
                </a:solidFill>
                <a:latin typeface="+mn-lt"/>
                <a:ea typeface="+mn-ea"/>
              </a:rPr>
              <a:t>;                        //</a:t>
            </a:r>
            <a:r>
              <a:rPr lang="zh-CN" altLang="en-US" sz="2000" b="1" dirty="0">
                <a:solidFill>
                  <a:schemeClr val="tx2"/>
                </a:solidFill>
                <a:latin typeface="+mn-lt"/>
                <a:ea typeface="+mn-ea"/>
              </a:rPr>
              <a:t>进入左子  </a:t>
            </a:r>
            <a:endParaRPr lang="en-US" altLang="zh-CN" sz="2000" b="1" dirty="0">
              <a:solidFill>
                <a:schemeClr val="tx2"/>
              </a:solidFill>
              <a:latin typeface="+mn-lt"/>
              <a:ea typeface="+mn-ea"/>
            </a:endParaRPr>
          </a:p>
          <a:p>
            <a:r>
              <a:rPr lang="en-US" altLang="zh-CN" sz="2000" b="1" dirty="0">
                <a:solidFill>
                  <a:schemeClr val="tx2"/>
                </a:solidFill>
                <a:latin typeface="+mn-lt"/>
                <a:ea typeface="+mn-ea"/>
              </a:rPr>
              <a:t>   }</a:t>
            </a:r>
          </a:p>
          <a:p>
            <a:r>
              <a:rPr lang="en-US" altLang="zh-CN" sz="2000" b="1" dirty="0">
                <a:solidFill>
                  <a:srgbClr val="FF0000"/>
                </a:solidFill>
                <a:latin typeface="+mn-lt"/>
                <a:ea typeface="+mn-ea"/>
              </a:rPr>
              <a:t>    else      //p</a:t>
            </a:r>
            <a:r>
              <a:rPr lang="zh-CN" altLang="en-US" sz="2000" b="1" dirty="0">
                <a:solidFill>
                  <a:srgbClr val="FF0000"/>
                </a:solidFill>
                <a:latin typeface="+mn-lt"/>
                <a:ea typeface="+mn-ea"/>
              </a:rPr>
              <a:t>为空且栈非空时</a:t>
            </a:r>
          </a:p>
          <a:p>
            <a:r>
              <a:rPr lang="zh-CN" altLang="en-US" sz="2000" b="1" dirty="0">
                <a:solidFill>
                  <a:srgbClr val="FF0000"/>
                </a:solidFill>
                <a:latin typeface="+mn-lt"/>
                <a:ea typeface="+mn-ea"/>
              </a:rPr>
              <a:t>    </a:t>
            </a:r>
            <a:r>
              <a:rPr lang="en-US" altLang="zh-CN" sz="2000" b="1" dirty="0">
                <a:solidFill>
                  <a:srgbClr val="FF0000"/>
                </a:solidFill>
                <a:latin typeface="+mn-lt"/>
                <a:ea typeface="+mn-ea"/>
              </a:rPr>
              <a:t>{ </a:t>
            </a:r>
          </a:p>
          <a:p>
            <a:r>
              <a:rPr lang="en-US" altLang="zh-CN" sz="2000" b="1" dirty="0">
                <a:solidFill>
                  <a:srgbClr val="FF0000"/>
                </a:solidFill>
                <a:latin typeface="+mn-lt"/>
                <a:ea typeface="+mn-ea"/>
              </a:rPr>
              <a:t>        p=</a:t>
            </a:r>
            <a:r>
              <a:rPr lang="en-US" altLang="zh-CN" sz="2000" b="1" dirty="0" err="1">
                <a:solidFill>
                  <a:srgbClr val="FF0000"/>
                </a:solidFill>
                <a:latin typeface="+mn-lt"/>
                <a:ea typeface="+mn-ea"/>
              </a:rPr>
              <a:t>stack.pop</a:t>
            </a:r>
            <a:r>
              <a:rPr lang="en-US" altLang="zh-CN" sz="2000" b="1" dirty="0">
                <a:solidFill>
                  <a:srgbClr val="FF0000"/>
                </a:solidFill>
                <a:latin typeface="+mn-lt"/>
                <a:ea typeface="+mn-ea"/>
              </a:rPr>
              <a:t>();                   //p</a:t>
            </a:r>
            <a:r>
              <a:rPr lang="zh-CN" altLang="en-US" sz="2000" b="1" dirty="0">
                <a:solidFill>
                  <a:srgbClr val="FF0000"/>
                </a:solidFill>
                <a:latin typeface="+mn-lt"/>
                <a:ea typeface="+mn-ea"/>
              </a:rPr>
              <a:t>指向出栈结点</a:t>
            </a:r>
          </a:p>
          <a:p>
            <a:r>
              <a:rPr lang="en-US" altLang="zh-CN" sz="2000" b="1" dirty="0">
                <a:solidFill>
                  <a:srgbClr val="FF0000"/>
                </a:solidFill>
                <a:latin typeface="+mn-lt"/>
                <a:ea typeface="+mn-ea"/>
              </a:rPr>
              <a:t>        p=</a:t>
            </a:r>
            <a:r>
              <a:rPr lang="en-US" altLang="zh-CN" sz="2000" b="1" dirty="0" err="1">
                <a:solidFill>
                  <a:srgbClr val="FF0000"/>
                </a:solidFill>
                <a:latin typeface="+mn-lt"/>
                <a:ea typeface="+mn-ea"/>
              </a:rPr>
              <a:t>p.right</a:t>
            </a:r>
            <a:r>
              <a:rPr lang="en-US" altLang="zh-CN" sz="2000" b="1" dirty="0">
                <a:solidFill>
                  <a:srgbClr val="FF0000"/>
                </a:solidFill>
                <a:latin typeface="+mn-lt"/>
                <a:ea typeface="+mn-ea"/>
              </a:rPr>
              <a:t>;           //</a:t>
            </a:r>
            <a:r>
              <a:rPr lang="zh-CN" altLang="en-US" sz="2000" b="1" dirty="0">
                <a:solidFill>
                  <a:srgbClr val="FF0000"/>
                </a:solidFill>
                <a:latin typeface="+mn-lt"/>
                <a:ea typeface="+mn-ea"/>
              </a:rPr>
              <a:t>进入右子树</a:t>
            </a:r>
          </a:p>
          <a:p>
            <a:r>
              <a:rPr lang="zh-CN" altLang="en-US" sz="2000" b="1" dirty="0">
                <a:solidFill>
                  <a:srgbClr val="FF0000"/>
                </a:solidFill>
                <a:latin typeface="+mn-lt"/>
                <a:ea typeface="+mn-ea"/>
              </a:rPr>
              <a:t>    </a:t>
            </a:r>
            <a:r>
              <a:rPr lang="en-US" altLang="zh-CN" sz="2000" b="1" dirty="0">
                <a:solidFill>
                  <a:srgbClr val="FF0000"/>
                </a:solidFill>
                <a:latin typeface="+mn-lt"/>
                <a:ea typeface="+mn-ea"/>
              </a:rPr>
              <a:t>}</a:t>
            </a:r>
          </a:p>
          <a:p>
            <a:r>
              <a:rPr lang="en-US" altLang="zh-CN" sz="2000" b="1" dirty="0">
                <a:latin typeface="+mn-lt"/>
                <a:ea typeface="+mn-ea"/>
              </a:rPr>
              <a:t>}</a:t>
            </a:r>
            <a:endParaRPr lang="zh-CN" altLang="en-US" sz="2000" b="1" dirty="0">
              <a:latin typeface="+mn-lt"/>
              <a:ea typeface="+mn-ea"/>
            </a:endParaRPr>
          </a:p>
        </p:txBody>
      </p:sp>
      <p:sp>
        <p:nvSpPr>
          <p:cNvPr id="6" name="标题 1">
            <a:extLst>
              <a:ext uri="{FF2B5EF4-FFF2-40B4-BE49-F238E27FC236}">
                <a16:creationId xmlns:a16="http://schemas.microsoft.com/office/drawing/2014/main" id="{4ADBF184-46F7-4A2A-A1AA-80D1CFF9B54C}"/>
              </a:ext>
            </a:extLst>
          </p:cNvPr>
          <p:cNvSpPr>
            <a:spLocks noGrp="1"/>
          </p:cNvSpPr>
          <p:nvPr>
            <p:ph type="title"/>
          </p:nvPr>
        </p:nvSpPr>
        <p:spPr>
          <a:xfrm>
            <a:off x="1150938" y="836613"/>
            <a:ext cx="7793037" cy="839787"/>
          </a:xfrm>
        </p:spPr>
        <p:txBody>
          <a:bodyPr/>
          <a:lstStyle/>
          <a:p>
            <a:r>
              <a:rPr lang="en-US" altLang="zh-CN" sz="4000" dirty="0"/>
              <a:t>6.3.6   </a:t>
            </a:r>
            <a:r>
              <a:rPr lang="zh-CN" altLang="en-US" sz="4000" dirty="0"/>
              <a:t>二叉树遍历的非递归算法</a:t>
            </a:r>
          </a:p>
        </p:txBody>
      </p:sp>
    </p:spTree>
    <p:extLst>
      <p:ext uri="{BB962C8B-B14F-4D97-AF65-F5344CB8AC3E}">
        <p14:creationId xmlns:p14="http://schemas.microsoft.com/office/powerpoint/2010/main" val="409131587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a:extLst>
              <a:ext uri="{FF2B5EF4-FFF2-40B4-BE49-F238E27FC236}">
                <a16:creationId xmlns:a16="http://schemas.microsoft.com/office/drawing/2014/main" id="{0BEFBF20-680F-4354-B987-4D88419C80C5}"/>
              </a:ext>
            </a:extLst>
          </p:cNvPr>
          <p:cNvSpPr>
            <a:spLocks noGrp="1"/>
          </p:cNvSpPr>
          <p:nvPr>
            <p:ph type="title"/>
          </p:nvPr>
        </p:nvSpPr>
        <p:spPr/>
        <p:txBody>
          <a:bodyPr/>
          <a:lstStyle/>
          <a:p>
            <a:r>
              <a:rPr lang="en-US" altLang="zh-CN" dirty="0"/>
              <a:t>6.3.7   </a:t>
            </a:r>
            <a:r>
              <a:rPr lang="zh-CN" altLang="en-US" dirty="0"/>
              <a:t>二叉树的层次遍历</a:t>
            </a:r>
          </a:p>
        </p:txBody>
      </p:sp>
      <p:sp>
        <p:nvSpPr>
          <p:cNvPr id="3" name="内容占位符 2">
            <a:extLst>
              <a:ext uri="{FF2B5EF4-FFF2-40B4-BE49-F238E27FC236}">
                <a16:creationId xmlns:a16="http://schemas.microsoft.com/office/drawing/2014/main" id="{8FE1D751-BCE0-4845-869D-07EBCD8363B7}"/>
              </a:ext>
            </a:extLst>
          </p:cNvPr>
          <p:cNvSpPr>
            <a:spLocks noGrp="1"/>
          </p:cNvSpPr>
          <p:nvPr>
            <p:ph idx="1"/>
          </p:nvPr>
        </p:nvSpPr>
        <p:spPr>
          <a:xfrm>
            <a:off x="214313" y="2143125"/>
            <a:ext cx="8745537" cy="4572000"/>
          </a:xfrm>
        </p:spPr>
        <p:txBody>
          <a:bodyPr/>
          <a:lstStyle/>
          <a:p>
            <a:pPr marL="0" indent="623888">
              <a:buFont typeface="Wingdings" panose="05000000000000000000" pitchFamily="2" charset="2"/>
              <a:buNone/>
            </a:pPr>
            <a:r>
              <a:rPr lang="zh-CN" altLang="en-US" dirty="0"/>
              <a:t>二叉树可以按层次遍历，方法类似与完全二叉树编号的方法，从根结点开始，逐层从左向右进行遍历，访问完一层的结点后再进行下一层结点的访问。</a:t>
            </a:r>
            <a:endParaRPr lang="en-US" altLang="zh-CN" dirty="0"/>
          </a:p>
        </p:txBody>
      </p:sp>
      <p:sp>
        <p:nvSpPr>
          <p:cNvPr id="2" name="灯片编号占位符 1">
            <a:extLst>
              <a:ext uri="{FF2B5EF4-FFF2-40B4-BE49-F238E27FC236}">
                <a16:creationId xmlns:a16="http://schemas.microsoft.com/office/drawing/2014/main" id="{9124DB13-2B93-4023-A2E4-C084A286C8D0}"/>
              </a:ext>
            </a:extLst>
          </p:cNvPr>
          <p:cNvSpPr>
            <a:spLocks noGrp="1"/>
          </p:cNvSpPr>
          <p:nvPr>
            <p:ph type="sldNum" sz="quarter" idx="12"/>
          </p:nvPr>
        </p:nvSpPr>
        <p:spPr/>
        <p:txBody>
          <a:bodyPr/>
          <a:lstStyle/>
          <a:p>
            <a:fld id="{43395A8B-0B77-4D91-93A1-E00555122DC8}" type="slidenum">
              <a:rPr lang="zh-CN" altLang="en-US" smtClean="0"/>
              <a:pPr/>
              <a:t>86</a:t>
            </a:fld>
            <a:endParaRPr lang="en-US" altLang="zh-CN"/>
          </a:p>
        </p:txBody>
      </p:sp>
      <p:pic>
        <p:nvPicPr>
          <p:cNvPr id="7" name="图片 6">
            <a:extLst>
              <a:ext uri="{FF2B5EF4-FFF2-40B4-BE49-F238E27FC236}">
                <a16:creationId xmlns:a16="http://schemas.microsoft.com/office/drawing/2014/main" id="{45EF6BF9-0F5E-4B04-88D0-A4F3C274C067}"/>
              </a:ext>
            </a:extLst>
          </p:cNvPr>
          <p:cNvPicPr>
            <a:picLocks noChangeAspect="1"/>
          </p:cNvPicPr>
          <p:nvPr/>
        </p:nvPicPr>
        <p:blipFill>
          <a:blip r:embed="rId2"/>
          <a:stretch>
            <a:fillRect/>
          </a:stretch>
        </p:blipFill>
        <p:spPr>
          <a:xfrm>
            <a:off x="3870096" y="3709858"/>
            <a:ext cx="3158629" cy="3129383"/>
          </a:xfrm>
          <a:prstGeom prst="rect">
            <a:avLst/>
          </a:prstGeom>
        </p:spPr>
      </p:pic>
    </p:spTree>
    <p:extLst>
      <p:ext uri="{BB962C8B-B14F-4D97-AF65-F5344CB8AC3E}">
        <p14:creationId xmlns:p14="http://schemas.microsoft.com/office/powerpoint/2010/main" val="25048293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7E5E1F79-E85E-4916-BC04-002BA5EF50C1}"/>
              </a:ext>
            </a:extLst>
          </p:cNvPr>
          <p:cNvSpPr>
            <a:spLocks noGrp="1"/>
          </p:cNvSpPr>
          <p:nvPr>
            <p:ph type="ftr" sz="quarter" idx="11"/>
          </p:nvPr>
        </p:nvSpPr>
        <p:spPr/>
        <p:txBody>
          <a:bodyPr/>
          <a:lstStyle/>
          <a:p>
            <a:r>
              <a:rPr lang="en-US" altLang="zh-CN" dirty="0"/>
              <a:t>《</a:t>
            </a:r>
            <a:r>
              <a:rPr lang="en-US" altLang="zh-CN" dirty="0" err="1"/>
              <a:t>数据结构</a:t>
            </a:r>
            <a:r>
              <a:rPr lang="zh-CN" altLang="en-US" dirty="0"/>
              <a:t>（</a:t>
            </a:r>
            <a:r>
              <a:rPr lang="en-US" altLang="zh-CN" dirty="0" err="1"/>
              <a:t>Java版</a:t>
            </a:r>
            <a:r>
              <a:rPr lang="zh-CN" altLang="en-US" dirty="0"/>
              <a:t>）（第</a:t>
            </a:r>
            <a:r>
              <a:rPr lang="en-US" altLang="zh-CN" dirty="0"/>
              <a:t>3</a:t>
            </a:r>
            <a:r>
              <a:rPr lang="zh-CN" altLang="en-US" dirty="0"/>
              <a:t>版）</a:t>
            </a:r>
            <a:r>
              <a:rPr lang="en-US" altLang="zh-CN" dirty="0"/>
              <a:t>》</a:t>
            </a:r>
          </a:p>
        </p:txBody>
      </p:sp>
      <p:sp>
        <p:nvSpPr>
          <p:cNvPr id="6" name="内容占位符 2">
            <a:extLst>
              <a:ext uri="{FF2B5EF4-FFF2-40B4-BE49-F238E27FC236}">
                <a16:creationId xmlns:a16="http://schemas.microsoft.com/office/drawing/2014/main" id="{39525200-066C-46D1-A549-198FC1490671}"/>
              </a:ext>
            </a:extLst>
          </p:cNvPr>
          <p:cNvSpPr>
            <a:spLocks noGrp="1"/>
          </p:cNvSpPr>
          <p:nvPr>
            <p:ph idx="1"/>
          </p:nvPr>
        </p:nvSpPr>
        <p:spPr>
          <a:xfrm>
            <a:off x="2987824" y="1989138"/>
            <a:ext cx="5972026" cy="4114800"/>
          </a:xfrm>
        </p:spPr>
        <p:txBody>
          <a:bodyPr/>
          <a:lstStyle/>
          <a:p>
            <a:pPr marL="457200" indent="-457200">
              <a:buFont typeface="Wingdings" panose="05000000000000000000" pitchFamily="2" charset="2"/>
              <a:buChar char="n"/>
            </a:pPr>
            <a:r>
              <a:rPr lang="zh-CN" altLang="en-US" dirty="0"/>
              <a:t>两个兄弟结点的访问次序是先左再右。</a:t>
            </a:r>
            <a:endParaRPr lang="en-US" altLang="zh-CN" dirty="0"/>
          </a:p>
          <a:p>
            <a:pPr marL="457200" indent="-457200">
              <a:buFont typeface="Wingdings" panose="05000000000000000000" pitchFamily="2" charset="2"/>
              <a:buChar char="n"/>
            </a:pPr>
            <a:r>
              <a:rPr lang="zh-CN" altLang="en-US" dirty="0"/>
              <a:t>左兄弟的所有孩子一定在右兄弟的所有孩子之前访问；</a:t>
            </a:r>
            <a:endParaRPr lang="en-US" altLang="zh-CN" dirty="0"/>
          </a:p>
          <a:p>
            <a:pPr marL="457200" indent="-457200">
              <a:buFont typeface="Wingdings" panose="05000000000000000000" pitchFamily="2" charset="2"/>
              <a:buChar char="n"/>
            </a:pPr>
            <a:r>
              <a:rPr lang="zh-CN" altLang="en-US" dirty="0"/>
              <a:t>左兄弟的后代结点一定在右兄弟的同层后代结点之前访问。</a:t>
            </a:r>
          </a:p>
        </p:txBody>
      </p:sp>
      <p:pic>
        <p:nvPicPr>
          <p:cNvPr id="2" name="图片 1">
            <a:extLst>
              <a:ext uri="{FF2B5EF4-FFF2-40B4-BE49-F238E27FC236}">
                <a16:creationId xmlns:a16="http://schemas.microsoft.com/office/drawing/2014/main" id="{901BE4F5-7C64-4EAD-9903-288CE453C401}"/>
              </a:ext>
            </a:extLst>
          </p:cNvPr>
          <p:cNvPicPr>
            <a:picLocks noChangeAspect="1"/>
          </p:cNvPicPr>
          <p:nvPr/>
        </p:nvPicPr>
        <p:blipFill>
          <a:blip r:embed="rId3"/>
          <a:stretch>
            <a:fillRect/>
          </a:stretch>
        </p:blipFill>
        <p:spPr>
          <a:xfrm>
            <a:off x="24448" y="2000825"/>
            <a:ext cx="2803674" cy="2777715"/>
          </a:xfrm>
          <a:prstGeom prst="rect">
            <a:avLst/>
          </a:prstGeom>
        </p:spPr>
      </p:pic>
      <p:sp>
        <p:nvSpPr>
          <p:cNvPr id="8" name="标题 1">
            <a:extLst>
              <a:ext uri="{FF2B5EF4-FFF2-40B4-BE49-F238E27FC236}">
                <a16:creationId xmlns:a16="http://schemas.microsoft.com/office/drawing/2014/main" id="{7CC950B4-8B30-4046-8319-A33BDDDB7792}"/>
              </a:ext>
            </a:extLst>
          </p:cNvPr>
          <p:cNvSpPr txBox="1">
            <a:spLocks/>
          </p:cNvSpPr>
          <p:nvPr/>
        </p:nvSpPr>
        <p:spPr bwMode="auto">
          <a:xfrm>
            <a:off x="1303338" y="989013"/>
            <a:ext cx="7793037"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Times New Roman" pitchFamily="18" charset="0"/>
                <a:ea typeface="宋体" pitchFamily="2" charset="-122"/>
              </a:defRPr>
            </a:lvl2pPr>
            <a:lvl3pPr algn="l" rtl="0" eaLnBrk="0" fontAlgn="base" hangingPunct="0">
              <a:spcBef>
                <a:spcPct val="0"/>
              </a:spcBef>
              <a:spcAft>
                <a:spcPct val="0"/>
              </a:spcAft>
              <a:defRPr sz="4400" b="1">
                <a:solidFill>
                  <a:schemeClr val="tx2"/>
                </a:solidFill>
                <a:latin typeface="Times New Roman" pitchFamily="18" charset="0"/>
                <a:ea typeface="宋体" pitchFamily="2" charset="-122"/>
              </a:defRPr>
            </a:lvl3pPr>
            <a:lvl4pPr algn="l" rtl="0" eaLnBrk="0" fontAlgn="base" hangingPunct="0">
              <a:spcBef>
                <a:spcPct val="0"/>
              </a:spcBef>
              <a:spcAft>
                <a:spcPct val="0"/>
              </a:spcAft>
              <a:defRPr sz="4400" b="1">
                <a:solidFill>
                  <a:schemeClr val="tx2"/>
                </a:solidFill>
                <a:latin typeface="Times New Roman" pitchFamily="18" charset="0"/>
                <a:ea typeface="宋体" pitchFamily="2" charset="-122"/>
              </a:defRPr>
            </a:lvl4pPr>
            <a:lvl5pPr algn="l" rtl="0" eaLnBrk="0" fontAlgn="base" hangingPunct="0">
              <a:spcBef>
                <a:spcPct val="0"/>
              </a:spcBef>
              <a:spcAft>
                <a:spcPct val="0"/>
              </a:spcAft>
              <a:defRPr sz="4400" b="1">
                <a:solidFill>
                  <a:schemeClr val="tx2"/>
                </a:solidFill>
                <a:latin typeface="Times New Roman" pitchFamily="18" charset="0"/>
                <a:ea typeface="宋体" pitchFamily="2" charset="-122"/>
              </a:defRPr>
            </a:lvl5pPr>
            <a:lvl6pPr marL="457200" algn="l" rtl="0" fontAlgn="base">
              <a:spcBef>
                <a:spcPct val="0"/>
              </a:spcBef>
              <a:spcAft>
                <a:spcPct val="0"/>
              </a:spcAft>
              <a:defRPr sz="4400" b="1">
                <a:solidFill>
                  <a:schemeClr val="tx2"/>
                </a:solidFill>
                <a:latin typeface="Times New Roman" pitchFamily="18" charset="0"/>
                <a:ea typeface="宋体" pitchFamily="2" charset="-122"/>
              </a:defRPr>
            </a:lvl6pPr>
            <a:lvl7pPr marL="914400" algn="l" rtl="0" fontAlgn="base">
              <a:spcBef>
                <a:spcPct val="0"/>
              </a:spcBef>
              <a:spcAft>
                <a:spcPct val="0"/>
              </a:spcAft>
              <a:defRPr sz="4400" b="1">
                <a:solidFill>
                  <a:schemeClr val="tx2"/>
                </a:solidFill>
                <a:latin typeface="Times New Roman" pitchFamily="18" charset="0"/>
                <a:ea typeface="宋体" pitchFamily="2" charset="-122"/>
              </a:defRPr>
            </a:lvl7pPr>
            <a:lvl8pPr marL="1371600" algn="l" rtl="0" fontAlgn="base">
              <a:spcBef>
                <a:spcPct val="0"/>
              </a:spcBef>
              <a:spcAft>
                <a:spcPct val="0"/>
              </a:spcAft>
              <a:defRPr sz="4400" b="1">
                <a:solidFill>
                  <a:schemeClr val="tx2"/>
                </a:solidFill>
                <a:latin typeface="Times New Roman" pitchFamily="18" charset="0"/>
                <a:ea typeface="宋体" pitchFamily="2" charset="-122"/>
              </a:defRPr>
            </a:lvl8pPr>
            <a:lvl9pPr marL="1828800" algn="l" rtl="0" fontAlgn="base">
              <a:spcBef>
                <a:spcPct val="0"/>
              </a:spcBef>
              <a:spcAft>
                <a:spcPct val="0"/>
              </a:spcAft>
              <a:defRPr sz="4400" b="1">
                <a:solidFill>
                  <a:schemeClr val="tx2"/>
                </a:solidFill>
                <a:latin typeface="Times New Roman" pitchFamily="18" charset="0"/>
                <a:ea typeface="宋体" pitchFamily="2" charset="-122"/>
              </a:defRPr>
            </a:lvl9pPr>
          </a:lstStyle>
          <a:p>
            <a:r>
              <a:rPr lang="en-US" altLang="zh-CN" kern="0"/>
              <a:t>6.3.7   </a:t>
            </a:r>
            <a:r>
              <a:rPr lang="zh-CN" altLang="en-US" kern="0"/>
              <a:t>二叉树的层次遍历</a:t>
            </a:r>
            <a:endParaRPr lang="zh-CN" altLang="en-US" kern="0" dirty="0"/>
          </a:p>
        </p:txBody>
      </p:sp>
    </p:spTree>
    <p:extLst>
      <p:ext uri="{BB962C8B-B14F-4D97-AF65-F5344CB8AC3E}">
        <p14:creationId xmlns:p14="http://schemas.microsoft.com/office/powerpoint/2010/main" val="99036914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a:extLst>
              <a:ext uri="{FF2B5EF4-FFF2-40B4-BE49-F238E27FC236}">
                <a16:creationId xmlns:a16="http://schemas.microsoft.com/office/drawing/2014/main" id="{0BEFBF20-680F-4354-B987-4D88419C80C5}"/>
              </a:ext>
            </a:extLst>
          </p:cNvPr>
          <p:cNvSpPr>
            <a:spLocks noGrp="1"/>
          </p:cNvSpPr>
          <p:nvPr>
            <p:ph type="title"/>
          </p:nvPr>
        </p:nvSpPr>
        <p:spPr/>
        <p:txBody>
          <a:bodyPr/>
          <a:lstStyle/>
          <a:p>
            <a:r>
              <a:rPr lang="en-US" altLang="zh-CN"/>
              <a:t>6.3.7   </a:t>
            </a:r>
            <a:r>
              <a:rPr lang="zh-CN" altLang="en-US"/>
              <a:t>二叉树的层次遍历</a:t>
            </a:r>
          </a:p>
        </p:txBody>
      </p:sp>
      <p:sp>
        <p:nvSpPr>
          <p:cNvPr id="3" name="内容占位符 2">
            <a:extLst>
              <a:ext uri="{FF2B5EF4-FFF2-40B4-BE49-F238E27FC236}">
                <a16:creationId xmlns:a16="http://schemas.microsoft.com/office/drawing/2014/main" id="{8FE1D751-BCE0-4845-869D-07EBCD8363B7}"/>
              </a:ext>
            </a:extLst>
          </p:cNvPr>
          <p:cNvSpPr>
            <a:spLocks noGrp="1"/>
          </p:cNvSpPr>
          <p:nvPr>
            <p:ph idx="1"/>
          </p:nvPr>
        </p:nvSpPr>
        <p:spPr>
          <a:xfrm>
            <a:off x="3059831" y="2021250"/>
            <a:ext cx="5884143" cy="4572000"/>
          </a:xfrm>
        </p:spPr>
        <p:txBody>
          <a:bodyPr/>
          <a:lstStyle/>
          <a:p>
            <a:pPr marL="457200" indent="-457200">
              <a:buFont typeface="Wingdings" panose="05000000000000000000" pitchFamily="2" charset="2"/>
              <a:buChar char="l"/>
            </a:pPr>
            <a:r>
              <a:rPr lang="zh-CN" altLang="en-US" dirty="0"/>
              <a:t>层次遍历要解决的问题：</a:t>
            </a:r>
            <a:endParaRPr lang="en-US" altLang="zh-CN" dirty="0"/>
          </a:p>
          <a:p>
            <a:pPr marL="0" indent="0">
              <a:buNone/>
            </a:pPr>
            <a:r>
              <a:rPr lang="zh-CN" altLang="en-US" dirty="0">
                <a:solidFill>
                  <a:srgbClr val="FF0000"/>
                </a:solidFill>
              </a:rPr>
              <a:t>同层结点间并没有链相连，如何依次访问？</a:t>
            </a:r>
            <a:endParaRPr lang="en-US" altLang="zh-CN" dirty="0">
              <a:solidFill>
                <a:srgbClr val="FF0000"/>
              </a:solidFill>
            </a:endParaRPr>
          </a:p>
          <a:p>
            <a:pPr marL="0" indent="0">
              <a:buNone/>
            </a:pPr>
            <a:r>
              <a:rPr lang="zh-CN" altLang="en-US" dirty="0">
                <a:solidFill>
                  <a:srgbClr val="FF0000"/>
                </a:solidFill>
              </a:rPr>
              <a:t>访问完一层结点后如何去找到下一层的第一个结点？</a:t>
            </a:r>
          </a:p>
        </p:txBody>
      </p:sp>
      <p:sp>
        <p:nvSpPr>
          <p:cNvPr id="2" name="灯片编号占位符 1">
            <a:extLst>
              <a:ext uri="{FF2B5EF4-FFF2-40B4-BE49-F238E27FC236}">
                <a16:creationId xmlns:a16="http://schemas.microsoft.com/office/drawing/2014/main" id="{9124DB13-2B93-4023-A2E4-C084A286C8D0}"/>
              </a:ext>
            </a:extLst>
          </p:cNvPr>
          <p:cNvSpPr>
            <a:spLocks noGrp="1"/>
          </p:cNvSpPr>
          <p:nvPr>
            <p:ph type="sldNum" sz="quarter" idx="12"/>
          </p:nvPr>
        </p:nvSpPr>
        <p:spPr/>
        <p:txBody>
          <a:bodyPr/>
          <a:lstStyle/>
          <a:p>
            <a:fld id="{43395A8B-0B77-4D91-93A1-E00555122DC8}" type="slidenum">
              <a:rPr lang="zh-CN" altLang="en-US" smtClean="0"/>
              <a:pPr/>
              <a:t>88</a:t>
            </a:fld>
            <a:endParaRPr lang="en-US" altLang="zh-CN"/>
          </a:p>
        </p:txBody>
      </p:sp>
      <p:pic>
        <p:nvPicPr>
          <p:cNvPr id="7" name="图片 6">
            <a:extLst>
              <a:ext uri="{FF2B5EF4-FFF2-40B4-BE49-F238E27FC236}">
                <a16:creationId xmlns:a16="http://schemas.microsoft.com/office/drawing/2014/main" id="{C61874EB-3E72-4497-A2EE-68585FA616C3}"/>
              </a:ext>
            </a:extLst>
          </p:cNvPr>
          <p:cNvPicPr>
            <a:picLocks noChangeAspect="1"/>
          </p:cNvPicPr>
          <p:nvPr/>
        </p:nvPicPr>
        <p:blipFill>
          <a:blip r:embed="rId2"/>
          <a:stretch>
            <a:fillRect/>
          </a:stretch>
        </p:blipFill>
        <p:spPr>
          <a:xfrm>
            <a:off x="0" y="2021250"/>
            <a:ext cx="3165249" cy="31359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iterate type="lt">
                                    <p:tmPct val="5000"/>
                                  </p:iterate>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iterate type="lt">
                                    <p:tmPct val="5000"/>
                                  </p:iterate>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a:extLst>
              <a:ext uri="{FF2B5EF4-FFF2-40B4-BE49-F238E27FC236}">
                <a16:creationId xmlns:a16="http://schemas.microsoft.com/office/drawing/2014/main" id="{4B97BD77-802B-401A-A1C2-5BB72DFF16A0}"/>
              </a:ext>
            </a:extLst>
          </p:cNvPr>
          <p:cNvSpPr>
            <a:spLocks noGrp="1"/>
          </p:cNvSpPr>
          <p:nvPr>
            <p:ph type="title"/>
          </p:nvPr>
        </p:nvSpPr>
        <p:spPr>
          <a:xfrm>
            <a:off x="896108" y="836613"/>
            <a:ext cx="7793037" cy="839787"/>
          </a:xfrm>
        </p:spPr>
        <p:txBody>
          <a:bodyPr/>
          <a:lstStyle/>
          <a:p>
            <a:r>
              <a:rPr lang="en-US" altLang="zh-CN" dirty="0"/>
              <a:t>6.3.7   </a:t>
            </a:r>
            <a:r>
              <a:rPr lang="zh-CN" altLang="en-US" dirty="0"/>
              <a:t>二叉树的层次遍历</a:t>
            </a:r>
          </a:p>
        </p:txBody>
      </p:sp>
      <p:sp>
        <p:nvSpPr>
          <p:cNvPr id="3" name="内容占位符 2">
            <a:extLst>
              <a:ext uri="{FF2B5EF4-FFF2-40B4-BE49-F238E27FC236}">
                <a16:creationId xmlns:a16="http://schemas.microsoft.com/office/drawing/2014/main" id="{C6D4198E-CF02-405A-A591-60F18302DA91}"/>
              </a:ext>
            </a:extLst>
          </p:cNvPr>
          <p:cNvSpPr>
            <a:spLocks noGrp="1"/>
          </p:cNvSpPr>
          <p:nvPr>
            <p:ph idx="1"/>
          </p:nvPr>
        </p:nvSpPr>
        <p:spPr>
          <a:xfrm>
            <a:off x="107504" y="1995637"/>
            <a:ext cx="9036496" cy="4714875"/>
          </a:xfrm>
        </p:spPr>
        <p:txBody>
          <a:bodyPr/>
          <a:lstStyle/>
          <a:p>
            <a:pPr>
              <a:buFont typeface="Wingdings" panose="05000000000000000000" pitchFamily="2" charset="2"/>
              <a:buNone/>
            </a:pPr>
            <a:r>
              <a:rPr lang="zh-CN" altLang="en-US" dirty="0"/>
              <a:t>解决问题：</a:t>
            </a:r>
            <a:endParaRPr lang="en-US" altLang="zh-CN" dirty="0"/>
          </a:p>
          <a:p>
            <a:pPr>
              <a:buFont typeface="Wingdings" panose="05000000000000000000" pitchFamily="2" charset="2"/>
              <a:buNone/>
            </a:pPr>
            <a:r>
              <a:rPr lang="en-US" altLang="zh-CN" dirty="0"/>
              <a:t>1</a:t>
            </a:r>
            <a:r>
              <a:rPr lang="zh-CN" altLang="en-US" dirty="0"/>
              <a:t>、从根节点</a:t>
            </a:r>
            <a:r>
              <a:rPr lang="en-US" altLang="zh-CN" dirty="0"/>
              <a:t>(A)</a:t>
            </a:r>
            <a:r>
              <a:rPr lang="zh-CN" altLang="en-US" dirty="0"/>
              <a:t>开始，下一层是根的</a:t>
            </a:r>
            <a:r>
              <a:rPr lang="zh-CN" altLang="en-US" dirty="0">
                <a:solidFill>
                  <a:srgbClr val="FF0000"/>
                </a:solidFill>
              </a:rPr>
              <a:t>两个孩子</a:t>
            </a:r>
            <a:r>
              <a:rPr lang="en-US" altLang="zh-CN" dirty="0">
                <a:solidFill>
                  <a:srgbClr val="FF0000"/>
                </a:solidFill>
              </a:rPr>
              <a:t>(B</a:t>
            </a:r>
            <a:r>
              <a:rPr lang="zh-CN" altLang="en-US" dirty="0">
                <a:solidFill>
                  <a:srgbClr val="FF0000"/>
                </a:solidFill>
              </a:rPr>
              <a:t>、</a:t>
            </a:r>
            <a:r>
              <a:rPr lang="en-US" altLang="zh-CN" dirty="0">
                <a:solidFill>
                  <a:srgbClr val="FF0000"/>
                </a:solidFill>
              </a:rPr>
              <a:t>C)</a:t>
            </a:r>
            <a:r>
              <a:rPr lang="zh-CN" altLang="en-US" dirty="0"/>
              <a:t>，先左后右的次序访问，如何从</a:t>
            </a:r>
            <a:r>
              <a:rPr lang="en-US" altLang="zh-CN" dirty="0">
                <a:solidFill>
                  <a:srgbClr val="FF0000"/>
                </a:solidFill>
              </a:rPr>
              <a:t>B</a:t>
            </a:r>
            <a:r>
              <a:rPr lang="zh-CN" altLang="en-US" dirty="0"/>
              <a:t>找到</a:t>
            </a:r>
            <a:r>
              <a:rPr lang="en-US" altLang="zh-CN" dirty="0">
                <a:solidFill>
                  <a:srgbClr val="FF0000"/>
                </a:solidFill>
              </a:rPr>
              <a:t>C</a:t>
            </a:r>
            <a:r>
              <a:rPr lang="en-US" altLang="zh-CN" dirty="0"/>
              <a:t>?</a:t>
            </a:r>
          </a:p>
          <a:p>
            <a:pPr>
              <a:buFont typeface="Wingdings" panose="05000000000000000000" pitchFamily="2" charset="2"/>
              <a:buNone/>
            </a:pPr>
            <a:r>
              <a:rPr lang="en-US" altLang="zh-CN" dirty="0"/>
              <a:t>2</a:t>
            </a:r>
            <a:r>
              <a:rPr lang="zh-CN" altLang="en-US" dirty="0"/>
              <a:t>、再下一层分别是</a:t>
            </a:r>
            <a:r>
              <a:rPr lang="zh-CN" altLang="en-US" dirty="0">
                <a:solidFill>
                  <a:srgbClr val="FF0000"/>
                </a:solidFill>
              </a:rPr>
              <a:t>该左孩子</a:t>
            </a:r>
            <a:r>
              <a:rPr lang="en-US" altLang="zh-CN" dirty="0">
                <a:solidFill>
                  <a:srgbClr val="FF0000"/>
                </a:solidFill>
              </a:rPr>
              <a:t>(B)</a:t>
            </a:r>
            <a:r>
              <a:rPr lang="zh-CN" altLang="en-US" dirty="0"/>
              <a:t>的孩子和</a:t>
            </a:r>
            <a:r>
              <a:rPr lang="zh-CN" altLang="en-US" dirty="0">
                <a:solidFill>
                  <a:srgbClr val="FF0000"/>
                </a:solidFill>
              </a:rPr>
              <a:t>该右孩子</a:t>
            </a:r>
            <a:r>
              <a:rPr lang="en-US" altLang="zh-CN" dirty="0">
                <a:solidFill>
                  <a:srgbClr val="FF0000"/>
                </a:solidFill>
              </a:rPr>
              <a:t>(C)</a:t>
            </a:r>
            <a:r>
              <a:rPr lang="zh-CN" altLang="en-US" dirty="0"/>
              <a:t>的孩子，而且一定是先访问左孩子</a:t>
            </a:r>
            <a:r>
              <a:rPr lang="en-US" altLang="zh-CN" dirty="0"/>
              <a:t>(B)</a:t>
            </a:r>
            <a:r>
              <a:rPr lang="zh-CN" altLang="en-US" dirty="0"/>
              <a:t>的孩子（排在左边），再访问右孩子</a:t>
            </a:r>
            <a:r>
              <a:rPr lang="en-US" altLang="zh-CN" dirty="0"/>
              <a:t>(C)</a:t>
            </a:r>
            <a:r>
              <a:rPr lang="zh-CN" altLang="en-US" dirty="0"/>
              <a:t>的孩子（排在右边），如何从</a:t>
            </a:r>
            <a:r>
              <a:rPr lang="en-US" altLang="zh-CN" dirty="0">
                <a:solidFill>
                  <a:srgbClr val="FF0000"/>
                </a:solidFill>
              </a:rPr>
              <a:t>D</a:t>
            </a:r>
            <a:r>
              <a:rPr lang="zh-CN" altLang="en-US" dirty="0"/>
              <a:t>找到</a:t>
            </a:r>
            <a:r>
              <a:rPr lang="en-US" altLang="zh-CN" dirty="0">
                <a:solidFill>
                  <a:srgbClr val="FF0000"/>
                </a:solidFill>
              </a:rPr>
              <a:t>E</a:t>
            </a:r>
            <a:r>
              <a:rPr lang="zh-CN" altLang="en-US" dirty="0"/>
              <a:t>？</a:t>
            </a:r>
            <a:endParaRPr lang="en-US" altLang="zh-CN" dirty="0"/>
          </a:p>
          <a:p>
            <a:pPr>
              <a:buFont typeface="Wingdings" panose="05000000000000000000" pitchFamily="2" charset="2"/>
              <a:buNone/>
            </a:pPr>
            <a:r>
              <a:rPr lang="en-US" altLang="zh-CN" dirty="0"/>
              <a:t>——</a:t>
            </a:r>
            <a:r>
              <a:rPr lang="zh-CN" altLang="en-US" dirty="0"/>
              <a:t>先访问的结点的孩子也先被访问，适合的结构为先进先出的队列。</a:t>
            </a:r>
            <a:endParaRPr lang="en-US" altLang="zh-CN" dirty="0"/>
          </a:p>
          <a:p>
            <a:pPr>
              <a:buFont typeface="Wingdings" panose="05000000000000000000" pitchFamily="2" charset="2"/>
              <a:buNone/>
            </a:pPr>
            <a:endParaRPr lang="zh-CN" altLang="en-US" dirty="0"/>
          </a:p>
        </p:txBody>
      </p:sp>
      <p:pic>
        <p:nvPicPr>
          <p:cNvPr id="5" name="Picture 2">
            <a:extLst>
              <a:ext uri="{FF2B5EF4-FFF2-40B4-BE49-F238E27FC236}">
                <a16:creationId xmlns:a16="http://schemas.microsoft.com/office/drawing/2014/main" id="{B1DD85B3-3F5D-47D7-B1D6-015FB527A5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1350" y="0"/>
            <a:ext cx="2152650"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04328495-F73B-44BE-AAE8-CB260089964B}"/>
              </a:ext>
            </a:extLst>
          </p:cNvPr>
          <p:cNvSpPr>
            <a:spLocks noGrp="1"/>
          </p:cNvSpPr>
          <p:nvPr>
            <p:ph type="sldNum" sz="quarter" idx="12"/>
          </p:nvPr>
        </p:nvSpPr>
        <p:spPr/>
        <p:txBody>
          <a:bodyPr/>
          <a:lstStyle/>
          <a:p>
            <a:fld id="{43395A8B-0B77-4D91-93A1-E00555122DC8}" type="slidenum">
              <a:rPr lang="zh-CN" altLang="en-US" smtClean="0"/>
              <a:pPr/>
              <a:t>89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AFD62DF7-1149-4C3A-8E3C-3AD1414AD7DD}"/>
              </a:ext>
            </a:extLst>
          </p:cNvPr>
          <p:cNvSpPr>
            <a:spLocks noGrp="1"/>
          </p:cNvSpPr>
          <p:nvPr>
            <p:ph type="title"/>
          </p:nvPr>
        </p:nvSpPr>
        <p:spPr/>
        <p:txBody>
          <a:bodyPr/>
          <a:lstStyle/>
          <a:p>
            <a:r>
              <a:rPr lang="en-US" altLang="zh-CN" dirty="0"/>
              <a:t>6.1.2   </a:t>
            </a:r>
            <a:r>
              <a:rPr lang="zh-CN" altLang="en-US" dirty="0"/>
              <a:t>树的术语</a:t>
            </a:r>
          </a:p>
        </p:txBody>
      </p:sp>
      <p:sp>
        <p:nvSpPr>
          <p:cNvPr id="3" name="内容占位符 2">
            <a:extLst>
              <a:ext uri="{FF2B5EF4-FFF2-40B4-BE49-F238E27FC236}">
                <a16:creationId xmlns:a16="http://schemas.microsoft.com/office/drawing/2014/main" id="{973CBE72-D14D-4B64-BA99-D82B45F9D203}"/>
              </a:ext>
            </a:extLst>
          </p:cNvPr>
          <p:cNvSpPr>
            <a:spLocks noGrp="1"/>
          </p:cNvSpPr>
          <p:nvPr>
            <p:ph idx="1"/>
          </p:nvPr>
        </p:nvSpPr>
        <p:spPr>
          <a:xfrm>
            <a:off x="357188" y="1989138"/>
            <a:ext cx="8786812" cy="4654550"/>
          </a:xfrm>
        </p:spPr>
        <p:txBody>
          <a:bodyPr/>
          <a:lstStyle/>
          <a:p>
            <a:pPr marL="269875" indent="-269875">
              <a:buFont typeface="Arial" panose="020B0604020202020204" pitchFamily="34" charset="0"/>
              <a:buChar char="•"/>
            </a:pPr>
            <a:r>
              <a:rPr lang="zh-CN" altLang="en-US" sz="2800" dirty="0"/>
              <a:t>结点的子树的根称为该结点的</a:t>
            </a:r>
            <a:r>
              <a:rPr lang="zh-CN" altLang="en-US" sz="2800" dirty="0">
                <a:solidFill>
                  <a:srgbClr val="FF0000"/>
                </a:solidFill>
              </a:rPr>
              <a:t>孩子结点</a:t>
            </a:r>
            <a:r>
              <a:rPr lang="en-US" altLang="zh-CN" sz="2800" dirty="0"/>
              <a:t>(child)</a:t>
            </a:r>
          </a:p>
          <a:p>
            <a:pPr marL="269875" indent="-269875">
              <a:buFont typeface="Arial" panose="020B0604020202020204" pitchFamily="34" charset="0"/>
              <a:buChar char="•"/>
            </a:pPr>
            <a:r>
              <a:rPr lang="zh-CN" altLang="en-US" sz="2800" dirty="0"/>
              <a:t>该结点是其孩子结点的</a:t>
            </a:r>
            <a:r>
              <a:rPr lang="zh-CN" altLang="en-US" sz="2800" dirty="0">
                <a:solidFill>
                  <a:srgbClr val="FF0000"/>
                </a:solidFill>
              </a:rPr>
              <a:t>双亲（父母）结点</a:t>
            </a:r>
            <a:r>
              <a:rPr lang="en-US" altLang="zh-CN" sz="2800" dirty="0"/>
              <a:t>(parent)</a:t>
            </a:r>
            <a:r>
              <a:rPr lang="zh-CN" altLang="en-US" sz="2800" dirty="0"/>
              <a:t>。</a:t>
            </a:r>
            <a:endParaRPr lang="en-US" altLang="zh-CN" sz="2800" dirty="0"/>
          </a:p>
          <a:p>
            <a:pPr marL="269875" indent="-269875">
              <a:buFont typeface="Arial" panose="020B0604020202020204" pitchFamily="34" charset="0"/>
              <a:buChar char="•"/>
            </a:pPr>
            <a:r>
              <a:rPr lang="zh-CN" altLang="en-US" sz="2800" dirty="0"/>
              <a:t>具有同一双亲结点的孩子结点之间互称为</a:t>
            </a:r>
            <a:r>
              <a:rPr lang="zh-CN" altLang="en-US" sz="2800" dirty="0">
                <a:solidFill>
                  <a:srgbClr val="FF0000"/>
                </a:solidFill>
              </a:rPr>
              <a:t>兄弟</a:t>
            </a:r>
            <a:r>
              <a:rPr lang="en-US" altLang="zh-CN" sz="2800" dirty="0"/>
              <a:t>(sibling)</a:t>
            </a:r>
            <a:r>
              <a:rPr lang="zh-CN" altLang="en-US" sz="2800" dirty="0"/>
              <a:t>。</a:t>
            </a:r>
            <a:endParaRPr lang="en-US" altLang="zh-CN" sz="2800" dirty="0"/>
          </a:p>
          <a:p>
            <a:pPr marL="269875" indent="-269875">
              <a:buFont typeface="Arial" panose="020B0604020202020204" pitchFamily="34" charset="0"/>
              <a:buChar char="•"/>
            </a:pPr>
            <a:r>
              <a:rPr lang="zh-CN" altLang="en-US" sz="2800" dirty="0"/>
              <a:t>某结点的</a:t>
            </a:r>
            <a:r>
              <a:rPr lang="zh-CN" altLang="en-US" sz="2800" dirty="0">
                <a:solidFill>
                  <a:srgbClr val="FF0000"/>
                </a:solidFill>
              </a:rPr>
              <a:t>祖先</a:t>
            </a:r>
            <a:r>
              <a:rPr lang="zh-CN" altLang="en-US" sz="2800" dirty="0"/>
              <a:t>是指从根结点到该结点所经分支上的所有结点。</a:t>
            </a:r>
            <a:endParaRPr lang="en-US" altLang="zh-CN" sz="2800" dirty="0"/>
          </a:p>
          <a:p>
            <a:pPr marL="269875" indent="-269875">
              <a:buFont typeface="Arial" panose="020B0604020202020204" pitchFamily="34" charset="0"/>
              <a:buChar char="•"/>
            </a:pPr>
            <a:r>
              <a:rPr lang="zh-CN" altLang="en-US" sz="2800" dirty="0"/>
              <a:t>以某结点为根的子树中</a:t>
            </a:r>
            <a:endParaRPr lang="en-US" altLang="zh-CN" sz="2800" dirty="0"/>
          </a:p>
          <a:p>
            <a:pPr marL="269875" indent="-269875">
              <a:buFont typeface="Wingdings" panose="05000000000000000000" pitchFamily="2" charset="2"/>
              <a:buNone/>
            </a:pPr>
            <a:r>
              <a:rPr lang="zh-CN" altLang="en-US" sz="2800" dirty="0"/>
              <a:t>的所有结点都称为该结点</a:t>
            </a:r>
            <a:endParaRPr lang="en-US" altLang="zh-CN" sz="2800" dirty="0"/>
          </a:p>
          <a:p>
            <a:pPr marL="269875" indent="-269875">
              <a:buFont typeface="Wingdings" panose="05000000000000000000" pitchFamily="2" charset="2"/>
              <a:buNone/>
            </a:pPr>
            <a:r>
              <a:rPr lang="zh-CN" altLang="en-US" sz="2800" dirty="0"/>
              <a:t>的</a:t>
            </a:r>
            <a:r>
              <a:rPr lang="zh-CN" altLang="en-US" sz="2800" dirty="0">
                <a:solidFill>
                  <a:srgbClr val="FF0000"/>
                </a:solidFill>
              </a:rPr>
              <a:t>子孙</a:t>
            </a:r>
            <a:r>
              <a:rPr lang="zh-CN" altLang="en-US" sz="2800" dirty="0"/>
              <a:t>。</a:t>
            </a:r>
            <a:endParaRPr lang="zh-CN" altLang="en-US" sz="2800" dirty="0">
              <a:latin typeface="宋体" panose="02010600030101010101" pitchFamily="2" charset="-122"/>
            </a:endParaRPr>
          </a:p>
        </p:txBody>
      </p:sp>
      <p:pic>
        <p:nvPicPr>
          <p:cNvPr id="5" name="Picture 5">
            <a:extLst>
              <a:ext uri="{FF2B5EF4-FFF2-40B4-BE49-F238E27FC236}">
                <a16:creationId xmlns:a16="http://schemas.microsoft.com/office/drawing/2014/main" id="{F4ACCB07-1B3D-411D-A451-3E5C4BC36A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6375" y="4786313"/>
            <a:ext cx="342900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8FF45122-6960-4557-91F8-9595E02CC121}"/>
              </a:ext>
            </a:extLst>
          </p:cNvPr>
          <p:cNvSpPr>
            <a:spLocks noGrp="1"/>
          </p:cNvSpPr>
          <p:nvPr>
            <p:ph type="sldNum" sz="quarter" idx="12"/>
          </p:nvPr>
        </p:nvSpPr>
        <p:spPr/>
        <p:txBody>
          <a:bodyPr/>
          <a:lstStyle/>
          <a:p>
            <a:fld id="{43395A8B-0B77-4D91-93A1-E00555122DC8}" type="slidenum">
              <a:rPr lang="zh-CN" altLang="en-US" smtClean="0"/>
              <a:pPr/>
              <a:t>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linds(horizontal)">
                                      <p:cBhvr>
                                        <p:cTn id="32" dur="500"/>
                                        <p:tgtEl>
                                          <p:spTgt spid="3">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linds(horizontal)">
                                      <p:cBhvr>
                                        <p:cTn id="37" dur="500"/>
                                        <p:tgtEl>
                                          <p:spTgt spid="3">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linds(horizontal)">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5" name="Picture 4" descr="6d21">
            <a:extLst>
              <a:ext uri="{FF2B5EF4-FFF2-40B4-BE49-F238E27FC236}">
                <a16:creationId xmlns:a16="http://schemas.microsoft.com/office/drawing/2014/main" id="{C0665204-C449-4834-B841-FAB3C3F9AE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146050"/>
            <a:ext cx="8259762" cy="671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6" name="TextBox 5">
            <a:extLst>
              <a:ext uri="{FF2B5EF4-FFF2-40B4-BE49-F238E27FC236}">
                <a16:creationId xmlns:a16="http://schemas.microsoft.com/office/drawing/2014/main" id="{CD3DECEF-9928-4B0F-A81E-EE9497820BDB}"/>
              </a:ext>
            </a:extLst>
          </p:cNvPr>
          <p:cNvSpPr txBox="1">
            <a:spLocks noChangeArrowheads="1"/>
          </p:cNvSpPr>
          <p:nvPr/>
        </p:nvSpPr>
        <p:spPr bwMode="auto">
          <a:xfrm>
            <a:off x="0" y="142875"/>
            <a:ext cx="571500" cy="35401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t>二叉树的层次遍历</a:t>
            </a:r>
          </a:p>
        </p:txBody>
      </p:sp>
      <p:sp>
        <p:nvSpPr>
          <p:cNvPr id="2" name="灯片编号占位符 1">
            <a:extLst>
              <a:ext uri="{FF2B5EF4-FFF2-40B4-BE49-F238E27FC236}">
                <a16:creationId xmlns:a16="http://schemas.microsoft.com/office/drawing/2014/main" id="{DB5EB0B1-F406-4E53-A138-15164CB7549D}"/>
              </a:ext>
            </a:extLst>
          </p:cNvPr>
          <p:cNvSpPr>
            <a:spLocks noGrp="1"/>
          </p:cNvSpPr>
          <p:nvPr>
            <p:ph type="sldNum" sz="quarter" idx="12"/>
          </p:nvPr>
        </p:nvSpPr>
        <p:spPr/>
        <p:txBody>
          <a:bodyPr/>
          <a:lstStyle/>
          <a:p>
            <a:fld id="{43395A8B-0B77-4D91-93A1-E00555122DC8}" type="slidenum">
              <a:rPr lang="zh-CN" altLang="en-US" smtClean="0"/>
              <a:pPr/>
              <a:t>90</a:t>
            </a:fld>
            <a:endParaRPr lang="en-US" altLang="zh-CN"/>
          </a:p>
        </p:txBody>
      </p:sp>
      <p:sp>
        <p:nvSpPr>
          <p:cNvPr id="5" name="矩形: 圆角 4">
            <a:extLst>
              <a:ext uri="{FF2B5EF4-FFF2-40B4-BE49-F238E27FC236}">
                <a16:creationId xmlns:a16="http://schemas.microsoft.com/office/drawing/2014/main" id="{BC1AA258-BB67-4DFE-8E5B-D209E146638B}"/>
              </a:ext>
            </a:extLst>
          </p:cNvPr>
          <p:cNvSpPr/>
          <p:nvPr/>
        </p:nvSpPr>
        <p:spPr>
          <a:xfrm>
            <a:off x="3657100" y="142875"/>
            <a:ext cx="5379396" cy="671512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330CAE95-625B-4436-8864-F65270BF0076}"/>
              </a:ext>
            </a:extLst>
          </p:cNvPr>
          <p:cNvSpPr/>
          <p:nvPr/>
        </p:nvSpPr>
        <p:spPr>
          <a:xfrm>
            <a:off x="107503" y="3683000"/>
            <a:ext cx="3272925" cy="30487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5" name="Picture 4" descr="6d21">
            <a:extLst>
              <a:ext uri="{FF2B5EF4-FFF2-40B4-BE49-F238E27FC236}">
                <a16:creationId xmlns:a16="http://schemas.microsoft.com/office/drawing/2014/main" id="{C0665204-C449-4834-B841-FAB3C3F9AE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146050"/>
            <a:ext cx="8259762" cy="671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6" name="TextBox 5">
            <a:extLst>
              <a:ext uri="{FF2B5EF4-FFF2-40B4-BE49-F238E27FC236}">
                <a16:creationId xmlns:a16="http://schemas.microsoft.com/office/drawing/2014/main" id="{CD3DECEF-9928-4B0F-A81E-EE9497820BDB}"/>
              </a:ext>
            </a:extLst>
          </p:cNvPr>
          <p:cNvSpPr txBox="1">
            <a:spLocks noChangeArrowheads="1"/>
          </p:cNvSpPr>
          <p:nvPr/>
        </p:nvSpPr>
        <p:spPr bwMode="auto">
          <a:xfrm>
            <a:off x="0" y="142875"/>
            <a:ext cx="571500" cy="35401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t>二叉树的层次遍历</a:t>
            </a:r>
          </a:p>
        </p:txBody>
      </p:sp>
      <p:sp>
        <p:nvSpPr>
          <p:cNvPr id="2" name="灯片编号占位符 1">
            <a:extLst>
              <a:ext uri="{FF2B5EF4-FFF2-40B4-BE49-F238E27FC236}">
                <a16:creationId xmlns:a16="http://schemas.microsoft.com/office/drawing/2014/main" id="{DB5EB0B1-F406-4E53-A138-15164CB7549D}"/>
              </a:ext>
            </a:extLst>
          </p:cNvPr>
          <p:cNvSpPr>
            <a:spLocks noGrp="1"/>
          </p:cNvSpPr>
          <p:nvPr>
            <p:ph type="sldNum" sz="quarter" idx="12"/>
          </p:nvPr>
        </p:nvSpPr>
        <p:spPr/>
        <p:txBody>
          <a:bodyPr/>
          <a:lstStyle/>
          <a:p>
            <a:fld id="{43395A8B-0B77-4D91-93A1-E00555122DC8}" type="slidenum">
              <a:rPr lang="zh-CN" altLang="en-US" smtClean="0"/>
              <a:pPr/>
              <a:t>91</a:t>
            </a:fld>
            <a:endParaRPr lang="en-US" altLang="zh-CN"/>
          </a:p>
        </p:txBody>
      </p:sp>
      <p:sp>
        <p:nvSpPr>
          <p:cNvPr id="5" name="矩形: 圆角 4">
            <a:extLst>
              <a:ext uri="{FF2B5EF4-FFF2-40B4-BE49-F238E27FC236}">
                <a16:creationId xmlns:a16="http://schemas.microsoft.com/office/drawing/2014/main" id="{ABC89A08-5B04-410D-8E1C-F0999094BFCC}"/>
              </a:ext>
            </a:extLst>
          </p:cNvPr>
          <p:cNvSpPr/>
          <p:nvPr/>
        </p:nvSpPr>
        <p:spPr>
          <a:xfrm>
            <a:off x="219075" y="3683000"/>
            <a:ext cx="8817421" cy="3175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733A5CB2-AB4A-4E85-8538-949B1AF78783}"/>
              </a:ext>
            </a:extLst>
          </p:cNvPr>
          <p:cNvSpPr/>
          <p:nvPr/>
        </p:nvSpPr>
        <p:spPr>
          <a:xfrm>
            <a:off x="6192768" y="163512"/>
            <a:ext cx="2960712" cy="351790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1572602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5" name="Picture 4" descr="6d21">
            <a:extLst>
              <a:ext uri="{FF2B5EF4-FFF2-40B4-BE49-F238E27FC236}">
                <a16:creationId xmlns:a16="http://schemas.microsoft.com/office/drawing/2014/main" id="{C0665204-C449-4834-B841-FAB3C3F9AE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146050"/>
            <a:ext cx="8259762" cy="671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6" name="TextBox 5">
            <a:extLst>
              <a:ext uri="{FF2B5EF4-FFF2-40B4-BE49-F238E27FC236}">
                <a16:creationId xmlns:a16="http://schemas.microsoft.com/office/drawing/2014/main" id="{CD3DECEF-9928-4B0F-A81E-EE9497820BDB}"/>
              </a:ext>
            </a:extLst>
          </p:cNvPr>
          <p:cNvSpPr txBox="1">
            <a:spLocks noChangeArrowheads="1"/>
          </p:cNvSpPr>
          <p:nvPr/>
        </p:nvSpPr>
        <p:spPr bwMode="auto">
          <a:xfrm>
            <a:off x="0" y="142875"/>
            <a:ext cx="571500" cy="35401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t>二叉树的层次遍历</a:t>
            </a:r>
          </a:p>
        </p:txBody>
      </p:sp>
      <p:sp>
        <p:nvSpPr>
          <p:cNvPr id="2" name="灯片编号占位符 1">
            <a:extLst>
              <a:ext uri="{FF2B5EF4-FFF2-40B4-BE49-F238E27FC236}">
                <a16:creationId xmlns:a16="http://schemas.microsoft.com/office/drawing/2014/main" id="{DB5EB0B1-F406-4E53-A138-15164CB7549D}"/>
              </a:ext>
            </a:extLst>
          </p:cNvPr>
          <p:cNvSpPr>
            <a:spLocks noGrp="1"/>
          </p:cNvSpPr>
          <p:nvPr>
            <p:ph type="sldNum" sz="quarter" idx="12"/>
          </p:nvPr>
        </p:nvSpPr>
        <p:spPr/>
        <p:txBody>
          <a:bodyPr/>
          <a:lstStyle/>
          <a:p>
            <a:fld id="{43395A8B-0B77-4D91-93A1-E00555122DC8}" type="slidenum">
              <a:rPr lang="zh-CN" altLang="en-US" smtClean="0"/>
              <a:pPr/>
              <a:t>92</a:t>
            </a:fld>
            <a:endParaRPr lang="en-US" altLang="zh-CN"/>
          </a:p>
        </p:txBody>
      </p:sp>
      <p:sp>
        <p:nvSpPr>
          <p:cNvPr id="5" name="矩形: 圆角 4">
            <a:extLst>
              <a:ext uri="{FF2B5EF4-FFF2-40B4-BE49-F238E27FC236}">
                <a16:creationId xmlns:a16="http://schemas.microsoft.com/office/drawing/2014/main" id="{AD884E9D-C1AF-43B7-8286-F6E715420885}"/>
              </a:ext>
            </a:extLst>
          </p:cNvPr>
          <p:cNvSpPr/>
          <p:nvPr/>
        </p:nvSpPr>
        <p:spPr>
          <a:xfrm>
            <a:off x="219075" y="3683000"/>
            <a:ext cx="8817421" cy="3175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1565034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5" name="Picture 4" descr="6d21">
            <a:extLst>
              <a:ext uri="{FF2B5EF4-FFF2-40B4-BE49-F238E27FC236}">
                <a16:creationId xmlns:a16="http://schemas.microsoft.com/office/drawing/2014/main" id="{C0665204-C449-4834-B841-FAB3C3F9AE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146050"/>
            <a:ext cx="8259762" cy="671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6" name="TextBox 5">
            <a:extLst>
              <a:ext uri="{FF2B5EF4-FFF2-40B4-BE49-F238E27FC236}">
                <a16:creationId xmlns:a16="http://schemas.microsoft.com/office/drawing/2014/main" id="{CD3DECEF-9928-4B0F-A81E-EE9497820BDB}"/>
              </a:ext>
            </a:extLst>
          </p:cNvPr>
          <p:cNvSpPr txBox="1">
            <a:spLocks noChangeArrowheads="1"/>
          </p:cNvSpPr>
          <p:nvPr/>
        </p:nvSpPr>
        <p:spPr bwMode="auto">
          <a:xfrm>
            <a:off x="0" y="142875"/>
            <a:ext cx="571500" cy="35401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t>二叉树的层次遍历</a:t>
            </a:r>
          </a:p>
        </p:txBody>
      </p:sp>
      <p:sp>
        <p:nvSpPr>
          <p:cNvPr id="2" name="灯片编号占位符 1">
            <a:extLst>
              <a:ext uri="{FF2B5EF4-FFF2-40B4-BE49-F238E27FC236}">
                <a16:creationId xmlns:a16="http://schemas.microsoft.com/office/drawing/2014/main" id="{DB5EB0B1-F406-4E53-A138-15164CB7549D}"/>
              </a:ext>
            </a:extLst>
          </p:cNvPr>
          <p:cNvSpPr>
            <a:spLocks noGrp="1"/>
          </p:cNvSpPr>
          <p:nvPr>
            <p:ph type="sldNum" sz="quarter" idx="12"/>
          </p:nvPr>
        </p:nvSpPr>
        <p:spPr/>
        <p:txBody>
          <a:bodyPr/>
          <a:lstStyle/>
          <a:p>
            <a:fld id="{43395A8B-0B77-4D91-93A1-E00555122DC8}" type="slidenum">
              <a:rPr lang="zh-CN" altLang="en-US" smtClean="0"/>
              <a:pPr/>
              <a:t>93</a:t>
            </a:fld>
            <a:endParaRPr lang="en-US" altLang="zh-CN"/>
          </a:p>
        </p:txBody>
      </p:sp>
      <p:sp>
        <p:nvSpPr>
          <p:cNvPr id="5" name="矩形: 圆角 4">
            <a:extLst>
              <a:ext uri="{FF2B5EF4-FFF2-40B4-BE49-F238E27FC236}">
                <a16:creationId xmlns:a16="http://schemas.microsoft.com/office/drawing/2014/main" id="{47933CDF-7579-4FD9-85C6-55FD9AE57294}"/>
              </a:ext>
            </a:extLst>
          </p:cNvPr>
          <p:cNvSpPr/>
          <p:nvPr/>
        </p:nvSpPr>
        <p:spPr>
          <a:xfrm>
            <a:off x="3779912" y="3683000"/>
            <a:ext cx="5256584" cy="3175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9667914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5" name="Picture 4" descr="6d21">
            <a:extLst>
              <a:ext uri="{FF2B5EF4-FFF2-40B4-BE49-F238E27FC236}">
                <a16:creationId xmlns:a16="http://schemas.microsoft.com/office/drawing/2014/main" id="{C0665204-C449-4834-B841-FAB3C3F9AE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146050"/>
            <a:ext cx="8259762" cy="671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6" name="TextBox 5">
            <a:extLst>
              <a:ext uri="{FF2B5EF4-FFF2-40B4-BE49-F238E27FC236}">
                <a16:creationId xmlns:a16="http://schemas.microsoft.com/office/drawing/2014/main" id="{CD3DECEF-9928-4B0F-A81E-EE9497820BDB}"/>
              </a:ext>
            </a:extLst>
          </p:cNvPr>
          <p:cNvSpPr txBox="1">
            <a:spLocks noChangeArrowheads="1"/>
          </p:cNvSpPr>
          <p:nvPr/>
        </p:nvSpPr>
        <p:spPr bwMode="auto">
          <a:xfrm>
            <a:off x="0" y="142875"/>
            <a:ext cx="571500" cy="35401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t>二叉树的层次遍历</a:t>
            </a:r>
          </a:p>
        </p:txBody>
      </p:sp>
      <p:sp>
        <p:nvSpPr>
          <p:cNvPr id="2" name="灯片编号占位符 1">
            <a:extLst>
              <a:ext uri="{FF2B5EF4-FFF2-40B4-BE49-F238E27FC236}">
                <a16:creationId xmlns:a16="http://schemas.microsoft.com/office/drawing/2014/main" id="{DB5EB0B1-F406-4E53-A138-15164CB7549D}"/>
              </a:ext>
            </a:extLst>
          </p:cNvPr>
          <p:cNvSpPr>
            <a:spLocks noGrp="1"/>
          </p:cNvSpPr>
          <p:nvPr>
            <p:ph type="sldNum" sz="quarter" idx="12"/>
          </p:nvPr>
        </p:nvSpPr>
        <p:spPr/>
        <p:txBody>
          <a:bodyPr/>
          <a:lstStyle/>
          <a:p>
            <a:fld id="{43395A8B-0B77-4D91-93A1-E00555122DC8}" type="slidenum">
              <a:rPr lang="zh-CN" altLang="en-US" smtClean="0"/>
              <a:pPr/>
              <a:t>94</a:t>
            </a:fld>
            <a:endParaRPr lang="en-US" altLang="zh-CN"/>
          </a:p>
        </p:txBody>
      </p:sp>
    </p:spTree>
    <p:extLst>
      <p:ext uri="{BB962C8B-B14F-4D97-AF65-F5344CB8AC3E}">
        <p14:creationId xmlns:p14="http://schemas.microsoft.com/office/powerpoint/2010/main" val="79610591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a:extLst>
              <a:ext uri="{FF2B5EF4-FFF2-40B4-BE49-F238E27FC236}">
                <a16:creationId xmlns:a16="http://schemas.microsoft.com/office/drawing/2014/main" id="{29B0F6E4-BD60-4169-9332-4EF4CB86DD54}"/>
              </a:ext>
            </a:extLst>
          </p:cNvPr>
          <p:cNvSpPr>
            <a:spLocks noGrp="1"/>
          </p:cNvSpPr>
          <p:nvPr>
            <p:ph type="title"/>
          </p:nvPr>
        </p:nvSpPr>
        <p:spPr/>
        <p:txBody>
          <a:bodyPr/>
          <a:lstStyle/>
          <a:p>
            <a:r>
              <a:rPr lang="en-US" altLang="zh-CN"/>
              <a:t>6.3.7   </a:t>
            </a:r>
            <a:r>
              <a:rPr lang="zh-CN" altLang="en-US"/>
              <a:t>二叉树的层次遍历</a:t>
            </a:r>
          </a:p>
        </p:txBody>
      </p:sp>
      <p:sp>
        <p:nvSpPr>
          <p:cNvPr id="3" name="内容占位符 2">
            <a:extLst>
              <a:ext uri="{FF2B5EF4-FFF2-40B4-BE49-F238E27FC236}">
                <a16:creationId xmlns:a16="http://schemas.microsoft.com/office/drawing/2014/main" id="{B8FAAD35-35F2-4B10-83FD-DC956724F3DD}"/>
              </a:ext>
            </a:extLst>
          </p:cNvPr>
          <p:cNvSpPr>
            <a:spLocks noGrp="1"/>
          </p:cNvSpPr>
          <p:nvPr>
            <p:ph idx="1"/>
          </p:nvPr>
        </p:nvSpPr>
        <p:spPr>
          <a:xfrm>
            <a:off x="500063" y="1989138"/>
            <a:ext cx="8824465" cy="4114800"/>
          </a:xfrm>
        </p:spPr>
        <p:txBody>
          <a:bodyPr/>
          <a:lstStyle/>
          <a:p>
            <a:pPr>
              <a:buFont typeface="Wingdings" panose="05000000000000000000" pitchFamily="2" charset="2"/>
              <a:buNone/>
              <a:defRPr/>
            </a:pPr>
            <a:r>
              <a:rPr lang="zh-CN" altLang="en-US" dirty="0"/>
              <a:t>层次遍历算法描述：</a:t>
            </a:r>
            <a:endParaRPr lang="en-US" altLang="zh-CN" dirty="0"/>
          </a:p>
          <a:p>
            <a:pPr marL="0" indent="0">
              <a:buFont typeface="Wingdings" panose="05000000000000000000" pitchFamily="2" charset="2"/>
              <a:buNone/>
              <a:defRPr/>
            </a:pPr>
            <a:r>
              <a:rPr lang="en-US" altLang="zh-CN" dirty="0"/>
              <a:t>	</a:t>
            </a:r>
            <a:r>
              <a:rPr lang="zh-CN" altLang="en-US" dirty="0"/>
              <a:t>设置一个</a:t>
            </a:r>
            <a:r>
              <a:rPr lang="zh-CN" altLang="en-US" dirty="0">
                <a:solidFill>
                  <a:srgbClr val="FF0000"/>
                </a:solidFill>
              </a:rPr>
              <a:t>空队列</a:t>
            </a:r>
            <a:r>
              <a:rPr lang="zh-CN" altLang="en-US" dirty="0"/>
              <a:t>；从根节点开始，当前结点</a:t>
            </a:r>
            <a:r>
              <a:rPr lang="en-US" altLang="zh-CN" dirty="0"/>
              <a:t>p</a:t>
            </a:r>
            <a:r>
              <a:rPr lang="zh-CN" altLang="en-US" dirty="0"/>
              <a:t>不空时，重复执行以下操作：</a:t>
            </a:r>
            <a:endParaRPr lang="en-US" altLang="zh-CN" dirty="0"/>
          </a:p>
          <a:p>
            <a:pPr>
              <a:buFont typeface="Wingdings" panose="05000000000000000000" pitchFamily="2" charset="2"/>
              <a:buNone/>
              <a:defRPr/>
            </a:pPr>
            <a:r>
              <a:rPr lang="zh-CN" altLang="en-US" dirty="0"/>
              <a:t>（</a:t>
            </a:r>
            <a:r>
              <a:rPr lang="en-US" altLang="zh-CN" dirty="0"/>
              <a:t>1</a:t>
            </a:r>
            <a:r>
              <a:rPr lang="zh-CN" altLang="en-US" dirty="0"/>
              <a:t>）访问</a:t>
            </a:r>
            <a:r>
              <a:rPr lang="en-US" altLang="zh-CN" dirty="0"/>
              <a:t>p</a:t>
            </a:r>
            <a:r>
              <a:rPr lang="zh-CN" altLang="en-US" dirty="0"/>
              <a:t>结点，将结点的左、右孩子入队</a:t>
            </a:r>
            <a:endParaRPr lang="en-US" altLang="zh-CN" dirty="0"/>
          </a:p>
          <a:p>
            <a:pPr>
              <a:buFont typeface="Wingdings" panose="05000000000000000000" pitchFamily="2" charset="2"/>
              <a:buNone/>
              <a:defRPr/>
            </a:pPr>
            <a:r>
              <a:rPr lang="zh-CN" altLang="en-US" dirty="0"/>
              <a:t>（如果有）；</a:t>
            </a:r>
            <a:endParaRPr lang="en-US" altLang="zh-CN" dirty="0"/>
          </a:p>
          <a:p>
            <a:pPr>
              <a:buFont typeface="Wingdings" panose="05000000000000000000" pitchFamily="2" charset="2"/>
              <a:buNone/>
              <a:defRPr/>
            </a:pPr>
            <a:r>
              <a:rPr lang="zh-CN" altLang="en-US" dirty="0"/>
              <a:t>（</a:t>
            </a:r>
            <a:r>
              <a:rPr lang="en-US" altLang="zh-CN" dirty="0"/>
              <a:t>2</a:t>
            </a:r>
            <a:r>
              <a:rPr lang="zh-CN" altLang="en-US" dirty="0"/>
              <a:t>）由</a:t>
            </a:r>
            <a:r>
              <a:rPr lang="en-US" altLang="zh-CN" dirty="0"/>
              <a:t>p</a:t>
            </a:r>
            <a:r>
              <a:rPr lang="zh-CN" altLang="en-US" dirty="0"/>
              <a:t>指向出队结点，继续，直到队列为空。</a:t>
            </a:r>
          </a:p>
        </p:txBody>
      </p:sp>
      <p:sp>
        <p:nvSpPr>
          <p:cNvPr id="2" name="灯片编号占位符 1">
            <a:extLst>
              <a:ext uri="{FF2B5EF4-FFF2-40B4-BE49-F238E27FC236}">
                <a16:creationId xmlns:a16="http://schemas.microsoft.com/office/drawing/2014/main" id="{9615F9DC-7178-4F6A-9EE3-29EAD152E379}"/>
              </a:ext>
            </a:extLst>
          </p:cNvPr>
          <p:cNvSpPr>
            <a:spLocks noGrp="1"/>
          </p:cNvSpPr>
          <p:nvPr>
            <p:ph type="sldNum" sz="quarter" idx="12"/>
          </p:nvPr>
        </p:nvSpPr>
        <p:spPr/>
        <p:txBody>
          <a:bodyPr/>
          <a:lstStyle/>
          <a:p>
            <a:fld id="{43395A8B-0B77-4D91-93A1-E00555122DC8}" type="slidenum">
              <a:rPr lang="zh-CN" altLang="en-US" smtClean="0"/>
              <a:pPr/>
              <a:t>95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a:extLst>
              <a:ext uri="{FF2B5EF4-FFF2-40B4-BE49-F238E27FC236}">
                <a16:creationId xmlns:a16="http://schemas.microsoft.com/office/drawing/2014/main" id="{8D015C85-1A55-4D4E-9B16-CD13B298E224}"/>
              </a:ext>
            </a:extLst>
          </p:cNvPr>
          <p:cNvSpPr>
            <a:spLocks noGrp="1"/>
          </p:cNvSpPr>
          <p:nvPr>
            <p:ph type="title"/>
          </p:nvPr>
        </p:nvSpPr>
        <p:spPr/>
        <p:txBody>
          <a:bodyPr/>
          <a:lstStyle/>
          <a:p>
            <a:r>
              <a:rPr lang="en-US" altLang="zh-CN"/>
              <a:t>6.3.7   </a:t>
            </a:r>
            <a:r>
              <a:rPr lang="zh-CN" altLang="en-US"/>
              <a:t>二叉树的层次遍历</a:t>
            </a:r>
          </a:p>
        </p:txBody>
      </p:sp>
      <p:sp>
        <p:nvSpPr>
          <p:cNvPr id="87043" name="内容占位符 2">
            <a:extLst>
              <a:ext uri="{FF2B5EF4-FFF2-40B4-BE49-F238E27FC236}">
                <a16:creationId xmlns:a16="http://schemas.microsoft.com/office/drawing/2014/main" id="{A86ED465-A3CC-46A7-8902-EB3E60B18FA2}"/>
              </a:ext>
            </a:extLst>
          </p:cNvPr>
          <p:cNvSpPr>
            <a:spLocks noGrp="1"/>
          </p:cNvSpPr>
          <p:nvPr>
            <p:ph idx="1"/>
          </p:nvPr>
        </p:nvSpPr>
        <p:spPr>
          <a:xfrm>
            <a:off x="857250" y="1785938"/>
            <a:ext cx="8286750" cy="5072062"/>
          </a:xfrm>
        </p:spPr>
        <p:txBody>
          <a:bodyPr/>
          <a:lstStyle/>
          <a:p>
            <a:pPr>
              <a:buFont typeface="Wingdings" panose="05000000000000000000" pitchFamily="2" charset="2"/>
              <a:buNone/>
            </a:pPr>
            <a:r>
              <a:rPr lang="en-US" altLang="zh-CN" sz="2000" dirty="0"/>
              <a:t>public void </a:t>
            </a:r>
            <a:r>
              <a:rPr lang="en-US" altLang="zh-CN" sz="2000" dirty="0" err="1"/>
              <a:t>levelOrder</a:t>
            </a:r>
            <a:r>
              <a:rPr lang="en-US" altLang="zh-CN" sz="2000" dirty="0"/>
              <a:t>()                     //</a:t>
            </a:r>
            <a:r>
              <a:rPr lang="zh-CN" altLang="en-US" sz="2000" dirty="0"/>
              <a:t>按层次遍历二叉树</a:t>
            </a:r>
          </a:p>
          <a:p>
            <a:pPr>
              <a:buFont typeface="Wingdings" panose="05000000000000000000" pitchFamily="2" charset="2"/>
              <a:buNone/>
            </a:pPr>
            <a:r>
              <a:rPr lang="zh-CN" altLang="en-US" sz="2000" dirty="0"/>
              <a:t>    </a:t>
            </a:r>
            <a:r>
              <a:rPr lang="en-US" altLang="zh-CN" sz="2000" dirty="0"/>
              <a:t>{    </a:t>
            </a:r>
            <a:r>
              <a:rPr lang="en-US" altLang="zh-CN" sz="2000" dirty="0" err="1"/>
              <a:t>LinkedQueue</a:t>
            </a:r>
            <a:r>
              <a:rPr lang="en-US" altLang="zh-CN" sz="2000" dirty="0"/>
              <a:t>&lt;</a:t>
            </a:r>
            <a:r>
              <a:rPr lang="en-US" altLang="zh-CN" sz="2000" dirty="0" err="1"/>
              <a:t>BinaryNode</a:t>
            </a:r>
            <a:r>
              <a:rPr lang="en-US" altLang="zh-CN" sz="2000" dirty="0"/>
              <a:t>&lt;T&gt;&gt; que=new </a:t>
            </a:r>
            <a:r>
              <a:rPr lang="en-US" altLang="zh-CN" sz="2000" dirty="0" err="1"/>
              <a:t>LinkedQueue</a:t>
            </a:r>
            <a:r>
              <a:rPr lang="en-US" altLang="zh-CN" sz="2000" dirty="0"/>
              <a:t>&lt;</a:t>
            </a:r>
            <a:r>
              <a:rPr lang="en-US" altLang="zh-CN" sz="2000" dirty="0" err="1"/>
              <a:t>BinaryNode</a:t>
            </a:r>
            <a:r>
              <a:rPr lang="en-US" altLang="zh-CN" sz="2000" dirty="0"/>
              <a:t>&lt;T&gt;&gt;(); //</a:t>
            </a:r>
            <a:r>
              <a:rPr lang="zh-CN" altLang="en-US" sz="2000" dirty="0"/>
              <a:t>创建一个空队列</a:t>
            </a:r>
          </a:p>
          <a:p>
            <a:pPr>
              <a:buFont typeface="Wingdings" panose="05000000000000000000" pitchFamily="2" charset="2"/>
              <a:buNone/>
            </a:pPr>
            <a:r>
              <a:rPr lang="zh-CN" altLang="en-US" sz="2000" dirty="0"/>
              <a:t>        </a:t>
            </a:r>
            <a:r>
              <a:rPr lang="en-US" altLang="zh-CN" sz="2000" dirty="0" err="1"/>
              <a:t>BinaryNode</a:t>
            </a:r>
            <a:r>
              <a:rPr lang="en-US" altLang="zh-CN" sz="2000" dirty="0"/>
              <a:t>&lt;T&gt; </a:t>
            </a:r>
            <a:r>
              <a:rPr lang="en-US" altLang="zh-CN" sz="2000" dirty="0">
                <a:solidFill>
                  <a:srgbClr val="FF0000"/>
                </a:solidFill>
              </a:rPr>
              <a:t>p=</a:t>
            </a:r>
            <a:r>
              <a:rPr lang="en-US" altLang="zh-CN" sz="2000" dirty="0" err="1">
                <a:solidFill>
                  <a:srgbClr val="FF0000"/>
                </a:solidFill>
              </a:rPr>
              <a:t>this.root</a:t>
            </a:r>
            <a:r>
              <a:rPr lang="en-US" altLang="zh-CN" sz="2000" dirty="0"/>
              <a:t>;</a:t>
            </a:r>
          </a:p>
          <a:p>
            <a:pPr>
              <a:buFont typeface="Wingdings" panose="05000000000000000000" pitchFamily="2" charset="2"/>
              <a:buNone/>
            </a:pPr>
            <a:r>
              <a:rPr lang="en-US" altLang="zh-CN" sz="2000" dirty="0"/>
              <a:t>        </a:t>
            </a:r>
            <a:r>
              <a:rPr lang="en-US" altLang="zh-CN" sz="2000" dirty="0" err="1"/>
              <a:t>System.out.print</a:t>
            </a:r>
            <a:r>
              <a:rPr lang="en-US" altLang="zh-CN" sz="2000" dirty="0"/>
              <a:t>("</a:t>
            </a:r>
            <a:r>
              <a:rPr lang="zh-CN" altLang="en-US" sz="2000" dirty="0"/>
              <a:t>层次遍历：  </a:t>
            </a:r>
            <a:r>
              <a:rPr lang="en-US" altLang="zh-CN" sz="2000" dirty="0"/>
              <a:t>");</a:t>
            </a:r>
          </a:p>
          <a:p>
            <a:pPr>
              <a:buFont typeface="Wingdings" panose="05000000000000000000" pitchFamily="2" charset="2"/>
              <a:buNone/>
            </a:pPr>
            <a:r>
              <a:rPr lang="en-US" altLang="zh-CN" sz="2000" dirty="0"/>
              <a:t>        while(p!=null)</a:t>
            </a:r>
          </a:p>
          <a:p>
            <a:pPr>
              <a:buFont typeface="Wingdings" panose="05000000000000000000" pitchFamily="2" charset="2"/>
              <a:buNone/>
            </a:pPr>
            <a:r>
              <a:rPr lang="en-US" altLang="zh-CN" sz="2000" dirty="0"/>
              <a:t>        {  </a:t>
            </a:r>
            <a:r>
              <a:rPr lang="en-US" altLang="zh-CN" sz="2000" dirty="0" err="1"/>
              <a:t>System.out.print</a:t>
            </a:r>
            <a:r>
              <a:rPr lang="en-US" altLang="zh-CN" sz="2000" dirty="0"/>
              <a:t>(</a:t>
            </a:r>
            <a:r>
              <a:rPr lang="en-US" altLang="zh-CN" sz="2000" dirty="0" err="1"/>
              <a:t>p.data</a:t>
            </a:r>
            <a:r>
              <a:rPr lang="en-US" altLang="zh-CN" sz="2000" dirty="0"/>
              <a:t>+ " ");</a:t>
            </a:r>
          </a:p>
          <a:p>
            <a:pPr>
              <a:buFont typeface="Wingdings" panose="05000000000000000000" pitchFamily="2" charset="2"/>
              <a:buNone/>
            </a:pPr>
            <a:r>
              <a:rPr lang="en-US" altLang="zh-CN" sz="2000" dirty="0">
                <a:solidFill>
                  <a:srgbClr val="003399"/>
                </a:solidFill>
              </a:rPr>
              <a:t>            if(</a:t>
            </a:r>
            <a:r>
              <a:rPr lang="en-US" altLang="zh-CN" sz="2000" dirty="0" err="1">
                <a:solidFill>
                  <a:srgbClr val="003399"/>
                </a:solidFill>
              </a:rPr>
              <a:t>p.left</a:t>
            </a:r>
            <a:r>
              <a:rPr lang="en-US" altLang="zh-CN" sz="2000" dirty="0">
                <a:solidFill>
                  <a:srgbClr val="003399"/>
                </a:solidFill>
              </a:rPr>
              <a:t>!=null)    </a:t>
            </a:r>
          </a:p>
          <a:p>
            <a:pPr>
              <a:buFont typeface="Wingdings" panose="05000000000000000000" pitchFamily="2" charset="2"/>
              <a:buNone/>
            </a:pPr>
            <a:r>
              <a:rPr lang="en-US" altLang="zh-CN" sz="2000" dirty="0">
                <a:solidFill>
                  <a:srgbClr val="FF0000"/>
                </a:solidFill>
              </a:rPr>
              <a:t>                </a:t>
            </a:r>
            <a:r>
              <a:rPr lang="en-US" altLang="zh-CN" sz="2000" dirty="0" err="1">
                <a:solidFill>
                  <a:srgbClr val="FF0000"/>
                </a:solidFill>
              </a:rPr>
              <a:t>que.enqueue</a:t>
            </a:r>
            <a:r>
              <a:rPr lang="en-US" altLang="zh-CN" sz="2000" dirty="0">
                <a:solidFill>
                  <a:srgbClr val="FF0000"/>
                </a:solidFill>
              </a:rPr>
              <a:t>(</a:t>
            </a:r>
            <a:r>
              <a:rPr lang="en-US" altLang="zh-CN" sz="2000" dirty="0" err="1">
                <a:solidFill>
                  <a:srgbClr val="FF0000"/>
                </a:solidFill>
              </a:rPr>
              <a:t>p.left</a:t>
            </a:r>
            <a:r>
              <a:rPr lang="en-US" altLang="zh-CN" sz="2000" dirty="0">
                <a:solidFill>
                  <a:srgbClr val="FF0000"/>
                </a:solidFill>
              </a:rPr>
              <a:t>);             </a:t>
            </a:r>
            <a:r>
              <a:rPr lang="en-US" altLang="zh-CN" sz="2000" dirty="0"/>
              <a:t>//p</a:t>
            </a:r>
            <a:r>
              <a:rPr lang="zh-CN" altLang="en-US" sz="2000" dirty="0"/>
              <a:t>的左孩子结点入队</a:t>
            </a:r>
          </a:p>
          <a:p>
            <a:pPr>
              <a:buFont typeface="Wingdings" panose="05000000000000000000" pitchFamily="2" charset="2"/>
              <a:buNone/>
            </a:pPr>
            <a:r>
              <a:rPr lang="zh-CN" altLang="en-US" sz="2000" dirty="0">
                <a:solidFill>
                  <a:srgbClr val="003399"/>
                </a:solidFill>
              </a:rPr>
              <a:t>            </a:t>
            </a:r>
            <a:r>
              <a:rPr lang="en-US" altLang="zh-CN" sz="2000" dirty="0">
                <a:solidFill>
                  <a:srgbClr val="003399"/>
                </a:solidFill>
              </a:rPr>
              <a:t>if(</a:t>
            </a:r>
            <a:r>
              <a:rPr lang="en-US" altLang="zh-CN" sz="2000" dirty="0" err="1">
                <a:solidFill>
                  <a:srgbClr val="003399"/>
                </a:solidFill>
              </a:rPr>
              <a:t>p.right</a:t>
            </a:r>
            <a:r>
              <a:rPr lang="en-US" altLang="zh-CN" sz="2000" dirty="0">
                <a:solidFill>
                  <a:srgbClr val="003399"/>
                </a:solidFill>
              </a:rPr>
              <a:t>!=null)</a:t>
            </a:r>
          </a:p>
          <a:p>
            <a:pPr>
              <a:buFont typeface="Wingdings" panose="05000000000000000000" pitchFamily="2" charset="2"/>
              <a:buNone/>
            </a:pPr>
            <a:r>
              <a:rPr lang="en-US" altLang="zh-CN" sz="2000" dirty="0">
                <a:solidFill>
                  <a:srgbClr val="FF0000"/>
                </a:solidFill>
              </a:rPr>
              <a:t>                </a:t>
            </a:r>
            <a:r>
              <a:rPr lang="en-US" altLang="zh-CN" sz="2000" dirty="0" err="1">
                <a:solidFill>
                  <a:srgbClr val="FF0000"/>
                </a:solidFill>
              </a:rPr>
              <a:t>que.enqueue</a:t>
            </a:r>
            <a:r>
              <a:rPr lang="en-US" altLang="zh-CN" sz="2000" dirty="0">
                <a:solidFill>
                  <a:srgbClr val="FF0000"/>
                </a:solidFill>
              </a:rPr>
              <a:t>(</a:t>
            </a:r>
            <a:r>
              <a:rPr lang="en-US" altLang="zh-CN" sz="2000" dirty="0" err="1">
                <a:solidFill>
                  <a:srgbClr val="FF0000"/>
                </a:solidFill>
              </a:rPr>
              <a:t>p.right</a:t>
            </a:r>
            <a:r>
              <a:rPr lang="en-US" altLang="zh-CN" sz="2000" dirty="0">
                <a:solidFill>
                  <a:srgbClr val="FF0000"/>
                </a:solidFill>
              </a:rPr>
              <a:t>);            </a:t>
            </a:r>
            <a:r>
              <a:rPr lang="en-US" altLang="zh-CN" sz="2000" dirty="0"/>
              <a:t>//p</a:t>
            </a:r>
            <a:r>
              <a:rPr lang="zh-CN" altLang="en-US" sz="2000" dirty="0"/>
              <a:t>的右孩子结点入队</a:t>
            </a:r>
          </a:p>
          <a:p>
            <a:pPr>
              <a:buFont typeface="Wingdings" panose="05000000000000000000" pitchFamily="2" charset="2"/>
              <a:buNone/>
            </a:pPr>
            <a:r>
              <a:rPr lang="zh-CN" altLang="en-US" sz="2000" dirty="0"/>
              <a:t>            </a:t>
            </a:r>
            <a:r>
              <a:rPr lang="en-US" altLang="zh-CN" sz="2000" dirty="0">
                <a:solidFill>
                  <a:srgbClr val="FF0000"/>
                </a:solidFill>
              </a:rPr>
              <a:t>p = </a:t>
            </a:r>
            <a:r>
              <a:rPr lang="en-US" altLang="zh-CN" sz="2000" dirty="0" err="1">
                <a:solidFill>
                  <a:srgbClr val="FF0000"/>
                </a:solidFill>
              </a:rPr>
              <a:t>que.dequeue</a:t>
            </a:r>
            <a:r>
              <a:rPr lang="en-US" altLang="zh-CN" sz="2000" dirty="0">
                <a:solidFill>
                  <a:srgbClr val="FF0000"/>
                </a:solidFill>
              </a:rPr>
              <a:t>(); </a:t>
            </a:r>
            <a:r>
              <a:rPr lang="en-US" altLang="zh-CN" sz="2000" dirty="0"/>
              <a:t>}            //p</a:t>
            </a:r>
            <a:r>
              <a:rPr lang="zh-CN" altLang="en-US" sz="2000" dirty="0"/>
              <a:t>指向出队结点</a:t>
            </a:r>
            <a:endParaRPr lang="en-US" altLang="zh-CN" sz="2000" dirty="0"/>
          </a:p>
          <a:p>
            <a:pPr>
              <a:buFont typeface="Wingdings" panose="05000000000000000000" pitchFamily="2" charset="2"/>
              <a:buNone/>
            </a:pPr>
            <a:r>
              <a:rPr lang="en-US" altLang="zh-CN" sz="2000" dirty="0"/>
              <a:t>        </a:t>
            </a:r>
            <a:r>
              <a:rPr lang="en-US" altLang="zh-CN" sz="2000" dirty="0" err="1"/>
              <a:t>System.out.println</a:t>
            </a:r>
            <a:r>
              <a:rPr lang="en-US" altLang="zh-CN" sz="2000" dirty="0"/>
              <a:t>();</a:t>
            </a:r>
          </a:p>
          <a:p>
            <a:pPr>
              <a:buFont typeface="Wingdings" panose="05000000000000000000" pitchFamily="2" charset="2"/>
              <a:buNone/>
            </a:pPr>
            <a:r>
              <a:rPr lang="en-US" altLang="zh-CN" sz="2000" dirty="0"/>
              <a:t>    }</a:t>
            </a:r>
            <a:endParaRPr lang="zh-CN" altLang="en-US" sz="2000" dirty="0"/>
          </a:p>
        </p:txBody>
      </p:sp>
      <p:sp>
        <p:nvSpPr>
          <p:cNvPr id="2" name="灯片编号占位符 1">
            <a:extLst>
              <a:ext uri="{FF2B5EF4-FFF2-40B4-BE49-F238E27FC236}">
                <a16:creationId xmlns:a16="http://schemas.microsoft.com/office/drawing/2014/main" id="{980669F9-D10A-40F8-B499-93E17EA5F0C3}"/>
              </a:ext>
            </a:extLst>
          </p:cNvPr>
          <p:cNvSpPr>
            <a:spLocks noGrp="1"/>
          </p:cNvSpPr>
          <p:nvPr>
            <p:ph type="sldNum" sz="quarter" idx="12"/>
          </p:nvPr>
        </p:nvSpPr>
        <p:spPr/>
        <p:txBody>
          <a:bodyPr/>
          <a:lstStyle/>
          <a:p>
            <a:fld id="{43395A8B-0B77-4D91-93A1-E00555122DC8}" type="slidenum">
              <a:rPr lang="zh-CN" altLang="en-US" smtClean="0"/>
              <a:pPr/>
              <a:t>96</a:t>
            </a:fld>
            <a:endParaRPr lang="en-US" altLang="zh-CN"/>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7A96BFF4-7961-471A-B90F-9636F3345E41}"/>
              </a:ext>
            </a:extLst>
          </p:cNvPr>
          <p:cNvSpPr>
            <a:spLocks noGrp="1" noChangeArrowheads="1"/>
          </p:cNvSpPr>
          <p:nvPr>
            <p:ph type="title"/>
          </p:nvPr>
        </p:nvSpPr>
        <p:spPr>
          <a:xfrm>
            <a:off x="642938" y="428625"/>
            <a:ext cx="8501062" cy="1104900"/>
          </a:xfrm>
        </p:spPr>
        <p:txBody>
          <a:bodyPr/>
          <a:lstStyle/>
          <a:p>
            <a:pPr eaLnBrk="1" hangingPunct="1"/>
            <a:r>
              <a:rPr lang="en-US" altLang="zh-CN" sz="3600" dirty="0"/>
              <a:t>   </a:t>
            </a:r>
            <a:r>
              <a:rPr lang="zh-CN" altLang="en-US" sz="3600" dirty="0"/>
              <a:t>完全二叉树的层次遍历序列构造二叉树 </a:t>
            </a:r>
          </a:p>
        </p:txBody>
      </p:sp>
      <p:sp>
        <p:nvSpPr>
          <p:cNvPr id="52228" name="Rectangle 3">
            <a:extLst>
              <a:ext uri="{FF2B5EF4-FFF2-40B4-BE49-F238E27FC236}">
                <a16:creationId xmlns:a16="http://schemas.microsoft.com/office/drawing/2014/main" id="{69AB0578-D201-4409-B127-4D271F096C07}"/>
              </a:ext>
            </a:extLst>
          </p:cNvPr>
          <p:cNvSpPr>
            <a:spLocks noGrp="1" noChangeArrowheads="1"/>
          </p:cNvSpPr>
          <p:nvPr>
            <p:ph type="body" idx="1"/>
          </p:nvPr>
        </p:nvSpPr>
        <p:spPr>
          <a:xfrm>
            <a:off x="571500" y="1857375"/>
            <a:ext cx="8388350" cy="4857750"/>
          </a:xfrm>
        </p:spPr>
        <p:txBody>
          <a:bodyPr/>
          <a:lstStyle/>
          <a:p>
            <a:pPr eaLnBrk="1" hangingPunct="1">
              <a:buFont typeface="Wingdings" panose="05000000000000000000" pitchFamily="2" charset="2"/>
              <a:buNone/>
              <a:defRPr/>
            </a:pPr>
            <a:r>
              <a:rPr lang="zh-CN" altLang="en-US" sz="2800" dirty="0"/>
              <a:t>例</a:t>
            </a:r>
            <a:r>
              <a:rPr lang="en-US" altLang="zh-CN" sz="2800" dirty="0"/>
              <a:t>.  </a:t>
            </a:r>
            <a:r>
              <a:rPr lang="zh-CN" altLang="en-US" sz="2800" dirty="0"/>
              <a:t>建立二叉链表表示的完全二叉树。</a:t>
            </a:r>
            <a:endParaRPr lang="en-US" altLang="zh-CN" sz="2800" dirty="0"/>
          </a:p>
          <a:p>
            <a:pPr marL="0" indent="539750" eaLnBrk="1" hangingPunct="1">
              <a:buFont typeface="Wingdings" panose="05000000000000000000" pitchFamily="2" charset="2"/>
              <a:buNone/>
              <a:defRPr/>
            </a:pPr>
            <a:r>
              <a:rPr lang="zh-CN" altLang="en-US" sz="2800" dirty="0"/>
              <a:t>完全二叉树按层次遍历的时候，</a:t>
            </a:r>
            <a:r>
              <a:rPr lang="en-US" altLang="zh-CN" sz="2800" dirty="0" err="1"/>
              <a:t>i</a:t>
            </a:r>
            <a:r>
              <a:rPr lang="zh-CN" altLang="en-US" sz="2800" dirty="0"/>
              <a:t>号结点的左孩子是</a:t>
            </a:r>
            <a:r>
              <a:rPr lang="en-US" altLang="zh-CN" sz="2800" dirty="0"/>
              <a:t>2*i+1</a:t>
            </a:r>
            <a:r>
              <a:rPr lang="zh-CN" altLang="en-US" sz="2800" dirty="0"/>
              <a:t>和</a:t>
            </a:r>
            <a:r>
              <a:rPr lang="en-US" altLang="zh-CN" sz="2800" dirty="0"/>
              <a:t>2*i+2</a:t>
            </a:r>
            <a:r>
              <a:rPr lang="zh-CN" altLang="en-US" sz="2800" dirty="0"/>
              <a:t>。</a:t>
            </a:r>
            <a:endParaRPr lang="en-US" altLang="zh-CN" sz="2800" dirty="0"/>
          </a:p>
          <a:p>
            <a:pPr marL="0" indent="539750" eaLnBrk="1" hangingPunct="1">
              <a:buFont typeface="Wingdings" panose="05000000000000000000" pitchFamily="2" charset="2"/>
              <a:buNone/>
              <a:defRPr/>
            </a:pPr>
            <a:r>
              <a:rPr lang="en-US" altLang="zh-CN" sz="2000" dirty="0"/>
              <a:t>public </a:t>
            </a:r>
            <a:r>
              <a:rPr lang="en-US" altLang="zh-CN" sz="2000" dirty="0" err="1"/>
              <a:t>BinaryNode</a:t>
            </a:r>
            <a:r>
              <a:rPr lang="en-US" altLang="zh-CN" sz="2000" dirty="0"/>
              <a:t>&lt;T&gt; </a:t>
            </a:r>
            <a:r>
              <a:rPr lang="en-US" altLang="zh-CN" sz="2000" dirty="0">
                <a:solidFill>
                  <a:srgbClr val="FF0000"/>
                </a:solidFill>
              </a:rPr>
              <a:t>create</a:t>
            </a:r>
            <a:r>
              <a:rPr lang="en-US" altLang="zh-CN" sz="2000" dirty="0"/>
              <a:t>(T[] </a:t>
            </a:r>
            <a:r>
              <a:rPr lang="en-US" altLang="zh-CN" sz="2000" dirty="0" err="1"/>
              <a:t>levelorder</a:t>
            </a:r>
            <a:r>
              <a:rPr lang="en-US" altLang="zh-CN" sz="2000" dirty="0"/>
              <a:t>, int </a:t>
            </a:r>
            <a:r>
              <a:rPr lang="en-US" altLang="zh-CN" sz="2000" dirty="0" err="1"/>
              <a:t>i</a:t>
            </a:r>
            <a:r>
              <a:rPr lang="en-US" altLang="zh-CN" sz="2000" dirty="0"/>
              <a:t>)</a:t>
            </a:r>
            <a:endParaRPr lang="zh-CN" altLang="en-US" sz="2000" dirty="0"/>
          </a:p>
          <a:p>
            <a:pPr marL="0" indent="539750" eaLnBrk="1" hangingPunct="1">
              <a:buFont typeface="Wingdings" panose="05000000000000000000" pitchFamily="2" charset="2"/>
              <a:buNone/>
              <a:defRPr/>
            </a:pPr>
            <a:r>
              <a:rPr lang="zh-CN" altLang="en-US" sz="2000" dirty="0"/>
              <a:t>    </a:t>
            </a:r>
            <a:r>
              <a:rPr lang="en-US" altLang="zh-CN" sz="2000" dirty="0"/>
              <a:t>{  </a:t>
            </a:r>
            <a:r>
              <a:rPr lang="en-US" altLang="zh-CN" sz="2000" dirty="0" err="1"/>
              <a:t>BinaryNode</a:t>
            </a:r>
            <a:r>
              <a:rPr lang="en-US" altLang="zh-CN" sz="2000" dirty="0"/>
              <a:t>&lt;T&gt; p = null;</a:t>
            </a:r>
          </a:p>
          <a:p>
            <a:pPr marL="0" indent="539750" eaLnBrk="1" hangingPunct="1">
              <a:buFont typeface="Wingdings" panose="05000000000000000000" pitchFamily="2" charset="2"/>
              <a:buNone/>
              <a:defRPr/>
            </a:pPr>
            <a:r>
              <a:rPr lang="en-US" altLang="zh-CN" sz="2000" dirty="0"/>
              <a:t>        if (</a:t>
            </a:r>
            <a:r>
              <a:rPr lang="en-US" altLang="zh-CN" sz="2000" dirty="0" err="1"/>
              <a:t>i</a:t>
            </a:r>
            <a:r>
              <a:rPr lang="en-US" altLang="zh-CN" sz="2000" dirty="0"/>
              <a:t>&lt;</a:t>
            </a:r>
            <a:r>
              <a:rPr lang="en-US" altLang="zh-CN" sz="2000" dirty="0" err="1"/>
              <a:t>levelorder.length</a:t>
            </a:r>
            <a:r>
              <a:rPr lang="en-US" altLang="zh-CN" sz="2000" dirty="0"/>
              <a:t>)</a:t>
            </a:r>
          </a:p>
          <a:p>
            <a:pPr marL="0" indent="539750" eaLnBrk="1" hangingPunct="1">
              <a:buFont typeface="Wingdings" panose="05000000000000000000" pitchFamily="2" charset="2"/>
              <a:buNone/>
              <a:defRPr/>
            </a:pPr>
            <a:r>
              <a:rPr lang="en-US" altLang="zh-CN" sz="2000" dirty="0"/>
              <a:t>        {  p = </a:t>
            </a:r>
            <a:r>
              <a:rPr lang="en-US" altLang="zh-CN" sz="2000" dirty="0">
                <a:solidFill>
                  <a:srgbClr val="FF0000"/>
                </a:solidFill>
              </a:rPr>
              <a:t>new</a:t>
            </a:r>
            <a:r>
              <a:rPr lang="en-US" altLang="zh-CN" sz="2000" dirty="0"/>
              <a:t> </a:t>
            </a:r>
            <a:r>
              <a:rPr lang="en-US" altLang="zh-CN" sz="2000" dirty="0" err="1"/>
              <a:t>BinaryNode</a:t>
            </a:r>
            <a:r>
              <a:rPr lang="en-US" altLang="zh-CN" sz="2000" dirty="0"/>
              <a:t>&lt;T&gt;(</a:t>
            </a:r>
            <a:r>
              <a:rPr lang="en-US" altLang="zh-CN" sz="2000" dirty="0" err="1"/>
              <a:t>levelorder</a:t>
            </a:r>
            <a:r>
              <a:rPr lang="en-US" altLang="zh-CN" sz="2000" dirty="0"/>
              <a:t>[</a:t>
            </a:r>
            <a:r>
              <a:rPr lang="en-US" altLang="zh-CN" sz="2000" dirty="0" err="1"/>
              <a:t>i</a:t>
            </a:r>
            <a:r>
              <a:rPr lang="en-US" altLang="zh-CN" sz="2000" dirty="0"/>
              <a:t>]);          //</a:t>
            </a:r>
            <a:r>
              <a:rPr lang="zh-CN" altLang="en-US" sz="2000" dirty="0"/>
              <a:t>建立结点</a:t>
            </a:r>
            <a:r>
              <a:rPr lang="en-US" altLang="zh-CN" sz="2000" dirty="0"/>
              <a:t>p</a:t>
            </a:r>
          </a:p>
          <a:p>
            <a:pPr marL="0" indent="539750" eaLnBrk="1" hangingPunct="1">
              <a:buFont typeface="Wingdings" panose="05000000000000000000" pitchFamily="2" charset="2"/>
              <a:buNone/>
              <a:defRPr/>
            </a:pPr>
            <a:r>
              <a:rPr lang="en-US" altLang="zh-CN" sz="2000" dirty="0"/>
              <a:t>            </a:t>
            </a:r>
            <a:r>
              <a:rPr lang="en-US" altLang="zh-CN" sz="2000" dirty="0" err="1">
                <a:solidFill>
                  <a:srgbClr val="FF0000"/>
                </a:solidFill>
              </a:rPr>
              <a:t>p.left</a:t>
            </a:r>
            <a:r>
              <a:rPr lang="en-US" altLang="zh-CN" sz="2000" dirty="0"/>
              <a:t> = </a:t>
            </a:r>
            <a:r>
              <a:rPr lang="en-US" altLang="zh-CN" sz="2000" dirty="0">
                <a:solidFill>
                  <a:srgbClr val="FF0000"/>
                </a:solidFill>
              </a:rPr>
              <a:t>create(</a:t>
            </a:r>
            <a:r>
              <a:rPr lang="en-US" altLang="zh-CN" sz="2000" dirty="0" err="1">
                <a:solidFill>
                  <a:srgbClr val="FF0000"/>
                </a:solidFill>
              </a:rPr>
              <a:t>levelorder</a:t>
            </a:r>
            <a:r>
              <a:rPr lang="en-US" altLang="zh-CN" sz="2000" dirty="0">
                <a:solidFill>
                  <a:srgbClr val="FF0000"/>
                </a:solidFill>
              </a:rPr>
              <a:t>, 2*i+1);            </a:t>
            </a:r>
            <a:r>
              <a:rPr lang="en-US" altLang="zh-CN" sz="2000" dirty="0"/>
              <a:t>//</a:t>
            </a:r>
            <a:r>
              <a:rPr lang="zh-CN" altLang="en-US" sz="2000" dirty="0"/>
              <a:t>建立</a:t>
            </a:r>
            <a:r>
              <a:rPr lang="en-US" altLang="zh-CN" sz="2000" dirty="0"/>
              <a:t>p</a:t>
            </a:r>
            <a:r>
              <a:rPr lang="zh-CN" altLang="en-US" sz="2000" dirty="0"/>
              <a:t>的左子树</a:t>
            </a:r>
          </a:p>
          <a:p>
            <a:pPr marL="0" indent="539750" eaLnBrk="1" hangingPunct="1">
              <a:buFont typeface="Wingdings" panose="05000000000000000000" pitchFamily="2" charset="2"/>
              <a:buNone/>
              <a:defRPr/>
            </a:pPr>
            <a:r>
              <a:rPr lang="zh-CN" altLang="en-US" sz="2000" dirty="0"/>
              <a:t>            </a:t>
            </a:r>
            <a:r>
              <a:rPr lang="en-US" altLang="zh-CN" sz="2000" dirty="0" err="1">
                <a:solidFill>
                  <a:srgbClr val="FF0000"/>
                </a:solidFill>
              </a:rPr>
              <a:t>p.right</a:t>
            </a:r>
            <a:r>
              <a:rPr lang="en-US" altLang="zh-CN" sz="2000" dirty="0"/>
              <a:t> = </a:t>
            </a:r>
            <a:r>
              <a:rPr lang="en-US" altLang="zh-CN" sz="2000" dirty="0">
                <a:solidFill>
                  <a:srgbClr val="FF0000"/>
                </a:solidFill>
              </a:rPr>
              <a:t>create(</a:t>
            </a:r>
            <a:r>
              <a:rPr lang="en-US" altLang="zh-CN" sz="2000" dirty="0" err="1">
                <a:solidFill>
                  <a:srgbClr val="FF0000"/>
                </a:solidFill>
              </a:rPr>
              <a:t>levelorder</a:t>
            </a:r>
            <a:r>
              <a:rPr lang="en-US" altLang="zh-CN" sz="2000" dirty="0">
                <a:solidFill>
                  <a:srgbClr val="FF0000"/>
                </a:solidFill>
              </a:rPr>
              <a:t>, 2*i+2);    </a:t>
            </a:r>
            <a:r>
              <a:rPr lang="en-US" altLang="zh-CN" sz="2000" dirty="0"/>
              <a:t>       //</a:t>
            </a:r>
            <a:r>
              <a:rPr lang="zh-CN" altLang="en-US" sz="2000" dirty="0"/>
              <a:t>建立</a:t>
            </a:r>
            <a:r>
              <a:rPr lang="en-US" altLang="zh-CN" sz="2000" dirty="0"/>
              <a:t>p</a:t>
            </a:r>
            <a:r>
              <a:rPr lang="zh-CN" altLang="en-US" sz="2000" dirty="0"/>
              <a:t>的右子树</a:t>
            </a:r>
          </a:p>
          <a:p>
            <a:pPr marL="0" indent="539750" eaLnBrk="1" hangingPunct="1">
              <a:buFont typeface="Wingdings" panose="05000000000000000000" pitchFamily="2" charset="2"/>
              <a:buNone/>
              <a:defRPr/>
            </a:pPr>
            <a:r>
              <a:rPr lang="zh-CN" altLang="en-US" sz="2000" dirty="0"/>
              <a:t>        </a:t>
            </a:r>
            <a:r>
              <a:rPr lang="en-US" altLang="zh-CN" sz="2000" dirty="0"/>
              <a:t>}</a:t>
            </a:r>
          </a:p>
          <a:p>
            <a:pPr marL="0" indent="539750" eaLnBrk="1" hangingPunct="1">
              <a:buFont typeface="Wingdings" panose="05000000000000000000" pitchFamily="2" charset="2"/>
              <a:buNone/>
              <a:defRPr/>
            </a:pPr>
            <a:r>
              <a:rPr lang="en-US" altLang="zh-CN" sz="2000" dirty="0"/>
              <a:t>        return p;</a:t>
            </a:r>
          </a:p>
          <a:p>
            <a:pPr marL="0" indent="539750" eaLnBrk="1" hangingPunct="1">
              <a:buFont typeface="Wingdings" panose="05000000000000000000" pitchFamily="2" charset="2"/>
              <a:buNone/>
              <a:defRPr/>
            </a:pPr>
            <a:r>
              <a:rPr lang="en-US" altLang="zh-CN" sz="2000" dirty="0"/>
              <a:t>    }</a:t>
            </a:r>
            <a:endParaRPr lang="zh-CN" altLang="en-US" sz="2000" dirty="0"/>
          </a:p>
        </p:txBody>
      </p:sp>
      <p:sp>
        <p:nvSpPr>
          <p:cNvPr id="2" name="灯片编号占位符 1">
            <a:extLst>
              <a:ext uri="{FF2B5EF4-FFF2-40B4-BE49-F238E27FC236}">
                <a16:creationId xmlns:a16="http://schemas.microsoft.com/office/drawing/2014/main" id="{4535E3E8-6B1F-442C-A8C2-BC3B941B1A3F}"/>
              </a:ext>
            </a:extLst>
          </p:cNvPr>
          <p:cNvSpPr>
            <a:spLocks noGrp="1"/>
          </p:cNvSpPr>
          <p:nvPr>
            <p:ph type="sldNum" sz="quarter" idx="12"/>
          </p:nvPr>
        </p:nvSpPr>
        <p:spPr/>
        <p:txBody>
          <a:bodyPr/>
          <a:lstStyle/>
          <a:p>
            <a:fld id="{43395A8B-0B77-4D91-93A1-E00555122DC8}" type="slidenum">
              <a:rPr lang="zh-CN" altLang="en-US" smtClean="0"/>
              <a:pPr/>
              <a:t>97</a:t>
            </a:fld>
            <a:endParaRPr lang="en-US" altLang="zh-CN"/>
          </a:p>
        </p:txBody>
      </p:sp>
      <p:sp>
        <p:nvSpPr>
          <p:cNvPr id="3" name="文本框 2">
            <a:extLst>
              <a:ext uri="{FF2B5EF4-FFF2-40B4-BE49-F238E27FC236}">
                <a16:creationId xmlns:a16="http://schemas.microsoft.com/office/drawing/2014/main" id="{D7F259BA-23A6-40BD-A9A7-F8700204FC8C}"/>
              </a:ext>
            </a:extLst>
          </p:cNvPr>
          <p:cNvSpPr txBox="1"/>
          <p:nvPr/>
        </p:nvSpPr>
        <p:spPr>
          <a:xfrm>
            <a:off x="6531033" y="6243141"/>
            <a:ext cx="2031325" cy="461665"/>
          </a:xfrm>
          <a:prstGeom prst="rect">
            <a:avLst/>
          </a:prstGeom>
          <a:noFill/>
        </p:spPr>
        <p:txBody>
          <a:bodyPr wrap="none" rtlCol="0">
            <a:spAutoFit/>
          </a:bodyPr>
          <a:lstStyle/>
          <a:p>
            <a:r>
              <a:rPr lang="zh-CN" altLang="en-US" dirty="0">
                <a:hlinkClick r:id="rId3" action="ppaction://hlinkfile"/>
              </a:rPr>
              <a:t>程序实现源码</a:t>
            </a:r>
            <a:endParaRPr lang="zh-CN" altLang="en-US" dirty="0"/>
          </a:p>
        </p:txBody>
      </p:sp>
    </p:spTree>
    <p:extLst>
      <p:ext uri="{BB962C8B-B14F-4D97-AF65-F5344CB8AC3E}">
        <p14:creationId xmlns:p14="http://schemas.microsoft.com/office/powerpoint/2010/main" val="219462318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a:extLst>
              <a:ext uri="{FF2B5EF4-FFF2-40B4-BE49-F238E27FC236}">
                <a16:creationId xmlns:a16="http://schemas.microsoft.com/office/drawing/2014/main" id="{D6837B7B-657F-4B52-BF96-FD206671FBC2}"/>
              </a:ext>
            </a:extLst>
          </p:cNvPr>
          <p:cNvSpPr>
            <a:spLocks noGrp="1"/>
          </p:cNvSpPr>
          <p:nvPr>
            <p:ph type="title"/>
          </p:nvPr>
        </p:nvSpPr>
        <p:spPr/>
        <p:txBody>
          <a:bodyPr/>
          <a:lstStyle/>
          <a:p>
            <a:r>
              <a:rPr lang="en-US" altLang="zh-CN"/>
              <a:t>6.4   </a:t>
            </a:r>
            <a:r>
              <a:rPr lang="zh-CN" altLang="en-US"/>
              <a:t>线索二叉树</a:t>
            </a:r>
          </a:p>
        </p:txBody>
      </p:sp>
      <p:sp>
        <p:nvSpPr>
          <p:cNvPr id="3" name="内容占位符 2">
            <a:extLst>
              <a:ext uri="{FF2B5EF4-FFF2-40B4-BE49-F238E27FC236}">
                <a16:creationId xmlns:a16="http://schemas.microsoft.com/office/drawing/2014/main" id="{2B7E0664-9755-4EB4-8BE6-4BD8FF2DCEB1}"/>
              </a:ext>
            </a:extLst>
          </p:cNvPr>
          <p:cNvSpPr>
            <a:spLocks noGrp="1"/>
          </p:cNvSpPr>
          <p:nvPr>
            <p:ph idx="1"/>
          </p:nvPr>
        </p:nvSpPr>
        <p:spPr>
          <a:xfrm>
            <a:off x="428625" y="1989138"/>
            <a:ext cx="8715375" cy="4654550"/>
          </a:xfrm>
        </p:spPr>
        <p:txBody>
          <a:bodyPr/>
          <a:lstStyle/>
          <a:p>
            <a:pPr marL="0" indent="539750">
              <a:buFont typeface="Wingdings" panose="05000000000000000000" pitchFamily="2" charset="2"/>
              <a:buNone/>
              <a:defRPr/>
            </a:pPr>
            <a:r>
              <a:rPr lang="zh-CN" altLang="en-US" sz="2800" dirty="0">
                <a:latin typeface="+mn-ea"/>
              </a:rPr>
              <a:t>当以二叉链表作为存储结构时</a:t>
            </a:r>
            <a:r>
              <a:rPr lang="en-US" altLang="zh-CN" sz="2800" dirty="0">
                <a:latin typeface="+mn-ea"/>
              </a:rPr>
              <a:t>,</a:t>
            </a:r>
            <a:r>
              <a:rPr lang="zh-CN" altLang="en-US" sz="2800" dirty="0">
                <a:latin typeface="+mn-ea"/>
              </a:rPr>
              <a:t>只能找到结点的左右孩子的信息</a:t>
            </a:r>
            <a:r>
              <a:rPr lang="en-US" altLang="zh-CN" sz="2800" dirty="0">
                <a:latin typeface="+mn-ea"/>
              </a:rPr>
              <a:t>,</a:t>
            </a:r>
            <a:r>
              <a:rPr lang="zh-CN" altLang="en-US" sz="2800" dirty="0">
                <a:latin typeface="+mn-ea"/>
              </a:rPr>
              <a:t>而不能找到结点的任一序列的前驱与后继信息</a:t>
            </a:r>
            <a:r>
              <a:rPr lang="en-US" altLang="zh-CN" sz="2800" dirty="0">
                <a:latin typeface="+mn-ea"/>
              </a:rPr>
              <a:t>,</a:t>
            </a:r>
            <a:r>
              <a:rPr lang="zh-CN" altLang="en-US" sz="2800" dirty="0">
                <a:latin typeface="+mn-ea"/>
              </a:rPr>
              <a:t>这种信息只有在遍历的动态过程中才能得到。</a:t>
            </a:r>
            <a:endParaRPr lang="en-US" altLang="zh-CN" sz="2800" dirty="0">
              <a:latin typeface="+mn-ea"/>
            </a:endParaRPr>
          </a:p>
          <a:p>
            <a:pPr marL="0" indent="539750">
              <a:buFont typeface="Wingdings" panose="05000000000000000000" pitchFamily="2" charset="2"/>
              <a:buNone/>
              <a:defRPr/>
            </a:pPr>
            <a:r>
              <a:rPr lang="zh-CN" altLang="en-US" sz="2800" dirty="0">
                <a:latin typeface="+mn-ea"/>
              </a:rPr>
              <a:t>为了能够容易的找到前驱或后继，可以</a:t>
            </a:r>
            <a:endParaRPr lang="en-US" altLang="zh-CN" sz="2800" dirty="0">
              <a:latin typeface="+mn-ea"/>
            </a:endParaRPr>
          </a:p>
          <a:p>
            <a:pPr marL="0" indent="539750">
              <a:buFont typeface="Arial" pitchFamily="34" charset="0"/>
              <a:buChar char="•"/>
              <a:defRPr/>
            </a:pPr>
            <a:r>
              <a:rPr lang="zh-CN" altLang="en-US" sz="2800" dirty="0">
                <a:latin typeface="+mn-ea"/>
              </a:rPr>
              <a:t>重新遍历一次</a:t>
            </a:r>
            <a:r>
              <a:rPr lang="en-US" altLang="zh-CN" sz="2800" dirty="0">
                <a:latin typeface="+mn-ea"/>
              </a:rPr>
              <a:t>——</a:t>
            </a:r>
            <a:r>
              <a:rPr lang="zh-CN" altLang="en-US" sz="2800" dirty="0">
                <a:latin typeface="+mn-ea"/>
              </a:rPr>
              <a:t>花费较多时间，效率低</a:t>
            </a:r>
            <a:endParaRPr lang="en-US" altLang="zh-CN" sz="2800" dirty="0">
              <a:latin typeface="+mn-ea"/>
            </a:endParaRPr>
          </a:p>
          <a:p>
            <a:pPr marL="0" indent="539750">
              <a:buFont typeface="Arial" pitchFamily="34" charset="0"/>
              <a:buChar char="•"/>
              <a:defRPr/>
            </a:pPr>
            <a:r>
              <a:rPr lang="zh-CN" altLang="en-US" sz="2800" dirty="0">
                <a:latin typeface="+mn-ea"/>
              </a:rPr>
              <a:t>增加前驱链和后继链</a:t>
            </a:r>
            <a:r>
              <a:rPr lang="en-US" altLang="zh-CN" sz="2800" dirty="0">
                <a:latin typeface="+mn-ea"/>
              </a:rPr>
              <a:t>——</a:t>
            </a:r>
            <a:r>
              <a:rPr lang="zh-CN" altLang="en-US" sz="2800" dirty="0">
                <a:latin typeface="+mn-ea"/>
              </a:rPr>
              <a:t>浪费存储空间</a:t>
            </a:r>
            <a:endParaRPr lang="en-US" altLang="zh-CN" sz="2800" dirty="0">
              <a:latin typeface="+mn-ea"/>
            </a:endParaRPr>
          </a:p>
          <a:p>
            <a:pPr marL="0" indent="539750">
              <a:buFont typeface="Wingdings" panose="05000000000000000000" pitchFamily="2" charset="2"/>
              <a:buNone/>
              <a:defRPr/>
            </a:pPr>
            <a:r>
              <a:rPr lang="en-US" altLang="zh-CN" sz="2800" dirty="0">
                <a:latin typeface="+mn-ea"/>
              </a:rPr>
              <a:t>——</a:t>
            </a:r>
            <a:r>
              <a:rPr lang="zh-CN" altLang="en-US" sz="2800" dirty="0">
                <a:solidFill>
                  <a:srgbClr val="003399"/>
                </a:solidFill>
                <a:latin typeface="+mn-ea"/>
              </a:rPr>
              <a:t>改进：利用空链域存储前驱后继信息</a:t>
            </a:r>
            <a:endParaRPr lang="en-US" altLang="zh-CN" sz="2800" dirty="0">
              <a:solidFill>
                <a:srgbClr val="003399"/>
              </a:solidFill>
              <a:latin typeface="+mn-ea"/>
            </a:endParaRPr>
          </a:p>
          <a:p>
            <a:pPr marL="0" indent="539750">
              <a:buFont typeface="Wingdings" panose="05000000000000000000" pitchFamily="2" charset="2"/>
              <a:buNone/>
              <a:defRPr/>
            </a:pPr>
            <a:r>
              <a:rPr lang="zh-CN" altLang="en-US" sz="2800" dirty="0">
                <a:latin typeface="+mn-ea"/>
              </a:rPr>
              <a:t>为了能保存所需的前驱、后继信息</a:t>
            </a:r>
            <a:r>
              <a:rPr lang="en-US" altLang="zh-CN" sz="2800" dirty="0">
                <a:latin typeface="+mn-ea"/>
              </a:rPr>
              <a:t>,</a:t>
            </a:r>
            <a:r>
              <a:rPr lang="zh-CN" altLang="en-US" sz="2800" dirty="0">
                <a:latin typeface="+mn-ea"/>
              </a:rPr>
              <a:t>综合考虑可以在结点上增加标志域，指明是否前驱后继链还是左右孩子链，即</a:t>
            </a:r>
          </a:p>
        </p:txBody>
      </p:sp>
      <p:sp>
        <p:nvSpPr>
          <p:cNvPr id="2" name="灯片编号占位符 1">
            <a:extLst>
              <a:ext uri="{FF2B5EF4-FFF2-40B4-BE49-F238E27FC236}">
                <a16:creationId xmlns:a16="http://schemas.microsoft.com/office/drawing/2014/main" id="{A2596088-6AFE-4168-9348-810FA8AE4066}"/>
              </a:ext>
            </a:extLst>
          </p:cNvPr>
          <p:cNvSpPr>
            <a:spLocks noGrp="1"/>
          </p:cNvSpPr>
          <p:nvPr>
            <p:ph type="sldNum" sz="quarter" idx="12"/>
          </p:nvPr>
        </p:nvSpPr>
        <p:spPr/>
        <p:txBody>
          <a:bodyPr/>
          <a:lstStyle/>
          <a:p>
            <a:fld id="{43395A8B-0B77-4D91-93A1-E00555122DC8}" type="slidenum">
              <a:rPr lang="zh-CN" altLang="en-US" smtClean="0"/>
              <a:pPr/>
              <a:t>98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2663B836-581C-4755-BA4B-372A2FC06600}"/>
              </a:ext>
            </a:extLst>
          </p:cNvPr>
          <p:cNvSpPr>
            <a:spLocks noGrp="1" noChangeArrowheads="1"/>
          </p:cNvSpPr>
          <p:nvPr>
            <p:ph type="title"/>
          </p:nvPr>
        </p:nvSpPr>
        <p:spPr>
          <a:xfrm>
            <a:off x="928688" y="857250"/>
            <a:ext cx="7793037" cy="839788"/>
          </a:xfrm>
        </p:spPr>
        <p:txBody>
          <a:bodyPr/>
          <a:lstStyle/>
          <a:p>
            <a:pPr eaLnBrk="1" hangingPunct="1"/>
            <a:r>
              <a:rPr lang="en-US" altLang="zh-CN" sz="4000" dirty="0"/>
              <a:t>6.4   </a:t>
            </a:r>
            <a:r>
              <a:rPr lang="zh-CN" altLang="en-US" sz="4000" dirty="0"/>
              <a:t>线索二叉树</a:t>
            </a:r>
          </a:p>
        </p:txBody>
      </p:sp>
      <p:graphicFrame>
        <p:nvGraphicFramePr>
          <p:cNvPr id="89091" name="Object 6">
            <a:extLst>
              <a:ext uri="{FF2B5EF4-FFF2-40B4-BE49-F238E27FC236}">
                <a16:creationId xmlns:a16="http://schemas.microsoft.com/office/drawing/2014/main" id="{B626CB91-579F-48D7-A03D-6491FCED6F2B}"/>
              </a:ext>
            </a:extLst>
          </p:cNvPr>
          <p:cNvGraphicFramePr>
            <a:graphicFrameLocks noChangeAspect="1"/>
          </p:cNvGraphicFramePr>
          <p:nvPr>
            <p:extLst>
              <p:ext uri="{D42A27DB-BD31-4B8C-83A1-F6EECF244321}">
                <p14:modId xmlns:p14="http://schemas.microsoft.com/office/powerpoint/2010/main" val="2198421298"/>
              </p:ext>
            </p:extLst>
          </p:nvPr>
        </p:nvGraphicFramePr>
        <p:xfrm>
          <a:off x="428625" y="2857500"/>
          <a:ext cx="7358063" cy="1168400"/>
        </p:xfrm>
        <a:graphic>
          <a:graphicData uri="http://schemas.openxmlformats.org/presentationml/2006/ole">
            <mc:AlternateContent xmlns:mc="http://schemas.openxmlformats.org/markup-compatibility/2006">
              <mc:Choice xmlns:v="urn:schemas-microsoft-com:vml" Requires="v">
                <p:oleObj spid="_x0000_s89620" r:id="rId3" imgW="2921000" imgH="444500" progId="Equation.3">
                  <p:embed/>
                </p:oleObj>
              </mc:Choice>
              <mc:Fallback>
                <p:oleObj r:id="rId3" imgW="2921000" imgH="4445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625" y="2857500"/>
                        <a:ext cx="7358063"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093" name="TextBox 7">
            <a:extLst>
              <a:ext uri="{FF2B5EF4-FFF2-40B4-BE49-F238E27FC236}">
                <a16:creationId xmlns:a16="http://schemas.microsoft.com/office/drawing/2014/main" id="{E4841416-9E9C-458B-B461-508A3E8ED5C6}"/>
              </a:ext>
            </a:extLst>
          </p:cNvPr>
          <p:cNvSpPr txBox="1">
            <a:spLocks noChangeArrowheads="1"/>
          </p:cNvSpPr>
          <p:nvPr/>
        </p:nvSpPr>
        <p:spPr bwMode="auto">
          <a:xfrm>
            <a:off x="500063" y="2143125"/>
            <a:ext cx="5715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a:t>定义标志：</a:t>
            </a:r>
          </a:p>
        </p:txBody>
      </p:sp>
      <p:graphicFrame>
        <p:nvGraphicFramePr>
          <p:cNvPr id="9" name="Group 4">
            <a:extLst>
              <a:ext uri="{FF2B5EF4-FFF2-40B4-BE49-F238E27FC236}">
                <a16:creationId xmlns:a16="http://schemas.microsoft.com/office/drawing/2014/main" id="{101043A0-D6FB-4FAD-A61C-2DA188753CAD}"/>
              </a:ext>
            </a:extLst>
          </p:cNvPr>
          <p:cNvGraphicFramePr>
            <a:graphicFrameLocks noGrp="1"/>
          </p:cNvGraphicFramePr>
          <p:nvPr/>
        </p:nvGraphicFramePr>
        <p:xfrm>
          <a:off x="1143000" y="5786438"/>
          <a:ext cx="6324600" cy="517544"/>
        </p:xfrm>
        <a:graphic>
          <a:graphicData uri="http://schemas.openxmlformats.org/drawingml/2006/table">
            <a:tbl>
              <a:tblPr/>
              <a:tblGrid>
                <a:gridCol w="1336675">
                  <a:extLst>
                    <a:ext uri="{9D8B030D-6E8A-4147-A177-3AD203B41FA5}">
                      <a16:colId xmlns:a16="http://schemas.microsoft.com/office/drawing/2014/main" val="20000"/>
                    </a:ext>
                  </a:extLst>
                </a:gridCol>
                <a:gridCol w="1157288">
                  <a:extLst>
                    <a:ext uri="{9D8B030D-6E8A-4147-A177-3AD203B41FA5}">
                      <a16:colId xmlns:a16="http://schemas.microsoft.com/office/drawing/2014/main" val="20001"/>
                    </a:ext>
                  </a:extLst>
                </a:gridCol>
                <a:gridCol w="1336675">
                  <a:extLst>
                    <a:ext uri="{9D8B030D-6E8A-4147-A177-3AD203B41FA5}">
                      <a16:colId xmlns:a16="http://schemas.microsoft.com/office/drawing/2014/main" val="20002"/>
                    </a:ext>
                  </a:extLst>
                </a:gridCol>
                <a:gridCol w="1157287">
                  <a:extLst>
                    <a:ext uri="{9D8B030D-6E8A-4147-A177-3AD203B41FA5}">
                      <a16:colId xmlns:a16="http://schemas.microsoft.com/office/drawing/2014/main" val="20003"/>
                    </a:ext>
                  </a:extLst>
                </a:gridCol>
                <a:gridCol w="1336675">
                  <a:extLst>
                    <a:ext uri="{9D8B030D-6E8A-4147-A177-3AD203B41FA5}">
                      <a16:colId xmlns:a16="http://schemas.microsoft.com/office/drawing/2014/main" val="20004"/>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0" i="0" u="none" strike="noStrike" cap="none" normalizeH="0" baseline="0" dirty="0">
                          <a:ln>
                            <a:noFill/>
                          </a:ln>
                          <a:solidFill>
                            <a:schemeClr val="tx1"/>
                          </a:solidFill>
                          <a:effectLst/>
                          <a:latin typeface="Times New Roman" pitchFamily="18" charset="0"/>
                          <a:ea typeface="宋体" pitchFamily="2" charset="-122"/>
                        </a:rPr>
                        <a:t>lchild</a:t>
                      </a:r>
                    </a:p>
                  </a:txBody>
                  <a:tcPr marT="45412" marB="454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0" i="0" u="none" strike="noStrike" cap="none" normalizeH="0" baseline="0" dirty="0" err="1">
                          <a:ln>
                            <a:noFill/>
                          </a:ln>
                          <a:solidFill>
                            <a:schemeClr val="tx1"/>
                          </a:solidFill>
                          <a:effectLst/>
                          <a:latin typeface="Times New Roman" pitchFamily="18" charset="0"/>
                          <a:ea typeface="宋体" pitchFamily="2" charset="-122"/>
                        </a:rPr>
                        <a:t>ltag</a:t>
                      </a:r>
                      <a:endParaRPr kumimoji="1" lang="en-US"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T="45412" marB="454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0" i="0" u="none" strike="noStrike" cap="none" normalizeH="0" baseline="0" dirty="0">
                          <a:ln>
                            <a:noFill/>
                          </a:ln>
                          <a:solidFill>
                            <a:schemeClr val="tx1"/>
                          </a:solidFill>
                          <a:effectLst/>
                          <a:latin typeface="Times New Roman" pitchFamily="18" charset="0"/>
                          <a:ea typeface="宋体" pitchFamily="2" charset="-122"/>
                        </a:rPr>
                        <a:t>data</a:t>
                      </a:r>
                    </a:p>
                  </a:txBody>
                  <a:tcPr marT="45412" marB="454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0" i="0" u="none" strike="noStrike" cap="none" normalizeH="0" baseline="0" dirty="0" err="1">
                          <a:ln>
                            <a:noFill/>
                          </a:ln>
                          <a:solidFill>
                            <a:schemeClr val="tx1"/>
                          </a:solidFill>
                          <a:effectLst/>
                          <a:latin typeface="Times New Roman" pitchFamily="18" charset="0"/>
                          <a:ea typeface="宋体" pitchFamily="2" charset="-122"/>
                        </a:rPr>
                        <a:t>rtag</a:t>
                      </a:r>
                      <a:endParaRPr kumimoji="1" lang="en-US"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T="45412" marB="454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2800" b="0" i="0" u="none" strike="noStrike" cap="none" normalizeH="0" baseline="0" dirty="0">
                          <a:ln>
                            <a:noFill/>
                          </a:ln>
                          <a:solidFill>
                            <a:schemeClr val="tx1"/>
                          </a:solidFill>
                          <a:effectLst/>
                          <a:latin typeface="Times New Roman" pitchFamily="18" charset="0"/>
                          <a:ea typeface="宋体" pitchFamily="2" charset="-122"/>
                        </a:rPr>
                        <a:t>rchild</a:t>
                      </a:r>
                    </a:p>
                  </a:txBody>
                  <a:tcPr marT="45412" marB="454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 name="灯片编号占位符 1">
            <a:extLst>
              <a:ext uri="{FF2B5EF4-FFF2-40B4-BE49-F238E27FC236}">
                <a16:creationId xmlns:a16="http://schemas.microsoft.com/office/drawing/2014/main" id="{83D7E017-8D87-408D-BE1B-12A9999F97BF}"/>
              </a:ext>
            </a:extLst>
          </p:cNvPr>
          <p:cNvSpPr>
            <a:spLocks noGrp="1"/>
          </p:cNvSpPr>
          <p:nvPr>
            <p:ph type="sldNum" sz="quarter" idx="12"/>
          </p:nvPr>
        </p:nvSpPr>
        <p:spPr/>
        <p:txBody>
          <a:bodyPr/>
          <a:lstStyle/>
          <a:p>
            <a:fld id="{43395A8B-0B77-4D91-93A1-E00555122DC8}" type="slidenum">
              <a:rPr lang="zh-CN" altLang="en-US" smtClean="0"/>
              <a:pPr/>
              <a:t>99</a:t>
            </a:fld>
            <a:endParaRPr lang="en-US" altLang="zh-CN"/>
          </a:p>
        </p:txBody>
      </p:sp>
      <p:grpSp>
        <p:nvGrpSpPr>
          <p:cNvPr id="10" name="组合 9">
            <a:extLst>
              <a:ext uri="{FF2B5EF4-FFF2-40B4-BE49-F238E27FC236}">
                <a16:creationId xmlns:a16="http://schemas.microsoft.com/office/drawing/2014/main" id="{25AFF96F-C7C4-4083-9172-80AF807E525D}"/>
              </a:ext>
            </a:extLst>
          </p:cNvPr>
          <p:cNvGrpSpPr/>
          <p:nvPr/>
        </p:nvGrpSpPr>
        <p:grpSpPr>
          <a:xfrm>
            <a:off x="500063" y="4286250"/>
            <a:ext cx="7361237" cy="1071563"/>
            <a:chOff x="500063" y="4286250"/>
            <a:chExt cx="7361237" cy="1071563"/>
          </a:xfrm>
        </p:grpSpPr>
        <p:graphicFrame>
          <p:nvGraphicFramePr>
            <p:cNvPr id="89092" name="Object 7">
              <a:extLst>
                <a:ext uri="{FF2B5EF4-FFF2-40B4-BE49-F238E27FC236}">
                  <a16:creationId xmlns:a16="http://schemas.microsoft.com/office/drawing/2014/main" id="{8C417DF5-666B-40FD-B117-308EF75EABDE}"/>
                </a:ext>
              </a:extLst>
            </p:cNvPr>
            <p:cNvGraphicFramePr>
              <a:graphicFrameLocks noChangeAspect="1"/>
            </p:cNvGraphicFramePr>
            <p:nvPr>
              <p:extLst>
                <p:ext uri="{D42A27DB-BD31-4B8C-83A1-F6EECF244321}">
                  <p14:modId xmlns:p14="http://schemas.microsoft.com/office/powerpoint/2010/main" val="436184711"/>
                </p:ext>
              </p:extLst>
            </p:nvPr>
          </p:nvGraphicFramePr>
          <p:xfrm>
            <a:off x="500063" y="4286250"/>
            <a:ext cx="7361237" cy="1071563"/>
          </p:xfrm>
          <a:graphic>
            <a:graphicData uri="http://schemas.openxmlformats.org/presentationml/2006/ole">
              <mc:AlternateContent xmlns:mc="http://schemas.openxmlformats.org/markup-compatibility/2006">
                <mc:Choice xmlns:v="urn:schemas-microsoft-com:vml" Requires="v">
                  <p:oleObj spid="_x0000_s89621" r:id="rId5" imgW="3073400" imgH="444500" progId="Equation.3">
                    <p:embed/>
                  </p:oleObj>
                </mc:Choice>
                <mc:Fallback>
                  <p:oleObj r:id="rId5" imgW="3073400" imgH="4445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063" y="4286250"/>
                          <a:ext cx="7361237"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文本框 2">
              <a:extLst>
                <a:ext uri="{FF2B5EF4-FFF2-40B4-BE49-F238E27FC236}">
                  <a16:creationId xmlns:a16="http://schemas.microsoft.com/office/drawing/2014/main" id="{CE5BD18A-962C-4AFD-BC01-BF126F085964}"/>
                </a:ext>
              </a:extLst>
            </p:cNvPr>
            <p:cNvSpPr txBox="1"/>
            <p:nvPr/>
          </p:nvSpPr>
          <p:spPr>
            <a:xfrm>
              <a:off x="3585096" y="4305032"/>
              <a:ext cx="1851789" cy="492443"/>
            </a:xfrm>
            <a:prstGeom prst="rect">
              <a:avLst/>
            </a:prstGeom>
            <a:noFill/>
          </p:spPr>
          <p:txBody>
            <a:bodyPr wrap="none" rtlCol="0">
              <a:spAutoFit/>
            </a:bodyPr>
            <a:lstStyle/>
            <a:p>
              <a:r>
                <a:rPr lang="zh-CN" altLang="en-US" sz="2600" dirty="0"/>
                <a:t>指向右孩子</a:t>
              </a:r>
            </a:p>
          </p:txBody>
        </p:sp>
      </p:grpSp>
      <p:sp>
        <p:nvSpPr>
          <p:cNvPr id="4" name="矩形: 圆角 3">
            <a:extLst>
              <a:ext uri="{FF2B5EF4-FFF2-40B4-BE49-F238E27FC236}">
                <a16:creationId xmlns:a16="http://schemas.microsoft.com/office/drawing/2014/main" id="{8DC598F3-E722-4D6A-8A7E-B6E61D20CC1A}"/>
              </a:ext>
            </a:extLst>
          </p:cNvPr>
          <p:cNvSpPr/>
          <p:nvPr/>
        </p:nvSpPr>
        <p:spPr>
          <a:xfrm>
            <a:off x="3614592" y="5786436"/>
            <a:ext cx="1346944" cy="517544"/>
          </a:xfrm>
          <a:prstGeom prst="roundRect">
            <a:avLst>
              <a:gd name="adj" fmla="val 0"/>
            </a:avLst>
          </a:prstGeom>
          <a:solidFill>
            <a:schemeClr val="accent1">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a:extLst>
              <a:ext uri="{FF2B5EF4-FFF2-40B4-BE49-F238E27FC236}">
                <a16:creationId xmlns:a16="http://schemas.microsoft.com/office/drawing/2014/main" id="{391F934B-5BEE-4B12-BDCE-20B2A743A9D8}"/>
              </a:ext>
            </a:extLst>
          </p:cNvPr>
          <p:cNvSpPr/>
          <p:nvPr/>
        </p:nvSpPr>
        <p:spPr>
          <a:xfrm>
            <a:off x="1143000" y="5821703"/>
            <a:ext cx="1346944" cy="517544"/>
          </a:xfrm>
          <a:prstGeom prst="roundRect">
            <a:avLst>
              <a:gd name="adj" fmla="val 0"/>
            </a:avLst>
          </a:prstGeom>
          <a:solidFill>
            <a:schemeClr val="accent1">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964F4CD1-35ED-4410-93D1-87CD105552A6}"/>
              </a:ext>
            </a:extLst>
          </p:cNvPr>
          <p:cNvSpPr/>
          <p:nvPr/>
        </p:nvSpPr>
        <p:spPr>
          <a:xfrm>
            <a:off x="6120656" y="5808663"/>
            <a:ext cx="1346944" cy="517544"/>
          </a:xfrm>
          <a:prstGeom prst="roundRect">
            <a:avLst>
              <a:gd name="adj" fmla="val 0"/>
            </a:avLst>
          </a:prstGeom>
          <a:solidFill>
            <a:schemeClr val="accent1">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ED90A0D8-942C-47A6-8E13-7DF50D0792A1}"/>
              </a:ext>
            </a:extLst>
          </p:cNvPr>
          <p:cNvSpPr/>
          <p:nvPr/>
        </p:nvSpPr>
        <p:spPr>
          <a:xfrm>
            <a:off x="2489944" y="5808663"/>
            <a:ext cx="1159120" cy="517544"/>
          </a:xfrm>
          <a:prstGeom prst="roundRect">
            <a:avLst>
              <a:gd name="adj" fmla="val 0"/>
            </a:avLst>
          </a:prstGeom>
          <a:solidFill>
            <a:srgbClr val="FFC000">
              <a:alpha val="6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a:extLst>
              <a:ext uri="{FF2B5EF4-FFF2-40B4-BE49-F238E27FC236}">
                <a16:creationId xmlns:a16="http://schemas.microsoft.com/office/drawing/2014/main" id="{F158F918-CAE0-4B24-88CC-B33034962C83}"/>
              </a:ext>
            </a:extLst>
          </p:cNvPr>
          <p:cNvSpPr/>
          <p:nvPr/>
        </p:nvSpPr>
        <p:spPr>
          <a:xfrm>
            <a:off x="4983040" y="5808663"/>
            <a:ext cx="1159120" cy="517544"/>
          </a:xfrm>
          <a:prstGeom prst="roundRect">
            <a:avLst>
              <a:gd name="adj" fmla="val 0"/>
            </a:avLst>
          </a:prstGeom>
          <a:solidFill>
            <a:srgbClr val="FFC000">
              <a:alpha val="6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animBg="1"/>
      <p:bldP spid="13" grpId="0" animBg="1"/>
      <p:bldP spid="14" grpId="0" animBg="1"/>
    </p:bldLst>
  </p:timing>
</p:sld>
</file>

<file path=ppt/theme/theme1.xml><?xml version="1.0" encoding="utf-8"?>
<a:theme xmlns:a="http://schemas.openxmlformats.org/drawingml/2006/main" name="Crayons">
  <a:themeElements>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fontScheme name="Crayons">
      <a:majorFont>
        <a:latin typeface="Comic Sans MS"/>
        <a:ea typeface="宋体"/>
        <a:cs typeface=""/>
      </a:majorFont>
      <a:minorFont>
        <a:latin typeface="Comic Sans MS"/>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clrMap bg1="lt1" tx1="dk1" bg2="lt2" tx2="dk2" accent1="accent1" accent2="accent2" accent3="accent3" accent4="accent4" accent5="accent5" accent6="accent6" hlink="hlink" folHlink="folHlink"/>
    </a:extraClrScheme>
    <a:extraClrScheme>
      <a:clrScheme name="Crayons 2">
        <a:dk1>
          <a:srgbClr val="000000"/>
        </a:dk1>
        <a:lt1>
          <a:srgbClr val="FFFFFF"/>
        </a:lt1>
        <a:dk2>
          <a:srgbClr val="000000"/>
        </a:dk2>
        <a:lt2>
          <a:srgbClr val="99CCFF"/>
        </a:lt2>
        <a:accent1>
          <a:srgbClr val="CCCCFF"/>
        </a:accent1>
        <a:accent2>
          <a:srgbClr val="000066"/>
        </a:accent2>
        <a:accent3>
          <a:srgbClr val="FFFFFF"/>
        </a:accent3>
        <a:accent4>
          <a:srgbClr val="000000"/>
        </a:accent4>
        <a:accent5>
          <a:srgbClr val="E2E2FF"/>
        </a:accent5>
        <a:accent6>
          <a:srgbClr val="00005C"/>
        </a:accent6>
        <a:hlink>
          <a:srgbClr val="00B200"/>
        </a:hlink>
        <a:folHlink>
          <a:srgbClr val="CCFF33"/>
        </a:folHlink>
      </a:clrScheme>
      <a:clrMap bg1="lt1" tx1="dk1" bg2="lt2" tx2="dk2" accent1="accent1" accent2="accent2" accent3="accent3" accent4="accent4" accent5="accent5" accent6="accent6" hlink="hlink" folHlink="folHlink"/>
    </a:extraClrScheme>
    <a:extraClrScheme>
      <a:clrScheme name="Crayons 3">
        <a:dk1>
          <a:srgbClr val="000000"/>
        </a:dk1>
        <a:lt1>
          <a:srgbClr val="FFFFFF"/>
        </a:lt1>
        <a:dk2>
          <a:srgbClr val="000000"/>
        </a:dk2>
        <a:lt2>
          <a:srgbClr val="3399FF"/>
        </a:lt2>
        <a:accent1>
          <a:srgbClr val="CCECFF"/>
        </a:accent1>
        <a:accent2>
          <a:srgbClr val="008080"/>
        </a:accent2>
        <a:accent3>
          <a:srgbClr val="FFFFFF"/>
        </a:accent3>
        <a:accent4>
          <a:srgbClr val="000000"/>
        </a:accent4>
        <a:accent5>
          <a:srgbClr val="E2F4FF"/>
        </a:accent5>
        <a:accent6>
          <a:srgbClr val="007373"/>
        </a:accent6>
        <a:hlink>
          <a:srgbClr val="009999"/>
        </a:hlink>
        <a:folHlink>
          <a:srgbClr val="3366CC"/>
        </a:folHlink>
      </a:clrScheme>
      <a:clrMap bg1="lt1" tx1="dk1" bg2="lt2" tx2="dk2" accent1="accent1" accent2="accent2" accent3="accent3" accent4="accent4" accent5="accent5" accent6="accent6" hlink="hlink" folHlink="folHlink"/>
    </a:extraClrScheme>
    <a:extraClrScheme>
      <a:clrScheme name="Crayons 4">
        <a:dk1>
          <a:srgbClr val="808000"/>
        </a:dk1>
        <a:lt1>
          <a:srgbClr val="FFFFFF"/>
        </a:lt1>
        <a:dk2>
          <a:srgbClr val="336600"/>
        </a:dk2>
        <a:lt2>
          <a:srgbClr val="FFFFFF"/>
        </a:lt2>
        <a:accent1>
          <a:srgbClr val="99CC00"/>
        </a:accent1>
        <a:accent2>
          <a:srgbClr val="003300"/>
        </a:accent2>
        <a:accent3>
          <a:srgbClr val="ADB8AA"/>
        </a:accent3>
        <a:accent4>
          <a:srgbClr val="DADADA"/>
        </a:accent4>
        <a:accent5>
          <a:srgbClr val="CAE2AA"/>
        </a:accent5>
        <a:accent6>
          <a:srgbClr val="002D00"/>
        </a:accent6>
        <a:hlink>
          <a:srgbClr val="CCCC00"/>
        </a:hlink>
        <a:folHlink>
          <a:srgbClr val="CCFF33"/>
        </a:folHlink>
      </a:clrScheme>
      <a:clrMap bg1="dk2" tx1="lt1" bg2="dk1" tx2="lt2" accent1="accent1" accent2="accent2" accent3="accent3" accent4="accent4" accent5="accent5" accent6="accent6" hlink="hlink" folHlink="folHlink"/>
    </a:extraClrScheme>
    <a:extraClrScheme>
      <a:clrScheme name="Crayons 5">
        <a:dk1>
          <a:srgbClr val="808080"/>
        </a:dk1>
        <a:lt1>
          <a:srgbClr val="FFFFFF"/>
        </a:lt1>
        <a:dk2>
          <a:srgbClr val="003366"/>
        </a:dk2>
        <a:lt2>
          <a:srgbClr val="CCECFF"/>
        </a:lt2>
        <a:accent1>
          <a:srgbClr val="33CCCC"/>
        </a:accent1>
        <a:accent2>
          <a:srgbClr val="006699"/>
        </a:accent2>
        <a:accent3>
          <a:srgbClr val="AAADB8"/>
        </a:accent3>
        <a:accent4>
          <a:srgbClr val="DADADA"/>
        </a:accent4>
        <a:accent5>
          <a:srgbClr val="ADE2E2"/>
        </a:accent5>
        <a:accent6>
          <a:srgbClr val="005C8A"/>
        </a:accent6>
        <a:hlink>
          <a:srgbClr val="00FFFF"/>
        </a:hlink>
        <a:folHlink>
          <a:srgbClr val="0000FF"/>
        </a:folHlink>
      </a:clrScheme>
      <a:clrMap bg1="dk2" tx1="lt1" bg2="dk1" tx2="lt2" accent1="accent1" accent2="accent2" accent3="accent3" accent4="accent4" accent5="accent5" accent6="accent6" hlink="hlink" folHlink="folHlink"/>
    </a:extraClrScheme>
    <a:extraClrScheme>
      <a:clrScheme name="Crayons 6">
        <a:dk1>
          <a:srgbClr val="6666FF"/>
        </a:dk1>
        <a:lt1>
          <a:srgbClr val="FFFFFF"/>
        </a:lt1>
        <a:dk2>
          <a:srgbClr val="000066"/>
        </a:dk2>
        <a:lt2>
          <a:srgbClr val="FFFFFF"/>
        </a:lt2>
        <a:accent1>
          <a:srgbClr val="33CCFF"/>
        </a:accent1>
        <a:accent2>
          <a:srgbClr val="0000FF"/>
        </a:accent2>
        <a:accent3>
          <a:srgbClr val="AAAAB8"/>
        </a:accent3>
        <a:accent4>
          <a:srgbClr val="DADADA"/>
        </a:accent4>
        <a:accent5>
          <a:srgbClr val="ADE2FF"/>
        </a:accent5>
        <a:accent6>
          <a:srgbClr val="0000E7"/>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Crayons 7">
        <a:dk1>
          <a:srgbClr val="000000"/>
        </a:dk1>
        <a:lt1>
          <a:srgbClr val="FFFFFF"/>
        </a:lt1>
        <a:dk2>
          <a:srgbClr val="800080"/>
        </a:dk2>
        <a:lt2>
          <a:srgbClr val="FFFFFF"/>
        </a:lt2>
        <a:accent1>
          <a:srgbClr val="CC66FF"/>
        </a:accent1>
        <a:accent2>
          <a:srgbClr val="990099"/>
        </a:accent2>
        <a:accent3>
          <a:srgbClr val="C0AAC0"/>
        </a:accent3>
        <a:accent4>
          <a:srgbClr val="DADADA"/>
        </a:accent4>
        <a:accent5>
          <a:srgbClr val="E2B8FF"/>
        </a:accent5>
        <a:accent6>
          <a:srgbClr val="8A008A"/>
        </a:accent6>
        <a:hlink>
          <a:srgbClr val="FF9900"/>
        </a:hlink>
        <a:folHlink>
          <a:srgbClr val="FF3300"/>
        </a:folHlink>
      </a:clrScheme>
      <a:clrMap bg1="dk2" tx1="lt1" bg2="dk1" tx2="lt2" accent1="accent1" accent2="accent2" accent3="accent3" accent4="accent4" accent5="accent5" accent6="accent6" hlink="hlink" folHlink="folHlink"/>
    </a:extraClrScheme>
    <a:extraClrScheme>
      <a:clrScheme name="Crayons 8">
        <a:dk1>
          <a:srgbClr val="FF3300"/>
        </a:dk1>
        <a:lt1>
          <a:srgbClr val="FFFFFF"/>
        </a:lt1>
        <a:dk2>
          <a:srgbClr val="800000"/>
        </a:dk2>
        <a:lt2>
          <a:srgbClr val="FFFFCC"/>
        </a:lt2>
        <a:accent1>
          <a:srgbClr val="FF7C80"/>
        </a:accent1>
        <a:accent2>
          <a:srgbClr val="990000"/>
        </a:accent2>
        <a:accent3>
          <a:srgbClr val="C0AAAA"/>
        </a:accent3>
        <a:accent4>
          <a:srgbClr val="DADADA"/>
        </a:accent4>
        <a:accent5>
          <a:srgbClr val="FFBFC0"/>
        </a:accent5>
        <a:accent6>
          <a:srgbClr val="8A0000"/>
        </a:accent6>
        <a:hlink>
          <a:srgbClr val="FF66CC"/>
        </a:hlink>
        <a:folHlink>
          <a:srgbClr val="FFCC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《数据结构(Java版)(第2版)》</Template>
  <TotalTime>15525</TotalTime>
  <Words>19936</Words>
  <Application>Microsoft Office PowerPoint</Application>
  <PresentationFormat>全屏显示(4:3)</PresentationFormat>
  <Paragraphs>2211</Paragraphs>
  <Slides>178</Slides>
  <Notes>94</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3</vt:i4>
      </vt:variant>
      <vt:variant>
        <vt:lpstr>幻灯片标题</vt:lpstr>
      </vt:variant>
      <vt:variant>
        <vt:i4>178</vt:i4>
      </vt:variant>
    </vt:vector>
  </HeadingPairs>
  <TitlesOfParts>
    <vt:vector size="190" baseType="lpstr">
      <vt:lpstr>楷体_GB2312</vt:lpstr>
      <vt:lpstr>宋体</vt:lpstr>
      <vt:lpstr>Arial</vt:lpstr>
      <vt:lpstr>Comic Sans MS</vt:lpstr>
      <vt:lpstr>Times New Roman</vt:lpstr>
      <vt:lpstr>Verdana</vt:lpstr>
      <vt:lpstr>Wingdings</vt:lpstr>
      <vt:lpstr>Crayons</vt:lpstr>
      <vt:lpstr>Blends</vt:lpstr>
      <vt:lpstr>公式</vt:lpstr>
      <vt:lpstr>Equation.3</vt:lpstr>
      <vt:lpstr>Visio</vt:lpstr>
      <vt:lpstr>第6章   树和二叉树</vt:lpstr>
      <vt:lpstr>6.1   树及其抽象数据类型</vt:lpstr>
      <vt:lpstr>例子：</vt:lpstr>
      <vt:lpstr>6.1.1   树定义</vt:lpstr>
      <vt:lpstr>6.1.1   树定义</vt:lpstr>
      <vt:lpstr>树的定义</vt:lpstr>
      <vt:lpstr>下面给出的几个结构是不是树？</vt:lpstr>
      <vt:lpstr>6.1.2   树的术语</vt:lpstr>
      <vt:lpstr>6.1.2   树的术语</vt:lpstr>
      <vt:lpstr>6.1.2   树的术语</vt:lpstr>
      <vt:lpstr>6.1.2   树的术语</vt:lpstr>
      <vt:lpstr>6.1.2   树的术语</vt:lpstr>
      <vt:lpstr>6.1.3   树的表示法</vt:lpstr>
      <vt:lpstr>6.1.3   树的表示法</vt:lpstr>
      <vt:lpstr>6.1.3   树的表示法</vt:lpstr>
      <vt:lpstr>6.1.3   树的表示法</vt:lpstr>
      <vt:lpstr>6.1.4   树抽象数据类型</vt:lpstr>
      <vt:lpstr>6.1.4   树抽象数据类型</vt:lpstr>
      <vt:lpstr>6.2   二叉树及其抽象数据类型</vt:lpstr>
      <vt:lpstr>6.2.1   二叉树定义</vt:lpstr>
      <vt:lpstr>6.2.1   二叉树定义</vt:lpstr>
      <vt:lpstr>6.2.2   二叉树性质</vt:lpstr>
      <vt:lpstr>6.2.2   二叉树性质</vt:lpstr>
      <vt:lpstr>6.2.2   二叉树性质</vt:lpstr>
      <vt:lpstr>满二叉树</vt:lpstr>
      <vt:lpstr>完全二叉树</vt:lpstr>
      <vt:lpstr>满二叉树和完全二叉树</vt:lpstr>
      <vt:lpstr>6.2.2   二叉树性质</vt:lpstr>
      <vt:lpstr>6.2.2   二叉树性质</vt:lpstr>
      <vt:lpstr>6.2.3   二叉树抽象数据类型</vt:lpstr>
      <vt:lpstr>6.2.3   二叉树抽象数据类型</vt:lpstr>
      <vt:lpstr>6.3   二叉树的表示和实现</vt:lpstr>
      <vt:lpstr>6.3.1   二叉树的顺序存储结构</vt:lpstr>
      <vt:lpstr>6.3.1   二叉树的顺序存储结构</vt:lpstr>
      <vt:lpstr>6.3.1   二叉树的顺序存储结构</vt:lpstr>
      <vt:lpstr>6.3.1   二叉树的顺序存储结构</vt:lpstr>
      <vt:lpstr>6.3.2   二叉树的链式存储结构</vt:lpstr>
      <vt:lpstr>1、二叉链表</vt:lpstr>
      <vt:lpstr>1、二叉链表</vt:lpstr>
      <vt:lpstr>1、二叉链表</vt:lpstr>
      <vt:lpstr>2、三叉链表 </vt:lpstr>
      <vt:lpstr>PowerPoint 演示文稿</vt:lpstr>
      <vt:lpstr>6.3.3   二叉树的遍历</vt:lpstr>
      <vt:lpstr>6.3.3   二叉树的遍历</vt:lpstr>
      <vt:lpstr>6.3.3   二叉树的遍历</vt:lpstr>
      <vt:lpstr>6.3.3   二叉树的遍历</vt:lpstr>
      <vt:lpstr>6.3.3   二叉树的遍历</vt:lpstr>
      <vt:lpstr>6.3.3   二叉树的遍历</vt:lpstr>
      <vt:lpstr>6.3.3   二叉树的遍历</vt:lpstr>
      <vt:lpstr>二叉树先根遍历的递归算法 </vt:lpstr>
      <vt:lpstr>练习</vt:lpstr>
      <vt:lpstr>中根的遍历算法</vt:lpstr>
      <vt:lpstr>后根的遍历算法</vt:lpstr>
      <vt:lpstr>练习使用各种遍历算法</vt:lpstr>
      <vt:lpstr>PowerPoint 演示文稿</vt:lpstr>
      <vt:lpstr>调用各种遍历</vt:lpstr>
      <vt:lpstr>练习：写出其遍历序列</vt:lpstr>
      <vt:lpstr>基于遍历算法的其他操作</vt:lpstr>
      <vt:lpstr>基于遍历算法的其他操作</vt:lpstr>
      <vt:lpstr>基于遍历算法的其他操作</vt:lpstr>
      <vt:lpstr>基于遍历算法的其他操作</vt:lpstr>
      <vt:lpstr>6.3.4   构造二叉树</vt:lpstr>
      <vt:lpstr>6.3.4   构造二叉树</vt:lpstr>
      <vt:lpstr>1先根和中根序列构造二叉树</vt:lpstr>
      <vt:lpstr>2.标明空子树的先根序列构造二叉树</vt:lpstr>
      <vt:lpstr>2.标明空子树的先根序列构造二叉树</vt:lpstr>
      <vt:lpstr>2.标明空子树的先根序列构造二叉树</vt:lpstr>
      <vt:lpstr>2.标明空子树的先根序列构造二叉树</vt:lpstr>
      <vt:lpstr>PowerPoint 演示文稿</vt:lpstr>
      <vt:lpstr>PowerPoint 演示文稿</vt:lpstr>
      <vt:lpstr>3.广义表表示构造二叉树 </vt:lpstr>
      <vt:lpstr>3.广义表表示构造二叉树 </vt:lpstr>
      <vt:lpstr>6.3.5   二叉树的插入和删除操作</vt:lpstr>
      <vt:lpstr>6.3.5   二叉树的插入和删除操作</vt:lpstr>
      <vt:lpstr>1. 插入一个结点</vt:lpstr>
      <vt:lpstr>2.删除一棵子树 </vt:lpstr>
      <vt:lpstr>6.3.6   二叉树遍历的非递归算法</vt:lpstr>
      <vt:lpstr>6.3.6   二叉树遍历的非递归算法</vt:lpstr>
      <vt:lpstr>6.3.6   二叉树遍历的非递归算法</vt:lpstr>
      <vt:lpstr>6.3.6   二叉树遍历的非递归算法</vt:lpstr>
      <vt:lpstr>6.3.6   二叉树遍历的非递归算法</vt:lpstr>
      <vt:lpstr>PowerPoint 演示文稿</vt:lpstr>
      <vt:lpstr>6.3.6   二叉树遍历的非递归算法</vt:lpstr>
      <vt:lpstr>6.3.6   二叉树遍历的非递归算法</vt:lpstr>
      <vt:lpstr>6.3.6   二叉树遍历的非递归算法</vt:lpstr>
      <vt:lpstr>6.3.7   二叉树的层次遍历</vt:lpstr>
      <vt:lpstr>PowerPoint 演示文稿</vt:lpstr>
      <vt:lpstr>6.3.7   二叉树的层次遍历</vt:lpstr>
      <vt:lpstr>6.3.7   二叉树的层次遍历</vt:lpstr>
      <vt:lpstr>PowerPoint 演示文稿</vt:lpstr>
      <vt:lpstr>PowerPoint 演示文稿</vt:lpstr>
      <vt:lpstr>PowerPoint 演示文稿</vt:lpstr>
      <vt:lpstr>PowerPoint 演示文稿</vt:lpstr>
      <vt:lpstr>PowerPoint 演示文稿</vt:lpstr>
      <vt:lpstr>6.3.7   二叉树的层次遍历</vt:lpstr>
      <vt:lpstr>6.3.7   二叉树的层次遍历</vt:lpstr>
      <vt:lpstr>   完全二叉树的层次遍历序列构造二叉树 </vt:lpstr>
      <vt:lpstr>6.4   线索二叉树</vt:lpstr>
      <vt:lpstr>6.4   线索二叉树</vt:lpstr>
      <vt:lpstr>6.4   线索二叉树</vt:lpstr>
      <vt:lpstr>6.4   线索二叉树</vt:lpstr>
      <vt:lpstr>6.4   线索二叉树</vt:lpstr>
      <vt:lpstr>6.4.2   中序线索二叉树 1.二叉树的中序线索化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2.中序线索二叉树实现</vt:lpstr>
      <vt:lpstr>2.中序线索二叉树实现</vt:lpstr>
      <vt:lpstr>3、中根遍历中序线索二叉树</vt:lpstr>
      <vt:lpstr>3、中根遍历中序线索二叉树</vt:lpstr>
      <vt:lpstr>3、中根遍历中序线索二叉树</vt:lpstr>
      <vt:lpstr>4.先根次序遍历中序线索二叉树 </vt:lpstr>
      <vt:lpstr>4.先根次序遍历中序线索二叉树 </vt:lpstr>
      <vt:lpstr>4.先根次序遍历中序线索二叉树 </vt:lpstr>
      <vt:lpstr>4.先根次序遍历中序线索二叉树 </vt:lpstr>
      <vt:lpstr>5.后根次序遍历中序线索二叉树 </vt:lpstr>
      <vt:lpstr>5.后根次序遍历中序线索二叉树 </vt:lpstr>
      <vt:lpstr>5.后根次序遍历中序线索二叉树 </vt:lpstr>
      <vt:lpstr>5.后根次序遍历中序线索二叉树 </vt:lpstr>
      <vt:lpstr>6.5哈夫曼编码 与哈夫曼树（Hufaman树）</vt:lpstr>
      <vt:lpstr>6.5哈夫曼编码 与哈夫曼树（Hufaman树）</vt:lpstr>
      <vt:lpstr>6.5哈夫曼编码与哈夫曼树</vt:lpstr>
      <vt:lpstr>PowerPoint 演示文稿</vt:lpstr>
      <vt:lpstr>2、前缀码</vt:lpstr>
      <vt:lpstr>3、前缀码与二叉树的关系</vt:lpstr>
      <vt:lpstr>PowerPoint 演示文稿</vt:lpstr>
      <vt:lpstr>PowerPoint 演示文稿</vt:lpstr>
      <vt:lpstr>PowerPoint 演示文稿</vt:lpstr>
      <vt:lpstr>6.5   哈夫曼编码与哈夫曼树</vt:lpstr>
      <vt:lpstr>6.5   哈夫曼编码与哈夫曼树</vt:lpstr>
      <vt:lpstr>6.5   哈夫曼编码与哈夫曼树</vt:lpstr>
      <vt:lpstr>1   哈夫曼编码</vt:lpstr>
      <vt:lpstr>1   哈夫曼编码</vt:lpstr>
      <vt:lpstr>2   哈夫曼树</vt:lpstr>
      <vt:lpstr>3   哈夫曼树- 路径长度</vt:lpstr>
      <vt:lpstr>3  哈夫曼树- 路径长度</vt:lpstr>
      <vt:lpstr>2. 二叉树的外路径长度</vt:lpstr>
      <vt:lpstr>4   哈夫曼树-带权外路径长度</vt:lpstr>
      <vt:lpstr>4   哈夫曼树-带权外路径长度</vt:lpstr>
      <vt:lpstr>PowerPoint 演示文稿</vt:lpstr>
      <vt:lpstr>如何构造哈夫曼树</vt:lpstr>
      <vt:lpstr>如何构造哈夫曼树</vt:lpstr>
      <vt:lpstr>PowerPoint 演示文稿</vt:lpstr>
      <vt:lpstr>PowerPoint 演示文稿</vt:lpstr>
      <vt:lpstr>构造哈夫曼树 </vt:lpstr>
      <vt:lpstr>哈夫曼编码的译码</vt:lpstr>
      <vt:lpstr>例6.5  构造哈夫曼树并获得哈夫曼编码。</vt:lpstr>
      <vt:lpstr>例6.5  构造哈夫曼树并获得哈夫曼编码。</vt:lpstr>
      <vt:lpstr>图6.35 哈夫曼树和哈夫曼编码</vt:lpstr>
      <vt:lpstr>权值集合{5，29，7，8，14，23，3，11}</vt:lpstr>
      <vt:lpstr>图6.35 哈夫曼树和哈夫曼编码</vt:lpstr>
      <vt:lpstr>6.6  树和森林 6.6.1   树的存储结构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本章小结</vt:lpstr>
      <vt:lpstr>复习总结</vt:lpstr>
      <vt:lpstr>本章作业</vt:lpstr>
    </vt:vector>
  </TitlesOfParts>
  <Company>Lenovo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webuser</cp:lastModifiedBy>
  <cp:revision>495</cp:revision>
  <dcterms:created xsi:type="dcterms:W3CDTF">2008-07-17T00:37:36Z</dcterms:created>
  <dcterms:modified xsi:type="dcterms:W3CDTF">2019-11-07T01:25:55Z</dcterms:modified>
</cp:coreProperties>
</file>